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5FADB-25FD-4686-B63E-EDADC22E9079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FC95-A50F-406B-B4FF-4CC2EF4F60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914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5FADB-25FD-4686-B63E-EDADC22E9079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FC95-A50F-406B-B4FF-4CC2EF4F60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6374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5FADB-25FD-4686-B63E-EDADC22E9079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FC95-A50F-406B-B4FF-4CC2EF4F60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8912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5FADB-25FD-4686-B63E-EDADC22E9079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FC95-A50F-406B-B4FF-4CC2EF4F60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0877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5FADB-25FD-4686-B63E-EDADC22E9079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FC95-A50F-406B-B4FF-4CC2EF4F60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6087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5FADB-25FD-4686-B63E-EDADC22E9079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FC95-A50F-406B-B4FF-4CC2EF4F60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554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5FADB-25FD-4686-B63E-EDADC22E9079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FC95-A50F-406B-B4FF-4CC2EF4F60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671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5FADB-25FD-4686-B63E-EDADC22E9079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FC95-A50F-406B-B4FF-4CC2EF4F60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353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5FADB-25FD-4686-B63E-EDADC22E9079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FC95-A50F-406B-B4FF-4CC2EF4F60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6313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5FADB-25FD-4686-B63E-EDADC22E9079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FC95-A50F-406B-B4FF-4CC2EF4F60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7477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5FADB-25FD-4686-B63E-EDADC22E9079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CFC95-A50F-406B-B4FF-4CC2EF4F60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2412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5FADB-25FD-4686-B63E-EDADC22E9079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CFC95-A50F-406B-B4FF-4CC2EF4F60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2021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제</a:t>
            </a:r>
            <a:r>
              <a:rPr lang="en-US" altLang="ko-KR" dirty="0"/>
              <a:t>3</a:t>
            </a:r>
            <a:r>
              <a:rPr lang="ko-KR" altLang="en-US" dirty="0"/>
              <a:t>절 인사 발령 관련 정보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1. </a:t>
            </a:r>
            <a:r>
              <a:rPr lang="ko-KR" altLang="en-US" dirty="0"/>
              <a:t>인사 발령 등록 </a:t>
            </a:r>
          </a:p>
          <a:p>
            <a:r>
              <a:rPr lang="en-US" altLang="ko-KR" dirty="0"/>
              <a:t>2. </a:t>
            </a:r>
            <a:r>
              <a:rPr lang="ko-KR" altLang="en-US" dirty="0"/>
              <a:t>인사 현황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95251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인사발령 리포트를 나타낸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47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283308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7743" cy="1325563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>인사기록카드</a:t>
            </a:r>
            <a:r>
              <a:rPr lang="en-US" altLang="ko-KR" dirty="0"/>
              <a:t>(</a:t>
            </a:r>
            <a:r>
              <a:rPr lang="ko-KR" altLang="en-US" dirty="0" err="1"/>
              <a:t>최인천</a:t>
            </a:r>
            <a:r>
              <a:rPr lang="en-US" altLang="ko-KR" dirty="0"/>
              <a:t>)</a:t>
            </a:r>
            <a:r>
              <a:rPr lang="ko-KR" altLang="en-US" dirty="0"/>
              <a:t>에 반영된 인사발령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49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51981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2. </a:t>
            </a:r>
            <a:r>
              <a:rPr lang="ko-KR" altLang="en-US" dirty="0"/>
              <a:t>인사 현황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사원입퇴사현황을 조회하는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인사</a:t>
            </a:r>
            <a:r>
              <a:rPr lang="en-US" altLang="ko-KR" dirty="0"/>
              <a:t>/</a:t>
            </a:r>
            <a:r>
              <a:rPr lang="ko-KR" altLang="en-US" dirty="0"/>
              <a:t>급여관리</a:t>
            </a:r>
            <a:r>
              <a:rPr lang="en-US" altLang="ko-KR" dirty="0"/>
              <a:t>&gt; </a:t>
            </a:r>
            <a:r>
              <a:rPr lang="ko-KR" altLang="en-US" dirty="0"/>
              <a:t>인사관리</a:t>
            </a:r>
            <a:r>
              <a:rPr lang="en-US" altLang="ko-KR" dirty="0"/>
              <a:t>&gt; </a:t>
            </a:r>
            <a:r>
              <a:rPr lang="ko-KR" altLang="en-US" dirty="0"/>
              <a:t>사원입퇴사현황</a:t>
            </a:r>
          </a:p>
          <a:p>
            <a:pPr fontAlgn="base"/>
            <a:r>
              <a:rPr lang="ko-KR" altLang="en-US" dirty="0"/>
              <a:t>책정임금현황을 조회하는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인사</a:t>
            </a:r>
            <a:r>
              <a:rPr lang="en-US" altLang="ko-KR" dirty="0"/>
              <a:t>/</a:t>
            </a:r>
            <a:r>
              <a:rPr lang="ko-KR" altLang="en-US" dirty="0"/>
              <a:t>급여관리</a:t>
            </a:r>
            <a:r>
              <a:rPr lang="en-US" altLang="ko-KR" dirty="0"/>
              <a:t>&gt; </a:t>
            </a:r>
            <a:r>
              <a:rPr lang="ko-KR" altLang="en-US" dirty="0"/>
              <a:t>인사관리</a:t>
            </a:r>
            <a:r>
              <a:rPr lang="en-US" altLang="ko-KR" dirty="0"/>
              <a:t>&gt; </a:t>
            </a:r>
            <a:r>
              <a:rPr lang="ko-KR" altLang="en-US" dirty="0"/>
              <a:t>책정임금현황</a:t>
            </a:r>
          </a:p>
        </p:txBody>
      </p:sp>
    </p:spTree>
    <p:extLst>
      <p:ext uri="{BB962C8B-B14F-4D97-AF65-F5344CB8AC3E}">
        <p14:creationId xmlns:p14="http://schemas.microsoft.com/office/powerpoint/2010/main" val="1235150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사원입퇴사</a:t>
            </a:r>
            <a:r>
              <a:rPr lang="ko-KR" altLang="en-US" dirty="0"/>
              <a:t> 현황을 조회한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51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799136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책정임금</a:t>
            </a:r>
            <a:r>
              <a:rPr lang="ko-KR" altLang="en-US" dirty="0"/>
              <a:t> 현황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53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653724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8716069"/>
              </p:ext>
            </p:extLst>
          </p:nvPr>
        </p:nvGraphicFramePr>
        <p:xfrm>
          <a:off x="1123406" y="679269"/>
          <a:ext cx="9966960" cy="5760720"/>
        </p:xfrm>
        <a:graphic>
          <a:graphicData uri="http://schemas.openxmlformats.org/drawingml/2006/table">
            <a:tbl>
              <a:tblPr/>
              <a:tblGrid>
                <a:gridCol w="9966960">
                  <a:extLst>
                    <a:ext uri="{9D8B030D-6E8A-4147-A177-3AD203B41FA5}">
                      <a16:colId xmlns:a16="http://schemas.microsoft.com/office/drawing/2014/main" val="3062485970"/>
                    </a:ext>
                  </a:extLst>
                </a:gridCol>
              </a:tblGrid>
              <a:tr h="640307">
                <a:tc>
                  <a:txBody>
                    <a:bodyPr/>
                    <a:lstStyle/>
                    <a:p>
                      <a:pPr marL="381000" marR="0" indent="0" algn="just" fontAlgn="base" latinLnBrk="1">
                        <a:lnSpc>
                          <a:spcPct val="16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2000" kern="0" spc="20" dirty="0">
                          <a:solidFill>
                            <a:srgbClr val="FFFFFF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알아두면 좋은 것</a:t>
                      </a:r>
                      <a:endParaRPr lang="ko-KR" altLang="en-US" sz="2000" kern="0" spc="20" dirty="0">
                        <a:solidFill>
                          <a:srgbClr val="FFFFFF"/>
                        </a:solidFill>
                        <a:effectLst/>
                        <a:latin typeface="나눔손글씨 펜" panose="03040600000000000000" pitchFamily="66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6946205"/>
                  </a:ext>
                </a:extLst>
              </a:tr>
              <a:tr h="10391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ko-KR" altLang="en-US" sz="100" b="1" kern="0" spc="0">
                        <a:solidFill>
                          <a:srgbClr val="FFFFFF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6738697"/>
                  </a:ext>
                </a:extLst>
              </a:tr>
              <a:tr h="501649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800" kern="0" spc="20" dirty="0">
                          <a:solidFill>
                            <a:srgbClr val="000000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빅 데이터</a:t>
                      </a:r>
                      <a:r>
                        <a:rPr lang="en-US" altLang="ko-KR" sz="1800" kern="0" spc="20" dirty="0">
                          <a:solidFill>
                            <a:srgbClr val="000000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(Big Data)</a:t>
                      </a:r>
                      <a:endParaRPr lang="ko-KR" altLang="en-US" sz="1800" kern="0" spc="20" dirty="0">
                        <a:solidFill>
                          <a:srgbClr val="000000"/>
                        </a:solidFill>
                        <a:effectLst/>
                        <a:latin typeface="나눔손글씨 펜" panose="03040600000000000000" pitchFamily="66" charset="-127"/>
                      </a:endParaRPr>
                    </a:p>
                    <a:p>
                      <a:pPr marL="88900" marR="8890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비즈니스 세계는 데이터 상에서 돌아간다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고객 인구구성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제품 사용량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거래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판매 매출같은 기존 정형 데이터는 이제 웹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모바일 네트워크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문서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모든 형태의 메시지 등 온갖 방면에서 밀려드는 비정형 데이터 홍수 속에 묻히고 있다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기업들은 비즈니스 절차가 점점 </a:t>
                      </a:r>
                      <a:r>
                        <a:rPr lang="ko-KR" altLang="en-US" sz="18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자동화됨에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따라 복잡해져만 가는 현재의 정형 데이터 관리에 덧붙여 비정형 데이터 관리를 위한 전략과 시스템을 추가할 필요가 있다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그 단계가 완료되면 빅 데이터의 </a:t>
                      </a:r>
                      <a:r>
                        <a:rPr lang="ko-KR" altLang="en-US" sz="18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고용량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18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고복잡성을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타파하여 비즈니스에 접목시킬 방법을 고안해야 한다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이른바 빅 데이터의 세 가지 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V,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즉 규모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(volume),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다양성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(variety),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속도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(velocity)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는 그 문제를 잘 표현해준다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이제껏 보지못한 엄청난 양의 데이터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온갖 데이터 소스에서 쏟아지는 다양한 데이터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그리고 조직은 이를 변화하는 세계에서 살아남고 성공하기 위해 실시간적으로 처리해야 하는 상황이 이 세 가지 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V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에 다 들어있다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또한 이 세 가지 요소는 </a:t>
                      </a:r>
                      <a:r>
                        <a:rPr lang="ko-KR" altLang="en-US" sz="18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지금까지보다도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더 많은 데이터를 더 빠르게 다룰 수 있는 시스템을 지원하기 위한 </a:t>
                      </a:r>
                      <a:r>
                        <a:rPr lang="en-US" altLang="ko-KR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IT </a:t>
                      </a:r>
                      <a:r>
                        <a:rPr lang="ko-KR" altLang="en-US" sz="18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인프라의 필요성을 제기한다</a:t>
                      </a:r>
                      <a:r>
                        <a:rPr lang="en-US" altLang="ko-KR" sz="92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endParaRPr lang="ko-KR" altLang="en-US" sz="920" kern="0" spc="-50" dirty="0">
                        <a:solidFill>
                          <a:srgbClr val="000000"/>
                        </a:solidFill>
                        <a:effectLst/>
                        <a:latin typeface="-윤고딕320"/>
                      </a:endParaRPr>
                    </a:p>
                  </a:txBody>
                  <a:tcPr marL="64770" marR="64770" marT="35941" marB="71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4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281218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2413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1. </a:t>
            </a:r>
            <a:r>
              <a:rPr lang="ko-KR" altLang="en-US" dirty="0"/>
              <a:t>인사 발령 등록 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인사 발령을 등록하는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인사</a:t>
            </a:r>
            <a:r>
              <a:rPr lang="en-US" altLang="ko-KR" dirty="0"/>
              <a:t>/</a:t>
            </a:r>
            <a:r>
              <a:rPr lang="ko-KR" altLang="en-US" dirty="0"/>
              <a:t>급여관리</a:t>
            </a:r>
            <a:r>
              <a:rPr lang="en-US" altLang="ko-KR" dirty="0"/>
              <a:t>&gt; </a:t>
            </a:r>
            <a:r>
              <a:rPr lang="ko-KR" altLang="en-US" dirty="0"/>
              <a:t>인사관리</a:t>
            </a:r>
            <a:r>
              <a:rPr lang="en-US" altLang="ko-KR" dirty="0"/>
              <a:t>&gt; </a:t>
            </a:r>
            <a:r>
              <a:rPr lang="ko-KR" altLang="en-US" dirty="0"/>
              <a:t>인사발령등록</a:t>
            </a:r>
          </a:p>
          <a:p>
            <a:pPr fontAlgn="base"/>
            <a:r>
              <a:rPr lang="ko-KR" altLang="en-US" dirty="0"/>
              <a:t>인사 발령을 공고하는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인사</a:t>
            </a:r>
            <a:r>
              <a:rPr lang="en-US" altLang="ko-KR" dirty="0"/>
              <a:t>/</a:t>
            </a:r>
            <a:r>
              <a:rPr lang="ko-KR" altLang="en-US" dirty="0"/>
              <a:t>급여관리</a:t>
            </a:r>
            <a:r>
              <a:rPr lang="en-US" altLang="ko-KR" dirty="0"/>
              <a:t>&gt; </a:t>
            </a:r>
            <a:r>
              <a:rPr lang="ko-KR" altLang="en-US" dirty="0"/>
              <a:t>인사관리</a:t>
            </a:r>
            <a:r>
              <a:rPr lang="en-US" altLang="ko-KR" dirty="0"/>
              <a:t>&gt; </a:t>
            </a:r>
            <a:r>
              <a:rPr lang="ko-KR" altLang="en-US" dirty="0"/>
              <a:t>인사발령공고</a:t>
            </a:r>
          </a:p>
          <a:p>
            <a:pPr fontAlgn="base"/>
            <a:r>
              <a:rPr lang="ko-KR" altLang="en-US" dirty="0"/>
              <a:t>인사발령리포트를 조회하는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인사</a:t>
            </a:r>
            <a:r>
              <a:rPr lang="en-US" altLang="ko-KR" dirty="0"/>
              <a:t>/</a:t>
            </a:r>
            <a:r>
              <a:rPr lang="ko-KR" altLang="en-US" dirty="0"/>
              <a:t>급여관리</a:t>
            </a:r>
            <a:r>
              <a:rPr lang="en-US" altLang="ko-KR" dirty="0"/>
              <a:t>&gt; </a:t>
            </a:r>
            <a:r>
              <a:rPr lang="ko-KR" altLang="en-US" dirty="0"/>
              <a:t>인사관리</a:t>
            </a:r>
            <a:r>
              <a:rPr lang="en-US" altLang="ko-KR" dirty="0"/>
              <a:t>&gt; </a:t>
            </a:r>
            <a:r>
              <a:rPr lang="ko-KR" altLang="en-US" dirty="0"/>
              <a:t>인사발령리포트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03526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altLang="ko-KR" dirty="0" smtClean="0"/>
              <a:t>(1) </a:t>
            </a:r>
            <a:r>
              <a:rPr lang="ko-KR" altLang="en-US" dirty="0" smtClean="0"/>
              <a:t>메뉴 설명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 err="1" smtClean="0"/>
              <a:t>인사발령은</a:t>
            </a:r>
            <a:r>
              <a:rPr lang="ko-KR" altLang="en-US" dirty="0" smtClean="0"/>
              <a:t> </a:t>
            </a:r>
            <a:r>
              <a:rPr lang="ko-KR" altLang="en-US" dirty="0"/>
              <a:t>인사정보등록에 등록된 현재 인사정보데이터를 불러와서 채용</a:t>
            </a:r>
            <a:r>
              <a:rPr lang="en-US" altLang="ko-KR" dirty="0"/>
              <a:t>, </a:t>
            </a:r>
            <a:r>
              <a:rPr lang="ko-KR" altLang="en-US" dirty="0"/>
              <a:t>승진</a:t>
            </a:r>
            <a:r>
              <a:rPr lang="en-US" altLang="ko-KR" dirty="0"/>
              <a:t>, </a:t>
            </a:r>
            <a:r>
              <a:rPr lang="ko-KR" altLang="en-US" dirty="0"/>
              <a:t>승급</a:t>
            </a:r>
            <a:r>
              <a:rPr lang="en-US" altLang="ko-KR" dirty="0"/>
              <a:t>, </a:t>
            </a:r>
            <a:r>
              <a:rPr lang="ko-KR" altLang="en-US" dirty="0"/>
              <a:t>부서이동</a:t>
            </a:r>
            <a:r>
              <a:rPr lang="en-US" altLang="ko-KR" dirty="0"/>
              <a:t>, </a:t>
            </a:r>
            <a:r>
              <a:rPr lang="ko-KR" altLang="en-US" dirty="0"/>
              <a:t>퇴직 등의 발령을 위한 기본정보를 구성한다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r>
              <a:rPr lang="ko-KR" altLang="en-US" dirty="0" smtClean="0"/>
              <a:t>발령 </a:t>
            </a:r>
            <a:r>
              <a:rPr lang="ko-KR" altLang="en-US" dirty="0"/>
              <a:t>적용을 하면 동시에 인사정보등록의 </a:t>
            </a:r>
            <a:r>
              <a:rPr lang="ko-KR" altLang="en-US" dirty="0" err="1"/>
              <a:t>해당정보가</a:t>
            </a:r>
            <a:r>
              <a:rPr lang="ko-KR" altLang="en-US" dirty="0"/>
              <a:t> 적용된 </a:t>
            </a:r>
            <a:r>
              <a:rPr lang="ko-KR" altLang="en-US" dirty="0" err="1"/>
              <a:t>발령대로</a:t>
            </a:r>
            <a:r>
              <a:rPr lang="ko-KR" altLang="en-US" dirty="0"/>
              <a:t> 변경된다</a:t>
            </a:r>
            <a:r>
              <a:rPr lang="en-US" altLang="ko-KR" dirty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71175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(2) </a:t>
            </a:r>
            <a:r>
              <a:rPr lang="ko-KR" altLang="en-US" dirty="0"/>
              <a:t>필드 설명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dirty="0"/>
              <a:t>1) </a:t>
            </a:r>
            <a:r>
              <a:rPr lang="ko-KR" altLang="en-US" dirty="0" err="1"/>
              <a:t>발령호수</a:t>
            </a:r>
            <a:r>
              <a:rPr lang="en-US" altLang="ko-KR" dirty="0"/>
              <a:t>: </a:t>
            </a:r>
            <a:r>
              <a:rPr lang="ko-KR" altLang="en-US" dirty="0"/>
              <a:t>숫자</a:t>
            </a:r>
            <a:r>
              <a:rPr lang="en-US" altLang="ko-KR" dirty="0"/>
              <a:t>/</a:t>
            </a:r>
            <a:r>
              <a:rPr lang="ko-KR" altLang="en-US" dirty="0"/>
              <a:t>문자를 사용하여 입력한다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2) </a:t>
            </a:r>
            <a:r>
              <a:rPr lang="ko-KR" altLang="en-US" dirty="0" err="1"/>
              <a:t>발령구분</a:t>
            </a:r>
            <a:r>
              <a:rPr lang="en-US" altLang="ko-KR" dirty="0"/>
              <a:t>: [</a:t>
            </a:r>
            <a:r>
              <a:rPr lang="ko-KR" altLang="en-US" dirty="0"/>
              <a:t>인사기초코드등록</a:t>
            </a:r>
            <a:r>
              <a:rPr lang="en-US" altLang="ko-KR" dirty="0"/>
              <a:t>]</a:t>
            </a:r>
            <a:r>
              <a:rPr lang="ko-KR" altLang="en-US" dirty="0"/>
              <a:t>의 </a:t>
            </a:r>
            <a:r>
              <a:rPr lang="en-US" altLang="ko-KR" dirty="0"/>
              <a:t>[HD:</a:t>
            </a:r>
            <a:r>
              <a:rPr lang="ko-KR" altLang="en-US" dirty="0" err="1"/>
              <a:t>발령구분</a:t>
            </a:r>
            <a:r>
              <a:rPr lang="en-US" altLang="ko-KR" dirty="0"/>
              <a:t>]</a:t>
            </a:r>
            <a:r>
              <a:rPr lang="ko-KR" altLang="en-US" dirty="0"/>
              <a:t>에 등록된 항목이 조회되고</a:t>
            </a:r>
            <a:r>
              <a:rPr lang="en-US" altLang="ko-KR" dirty="0"/>
              <a:t>, </a:t>
            </a:r>
            <a:r>
              <a:rPr lang="ko-KR" altLang="en-US" dirty="0"/>
              <a:t>해당발령구분을 선택한다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3) </a:t>
            </a:r>
            <a:r>
              <a:rPr lang="ko-KR" altLang="en-US" dirty="0" err="1"/>
              <a:t>현정보</a:t>
            </a:r>
            <a:r>
              <a:rPr lang="en-US" altLang="ko-KR" dirty="0"/>
              <a:t>: </a:t>
            </a:r>
            <a:r>
              <a:rPr lang="ko-KR" altLang="en-US" dirty="0" err="1"/>
              <a:t>발령내역에</a:t>
            </a:r>
            <a:r>
              <a:rPr lang="ko-KR" altLang="en-US" dirty="0"/>
              <a:t> 해당되는 발령대상자의 정보가 자동으로 표기된다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4) </a:t>
            </a:r>
            <a:r>
              <a:rPr lang="ko-KR" altLang="en-US" dirty="0" err="1"/>
              <a:t>발령적용</a:t>
            </a:r>
            <a:r>
              <a:rPr lang="en-US" altLang="ko-KR" dirty="0"/>
              <a:t>: </a:t>
            </a:r>
            <a:r>
              <a:rPr lang="ko-KR" altLang="en-US" dirty="0" err="1"/>
              <a:t>적용일자가</a:t>
            </a:r>
            <a:r>
              <a:rPr lang="ko-KR" altLang="en-US" dirty="0"/>
              <a:t> 입력되고 </a:t>
            </a:r>
            <a:r>
              <a:rPr lang="en-US" altLang="ko-KR" dirty="0"/>
              <a:t>&lt;</a:t>
            </a:r>
            <a:r>
              <a:rPr lang="ko-KR" altLang="en-US" dirty="0"/>
              <a:t>적용</a:t>
            </a:r>
            <a:r>
              <a:rPr lang="en-US" altLang="ko-KR" dirty="0"/>
              <a:t>&gt;</a:t>
            </a:r>
            <a:r>
              <a:rPr lang="ko-KR" altLang="en-US" dirty="0"/>
              <a:t>에 체크된 </a:t>
            </a:r>
            <a:r>
              <a:rPr lang="ko-KR" altLang="en-US" dirty="0" err="1"/>
              <a:t>발령정보는</a:t>
            </a:r>
            <a:r>
              <a:rPr lang="ko-KR" altLang="en-US" dirty="0"/>
              <a:t> </a:t>
            </a:r>
            <a:r>
              <a:rPr lang="ko-KR" altLang="en-US" dirty="0" err="1"/>
              <a:t>툴바의</a:t>
            </a:r>
            <a:r>
              <a:rPr lang="ko-KR" altLang="en-US" dirty="0"/>
              <a:t> ‘</a:t>
            </a:r>
            <a:r>
              <a:rPr lang="ko-KR" altLang="en-US" dirty="0" err="1"/>
              <a:t>발령적용’아이콘을</a:t>
            </a:r>
            <a:r>
              <a:rPr lang="ko-KR" altLang="en-US" dirty="0"/>
              <a:t> 클릭하여 </a:t>
            </a:r>
            <a:r>
              <a:rPr lang="en-US" altLang="ko-KR" dirty="0"/>
              <a:t>[</a:t>
            </a:r>
            <a:r>
              <a:rPr lang="ko-KR" altLang="en-US" dirty="0"/>
              <a:t>인사정보등록</a:t>
            </a:r>
            <a:r>
              <a:rPr lang="en-US" altLang="ko-KR" dirty="0"/>
              <a:t>]</a:t>
            </a:r>
            <a:r>
              <a:rPr lang="ko-KR" altLang="en-US" dirty="0"/>
              <a:t>에 자동으로 등록되고</a:t>
            </a:r>
            <a:r>
              <a:rPr lang="en-US" altLang="ko-KR" dirty="0"/>
              <a:t>, </a:t>
            </a:r>
            <a:r>
              <a:rPr lang="ko-KR" altLang="en-US" dirty="0"/>
              <a:t>인사기록카드의 </a:t>
            </a:r>
            <a:r>
              <a:rPr lang="ko-KR" altLang="en-US" dirty="0" err="1"/>
              <a:t>발령란에서</a:t>
            </a:r>
            <a:r>
              <a:rPr lang="ko-KR" altLang="en-US" dirty="0"/>
              <a:t> 확인할 수 있다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64787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(3) </a:t>
            </a:r>
            <a:r>
              <a:rPr lang="ko-KR" altLang="en-US" dirty="0"/>
              <a:t>실습 사례</a:t>
            </a:r>
            <a:br>
              <a:rPr lang="ko-KR" altLang="en-US" dirty="0"/>
            </a:b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2110820"/>
              </p:ext>
            </p:extLst>
          </p:nvPr>
        </p:nvGraphicFramePr>
        <p:xfrm>
          <a:off x="838200" y="1507380"/>
          <a:ext cx="8857129" cy="5265993"/>
        </p:xfrm>
        <a:graphic>
          <a:graphicData uri="http://schemas.openxmlformats.org/drawingml/2006/table">
            <a:tbl>
              <a:tblPr/>
              <a:tblGrid>
                <a:gridCol w="8857129">
                  <a:extLst>
                    <a:ext uri="{9D8B030D-6E8A-4147-A177-3AD203B41FA5}">
                      <a16:colId xmlns:a16="http://schemas.microsoft.com/office/drawing/2014/main" val="147239917"/>
                    </a:ext>
                  </a:extLst>
                </a:gridCol>
              </a:tblGrid>
              <a:tr h="111675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인 사 명 령</a:t>
                      </a:r>
                      <a:endParaRPr lang="ko-KR" altLang="en-US" sz="20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  <a:p>
                      <a:pPr marL="127000" marR="127000" indent="0" algn="just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620260" algn="r"/>
                        </a:tabLst>
                      </a:pPr>
                      <a:r>
                        <a:rPr lang="en-US" altLang="ko-KR" sz="20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(</a:t>
                      </a:r>
                      <a:r>
                        <a:rPr lang="ko-KR" altLang="en-US" sz="2000" kern="0" spc="-70" dirty="0" err="1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인사명령제</a:t>
                      </a:r>
                      <a:r>
                        <a:rPr lang="en-US" altLang="ko-KR" sz="20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2020-01)</a:t>
                      </a:r>
                      <a:r>
                        <a:rPr lang="ko-KR" altLang="en-US" sz="20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</a:rPr>
                        <a:t>	</a:t>
                      </a:r>
                      <a:r>
                        <a:rPr lang="en-US" altLang="ko-KR" sz="20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2020.2.28</a:t>
                      </a:r>
                      <a:endParaRPr lang="ko-KR" altLang="en-US" sz="20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9564635"/>
                  </a:ext>
                </a:extLst>
              </a:tr>
              <a:tr h="164906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-30" dirty="0" err="1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정기승진</a:t>
                      </a:r>
                      <a:r>
                        <a:rPr lang="ko-KR" altLang="en-US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 </a:t>
                      </a:r>
                      <a:endParaRPr lang="ko-KR" altLang="en-US" sz="20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  <a:p>
                      <a:pPr marL="0" marR="0" indent="0" algn="ctr" fontAlgn="base" latinLnBrk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부서 성명 </a:t>
                      </a:r>
                      <a:r>
                        <a:rPr lang="ko-KR" altLang="en-US" sz="2000" kern="0" spc="-30" dirty="0" err="1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현직급</a:t>
                      </a:r>
                      <a:r>
                        <a:rPr lang="ko-KR" altLang="en-US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 </a:t>
                      </a:r>
                      <a:r>
                        <a:rPr lang="ko-KR" altLang="en-US" sz="2000" kern="0" spc="-30" dirty="0" err="1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발령후</a:t>
                      </a:r>
                      <a:r>
                        <a:rPr lang="ko-KR" altLang="en-US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 직급 </a:t>
                      </a:r>
                      <a:r>
                        <a:rPr lang="ko-KR" altLang="en-US" sz="2000" kern="0" spc="-30" dirty="0" err="1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시행일자</a:t>
                      </a:r>
                      <a:endParaRPr lang="ko-KR" altLang="en-US" sz="20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  <a:p>
                      <a:pPr marL="0" marR="0" indent="0" algn="ctr" fontAlgn="base" latinLnBrk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자재부 </a:t>
                      </a:r>
                      <a:r>
                        <a:rPr lang="ko-KR" altLang="en-US" sz="2000" kern="0" spc="-30" dirty="0" err="1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최인천</a:t>
                      </a:r>
                      <a:r>
                        <a:rPr lang="ko-KR" altLang="en-US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 과장 차장</a:t>
                      </a:r>
                      <a:r>
                        <a:rPr lang="en-US" altLang="ko-KR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1</a:t>
                      </a:r>
                      <a:r>
                        <a:rPr lang="ko-KR" altLang="en-US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호 </a:t>
                      </a:r>
                      <a:r>
                        <a:rPr lang="en-US" altLang="ko-KR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2020.03.01</a:t>
                      </a:r>
                      <a:endParaRPr lang="ko-KR" altLang="en-US" sz="20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3055604"/>
                  </a:ext>
                </a:extLst>
              </a:tr>
              <a:tr h="218138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상기와 같이 발령되었음을 공고합니다</a:t>
                      </a:r>
                      <a:r>
                        <a:rPr lang="en-US" altLang="ko-KR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. </a:t>
                      </a:r>
                      <a:r>
                        <a:rPr lang="ko-KR" altLang="en-US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끝</a:t>
                      </a:r>
                      <a:r>
                        <a:rPr lang="en-US" altLang="ko-KR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.</a:t>
                      </a:r>
                      <a:endParaRPr lang="ko-KR" altLang="en-US" sz="20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  <a:p>
                      <a:pPr marL="0" marR="0" indent="0" algn="ctr" fontAlgn="base" latinLnBrk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2020. 2. 28.</a:t>
                      </a:r>
                      <a:endParaRPr lang="ko-KR" altLang="en-US" sz="20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  <a:p>
                      <a:pPr marL="0" marR="0" indent="0" algn="ctr" fontAlgn="base" latinLnBrk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한국컴퓨터</a:t>
                      </a:r>
                      <a:r>
                        <a:rPr lang="en-US" altLang="ko-KR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(</a:t>
                      </a:r>
                      <a:r>
                        <a:rPr lang="ko-KR" altLang="en-US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주</a:t>
                      </a:r>
                      <a:r>
                        <a:rPr lang="en-US" altLang="ko-KR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)</a:t>
                      </a:r>
                      <a:endParaRPr lang="ko-KR" altLang="en-US" sz="20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  <a:p>
                      <a:pPr marL="0" marR="0" indent="0" algn="ctr" fontAlgn="base" latinLnBrk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대표이사 한 국 민</a:t>
                      </a:r>
                      <a:r>
                        <a:rPr lang="en-US" altLang="ko-KR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(</a:t>
                      </a:r>
                      <a:r>
                        <a:rPr lang="ko-KR" altLang="en-US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인</a:t>
                      </a:r>
                      <a:r>
                        <a:rPr lang="en-US" altLang="ko-KR" sz="20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)</a:t>
                      </a:r>
                      <a:endParaRPr lang="ko-KR" altLang="en-US" sz="20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32839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6751549" y="-1129553"/>
            <a:ext cx="1517394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3133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인사발령을 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39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051581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인사발령</a:t>
            </a:r>
            <a:r>
              <a:rPr lang="en-US" altLang="ko-KR" dirty="0"/>
              <a:t>(</a:t>
            </a:r>
            <a:r>
              <a:rPr lang="ko-KR" altLang="en-US" dirty="0" err="1"/>
              <a:t>사원별</a:t>
            </a:r>
            <a:r>
              <a:rPr lang="en-US" altLang="ko-KR" dirty="0"/>
              <a:t>)</a:t>
            </a:r>
            <a:r>
              <a:rPr lang="ko-KR" altLang="en-US" dirty="0"/>
              <a:t>에서 승진을 발령한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41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832992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96303" cy="1325563"/>
          </a:xfrm>
        </p:spPr>
        <p:txBody>
          <a:bodyPr>
            <a:normAutofit fontScale="90000"/>
          </a:bodyPr>
          <a:lstStyle/>
          <a:p>
            <a:r>
              <a:rPr lang="ko-KR" altLang="en-US" dirty="0"/>
              <a:t>인사발령</a:t>
            </a:r>
            <a:r>
              <a:rPr lang="en-US" altLang="ko-KR" dirty="0"/>
              <a:t>(</a:t>
            </a:r>
            <a:r>
              <a:rPr lang="ko-KR" altLang="en-US" dirty="0" err="1"/>
              <a:t>사원별</a:t>
            </a:r>
            <a:r>
              <a:rPr lang="en-US" altLang="ko-KR" dirty="0"/>
              <a:t>)</a:t>
            </a:r>
            <a:r>
              <a:rPr lang="ko-KR" altLang="en-US" dirty="0"/>
              <a:t>에서 </a:t>
            </a:r>
            <a:r>
              <a:rPr lang="ko-KR" altLang="en-US" dirty="0" err="1"/>
              <a:t>호봉승급을</a:t>
            </a:r>
            <a:r>
              <a:rPr lang="ko-KR" altLang="en-US" dirty="0"/>
              <a:t> 발령한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43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631985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인사발령공고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45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240746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470</Words>
  <Application>Microsoft Office PowerPoint</Application>
  <PresentationFormat>와이드스크린</PresentationFormat>
  <Paragraphs>44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3" baseType="lpstr">
      <vt:lpstr>KoPub돋움체 Medium</vt:lpstr>
      <vt:lpstr>나눔손글씨 펜</vt:lpstr>
      <vt:lpstr>맑은 고딕</vt:lpstr>
      <vt:lpstr>바탕</vt:lpstr>
      <vt:lpstr>-윤고딕320</vt:lpstr>
      <vt:lpstr>-윤고딕330</vt:lpstr>
      <vt:lpstr>Arial</vt:lpstr>
      <vt:lpstr>Office 테마</vt:lpstr>
      <vt:lpstr>제3절 인사 발령 관련 정보 </vt:lpstr>
      <vt:lpstr>1. 인사 발령 등록  </vt:lpstr>
      <vt:lpstr>(1) 메뉴 설명</vt:lpstr>
      <vt:lpstr>(2) 필드 설명 </vt:lpstr>
      <vt:lpstr>(3) 실습 사례 </vt:lpstr>
      <vt:lpstr>인사발령을 한 화면 </vt:lpstr>
      <vt:lpstr>인사발령(사원별)에서 승진을 발령한 화면 </vt:lpstr>
      <vt:lpstr>인사발령(사원별)에서 호봉승급을 발령한 화면 </vt:lpstr>
      <vt:lpstr>인사발령공고 </vt:lpstr>
      <vt:lpstr>인사발령 리포트를 나타낸 화면 </vt:lpstr>
      <vt:lpstr>인사기록카드(최인천)에 반영된 인사발령 화면 </vt:lpstr>
      <vt:lpstr>2. 인사 현황 </vt:lpstr>
      <vt:lpstr>사원입퇴사 현황을 조회한 화면 </vt:lpstr>
      <vt:lpstr>책정임금 현황 화면 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제3절 인사 발령 관련 정보 </dc:title>
  <dc:creator>이 장형</dc:creator>
  <cp:lastModifiedBy>이 장형</cp:lastModifiedBy>
  <cp:revision>2</cp:revision>
  <dcterms:created xsi:type="dcterms:W3CDTF">2020-08-27T05:56:59Z</dcterms:created>
  <dcterms:modified xsi:type="dcterms:W3CDTF">2020-08-27T06:06:08Z</dcterms:modified>
</cp:coreProperties>
</file>