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-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812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23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2769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778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7860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188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6002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124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781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2008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409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1D648-6849-42E0-BF3B-E930B14BFB6A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D05E4-E197-471A-B01A-D9D64551D8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923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제 </a:t>
            </a:r>
            <a:r>
              <a:rPr lang="en-US" altLang="ko-KR" dirty="0" smtClean="0"/>
              <a:t>9 </a:t>
            </a:r>
            <a:r>
              <a:rPr lang="ko-KR" altLang="en-US" dirty="0" smtClean="0"/>
              <a:t>장 인사 </a:t>
            </a:r>
            <a:r>
              <a:rPr lang="ko-KR" altLang="en-US" dirty="0"/>
              <a:t>관리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 latinLnBrk="0"/>
            <a:r>
              <a:rPr lang="ko-KR" altLang="en-US" dirty="0"/>
              <a:t>제</a:t>
            </a:r>
            <a:r>
              <a:rPr lang="en-US" altLang="ko-KR" dirty="0"/>
              <a:t>1</a:t>
            </a:r>
            <a:r>
              <a:rPr lang="ko-KR" altLang="en-US" dirty="0"/>
              <a:t>절 인사</a:t>
            </a:r>
            <a:r>
              <a:rPr lang="en-US" altLang="ko-KR" dirty="0"/>
              <a:t>/</a:t>
            </a:r>
            <a:r>
              <a:rPr lang="ko-KR" altLang="en-US" dirty="0"/>
              <a:t>급여관리 프로세스</a:t>
            </a:r>
          </a:p>
          <a:p>
            <a:pPr fontAlgn="base" latinLnBrk="0"/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절 인사 관련 정보 등록</a:t>
            </a:r>
          </a:p>
          <a:p>
            <a:pPr fontAlgn="base" latinLnBrk="0"/>
            <a:r>
              <a:rPr lang="ko-KR" altLang="en-US" dirty="0"/>
              <a:t>제</a:t>
            </a:r>
            <a:r>
              <a:rPr lang="en-US" altLang="ko-KR" dirty="0"/>
              <a:t>3</a:t>
            </a:r>
            <a:r>
              <a:rPr lang="ko-KR" altLang="en-US" dirty="0"/>
              <a:t>절 인사 발령 관련 정보</a:t>
            </a:r>
          </a:p>
        </p:txBody>
      </p:sp>
    </p:spTree>
    <p:extLst>
      <p:ext uri="{BB962C8B-B14F-4D97-AF65-F5344CB8AC3E}">
        <p14:creationId xmlns:p14="http://schemas.microsoft.com/office/powerpoint/2010/main" val="2500907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(2) </a:t>
            </a:r>
            <a:r>
              <a:rPr lang="ko-KR" altLang="en-US" dirty="0"/>
              <a:t>필드 설명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dirty="0"/>
              <a:t>1) </a:t>
            </a:r>
            <a:r>
              <a:rPr lang="ko-KR" altLang="en-US" dirty="0" err="1"/>
              <a:t>대상직급</a:t>
            </a:r>
            <a:r>
              <a:rPr lang="en-US" altLang="ko-KR" dirty="0"/>
              <a:t>: </a:t>
            </a:r>
            <a:r>
              <a:rPr lang="ko-KR" altLang="en-US" dirty="0"/>
              <a:t>인사기초코드등록에 등록된 </a:t>
            </a:r>
            <a:r>
              <a:rPr lang="ko-KR" altLang="en-US" dirty="0" err="1"/>
              <a:t>직급코드와</a:t>
            </a:r>
            <a:r>
              <a:rPr lang="ko-KR" altLang="en-US" dirty="0"/>
              <a:t> </a:t>
            </a:r>
            <a:r>
              <a:rPr lang="ko-KR" altLang="en-US" dirty="0" err="1"/>
              <a:t>직급명이</a:t>
            </a:r>
            <a:r>
              <a:rPr lang="ko-KR" altLang="en-US" dirty="0"/>
              <a:t> 자동적으로 반영된다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 err="1"/>
              <a:t>호봉이력</a:t>
            </a:r>
            <a:r>
              <a:rPr lang="en-US" altLang="ko-KR" dirty="0"/>
              <a:t>: </a:t>
            </a:r>
            <a:r>
              <a:rPr lang="ko-KR" altLang="en-US" dirty="0"/>
              <a:t>호봉테이블의 적용기간 등록으로 적용시작년월일만 입력하면 </a:t>
            </a:r>
            <a:r>
              <a:rPr lang="ko-KR" altLang="en-US" dirty="0" err="1"/>
              <a:t>적용종료년월일은</a:t>
            </a:r>
            <a:r>
              <a:rPr lang="ko-KR" altLang="en-US" dirty="0"/>
              <a:t> 자동적으로 표기된다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34081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(3)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93449"/>
              </p:ext>
            </p:extLst>
          </p:nvPr>
        </p:nvGraphicFramePr>
        <p:xfrm>
          <a:off x="1254036" y="1371600"/>
          <a:ext cx="9288458" cy="4746811"/>
        </p:xfrm>
        <a:graphic>
          <a:graphicData uri="http://schemas.openxmlformats.org/drawingml/2006/table">
            <a:tbl>
              <a:tblPr/>
              <a:tblGrid>
                <a:gridCol w="899025">
                  <a:extLst>
                    <a:ext uri="{9D8B030D-6E8A-4147-A177-3AD203B41FA5}">
                      <a16:colId xmlns:a16="http://schemas.microsoft.com/office/drawing/2014/main" val="584918710"/>
                    </a:ext>
                  </a:extLst>
                </a:gridCol>
                <a:gridCol w="1469288">
                  <a:extLst>
                    <a:ext uri="{9D8B030D-6E8A-4147-A177-3AD203B41FA5}">
                      <a16:colId xmlns:a16="http://schemas.microsoft.com/office/drawing/2014/main" val="1798311227"/>
                    </a:ext>
                  </a:extLst>
                </a:gridCol>
                <a:gridCol w="1397668">
                  <a:extLst>
                    <a:ext uri="{9D8B030D-6E8A-4147-A177-3AD203B41FA5}">
                      <a16:colId xmlns:a16="http://schemas.microsoft.com/office/drawing/2014/main" val="848801147"/>
                    </a:ext>
                  </a:extLst>
                </a:gridCol>
                <a:gridCol w="1398646">
                  <a:extLst>
                    <a:ext uri="{9D8B030D-6E8A-4147-A177-3AD203B41FA5}">
                      <a16:colId xmlns:a16="http://schemas.microsoft.com/office/drawing/2014/main" val="2310511253"/>
                    </a:ext>
                  </a:extLst>
                </a:gridCol>
                <a:gridCol w="1327272">
                  <a:extLst>
                    <a:ext uri="{9D8B030D-6E8A-4147-A177-3AD203B41FA5}">
                      <a16:colId xmlns:a16="http://schemas.microsoft.com/office/drawing/2014/main" val="3449901305"/>
                    </a:ext>
                  </a:extLst>
                </a:gridCol>
                <a:gridCol w="1397668">
                  <a:extLst>
                    <a:ext uri="{9D8B030D-6E8A-4147-A177-3AD203B41FA5}">
                      <a16:colId xmlns:a16="http://schemas.microsoft.com/office/drawing/2014/main" val="2197453864"/>
                    </a:ext>
                  </a:extLst>
                </a:gridCol>
                <a:gridCol w="1398891">
                  <a:extLst>
                    <a:ext uri="{9D8B030D-6E8A-4147-A177-3AD203B41FA5}">
                      <a16:colId xmlns:a16="http://schemas.microsoft.com/office/drawing/2014/main" val="4006166231"/>
                    </a:ext>
                  </a:extLst>
                </a:gridCol>
              </a:tblGrid>
              <a:tr h="44506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호봉</a:t>
                      </a:r>
                      <a:endParaRPr lang="ko-KR" altLang="en-US" sz="18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부장</a:t>
                      </a:r>
                      <a:endParaRPr lang="ko-KR" altLang="en-US" sz="18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차장</a:t>
                      </a:r>
                      <a:endParaRPr lang="ko-KR" altLang="en-US" sz="18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과장</a:t>
                      </a:r>
                      <a:endParaRPr lang="ko-KR" altLang="en-US" sz="18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대리</a:t>
                      </a:r>
                      <a:endParaRPr lang="ko-KR" altLang="en-US" sz="18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주임</a:t>
                      </a:r>
                      <a:endParaRPr lang="ko-KR" altLang="en-US" sz="18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사원</a:t>
                      </a:r>
                      <a:endParaRPr lang="ko-KR" altLang="en-US" sz="18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288187"/>
                  </a:ext>
                </a:extLst>
              </a:tr>
              <a:tr h="4301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1</a:t>
                      </a: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호봉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4,000,000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3,800,000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3,600,000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3,400,000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3,200,000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3,000,000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061654"/>
                  </a:ext>
                </a:extLst>
              </a:tr>
              <a:tr h="4301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2</a:t>
                      </a: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호봉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4,050,000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3,850,000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3,650,000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3,450,000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3,250,000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3,050,000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426076"/>
                  </a:ext>
                </a:extLst>
              </a:tr>
              <a:tr h="4301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</a:t>
                      </a: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호봉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4,100,000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3,900,000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3,700,000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3,500,000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3,300,000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3,100,000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7859653"/>
                  </a:ext>
                </a:extLst>
              </a:tr>
              <a:tr h="4301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</a:t>
                      </a: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호봉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4,150,000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3,950,000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3,750,000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3,550,000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3,350,000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3,150,000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7058827"/>
                  </a:ext>
                </a:extLst>
              </a:tr>
              <a:tr h="4301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5</a:t>
                      </a: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호봉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4,200,000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4,000,000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3,800,000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3,600,000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3,400,000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3,200,000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795574"/>
                  </a:ext>
                </a:extLst>
              </a:tr>
              <a:tr h="4301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6</a:t>
                      </a: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호봉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4,250,000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4,050,000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3,850,000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3,650,000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3,450,000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3,250,000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2442876"/>
                  </a:ext>
                </a:extLst>
              </a:tr>
              <a:tr h="4301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7</a:t>
                      </a: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호봉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4,300,000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4,100,000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3,900,000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3,700,000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3,500,000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3,300,000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649654"/>
                  </a:ext>
                </a:extLst>
              </a:tr>
              <a:tr h="4301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8</a:t>
                      </a: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호봉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4,350,000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4,150,000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3,950,000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3,750,000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3,550,000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3,350,000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6033013"/>
                  </a:ext>
                </a:extLst>
              </a:tr>
              <a:tr h="4301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9</a:t>
                      </a: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호봉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4,400,000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4,200,000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4,000,000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3,800,000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3,600,000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3,400,000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3956088"/>
                  </a:ext>
                </a:extLst>
              </a:tr>
              <a:tr h="4301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10</a:t>
                      </a: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호봉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4,450,000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4,250,000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4,050,000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3,850,000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3,650,000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3,450,000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3445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6136335" y="0"/>
            <a:ext cx="2346558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1856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호봉테이블을 입력한 화면</a:t>
            </a:r>
            <a:r>
              <a:rPr lang="en-US" altLang="ko-KR" dirty="0"/>
              <a:t>(</a:t>
            </a:r>
            <a:r>
              <a:rPr lang="ko-KR" altLang="en-US" dirty="0"/>
              <a:t>부장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3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92345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3. </a:t>
            </a:r>
            <a:r>
              <a:rPr lang="ko-KR" altLang="en-US" dirty="0"/>
              <a:t>사회 보험 환경 등록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사회 보험 환경을 등록하는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기초환경설정</a:t>
            </a:r>
            <a:r>
              <a:rPr lang="en-US" altLang="ko-KR" dirty="0"/>
              <a:t>&gt; </a:t>
            </a:r>
            <a:r>
              <a:rPr lang="ko-KR" altLang="en-US" dirty="0"/>
              <a:t>사회보험환경등록</a:t>
            </a:r>
          </a:p>
          <a:p>
            <a:r>
              <a:rPr lang="en-US" altLang="ko-KR" dirty="0"/>
              <a:t>4</a:t>
            </a:r>
            <a:r>
              <a:rPr lang="ko-KR" altLang="en-US" dirty="0"/>
              <a:t>대 사회보험</a:t>
            </a:r>
            <a:r>
              <a:rPr lang="en-US" altLang="ko-KR" dirty="0"/>
              <a:t>(</a:t>
            </a:r>
            <a:r>
              <a:rPr lang="ko-KR" altLang="en-US" dirty="0"/>
              <a:t>건강보험</a:t>
            </a:r>
            <a:r>
              <a:rPr lang="en-US" altLang="ko-KR" dirty="0"/>
              <a:t>, </a:t>
            </a:r>
            <a:r>
              <a:rPr lang="ko-KR" altLang="en-US" dirty="0"/>
              <a:t>국민연금</a:t>
            </a:r>
            <a:r>
              <a:rPr lang="en-US" altLang="ko-KR" dirty="0"/>
              <a:t>, </a:t>
            </a:r>
            <a:r>
              <a:rPr lang="ko-KR" altLang="en-US" dirty="0"/>
              <a:t>고용보험</a:t>
            </a:r>
            <a:r>
              <a:rPr lang="en-US" altLang="ko-KR" dirty="0"/>
              <a:t>, </a:t>
            </a:r>
            <a:r>
              <a:rPr lang="ko-KR" altLang="en-US" dirty="0"/>
              <a:t>산재보험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pPr fontAlgn="base"/>
            <a:r>
              <a:rPr lang="ko-KR" altLang="en-US" dirty="0"/>
              <a:t>연도를 지정하고 </a:t>
            </a:r>
            <a:r>
              <a:rPr lang="en-US" altLang="ko-KR" dirty="0"/>
              <a:t>4</a:t>
            </a:r>
            <a:r>
              <a:rPr lang="ko-KR" altLang="en-US" dirty="0"/>
              <a:t>대 </a:t>
            </a:r>
            <a:r>
              <a:rPr lang="ko-KR" altLang="en-US" dirty="0" err="1"/>
              <a:t>보험요율을</a:t>
            </a:r>
            <a:r>
              <a:rPr lang="ko-KR" altLang="en-US" dirty="0"/>
              <a:t> 입력한 후 각 보험료 갱신 버튼을 누르면 갱신이 된다</a:t>
            </a:r>
            <a:r>
              <a:rPr lang="en-US" altLang="ko-KR" dirty="0"/>
              <a:t>. </a:t>
            </a:r>
            <a:r>
              <a:rPr lang="ko-KR" altLang="en-US" dirty="0"/>
              <a:t>그리고 사업장에 해당하는 사회보험의 정보를 </a:t>
            </a:r>
            <a:r>
              <a:rPr lang="ko-KR" altLang="en-US" dirty="0" err="1"/>
              <a:t>사업장별로</a:t>
            </a:r>
            <a:r>
              <a:rPr lang="ko-KR" altLang="en-US" dirty="0"/>
              <a:t> 선택하여 해당 정보를 입력하면 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35797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(2) </a:t>
            </a:r>
            <a:r>
              <a:rPr lang="ko-KR" altLang="en-US" dirty="0"/>
              <a:t>필드 설명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dirty="0"/>
              <a:t>1) </a:t>
            </a:r>
            <a:r>
              <a:rPr lang="ko-KR" altLang="en-US" dirty="0" err="1"/>
              <a:t>귀속년도</a:t>
            </a:r>
            <a:r>
              <a:rPr lang="en-US" altLang="ko-KR" dirty="0"/>
              <a:t>: </a:t>
            </a:r>
            <a:r>
              <a:rPr lang="ko-KR" altLang="en-US" dirty="0"/>
              <a:t>해당 사업연도를 선택할 수 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/>
              <a:t>공통</a:t>
            </a:r>
            <a:r>
              <a:rPr lang="en-US" altLang="ko-KR" dirty="0"/>
              <a:t>: </a:t>
            </a:r>
            <a:r>
              <a:rPr lang="ko-KR" altLang="en-US" dirty="0"/>
              <a:t>사회보험 </a:t>
            </a:r>
            <a:r>
              <a:rPr lang="en-US" altLang="ko-KR" dirty="0"/>
              <a:t>4</a:t>
            </a:r>
            <a:r>
              <a:rPr lang="ko-KR" altLang="en-US" dirty="0"/>
              <a:t>가지 모두를 등록할 때 사용한다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3) </a:t>
            </a:r>
            <a:r>
              <a:rPr lang="ko-KR" altLang="en-US" dirty="0" err="1"/>
              <a:t>사업장별</a:t>
            </a:r>
            <a:r>
              <a:rPr lang="en-US" altLang="ko-KR" dirty="0"/>
              <a:t>: </a:t>
            </a:r>
            <a:r>
              <a:rPr lang="ko-KR" altLang="en-US" dirty="0"/>
              <a:t>해당 보험에 대한 사업장을 입력할 수 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21710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(3)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9354763"/>
              </p:ext>
            </p:extLst>
          </p:nvPr>
        </p:nvGraphicFramePr>
        <p:xfrm>
          <a:off x="1290916" y="1337825"/>
          <a:ext cx="10062885" cy="5076423"/>
        </p:xfrm>
        <a:graphic>
          <a:graphicData uri="http://schemas.openxmlformats.org/drawingml/2006/table">
            <a:tbl>
              <a:tblPr/>
              <a:tblGrid>
                <a:gridCol w="1185114">
                  <a:extLst>
                    <a:ext uri="{9D8B030D-6E8A-4147-A177-3AD203B41FA5}">
                      <a16:colId xmlns:a16="http://schemas.microsoft.com/office/drawing/2014/main" val="1453361324"/>
                    </a:ext>
                  </a:extLst>
                </a:gridCol>
                <a:gridCol w="1484571">
                  <a:extLst>
                    <a:ext uri="{9D8B030D-6E8A-4147-A177-3AD203B41FA5}">
                      <a16:colId xmlns:a16="http://schemas.microsoft.com/office/drawing/2014/main" val="68054773"/>
                    </a:ext>
                  </a:extLst>
                </a:gridCol>
                <a:gridCol w="1485100">
                  <a:extLst>
                    <a:ext uri="{9D8B030D-6E8A-4147-A177-3AD203B41FA5}">
                      <a16:colId xmlns:a16="http://schemas.microsoft.com/office/drawing/2014/main" val="3567236990"/>
                    </a:ext>
                  </a:extLst>
                </a:gridCol>
                <a:gridCol w="1180085">
                  <a:extLst>
                    <a:ext uri="{9D8B030D-6E8A-4147-A177-3AD203B41FA5}">
                      <a16:colId xmlns:a16="http://schemas.microsoft.com/office/drawing/2014/main" val="3012768628"/>
                    </a:ext>
                  </a:extLst>
                </a:gridCol>
                <a:gridCol w="1180085">
                  <a:extLst>
                    <a:ext uri="{9D8B030D-6E8A-4147-A177-3AD203B41FA5}">
                      <a16:colId xmlns:a16="http://schemas.microsoft.com/office/drawing/2014/main" val="2956039560"/>
                    </a:ext>
                  </a:extLst>
                </a:gridCol>
                <a:gridCol w="1182732">
                  <a:extLst>
                    <a:ext uri="{9D8B030D-6E8A-4147-A177-3AD203B41FA5}">
                      <a16:colId xmlns:a16="http://schemas.microsoft.com/office/drawing/2014/main" val="3237838967"/>
                    </a:ext>
                  </a:extLst>
                </a:gridCol>
                <a:gridCol w="1182732">
                  <a:extLst>
                    <a:ext uri="{9D8B030D-6E8A-4147-A177-3AD203B41FA5}">
                      <a16:colId xmlns:a16="http://schemas.microsoft.com/office/drawing/2014/main" val="781283386"/>
                    </a:ext>
                  </a:extLst>
                </a:gridCol>
                <a:gridCol w="1182466">
                  <a:extLst>
                    <a:ext uri="{9D8B030D-6E8A-4147-A177-3AD203B41FA5}">
                      <a16:colId xmlns:a16="http://schemas.microsoft.com/office/drawing/2014/main" val="2443333875"/>
                    </a:ext>
                  </a:extLst>
                </a:gridCol>
              </a:tblGrid>
              <a:tr h="594333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구분</a:t>
                      </a:r>
                      <a:endParaRPr lang="ko-KR" altLang="en-US" sz="14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건강보험</a:t>
                      </a:r>
                      <a:endParaRPr lang="ko-KR" altLang="en-US" sz="14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국민연금</a:t>
                      </a:r>
                      <a:endParaRPr lang="ko-KR" altLang="en-US" sz="14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고용보험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산재보험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644433"/>
                  </a:ext>
                </a:extLst>
              </a:tr>
              <a:tr h="59433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고용보험</a:t>
                      </a:r>
                      <a:endParaRPr lang="ko-KR" altLang="en-US" sz="14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실업급여</a:t>
                      </a:r>
                      <a:endParaRPr lang="ko-KR" altLang="en-US" sz="14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직업능력</a:t>
                      </a:r>
                      <a:endParaRPr lang="ko-KR" altLang="en-US" sz="14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산재보험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산재부담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306237"/>
                  </a:ext>
                </a:extLst>
              </a:tr>
              <a:tr h="60679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요율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5.89%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9%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0.9%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0.10%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0.1%</a:t>
                      </a:r>
                      <a:endParaRPr 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0.600</a:t>
                      </a:r>
                      <a:endParaRPr 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0.050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1613377"/>
                  </a:ext>
                </a:extLst>
              </a:tr>
              <a:tr h="109365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사업장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번호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7-0018821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97-23884-2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97-6746-1-2394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97-3293-3-3994</a:t>
                      </a:r>
                      <a:endParaRPr 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989319"/>
                  </a:ext>
                </a:extLst>
              </a:tr>
              <a:tr h="109365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관할지사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명칭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국민연금공단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영등포지사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국민연금공단영등포지사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근로복지공단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영등포지사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근로복지공단</a:t>
                      </a: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영등포지사</a:t>
                      </a: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408965"/>
                  </a:ext>
                </a:extLst>
              </a:tr>
              <a:tr h="109365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관계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성립일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1997.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01.02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1997.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01.02</a:t>
                      </a:r>
                      <a:endParaRPr 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1997.</a:t>
                      </a:r>
                      <a:endParaRPr 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01.02</a:t>
                      </a:r>
                      <a:endParaRPr 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1997.</a:t>
                      </a:r>
                      <a:endParaRPr 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01.02</a:t>
                      </a:r>
                      <a:endParaRPr 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02380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5158119" y="0"/>
            <a:ext cx="2261563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246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사회 </a:t>
            </a:r>
            <a:r>
              <a:rPr lang="ko-KR" altLang="en-US" dirty="0" err="1"/>
              <a:t>보험료율</a:t>
            </a:r>
            <a:r>
              <a:rPr lang="ko-KR" altLang="en-US" dirty="0"/>
              <a:t> 등록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5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88054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사회보험 정보 </a:t>
            </a:r>
            <a:r>
              <a:rPr lang="ko-KR" altLang="en-US" dirty="0" err="1"/>
              <a:t>사업장별</a:t>
            </a:r>
            <a:r>
              <a:rPr lang="ko-KR" altLang="en-US" dirty="0"/>
              <a:t> 등록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7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664989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6031897"/>
              </p:ext>
            </p:extLst>
          </p:nvPr>
        </p:nvGraphicFramePr>
        <p:xfrm>
          <a:off x="1653988" y="1156446"/>
          <a:ext cx="9399494" cy="5298142"/>
        </p:xfrm>
        <a:graphic>
          <a:graphicData uri="http://schemas.openxmlformats.org/drawingml/2006/table">
            <a:tbl>
              <a:tblPr/>
              <a:tblGrid>
                <a:gridCol w="9399494">
                  <a:extLst>
                    <a:ext uri="{9D8B030D-6E8A-4147-A177-3AD203B41FA5}">
                      <a16:colId xmlns:a16="http://schemas.microsoft.com/office/drawing/2014/main" val="167626124"/>
                    </a:ext>
                  </a:extLst>
                </a:gridCol>
              </a:tblGrid>
              <a:tr h="549357">
                <a:tc>
                  <a:txBody>
                    <a:bodyPr/>
                    <a:lstStyle/>
                    <a:p>
                      <a:pPr marL="381000" marR="0" indent="0" algn="just" fontAlgn="base" latinLnBrk="1">
                        <a:lnSpc>
                          <a:spcPct val="16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000" kern="0" spc="20" dirty="0">
                          <a:solidFill>
                            <a:srgbClr val="FFFFFF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알아두면 좋은 것</a:t>
                      </a:r>
                      <a:endParaRPr lang="ko-KR" altLang="en-US" sz="2000" kern="0" spc="20" dirty="0">
                        <a:solidFill>
                          <a:srgbClr val="FFFFFF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835249"/>
                  </a:ext>
                </a:extLst>
              </a:tr>
              <a:tr h="10052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ko-KR" altLang="en-US" sz="100" b="1" kern="0" spc="0">
                        <a:solidFill>
                          <a:srgbClr val="FFFF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0390018"/>
                  </a:ext>
                </a:extLst>
              </a:tr>
              <a:tr h="464825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4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정보 기술</a:t>
                      </a:r>
                      <a:r>
                        <a:rPr lang="en-US" altLang="ko-KR" sz="14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(IT)-</a:t>
                      </a:r>
                      <a:r>
                        <a:rPr lang="ko-KR" altLang="en-US" sz="14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성과 모델 </a:t>
                      </a:r>
                      <a:endParaRPr lang="ko-KR" altLang="en-US" sz="1400" kern="0" spc="20" dirty="0">
                        <a:solidFill>
                          <a:srgbClr val="000000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</a:txBody>
                  <a:tcPr marL="64770" marR="64770" marT="35941" marB="71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30442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683000" y="23669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121" name="_x753242896" descr="DRW00000684227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129" y="2151530"/>
            <a:ext cx="7866529" cy="3899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075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제</a:t>
            </a:r>
            <a:r>
              <a:rPr lang="en-US" altLang="ko-KR" dirty="0"/>
              <a:t>1</a:t>
            </a:r>
            <a:r>
              <a:rPr lang="ko-KR" altLang="en-US" dirty="0"/>
              <a:t>절 인사</a:t>
            </a:r>
            <a:r>
              <a:rPr lang="en-US" altLang="ko-KR" dirty="0"/>
              <a:t>/</a:t>
            </a:r>
            <a:r>
              <a:rPr lang="ko-KR" altLang="en-US" dirty="0"/>
              <a:t>급여관리 프로세스</a:t>
            </a:r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79714" y="1690688"/>
            <a:ext cx="5982789" cy="289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493623" y="4493623"/>
            <a:ext cx="6439988" cy="1959428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5181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 </a:t>
            </a:r>
            <a:r>
              <a:rPr lang="ko-KR" altLang="en-US" dirty="0"/>
              <a:t>인사 기초 코드 등록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인사기초코드를 등록하는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기초환경설정</a:t>
            </a:r>
            <a:r>
              <a:rPr lang="en-US" altLang="ko-KR" dirty="0"/>
              <a:t>&gt;</a:t>
            </a:r>
            <a:r>
              <a:rPr lang="ko-KR" altLang="en-US" dirty="0"/>
              <a:t>인사 기초 코드 등록</a:t>
            </a:r>
          </a:p>
          <a:p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r>
              <a:rPr lang="ko-KR" altLang="en-US" dirty="0"/>
              <a:t>사원 등록이 되어 있는 사원들에 대한 인사기초코드를 등록한다</a:t>
            </a:r>
            <a:r>
              <a:rPr lang="en-US" altLang="ko-KR" dirty="0"/>
              <a:t>. </a:t>
            </a:r>
            <a:r>
              <a:rPr lang="ko-KR" altLang="en-US" dirty="0"/>
              <a:t>인사기초코드로는 ① 인사</a:t>
            </a:r>
            <a:r>
              <a:rPr lang="en-US" altLang="ko-KR" dirty="0"/>
              <a:t>(H, R), </a:t>
            </a:r>
            <a:r>
              <a:rPr lang="ko-KR" altLang="en-US" dirty="0"/>
              <a:t>② 근태</a:t>
            </a:r>
            <a:r>
              <a:rPr lang="en-US" altLang="ko-KR" dirty="0"/>
              <a:t>(T), </a:t>
            </a:r>
            <a:r>
              <a:rPr lang="ko-KR" altLang="en-US" dirty="0"/>
              <a:t>③ 급여</a:t>
            </a:r>
            <a:r>
              <a:rPr lang="en-US" altLang="ko-KR" dirty="0"/>
              <a:t>(P), </a:t>
            </a:r>
            <a:r>
              <a:rPr lang="ko-KR" altLang="en-US" dirty="0"/>
              <a:t>④ 사회보험</a:t>
            </a:r>
            <a:r>
              <a:rPr lang="en-US" altLang="ko-KR" dirty="0"/>
              <a:t>(I), </a:t>
            </a:r>
            <a:r>
              <a:rPr lang="ko-KR" altLang="en-US" dirty="0"/>
              <a:t>⑤ </a:t>
            </a:r>
            <a:r>
              <a:rPr lang="ko-KR" altLang="en-US" dirty="0" err="1"/>
              <a:t>사원그룹</a:t>
            </a:r>
            <a:r>
              <a:rPr lang="en-US" altLang="ko-KR" dirty="0"/>
              <a:t>(G), </a:t>
            </a:r>
            <a:r>
              <a:rPr lang="ko-KR" altLang="en-US" dirty="0"/>
              <a:t>⑥ 사업</a:t>
            </a:r>
            <a:r>
              <a:rPr lang="en-US" altLang="ko-KR" dirty="0"/>
              <a:t>/</a:t>
            </a:r>
            <a:r>
              <a:rPr lang="ko-KR" altLang="en-US" dirty="0"/>
              <a:t>기타소득</a:t>
            </a:r>
            <a:r>
              <a:rPr lang="en-US" altLang="ko-KR" dirty="0"/>
              <a:t>(B), </a:t>
            </a:r>
            <a:r>
              <a:rPr lang="ko-KR" altLang="en-US" dirty="0"/>
              <a:t>⑦ 기타</a:t>
            </a:r>
            <a:r>
              <a:rPr lang="en-US" altLang="ko-KR" dirty="0"/>
              <a:t>(E), </a:t>
            </a:r>
            <a:r>
              <a:rPr lang="ko-KR" altLang="en-US" dirty="0"/>
              <a:t>⑧ </a:t>
            </a:r>
            <a:r>
              <a:rPr lang="ko-KR" altLang="en-US" dirty="0" err="1"/>
              <a:t>시스템설정</a:t>
            </a:r>
            <a:r>
              <a:rPr lang="en-US" altLang="ko-KR" dirty="0"/>
              <a:t>(S)</a:t>
            </a:r>
            <a:r>
              <a:rPr lang="ko-KR" altLang="en-US" dirty="0"/>
              <a:t>이 있다</a:t>
            </a:r>
            <a:r>
              <a:rPr lang="en-US" altLang="ko-KR" dirty="0"/>
              <a:t>. </a:t>
            </a:r>
            <a:r>
              <a:rPr lang="ko-KR" altLang="en-US" dirty="0"/>
              <a:t>인사기초코드 등록 화면의 </a:t>
            </a:r>
            <a:r>
              <a:rPr lang="ko-KR" altLang="en-US" dirty="0" err="1"/>
              <a:t>상단‘출력구분’에서</a:t>
            </a:r>
            <a:r>
              <a:rPr lang="ko-KR" altLang="en-US" dirty="0"/>
              <a:t> </a:t>
            </a:r>
            <a:r>
              <a:rPr lang="en-US" altLang="ko-KR" dirty="0"/>
              <a:t>8</a:t>
            </a:r>
            <a:r>
              <a:rPr lang="ko-KR" altLang="en-US" dirty="0"/>
              <a:t>가지 중 하나를 선택하면 </a:t>
            </a:r>
            <a:r>
              <a:rPr lang="ko-KR" altLang="en-US" dirty="0" err="1"/>
              <a:t>관리항목과</a:t>
            </a:r>
            <a:r>
              <a:rPr lang="ko-KR" altLang="en-US" dirty="0"/>
              <a:t> 관리내역명의 </a:t>
            </a:r>
            <a:r>
              <a:rPr lang="en-US" altLang="ko-KR" dirty="0"/>
              <a:t>2</a:t>
            </a:r>
            <a:r>
              <a:rPr lang="ko-KR" altLang="en-US" dirty="0"/>
              <a:t>가지 화면으로 나눠진다</a:t>
            </a:r>
            <a:r>
              <a:rPr lang="en-US" altLang="ko-KR" dirty="0"/>
              <a:t>. </a:t>
            </a:r>
            <a:r>
              <a:rPr lang="ko-KR" altLang="en-US" dirty="0"/>
              <a:t>좌측의 관리항목명을 선택하고 우측의 관리내역명을 선택하여 </a:t>
            </a:r>
            <a:r>
              <a:rPr lang="ko-KR" altLang="en-US" dirty="0" err="1"/>
              <a:t>회사실정에</a:t>
            </a:r>
            <a:r>
              <a:rPr lang="ko-KR" altLang="en-US" dirty="0"/>
              <a:t> 알맞게 설정한다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8020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인사 기초 환경 설정 프로세스도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/>
          </a:blip>
          <a:srcRect l="6383" t="11538" r="2692" b="2341"/>
          <a:stretch>
            <a:fillRect/>
          </a:stretch>
        </p:blipFill>
        <p:spPr>
          <a:xfrm>
            <a:off x="1188720" y="1267097"/>
            <a:ext cx="9535885" cy="5238206"/>
          </a:xfrm>
          <a:prstGeom prst="rect">
            <a:avLst/>
          </a:prstGeom>
          <a:noFill/>
          <a:ln w="254" cap="rnd">
            <a:solidFill>
              <a:srgbClr val="000000"/>
            </a:solidFill>
            <a:prstDash val="solid"/>
            <a:miter/>
          </a:ln>
          <a:effectLst/>
        </p:spPr>
      </p:pic>
    </p:spTree>
    <p:extLst>
      <p:ext uri="{BB962C8B-B14F-4D97-AF65-F5344CB8AC3E}">
        <p14:creationId xmlns:p14="http://schemas.microsoft.com/office/powerpoint/2010/main" val="1823706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(2) </a:t>
            </a:r>
            <a:r>
              <a:rPr lang="ko-KR" altLang="en-US" dirty="0"/>
              <a:t>필드 설명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altLang="ko-KR" dirty="0"/>
              <a:t>1) </a:t>
            </a:r>
            <a:r>
              <a:rPr lang="ko-KR" altLang="en-US" dirty="0" err="1"/>
              <a:t>관리항목</a:t>
            </a:r>
            <a:r>
              <a:rPr lang="en-US" altLang="ko-KR" dirty="0"/>
              <a:t>: </a:t>
            </a:r>
            <a:r>
              <a:rPr lang="ko-KR" altLang="en-US" dirty="0" err="1"/>
              <a:t>회사등록을</a:t>
            </a:r>
            <a:r>
              <a:rPr lang="ko-KR" altLang="en-US" dirty="0"/>
              <a:t> 하면 자동적으로 생성된다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 err="1"/>
              <a:t>수정여부</a:t>
            </a:r>
            <a:r>
              <a:rPr lang="en-US" altLang="ko-KR" dirty="0"/>
              <a:t>: </a:t>
            </a:r>
            <a:r>
              <a:rPr lang="ko-KR" altLang="en-US" dirty="0" err="1"/>
              <a:t>변경불가일</a:t>
            </a:r>
            <a:r>
              <a:rPr lang="ko-KR" altLang="en-US" dirty="0"/>
              <a:t> 경우에는 관리항목을 삭제 및 수정이 불가능하나 </a:t>
            </a:r>
            <a:r>
              <a:rPr lang="ko-KR" altLang="en-US" dirty="0" err="1"/>
              <a:t>변경가능인</a:t>
            </a:r>
            <a:r>
              <a:rPr lang="ko-KR" altLang="en-US" dirty="0"/>
              <a:t> 경우는 </a:t>
            </a:r>
            <a:r>
              <a:rPr lang="ko-KR" altLang="en-US" dirty="0" err="1"/>
              <a:t>관리항목은</a:t>
            </a:r>
            <a:r>
              <a:rPr lang="ko-KR" altLang="en-US" dirty="0"/>
              <a:t> 삭제할 수 없으나</a:t>
            </a:r>
            <a:r>
              <a:rPr lang="en-US" altLang="ko-KR" dirty="0"/>
              <a:t>, </a:t>
            </a:r>
            <a:r>
              <a:rPr lang="ko-KR" altLang="en-US" dirty="0"/>
              <a:t>관리 내역은 추가</a:t>
            </a:r>
            <a:r>
              <a:rPr lang="en-US" altLang="ko-KR" dirty="0"/>
              <a:t>/</a:t>
            </a:r>
            <a:r>
              <a:rPr lang="ko-KR" altLang="en-US" dirty="0"/>
              <a:t>삭제</a:t>
            </a:r>
            <a:r>
              <a:rPr lang="en-US" altLang="ko-KR" dirty="0"/>
              <a:t>/</a:t>
            </a:r>
            <a:r>
              <a:rPr lang="ko-KR" altLang="en-US" dirty="0"/>
              <a:t>수정이 가능하다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3) </a:t>
            </a:r>
            <a:r>
              <a:rPr lang="ko-KR" altLang="en-US" dirty="0" err="1"/>
              <a:t>관리내역</a:t>
            </a:r>
            <a:r>
              <a:rPr lang="en-US" altLang="ko-KR" dirty="0"/>
              <a:t>: </a:t>
            </a:r>
            <a:r>
              <a:rPr lang="ko-KR" altLang="en-US" dirty="0" err="1"/>
              <a:t>관리항목별</a:t>
            </a:r>
            <a:r>
              <a:rPr lang="ko-KR" altLang="en-US" dirty="0"/>
              <a:t> 기본관리내역은 자동 생성되며 </a:t>
            </a:r>
            <a:r>
              <a:rPr lang="ko-KR" altLang="en-US" dirty="0" err="1"/>
              <a:t>수정여부가</a:t>
            </a:r>
            <a:r>
              <a:rPr lang="ko-KR" altLang="en-US" dirty="0"/>
              <a:t> </a:t>
            </a:r>
            <a:r>
              <a:rPr lang="ko-KR" altLang="en-US" dirty="0" err="1"/>
              <a:t>변경가능일</a:t>
            </a:r>
            <a:r>
              <a:rPr lang="ko-KR" altLang="en-US" dirty="0"/>
              <a:t> 경우에는 </a:t>
            </a:r>
            <a:r>
              <a:rPr lang="ko-KR" altLang="en-US" dirty="0" err="1"/>
              <a:t>추가입력이</a:t>
            </a:r>
            <a:r>
              <a:rPr lang="ko-KR" altLang="en-US" dirty="0"/>
              <a:t> 가능하다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4) </a:t>
            </a:r>
            <a:r>
              <a:rPr lang="ko-KR" altLang="en-US" dirty="0"/>
              <a:t>사용여부</a:t>
            </a:r>
            <a:r>
              <a:rPr lang="en-US" altLang="ko-KR" dirty="0"/>
              <a:t>: </a:t>
            </a:r>
            <a:r>
              <a:rPr lang="ko-KR" altLang="en-US" dirty="0"/>
              <a:t>사용인 경우는 시스템에서 사용할 수 있는 코드가 되며</a:t>
            </a:r>
            <a:r>
              <a:rPr lang="en-US" altLang="ko-KR" dirty="0"/>
              <a:t>, </a:t>
            </a:r>
            <a:r>
              <a:rPr lang="ko-KR" altLang="en-US" dirty="0" err="1"/>
              <a:t>미사용인</a:t>
            </a:r>
            <a:r>
              <a:rPr lang="ko-KR" altLang="en-US" dirty="0"/>
              <a:t> 경우는 사용하지 않는 코드이다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5) </a:t>
            </a:r>
            <a:r>
              <a:rPr lang="ko-KR" altLang="en-US" dirty="0"/>
              <a:t>비고</a:t>
            </a:r>
            <a:r>
              <a:rPr lang="en-US" altLang="ko-KR" dirty="0"/>
              <a:t>: </a:t>
            </a:r>
            <a:r>
              <a:rPr lang="ko-KR" altLang="en-US" dirty="0" err="1"/>
              <a:t>관리내역별</a:t>
            </a:r>
            <a:r>
              <a:rPr lang="ko-KR" altLang="en-US" dirty="0"/>
              <a:t> 프로그램 사용조건을 설정할 시 입력하며</a:t>
            </a:r>
            <a:r>
              <a:rPr lang="en-US" altLang="ko-KR" dirty="0"/>
              <a:t>, </a:t>
            </a:r>
            <a:r>
              <a:rPr lang="ko-KR" altLang="en-US" dirty="0"/>
              <a:t>사용자가 임의로 등록하여 사용할 수 없다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83726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실습 사례 </a:t>
            </a:r>
            <a:r>
              <a:rPr lang="en-US" altLang="ko-KR" dirty="0"/>
              <a:t>1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891025"/>
              </p:ext>
            </p:extLst>
          </p:nvPr>
        </p:nvGraphicFramePr>
        <p:xfrm>
          <a:off x="1033544" y="1690688"/>
          <a:ext cx="5876706" cy="1497103"/>
        </p:xfrm>
        <a:graphic>
          <a:graphicData uri="http://schemas.openxmlformats.org/drawingml/2006/table">
            <a:tbl>
              <a:tblPr/>
              <a:tblGrid>
                <a:gridCol w="631337">
                  <a:extLst>
                    <a:ext uri="{9D8B030D-6E8A-4147-A177-3AD203B41FA5}">
                      <a16:colId xmlns:a16="http://schemas.microsoft.com/office/drawing/2014/main" val="1265204539"/>
                    </a:ext>
                  </a:extLst>
                </a:gridCol>
                <a:gridCol w="631337">
                  <a:extLst>
                    <a:ext uri="{9D8B030D-6E8A-4147-A177-3AD203B41FA5}">
                      <a16:colId xmlns:a16="http://schemas.microsoft.com/office/drawing/2014/main" val="1726008249"/>
                    </a:ext>
                  </a:extLst>
                </a:gridCol>
                <a:gridCol w="576754">
                  <a:extLst>
                    <a:ext uri="{9D8B030D-6E8A-4147-A177-3AD203B41FA5}">
                      <a16:colId xmlns:a16="http://schemas.microsoft.com/office/drawing/2014/main" val="1671895747"/>
                    </a:ext>
                  </a:extLst>
                </a:gridCol>
                <a:gridCol w="576754">
                  <a:extLst>
                    <a:ext uri="{9D8B030D-6E8A-4147-A177-3AD203B41FA5}">
                      <a16:colId xmlns:a16="http://schemas.microsoft.com/office/drawing/2014/main" val="3555707836"/>
                    </a:ext>
                  </a:extLst>
                </a:gridCol>
                <a:gridCol w="576754">
                  <a:extLst>
                    <a:ext uri="{9D8B030D-6E8A-4147-A177-3AD203B41FA5}">
                      <a16:colId xmlns:a16="http://schemas.microsoft.com/office/drawing/2014/main" val="2832345999"/>
                    </a:ext>
                  </a:extLst>
                </a:gridCol>
                <a:gridCol w="576754">
                  <a:extLst>
                    <a:ext uri="{9D8B030D-6E8A-4147-A177-3AD203B41FA5}">
                      <a16:colId xmlns:a16="http://schemas.microsoft.com/office/drawing/2014/main" val="3267124075"/>
                    </a:ext>
                  </a:extLst>
                </a:gridCol>
                <a:gridCol w="576754">
                  <a:extLst>
                    <a:ext uri="{9D8B030D-6E8A-4147-A177-3AD203B41FA5}">
                      <a16:colId xmlns:a16="http://schemas.microsoft.com/office/drawing/2014/main" val="1681408147"/>
                    </a:ext>
                  </a:extLst>
                </a:gridCol>
                <a:gridCol w="576754">
                  <a:extLst>
                    <a:ext uri="{9D8B030D-6E8A-4147-A177-3AD203B41FA5}">
                      <a16:colId xmlns:a16="http://schemas.microsoft.com/office/drawing/2014/main" val="4032578980"/>
                    </a:ext>
                  </a:extLst>
                </a:gridCol>
                <a:gridCol w="576754">
                  <a:extLst>
                    <a:ext uri="{9D8B030D-6E8A-4147-A177-3AD203B41FA5}">
                      <a16:colId xmlns:a16="http://schemas.microsoft.com/office/drawing/2014/main" val="2628881100"/>
                    </a:ext>
                  </a:extLst>
                </a:gridCol>
                <a:gridCol w="576754">
                  <a:extLst>
                    <a:ext uri="{9D8B030D-6E8A-4147-A177-3AD203B41FA5}">
                      <a16:colId xmlns:a16="http://schemas.microsoft.com/office/drawing/2014/main" val="1869408724"/>
                    </a:ext>
                  </a:extLst>
                </a:gridCol>
              </a:tblGrid>
              <a:tr h="31600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직책</a:t>
                      </a:r>
                      <a:endParaRPr lang="ko-KR" altLang="en-US" sz="14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대표이사</a:t>
                      </a: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상무</a:t>
                      </a: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이사</a:t>
                      </a: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부장</a:t>
                      </a: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차장</a:t>
                      </a: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과장</a:t>
                      </a: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대리</a:t>
                      </a: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주임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사원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802127"/>
                  </a:ext>
                </a:extLst>
              </a:tr>
              <a:tr h="31600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변경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팀장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팀원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7407394"/>
                  </a:ext>
                </a:extLst>
              </a:tr>
              <a:tr h="31600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사용여부</a:t>
                      </a:r>
                      <a:endParaRPr lang="ko-KR" altLang="en-US" sz="14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사용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미사용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미사용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사용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미사용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미사용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미사용</a:t>
                      </a:r>
                      <a:endParaRPr lang="ko-KR" altLang="en-US" sz="14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미사용</a:t>
                      </a: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사용</a:t>
                      </a:r>
                      <a:endParaRPr lang="ko-KR" altLang="en-US" sz="14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87358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33929" y="16909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6" name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05794" y="3422470"/>
            <a:ext cx="7014755" cy="3095896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317387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(4) </a:t>
            </a:r>
            <a:r>
              <a:rPr lang="ko-KR" altLang="en-US" dirty="0"/>
              <a:t>실습 사례 </a:t>
            </a:r>
            <a:r>
              <a:rPr lang="en-US" altLang="ko-KR" dirty="0"/>
              <a:t>2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942339"/>
              </p:ext>
            </p:extLst>
          </p:nvPr>
        </p:nvGraphicFramePr>
        <p:xfrm>
          <a:off x="1115120" y="1593243"/>
          <a:ext cx="6996911" cy="1202208"/>
        </p:xfrm>
        <a:graphic>
          <a:graphicData uri="http://schemas.openxmlformats.org/drawingml/2006/table">
            <a:tbl>
              <a:tblPr/>
              <a:tblGrid>
                <a:gridCol w="874798">
                  <a:extLst>
                    <a:ext uri="{9D8B030D-6E8A-4147-A177-3AD203B41FA5}">
                      <a16:colId xmlns:a16="http://schemas.microsoft.com/office/drawing/2014/main" val="3129082603"/>
                    </a:ext>
                  </a:extLst>
                </a:gridCol>
                <a:gridCol w="874798">
                  <a:extLst>
                    <a:ext uri="{9D8B030D-6E8A-4147-A177-3AD203B41FA5}">
                      <a16:colId xmlns:a16="http://schemas.microsoft.com/office/drawing/2014/main" val="2450883046"/>
                    </a:ext>
                  </a:extLst>
                </a:gridCol>
                <a:gridCol w="873877">
                  <a:extLst>
                    <a:ext uri="{9D8B030D-6E8A-4147-A177-3AD203B41FA5}">
                      <a16:colId xmlns:a16="http://schemas.microsoft.com/office/drawing/2014/main" val="243074059"/>
                    </a:ext>
                  </a:extLst>
                </a:gridCol>
                <a:gridCol w="874798">
                  <a:extLst>
                    <a:ext uri="{9D8B030D-6E8A-4147-A177-3AD203B41FA5}">
                      <a16:colId xmlns:a16="http://schemas.microsoft.com/office/drawing/2014/main" val="99561667"/>
                    </a:ext>
                  </a:extLst>
                </a:gridCol>
                <a:gridCol w="874798">
                  <a:extLst>
                    <a:ext uri="{9D8B030D-6E8A-4147-A177-3AD203B41FA5}">
                      <a16:colId xmlns:a16="http://schemas.microsoft.com/office/drawing/2014/main" val="1755757254"/>
                    </a:ext>
                  </a:extLst>
                </a:gridCol>
                <a:gridCol w="874798">
                  <a:extLst>
                    <a:ext uri="{9D8B030D-6E8A-4147-A177-3AD203B41FA5}">
                      <a16:colId xmlns:a16="http://schemas.microsoft.com/office/drawing/2014/main" val="2524872276"/>
                    </a:ext>
                  </a:extLst>
                </a:gridCol>
                <a:gridCol w="873877">
                  <a:extLst>
                    <a:ext uri="{9D8B030D-6E8A-4147-A177-3AD203B41FA5}">
                      <a16:colId xmlns:a16="http://schemas.microsoft.com/office/drawing/2014/main" val="4261268499"/>
                    </a:ext>
                  </a:extLst>
                </a:gridCol>
                <a:gridCol w="875167">
                  <a:extLst>
                    <a:ext uri="{9D8B030D-6E8A-4147-A177-3AD203B41FA5}">
                      <a16:colId xmlns:a16="http://schemas.microsoft.com/office/drawing/2014/main" val="3160312950"/>
                    </a:ext>
                  </a:extLst>
                </a:gridCol>
              </a:tblGrid>
              <a:tr h="76666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70" dirty="0" err="1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직무명</a:t>
                      </a:r>
                      <a:endParaRPr lang="ko-KR" altLang="en-US" sz="16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전산관리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출납관리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국내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영업관리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해외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영업관리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자재관리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생산관리</a:t>
                      </a:r>
                      <a:endParaRPr lang="ko-KR" altLang="en-US" sz="16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지사관리</a:t>
                      </a:r>
                      <a:endParaRPr lang="ko-KR" altLang="en-US" sz="16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2141571"/>
                  </a:ext>
                </a:extLst>
              </a:tr>
              <a:tr h="43554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코드</a:t>
                      </a:r>
                      <a:endParaRPr lang="ko-KR" altLang="en-US" sz="16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100</a:t>
                      </a:r>
                      <a:endParaRPr lang="en-US" sz="16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200</a:t>
                      </a:r>
                      <a:endParaRPr lang="en-US" sz="16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300</a:t>
                      </a:r>
                      <a:endParaRPr lang="en-US" sz="16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400</a:t>
                      </a:r>
                      <a:endParaRPr lang="en-US" sz="16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500</a:t>
                      </a:r>
                      <a:endParaRPr 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600</a:t>
                      </a:r>
                      <a:endParaRPr 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700</a:t>
                      </a:r>
                      <a:endParaRPr 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75483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4612" y="15924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6" name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43200" y="3108960"/>
            <a:ext cx="8386353" cy="3396343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820169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2. </a:t>
            </a:r>
            <a:r>
              <a:rPr lang="ko-KR" altLang="en-US" dirty="0" err="1"/>
              <a:t>호봉테이블</a:t>
            </a:r>
            <a:r>
              <a:rPr lang="ko-KR" altLang="en-US" dirty="0"/>
              <a:t> 등록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호봉테이블을 등록하는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기초환경설정</a:t>
            </a:r>
            <a:r>
              <a:rPr lang="en-US" altLang="ko-KR" dirty="0"/>
              <a:t>&gt; </a:t>
            </a:r>
            <a:r>
              <a:rPr lang="ko-KR" altLang="en-US" dirty="0"/>
              <a:t>호봉테이블등록</a:t>
            </a:r>
          </a:p>
          <a:p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r>
              <a:rPr lang="ko-KR" altLang="en-US" dirty="0"/>
              <a:t>인사 기초 코드 등록의 급여</a:t>
            </a:r>
            <a:r>
              <a:rPr lang="en-US" altLang="ko-KR" dirty="0"/>
              <a:t>(P)</a:t>
            </a:r>
            <a:r>
              <a:rPr lang="ko-KR" altLang="en-US" dirty="0"/>
              <a:t>에서 호봉부터 먼저 등록을 한 후 ‘</a:t>
            </a:r>
            <a:r>
              <a:rPr lang="ko-KR" altLang="en-US" dirty="0" err="1"/>
              <a:t>출력구분’에서</a:t>
            </a:r>
            <a:r>
              <a:rPr lang="ko-KR" altLang="en-US" dirty="0"/>
              <a:t> ‘</a:t>
            </a:r>
            <a:r>
              <a:rPr lang="en-US" altLang="ko-KR" dirty="0"/>
              <a:t>3. </a:t>
            </a:r>
            <a:r>
              <a:rPr lang="ko-KR" altLang="en-US" dirty="0"/>
              <a:t>급여</a:t>
            </a:r>
            <a:r>
              <a:rPr lang="en-US" altLang="ko-KR" dirty="0"/>
              <a:t>(P)’</a:t>
            </a:r>
            <a:r>
              <a:rPr lang="ko-KR" altLang="en-US" dirty="0"/>
              <a:t>의 ‘</a:t>
            </a:r>
            <a:r>
              <a:rPr lang="en-US" altLang="ko-KR" dirty="0"/>
              <a:t>PA(</a:t>
            </a:r>
            <a:r>
              <a:rPr lang="ko-KR" altLang="en-US" dirty="0" err="1"/>
              <a:t>호봉코드</a:t>
            </a:r>
            <a:r>
              <a:rPr lang="en-US" altLang="ko-KR" dirty="0"/>
              <a:t>)’</a:t>
            </a:r>
            <a:r>
              <a:rPr lang="ko-KR" altLang="en-US" dirty="0"/>
              <a:t>에서 </a:t>
            </a:r>
            <a:r>
              <a:rPr lang="ko-KR" altLang="en-US" dirty="0" err="1"/>
              <a:t>호봉급을</a:t>
            </a:r>
            <a:r>
              <a:rPr lang="ko-KR" altLang="en-US" dirty="0"/>
              <a:t> 구성하는 부분을 확인한다</a:t>
            </a:r>
            <a:r>
              <a:rPr lang="en-US" altLang="ko-KR" dirty="0"/>
              <a:t>. </a:t>
            </a:r>
            <a:r>
              <a:rPr lang="ko-KR" altLang="en-US" dirty="0"/>
              <a:t>그리고 ‘</a:t>
            </a:r>
            <a:r>
              <a:rPr lang="en-US" altLang="ko-KR" dirty="0"/>
              <a:t>PE(</a:t>
            </a:r>
            <a:r>
              <a:rPr lang="ko-KR" altLang="en-US" dirty="0"/>
              <a:t>호봉</a:t>
            </a:r>
            <a:r>
              <a:rPr lang="en-US" altLang="ko-KR" dirty="0"/>
              <a:t>)’</a:t>
            </a:r>
            <a:r>
              <a:rPr lang="ko-KR" altLang="en-US" dirty="0"/>
              <a:t>에서 호봉을 등록하고 </a:t>
            </a:r>
            <a:r>
              <a:rPr lang="ko-KR" altLang="en-US" dirty="0" err="1"/>
              <a:t>인사급여</a:t>
            </a:r>
            <a:r>
              <a:rPr lang="en-US" altLang="ko-KR" dirty="0"/>
              <a:t>&gt; </a:t>
            </a:r>
            <a:r>
              <a:rPr lang="ko-KR" altLang="en-US" dirty="0"/>
              <a:t>기초환경설정</a:t>
            </a:r>
            <a:r>
              <a:rPr lang="en-US" altLang="ko-KR" dirty="0"/>
              <a:t>&gt; </a:t>
            </a:r>
            <a:r>
              <a:rPr lang="ko-KR" altLang="en-US" dirty="0" err="1"/>
              <a:t>호봉테이블</a:t>
            </a:r>
            <a:r>
              <a:rPr lang="ko-KR" altLang="en-US" dirty="0"/>
              <a:t> 등록에서 각 직급별 </a:t>
            </a:r>
            <a:r>
              <a:rPr lang="ko-KR" altLang="en-US" dirty="0" err="1"/>
              <a:t>호봉별</a:t>
            </a:r>
            <a:r>
              <a:rPr lang="ko-KR" altLang="en-US" dirty="0"/>
              <a:t> 금액을 등록한다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72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호봉을 등록한 화면</a:t>
            </a:r>
            <a:r>
              <a:rPr lang="en-US" altLang="ko-KR" dirty="0"/>
              <a:t>(1</a:t>
            </a:r>
            <a:r>
              <a:rPr lang="ko-KR" altLang="en-US" dirty="0"/>
              <a:t>호봉</a:t>
            </a:r>
            <a:r>
              <a:rPr lang="en-US" altLang="ko-KR" dirty="0"/>
              <a:t>-10</a:t>
            </a:r>
            <a:r>
              <a:rPr lang="ko-KR" altLang="en-US" dirty="0"/>
              <a:t>호봉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40526" y="1267097"/>
            <a:ext cx="10413274" cy="5185954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1799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701</Words>
  <Application>Microsoft Office PowerPoint</Application>
  <PresentationFormat>와이드스크린</PresentationFormat>
  <Paragraphs>206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5" baseType="lpstr">
      <vt:lpstr>KoPub돋움체 Medium</vt:lpstr>
      <vt:lpstr>나눔손글씨 펜</vt:lpstr>
      <vt:lpstr>맑은 고딕</vt:lpstr>
      <vt:lpstr>바탕</vt:lpstr>
      <vt:lpstr>-윤고딕330</vt:lpstr>
      <vt:lpstr>Arial</vt:lpstr>
      <vt:lpstr>Office 테마</vt:lpstr>
      <vt:lpstr>제 9 장 인사 관리 </vt:lpstr>
      <vt:lpstr>제1절 인사/급여관리 프로세스</vt:lpstr>
      <vt:lpstr>1. 인사 기초 코드 등록 </vt:lpstr>
      <vt:lpstr>인사 기초 환경 설정 프로세스도 </vt:lpstr>
      <vt:lpstr>(2) 필드 설명 </vt:lpstr>
      <vt:lpstr>실습 사례 1 </vt:lpstr>
      <vt:lpstr>(4) 실습 사례 2 </vt:lpstr>
      <vt:lpstr>2. 호봉테이블 등록 </vt:lpstr>
      <vt:lpstr>호봉을 등록한 화면(1호봉-10호봉) </vt:lpstr>
      <vt:lpstr>(2) 필드 설명 </vt:lpstr>
      <vt:lpstr>(3) 실습 사례 </vt:lpstr>
      <vt:lpstr>호봉테이블을 입력한 화면(부장) </vt:lpstr>
      <vt:lpstr>3. 사회 보험 환경 등록 </vt:lpstr>
      <vt:lpstr>(2) 필드 설명 </vt:lpstr>
      <vt:lpstr>(3) 실습 사례 </vt:lpstr>
      <vt:lpstr>사회 보험료율 등록 화면 </vt:lpstr>
      <vt:lpstr>사회보험 정보 사업장별 등록 화면 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9 장 인사 관리 </dc:title>
  <dc:creator>이 장형</dc:creator>
  <cp:lastModifiedBy>이 장형</cp:lastModifiedBy>
  <cp:revision>5</cp:revision>
  <dcterms:created xsi:type="dcterms:W3CDTF">2020-08-27T04:18:49Z</dcterms:created>
  <dcterms:modified xsi:type="dcterms:W3CDTF">2020-08-27T04:39:07Z</dcterms:modified>
</cp:coreProperties>
</file>