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04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67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27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41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79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48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8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24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66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26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9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3B2E-C3F3-4AA1-8E8E-0782C02B1B73}" type="datetimeFigureOut">
              <a:rPr lang="ko-KR" altLang="en-US" smtClean="0"/>
              <a:t>2020-08-25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F37D-0230-429F-822F-E97EE60B7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8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수입관리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해외발주등록</a:t>
            </a:r>
            <a:r>
              <a:rPr lang="en-US" altLang="ko-KR" dirty="0"/>
              <a:t>/B/L</a:t>
            </a:r>
            <a:r>
              <a:rPr lang="ko-KR" altLang="en-US" dirty="0"/>
              <a:t>접수</a:t>
            </a:r>
            <a:r>
              <a:rPr lang="en-US" altLang="ko-KR" dirty="0"/>
              <a:t>/</a:t>
            </a:r>
            <a:r>
              <a:rPr lang="ko-KR" altLang="en-US" dirty="0"/>
              <a:t>수입제비용등록</a:t>
            </a:r>
          </a:p>
          <a:p>
            <a:r>
              <a:rPr lang="en-US" altLang="ko-KR" dirty="0"/>
              <a:t>2. </a:t>
            </a:r>
            <a:r>
              <a:rPr lang="ko-KR" altLang="en-US" dirty="0" err="1"/>
              <a:t>입고처리</a:t>
            </a:r>
            <a:r>
              <a:rPr lang="en-US" altLang="ko-KR" dirty="0"/>
              <a:t>/</a:t>
            </a:r>
            <a:r>
              <a:rPr lang="ko-KR" altLang="en-US" dirty="0"/>
              <a:t>미착품원가정산</a:t>
            </a:r>
          </a:p>
          <a:p>
            <a:r>
              <a:rPr lang="en-US" altLang="ko-KR" dirty="0"/>
              <a:t>3. </a:t>
            </a:r>
            <a:r>
              <a:rPr lang="ko-KR" altLang="en-US" dirty="0" err="1"/>
              <a:t>매입정보</a:t>
            </a:r>
            <a:r>
              <a:rPr lang="ko-KR" altLang="en-US" dirty="0"/>
              <a:t> 회계처리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38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ko-KR" altLang="en-US" dirty="0" err="1"/>
              <a:t>수입제비용</a:t>
            </a:r>
            <a:r>
              <a:rPr lang="ko-KR" altLang="en-US" dirty="0"/>
              <a:t> </a:t>
            </a:r>
            <a:r>
              <a:rPr lang="ko-KR" altLang="en-US" dirty="0" err="1"/>
              <a:t>전표생성을</a:t>
            </a:r>
            <a:r>
              <a:rPr lang="ko-KR" altLang="en-US" dirty="0"/>
              <a:t> 한 화면</a:t>
            </a:r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711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입고처리</a:t>
            </a:r>
            <a:r>
              <a:rPr lang="en-US" altLang="ko-KR" dirty="0"/>
              <a:t>/</a:t>
            </a:r>
            <a:r>
              <a:rPr lang="ko-KR" altLang="en-US" dirty="0"/>
              <a:t>미착품원가정산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ko-KR" altLang="en-US" dirty="0"/>
              <a:t>입고를 처리하는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 err="1"/>
              <a:t>무역관리</a:t>
            </a:r>
            <a:r>
              <a:rPr lang="en-US" altLang="ko-KR" dirty="0"/>
              <a:t>&gt; </a:t>
            </a:r>
            <a:r>
              <a:rPr lang="ko-KR" altLang="en-US" dirty="0" err="1"/>
              <a:t>기타관리</a:t>
            </a:r>
            <a:r>
              <a:rPr lang="en-US" altLang="ko-KR" dirty="0"/>
              <a:t>(</a:t>
            </a:r>
            <a:r>
              <a:rPr lang="ko-KR" altLang="en-US" dirty="0"/>
              <a:t>수입</a:t>
            </a:r>
            <a:r>
              <a:rPr lang="en-US" altLang="ko-KR" dirty="0"/>
              <a:t>)&gt; </a:t>
            </a:r>
            <a:r>
              <a:rPr lang="ko-KR" altLang="en-US" dirty="0" err="1"/>
              <a:t>입고처리</a:t>
            </a:r>
            <a:r>
              <a:rPr lang="en-US" altLang="ko-KR" dirty="0"/>
              <a:t>(</a:t>
            </a:r>
            <a:r>
              <a:rPr lang="ko-KR" altLang="en-US" dirty="0" err="1"/>
              <a:t>해외발주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ko-KR" altLang="en-US" dirty="0"/>
              <a:t>미착품원가를 정산</a:t>
            </a:r>
            <a:r>
              <a:rPr lang="en-US" altLang="ko-KR" dirty="0"/>
              <a:t>(</a:t>
            </a:r>
            <a:r>
              <a:rPr lang="ko-KR" altLang="en-US" dirty="0" err="1"/>
              <a:t>배부처리</a:t>
            </a:r>
            <a:r>
              <a:rPr lang="en-US" altLang="ko-KR" dirty="0"/>
              <a:t>)</a:t>
            </a:r>
            <a:r>
              <a:rPr lang="ko-KR" altLang="en-US" dirty="0"/>
              <a:t>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 err="1"/>
              <a:t>무역관리</a:t>
            </a:r>
            <a:r>
              <a:rPr lang="en-US" altLang="ko-KR" dirty="0"/>
              <a:t>&gt; </a:t>
            </a:r>
            <a:r>
              <a:rPr lang="ko-KR" altLang="en-US" dirty="0" err="1"/>
              <a:t>기타관리</a:t>
            </a:r>
            <a:r>
              <a:rPr lang="en-US" altLang="ko-KR" dirty="0"/>
              <a:t>(</a:t>
            </a:r>
            <a:r>
              <a:rPr lang="ko-KR" altLang="en-US" dirty="0"/>
              <a:t>수입</a:t>
            </a:r>
            <a:r>
              <a:rPr lang="en-US" altLang="ko-KR" dirty="0"/>
              <a:t>)&gt; </a:t>
            </a:r>
            <a:r>
              <a:rPr lang="ko-KR" altLang="en-US" dirty="0"/>
              <a:t>미착품원가정산</a:t>
            </a:r>
          </a:p>
          <a:p>
            <a:pPr fontAlgn="base"/>
            <a:r>
              <a:rPr lang="en-US" altLang="ko-KR" dirty="0"/>
              <a:t>(1) </a:t>
            </a:r>
            <a:r>
              <a:rPr lang="ko-KR" altLang="en-US" dirty="0"/>
              <a:t>메뉴 설명</a:t>
            </a:r>
          </a:p>
          <a:p>
            <a:pPr fontAlgn="base"/>
            <a:r>
              <a:rPr lang="ko-KR" altLang="en-US" dirty="0"/>
              <a:t>해외 수입 물품 납품할 때나 반품처리를 할 때 등록하고</a:t>
            </a:r>
            <a:r>
              <a:rPr lang="en-US" altLang="ko-KR" dirty="0"/>
              <a:t>, </a:t>
            </a:r>
            <a:r>
              <a:rPr lang="ko-KR" altLang="en-US" dirty="0"/>
              <a:t>미착품원가정산은 수입물품의 매입원가를 결정하며</a:t>
            </a:r>
            <a:r>
              <a:rPr lang="en-US" altLang="ko-KR" dirty="0"/>
              <a:t>, </a:t>
            </a:r>
            <a:r>
              <a:rPr lang="ko-KR" altLang="en-US" dirty="0" err="1"/>
              <a:t>수입거래의</a:t>
            </a:r>
            <a:r>
              <a:rPr lang="ko-KR" altLang="en-US" dirty="0"/>
              <a:t> 마감을 처리한다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(2) </a:t>
            </a:r>
            <a:r>
              <a:rPr lang="ko-KR" altLang="en-US" dirty="0"/>
              <a:t>필드 설명</a:t>
            </a:r>
          </a:p>
          <a:p>
            <a:pPr fontAlgn="base"/>
            <a:r>
              <a:rPr lang="en-US" altLang="ko-KR" dirty="0"/>
              <a:t>1) </a:t>
            </a:r>
            <a:r>
              <a:rPr lang="ko-KR" altLang="en-US" dirty="0" err="1"/>
              <a:t>정산일자</a:t>
            </a:r>
            <a:r>
              <a:rPr lang="en-US" altLang="ko-KR" dirty="0"/>
              <a:t>: </a:t>
            </a:r>
            <a:r>
              <a:rPr lang="ko-KR" altLang="en-US" dirty="0" err="1"/>
              <a:t>배부처리를</a:t>
            </a:r>
            <a:r>
              <a:rPr lang="ko-KR" altLang="en-US" dirty="0"/>
              <a:t> 완료한 일자이다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 err="1"/>
              <a:t>입고여부</a:t>
            </a:r>
            <a:r>
              <a:rPr lang="en-US" altLang="ko-KR" dirty="0"/>
              <a:t>: </a:t>
            </a:r>
            <a:r>
              <a:rPr lang="ko-KR" altLang="en-US" dirty="0" err="1"/>
              <a:t>입고처리</a:t>
            </a:r>
            <a:r>
              <a:rPr lang="ko-KR" altLang="en-US" dirty="0"/>
              <a:t> 상태이다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 err="1"/>
              <a:t>전표여부</a:t>
            </a:r>
            <a:r>
              <a:rPr lang="en-US" altLang="ko-KR" dirty="0"/>
              <a:t>: </a:t>
            </a:r>
            <a:r>
              <a:rPr lang="ko-KR" altLang="en-US" dirty="0" err="1"/>
              <a:t>미착전표</a:t>
            </a:r>
            <a:r>
              <a:rPr lang="ko-KR" altLang="en-US" dirty="0"/>
              <a:t> 생성여부이다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238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(3)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r>
              <a:rPr lang="ko-KR" altLang="en-US" dirty="0" err="1"/>
              <a:t>선적적용을</a:t>
            </a:r>
            <a:r>
              <a:rPr lang="ko-KR" altLang="en-US" dirty="0"/>
              <a:t>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0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57682"/>
          <a:stretch>
            <a:fillRect/>
          </a:stretch>
        </p:blipFill>
        <p:spPr>
          <a:xfrm>
            <a:off x="1293223" y="1946366"/>
            <a:ext cx="9522823" cy="4663440"/>
          </a:xfrm>
          <a:prstGeom prst="rect">
            <a:avLst/>
          </a:prstGeom>
          <a:noFill/>
          <a:ln w="254" cap="rnd">
            <a:solidFill>
              <a:srgbClr val="000000"/>
            </a:solidFill>
            <a:prstDash val="solid"/>
            <a:miter/>
          </a:ln>
          <a:effectLst/>
        </p:spPr>
      </p:pic>
    </p:spTree>
    <p:extLst>
      <p:ext uri="{BB962C8B-B14F-4D97-AF65-F5344CB8AC3E}">
        <p14:creationId xmlns:p14="http://schemas.microsoft.com/office/powerpoint/2010/main" val="425985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입고의뢰등록을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9956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입고의뢰적용을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2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1242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입고검사등록을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2403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검사적용을</a:t>
            </a:r>
            <a:r>
              <a:rPr lang="ko-KR" altLang="en-US" dirty="0"/>
              <a:t>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4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805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입고처리</a:t>
            </a:r>
            <a:r>
              <a:rPr lang="en-US" altLang="ko-KR" dirty="0"/>
              <a:t>(</a:t>
            </a:r>
            <a:r>
              <a:rPr lang="ko-KR" altLang="en-US" dirty="0" err="1"/>
              <a:t>해외발주</a:t>
            </a:r>
            <a:r>
              <a:rPr lang="en-US" altLang="ko-KR" dirty="0"/>
              <a:t>)</a:t>
            </a:r>
            <a:r>
              <a:rPr lang="ko-KR" altLang="en-US" dirty="0"/>
              <a:t>를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0012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미착품</a:t>
            </a:r>
            <a:r>
              <a:rPr lang="ko-KR" altLang="en-US" dirty="0"/>
              <a:t> </a:t>
            </a:r>
            <a:r>
              <a:rPr lang="ko-KR" altLang="en-US" dirty="0" err="1"/>
              <a:t>원가정산을</a:t>
            </a:r>
            <a:r>
              <a:rPr lang="ko-KR" altLang="en-US" dirty="0"/>
              <a:t>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0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472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매입정보</a:t>
            </a:r>
            <a:r>
              <a:rPr lang="ko-KR" altLang="en-US" dirty="0"/>
              <a:t> 회계처리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매입정보를</a:t>
            </a:r>
            <a:r>
              <a:rPr lang="ko-KR" altLang="en-US" dirty="0"/>
              <a:t> 회계처리하는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 err="1"/>
              <a:t>무역관리</a:t>
            </a:r>
            <a:r>
              <a:rPr lang="en-US" altLang="ko-KR" dirty="0"/>
              <a:t>&gt; </a:t>
            </a:r>
            <a:r>
              <a:rPr lang="ko-KR" altLang="en-US" dirty="0" err="1"/>
              <a:t>기타관리</a:t>
            </a:r>
            <a:r>
              <a:rPr lang="en-US" altLang="ko-KR" dirty="0"/>
              <a:t>(</a:t>
            </a:r>
            <a:r>
              <a:rPr lang="ko-KR" altLang="en-US" dirty="0"/>
              <a:t>수입</a:t>
            </a:r>
            <a:r>
              <a:rPr lang="en-US" altLang="ko-KR" dirty="0"/>
              <a:t>)&gt; </a:t>
            </a:r>
            <a:r>
              <a:rPr lang="ko-KR" altLang="en-US" dirty="0"/>
              <a:t>회계처리</a:t>
            </a:r>
            <a:r>
              <a:rPr lang="en-US" altLang="ko-KR" dirty="0"/>
              <a:t>(</a:t>
            </a:r>
            <a:r>
              <a:rPr lang="ko-KR" altLang="en-US" dirty="0" err="1"/>
              <a:t>매입마감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en-US" altLang="ko-KR" dirty="0"/>
              <a:t>(1) </a:t>
            </a:r>
            <a:r>
              <a:rPr lang="ko-KR" altLang="en-US" dirty="0"/>
              <a:t>메뉴 설명</a:t>
            </a:r>
          </a:p>
          <a:p>
            <a:pPr fontAlgn="base"/>
            <a:r>
              <a:rPr lang="ko-KR" altLang="en-US" dirty="0"/>
              <a:t>매입 마감한 내역을 근거로 회계처리를 수행하여 전표 생성을 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(2) </a:t>
            </a:r>
            <a:r>
              <a:rPr lang="ko-KR" altLang="en-US" dirty="0"/>
              <a:t>필드 설명</a:t>
            </a:r>
          </a:p>
          <a:p>
            <a:pPr fontAlgn="base"/>
            <a:r>
              <a:rPr lang="en-US" altLang="ko-KR" dirty="0"/>
              <a:t>1) </a:t>
            </a:r>
            <a:r>
              <a:rPr lang="ko-KR" altLang="en-US" dirty="0" err="1"/>
              <a:t>처리일자</a:t>
            </a:r>
            <a:r>
              <a:rPr lang="en-US" altLang="ko-KR" dirty="0"/>
              <a:t>: </a:t>
            </a:r>
            <a:r>
              <a:rPr lang="ko-KR" altLang="en-US" dirty="0"/>
              <a:t>매입마감에서 입력한 정보를 조회할 때 사용한다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 err="1"/>
              <a:t>결의일자</a:t>
            </a:r>
            <a:r>
              <a:rPr lang="en-US" altLang="ko-KR" dirty="0"/>
              <a:t>: [</a:t>
            </a:r>
            <a:r>
              <a:rPr lang="ko-KR" altLang="en-US" dirty="0" err="1"/>
              <a:t>회계전표텝</a:t>
            </a:r>
            <a:r>
              <a:rPr lang="en-US" altLang="ko-KR" dirty="0"/>
              <a:t>]</a:t>
            </a:r>
            <a:r>
              <a:rPr lang="ko-KR" altLang="en-US" dirty="0"/>
              <a:t>에서 적용되는 항목으로 전표 생성한 정보를 조회한다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84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수입관리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13064" y="1825625"/>
            <a:ext cx="170792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738050824" descr="EMB000029f05c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6" y="1123950"/>
            <a:ext cx="9703288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(3)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r>
              <a:rPr lang="ko-KR" altLang="en-US" dirty="0" err="1"/>
              <a:t>전표생성을</a:t>
            </a:r>
            <a:r>
              <a:rPr lang="ko-KR" altLang="en-US" dirty="0"/>
              <a:t>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01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 err="1"/>
              <a:t>회계전표텝</a:t>
            </a:r>
            <a:r>
              <a:rPr lang="en-US" altLang="ko-KR" dirty="0"/>
              <a:t>]</a:t>
            </a:r>
            <a:r>
              <a:rPr lang="ko-KR" altLang="en-US" dirty="0"/>
              <a:t>에서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6438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04965"/>
              </p:ext>
            </p:extLst>
          </p:nvPr>
        </p:nvGraphicFramePr>
        <p:xfrm>
          <a:off x="1149531" y="640080"/>
          <a:ext cx="10097589" cy="5512526"/>
        </p:xfrm>
        <a:graphic>
          <a:graphicData uri="http://schemas.openxmlformats.org/drawingml/2006/table">
            <a:tbl>
              <a:tblPr/>
              <a:tblGrid>
                <a:gridCol w="10097589">
                  <a:extLst>
                    <a:ext uri="{9D8B030D-6E8A-4147-A177-3AD203B41FA5}">
                      <a16:colId xmlns:a16="http://schemas.microsoft.com/office/drawing/2014/main" val="36028876"/>
                    </a:ext>
                  </a:extLst>
                </a:gridCol>
              </a:tblGrid>
              <a:tr h="1015551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20" dirty="0">
                          <a:solidFill>
                            <a:srgbClr val="FFFFFF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알아두면 좋은 것</a:t>
                      </a:r>
                      <a:endParaRPr lang="ko-KR" altLang="en-US" sz="2400" kern="0" spc="20" dirty="0">
                        <a:solidFill>
                          <a:srgbClr val="FFFFFF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65303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448048"/>
                  </a:ext>
                </a:extLst>
              </a:tr>
              <a:tr h="43321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전자상거래</a:t>
                      </a:r>
                      <a:endParaRPr lang="ko-KR" altLang="en-US" sz="2400" kern="0" spc="20" dirty="0">
                        <a:solidFill>
                          <a:srgbClr val="000000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전자상거래는 웹에 기초한 인터넷 응용이 성장하면서 많은 기업과 개인들이 인터넷 상에서 비즈니스의 기회를 찾는 거래이다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최초의 전자상거래는 소비자 중심의 전자상거래인 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B2C(Business to Customer)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에서 최근에는 기업과 기업 간의 전자상거래인 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B2B(Business to Business)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로 관심이 이동하였고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기업과 정부기관 간의 모든 거래를 포함하는 전자상거래인 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B2G(Business to Government)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도 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31267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22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해외발주등록</a:t>
            </a:r>
            <a:r>
              <a:rPr lang="en-US" altLang="ko-KR" dirty="0"/>
              <a:t>/B/L</a:t>
            </a:r>
            <a:r>
              <a:rPr lang="ko-KR" altLang="en-US" dirty="0"/>
              <a:t>접수</a:t>
            </a:r>
            <a:r>
              <a:rPr lang="en-US" altLang="ko-KR" dirty="0"/>
              <a:t>/</a:t>
            </a:r>
            <a:r>
              <a:rPr lang="ko-KR" altLang="en-US" dirty="0"/>
              <a:t>수입제비용등록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해외발주를</a:t>
            </a:r>
            <a:r>
              <a:rPr lang="ko-KR" altLang="en-US" dirty="0"/>
              <a:t> 등록하는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 err="1"/>
              <a:t>무역관리</a:t>
            </a:r>
            <a:r>
              <a:rPr lang="en-US" altLang="ko-KR" dirty="0"/>
              <a:t>&gt; </a:t>
            </a:r>
            <a:r>
              <a:rPr lang="ko-KR" altLang="en-US" dirty="0"/>
              <a:t>기타</a:t>
            </a:r>
            <a:r>
              <a:rPr lang="en-US" altLang="ko-KR" dirty="0"/>
              <a:t>(</a:t>
            </a:r>
            <a:r>
              <a:rPr lang="ko-KR" altLang="en-US" dirty="0"/>
              <a:t>수입</a:t>
            </a:r>
            <a:r>
              <a:rPr lang="en-US" altLang="ko-KR" dirty="0"/>
              <a:t>)&gt; </a:t>
            </a:r>
            <a:r>
              <a:rPr lang="ko-KR" altLang="en-US" dirty="0"/>
              <a:t>해외발주등록</a:t>
            </a:r>
          </a:p>
          <a:p>
            <a:pPr fontAlgn="base"/>
            <a:r>
              <a:rPr lang="en-US" altLang="ko-KR" dirty="0"/>
              <a:t>B/L</a:t>
            </a:r>
            <a:r>
              <a:rPr lang="ko-KR" altLang="en-US" dirty="0"/>
              <a:t>을 접수하는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 err="1"/>
              <a:t>무역관리</a:t>
            </a:r>
            <a:r>
              <a:rPr lang="en-US" altLang="ko-KR" dirty="0"/>
              <a:t>&gt; </a:t>
            </a:r>
            <a:r>
              <a:rPr lang="ko-KR" altLang="en-US" dirty="0"/>
              <a:t>기타</a:t>
            </a:r>
            <a:r>
              <a:rPr lang="en-US" altLang="ko-KR" dirty="0"/>
              <a:t>(</a:t>
            </a:r>
            <a:r>
              <a:rPr lang="ko-KR" altLang="en-US" dirty="0"/>
              <a:t>수입</a:t>
            </a:r>
            <a:r>
              <a:rPr lang="en-US" altLang="ko-KR" dirty="0"/>
              <a:t>)&gt; B/L</a:t>
            </a:r>
            <a:r>
              <a:rPr lang="ko-KR" altLang="en-US" dirty="0"/>
              <a:t>접수</a:t>
            </a:r>
          </a:p>
          <a:p>
            <a:pPr fontAlgn="base"/>
            <a:r>
              <a:rPr lang="ko-KR" altLang="en-US" dirty="0"/>
              <a:t>수입제비용을 등록하는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 err="1"/>
              <a:t>무역관리</a:t>
            </a:r>
            <a:r>
              <a:rPr lang="en-US" altLang="ko-KR" dirty="0"/>
              <a:t>&gt; </a:t>
            </a:r>
            <a:r>
              <a:rPr lang="ko-KR" altLang="en-US" dirty="0"/>
              <a:t>기타</a:t>
            </a:r>
            <a:r>
              <a:rPr lang="en-US" altLang="ko-KR" dirty="0"/>
              <a:t>(</a:t>
            </a:r>
            <a:r>
              <a:rPr lang="ko-KR" altLang="en-US" dirty="0"/>
              <a:t>수입</a:t>
            </a:r>
            <a:r>
              <a:rPr lang="en-US" altLang="ko-KR" dirty="0"/>
              <a:t>)&gt; </a:t>
            </a:r>
            <a:r>
              <a:rPr lang="ko-KR" altLang="en-US" dirty="0"/>
              <a:t>수입제비용등록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58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ko-KR" altLang="en-US" dirty="0"/>
              <a:t>메뉴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수입물품의 매입을 위하여 해외발주내역을 등록하고</a:t>
            </a:r>
            <a:r>
              <a:rPr lang="en-US" altLang="ko-KR" dirty="0"/>
              <a:t>, </a:t>
            </a:r>
            <a:r>
              <a:rPr lang="ko-KR" altLang="en-US" dirty="0"/>
              <a:t>해외 발주한 내역 중에 </a:t>
            </a:r>
            <a:r>
              <a:rPr lang="ko-KR" altLang="en-US" dirty="0" err="1"/>
              <a:t>거래구분이</a:t>
            </a:r>
            <a:r>
              <a:rPr lang="ko-KR" altLang="en-US" dirty="0"/>
              <a:t> </a:t>
            </a:r>
            <a:r>
              <a:rPr lang="en-US" altLang="ko-KR" dirty="0"/>
              <a:t>MASTER L/C, T/T, D/A, D/P</a:t>
            </a:r>
            <a:r>
              <a:rPr lang="ko-KR" altLang="en-US" dirty="0"/>
              <a:t>인 거래 중 선적이 완료되었음을 </a:t>
            </a:r>
            <a:r>
              <a:rPr lang="ko-KR" altLang="en-US" dirty="0" err="1"/>
              <a:t>통보받았을</a:t>
            </a:r>
            <a:r>
              <a:rPr lang="ko-KR" altLang="en-US" dirty="0"/>
              <a:t> 때 등록하는 것이 </a:t>
            </a:r>
            <a:r>
              <a:rPr lang="en-US" altLang="ko-KR" dirty="0"/>
              <a:t>B/L</a:t>
            </a:r>
            <a:r>
              <a:rPr lang="ko-KR" altLang="en-US" dirty="0"/>
              <a:t>접수이며</a:t>
            </a:r>
            <a:r>
              <a:rPr lang="en-US" altLang="ko-KR" dirty="0"/>
              <a:t>, </a:t>
            </a:r>
            <a:r>
              <a:rPr lang="ko-KR" altLang="en-US" dirty="0"/>
              <a:t>수입을 할 때 발생하는 </a:t>
            </a:r>
            <a:r>
              <a:rPr lang="en-US" altLang="ko-KR" dirty="0"/>
              <a:t>B/L</a:t>
            </a:r>
            <a:r>
              <a:rPr lang="ko-KR" altLang="en-US" dirty="0"/>
              <a:t>결제 대금 과 각종 비용들을 입력한다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048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 </a:t>
            </a:r>
            <a:r>
              <a:rPr lang="ko-KR" altLang="en-US" dirty="0"/>
              <a:t>필드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 err="1"/>
              <a:t>발주구분</a:t>
            </a:r>
            <a:r>
              <a:rPr lang="en-US" altLang="ko-KR" dirty="0"/>
              <a:t>: T/T, D/A, D/P</a:t>
            </a:r>
            <a:r>
              <a:rPr lang="ko-KR" altLang="en-US" dirty="0"/>
              <a:t>중 선택한다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B/L</a:t>
            </a:r>
            <a:r>
              <a:rPr lang="ko-KR" altLang="en-US" dirty="0"/>
              <a:t>번호</a:t>
            </a:r>
            <a:r>
              <a:rPr lang="en-US" altLang="ko-KR" dirty="0"/>
              <a:t>: </a:t>
            </a:r>
            <a:r>
              <a:rPr lang="ko-KR" altLang="en-US" dirty="0"/>
              <a:t>선하증권</a:t>
            </a:r>
            <a:r>
              <a:rPr lang="en-US" altLang="ko-KR" dirty="0"/>
              <a:t>(B/L) </a:t>
            </a:r>
            <a:r>
              <a:rPr lang="ko-KR" altLang="en-US" dirty="0"/>
              <a:t>번호이다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 err="1"/>
              <a:t>발주번호</a:t>
            </a:r>
            <a:r>
              <a:rPr lang="en-US" altLang="ko-KR" dirty="0"/>
              <a:t>: T/T, D/A, D/P</a:t>
            </a:r>
            <a:r>
              <a:rPr lang="ko-KR" altLang="en-US" dirty="0"/>
              <a:t>로 거래한 경우 입력된다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4) </a:t>
            </a:r>
            <a:r>
              <a:rPr lang="ko-KR" altLang="en-US" dirty="0" err="1"/>
              <a:t>원화금액</a:t>
            </a:r>
            <a:r>
              <a:rPr lang="en-US" altLang="ko-KR" dirty="0"/>
              <a:t>: </a:t>
            </a:r>
            <a:r>
              <a:rPr lang="ko-KR" altLang="en-US" dirty="0" err="1"/>
              <a:t>외화금액</a:t>
            </a:r>
            <a:r>
              <a:rPr lang="ko-KR" altLang="en-US" dirty="0"/>
              <a:t>*환율</a:t>
            </a:r>
          </a:p>
          <a:p>
            <a:pPr fontAlgn="base"/>
            <a:r>
              <a:rPr lang="en-US" altLang="ko-KR" dirty="0"/>
              <a:t>5) </a:t>
            </a:r>
            <a:r>
              <a:rPr lang="ko-KR" altLang="en-US" dirty="0" err="1"/>
              <a:t>배부여부</a:t>
            </a:r>
            <a:r>
              <a:rPr lang="en-US" altLang="ko-KR" dirty="0"/>
              <a:t>: </a:t>
            </a:r>
            <a:r>
              <a:rPr lang="ko-KR" altLang="en-US" dirty="0" err="1"/>
              <a:t>미착품</a:t>
            </a:r>
            <a:r>
              <a:rPr lang="ko-KR" altLang="en-US" dirty="0"/>
              <a:t> 원가정산에서 배부처리하면 ‘</a:t>
            </a:r>
            <a:r>
              <a:rPr lang="ko-KR" altLang="en-US" dirty="0" err="1"/>
              <a:t>배부’로</a:t>
            </a:r>
            <a:r>
              <a:rPr lang="ko-KR" altLang="en-US" dirty="0"/>
              <a:t> 변경된다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308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(3) </a:t>
            </a:r>
            <a:r>
              <a:rPr lang="ko-KR" altLang="en-US" dirty="0"/>
              <a:t>실습 사례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2</a:t>
            </a:r>
            <a:r>
              <a:rPr lang="ko-KR" altLang="en-US" dirty="0"/>
              <a:t>일 </a:t>
            </a:r>
            <a:r>
              <a:rPr lang="ko-KR" altLang="en-US" dirty="0" err="1"/>
              <a:t>해외거래처</a:t>
            </a:r>
            <a:r>
              <a:rPr lang="ko-KR" altLang="en-US" dirty="0"/>
              <a:t> </a:t>
            </a:r>
            <a:r>
              <a:rPr lang="en-US" altLang="ko-KR" dirty="0"/>
              <a:t>A Co.</a:t>
            </a:r>
            <a:r>
              <a:rPr lang="ko-KR" altLang="en-US" dirty="0"/>
              <a:t>에 </a:t>
            </a:r>
            <a:r>
              <a:rPr lang="ko-KR" altLang="en-US" dirty="0" err="1"/>
              <a:t>발주구분</a:t>
            </a:r>
            <a:r>
              <a:rPr lang="en-US" altLang="ko-KR" dirty="0"/>
              <a:t>: D/A, NB01 100</a:t>
            </a:r>
            <a:r>
              <a:rPr lang="ko-KR" altLang="en-US" dirty="0"/>
              <a:t>개를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15</a:t>
            </a:r>
            <a:r>
              <a:rPr lang="ko-KR" altLang="en-US" dirty="0"/>
              <a:t>일까지 납기일로 </a:t>
            </a:r>
            <a:r>
              <a:rPr lang="ko-KR" altLang="en-US" dirty="0" err="1"/>
              <a:t>외화단가</a:t>
            </a:r>
            <a:r>
              <a:rPr lang="ko-KR" altLang="en-US" dirty="0"/>
              <a:t> </a:t>
            </a:r>
            <a:r>
              <a:rPr lang="en-US" altLang="ko-KR" dirty="0"/>
              <a:t>@$1,100, $110,000</a:t>
            </a:r>
            <a:r>
              <a:rPr lang="ko-KR" altLang="en-US" dirty="0"/>
              <a:t>로 발주한 것을 </a:t>
            </a:r>
            <a:r>
              <a:rPr lang="ko-KR" altLang="en-US" dirty="0" smtClean="0"/>
              <a:t>등록</a:t>
            </a:r>
            <a:r>
              <a:rPr lang="en-US" altLang="ko-KR" dirty="0" smtClean="0"/>
              <a:t>.  (</a:t>
            </a:r>
            <a:r>
              <a:rPr lang="ko-KR" altLang="en-US" dirty="0" smtClean="0"/>
              <a:t>해외발주등록을 </a:t>
            </a:r>
            <a:r>
              <a:rPr lang="ko-KR" altLang="en-US" dirty="0"/>
              <a:t>한 </a:t>
            </a:r>
            <a:r>
              <a:rPr lang="ko-KR" altLang="en-US" dirty="0" smtClean="0"/>
              <a:t>화면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1783" y="3161211"/>
            <a:ext cx="9901645" cy="330490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1165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en-US" altLang="ko-KR" dirty="0"/>
              <a:t>[L/C</a:t>
            </a:r>
            <a:r>
              <a:rPr lang="ko-KR" altLang="en-US" dirty="0" err="1"/>
              <a:t>발주등록</a:t>
            </a:r>
            <a:r>
              <a:rPr lang="en-US" altLang="ko-KR" dirty="0"/>
              <a:t>]</a:t>
            </a:r>
            <a:r>
              <a:rPr lang="ko-KR" altLang="en-US" dirty="0"/>
              <a:t>에서 </a:t>
            </a:r>
            <a:r>
              <a:rPr lang="ko-KR" altLang="en-US" dirty="0" err="1"/>
              <a:t>발주적용을</a:t>
            </a:r>
            <a:r>
              <a:rPr lang="ko-KR" altLang="en-US" dirty="0"/>
              <a:t> 조회한 화면</a:t>
            </a:r>
          </a:p>
        </p:txBody>
      </p:sp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88719" y="1825624"/>
            <a:ext cx="9157063" cy="45751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86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B/L</a:t>
            </a:r>
            <a:r>
              <a:rPr lang="ko-KR" altLang="en-US" dirty="0"/>
              <a:t>접수를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5878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수입제비용을 등록한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8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2250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506</Words>
  <Application>Microsoft Office PowerPoint</Application>
  <PresentationFormat>와이드스크린</PresentationFormat>
  <Paragraphs>57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나눔손글씨 펜</vt:lpstr>
      <vt:lpstr>맑은 고딕</vt:lpstr>
      <vt:lpstr>바탕</vt:lpstr>
      <vt:lpstr>-윤고딕320</vt:lpstr>
      <vt:lpstr>Arial</vt:lpstr>
      <vt:lpstr>Office 테마</vt:lpstr>
      <vt:lpstr>제2절 수입관리</vt:lpstr>
      <vt:lpstr>수입관리 </vt:lpstr>
      <vt:lpstr>1. 해외발주등록/B/L접수/수입제비용등록 </vt:lpstr>
      <vt:lpstr>(1) 메뉴 설명 </vt:lpstr>
      <vt:lpstr>(2) 필드 설명 </vt:lpstr>
      <vt:lpstr>(3) 실습 사례</vt:lpstr>
      <vt:lpstr>[L/C발주등록]에서 발주적용을 조회한 화면</vt:lpstr>
      <vt:lpstr>B/L접수를 한 화면 </vt:lpstr>
      <vt:lpstr>수입제비용을 등록한 화면 </vt:lpstr>
      <vt:lpstr>수입제비용 전표생성을 한 화면</vt:lpstr>
      <vt:lpstr>2. 입고처리/미착품원가정산 </vt:lpstr>
      <vt:lpstr>(3) 실습 사례 선적적용을 한 화면 </vt:lpstr>
      <vt:lpstr>입고의뢰등록을 한 화면 </vt:lpstr>
      <vt:lpstr>입고의뢰적용을 조회한 화면 </vt:lpstr>
      <vt:lpstr>입고검사등록을 한 화면 </vt:lpstr>
      <vt:lpstr>검사적용을 조회한 화면 </vt:lpstr>
      <vt:lpstr>입고처리(해외발주)를 한 화면 </vt:lpstr>
      <vt:lpstr>미착품 원가정산을 한 화면 </vt:lpstr>
      <vt:lpstr>3. 매입정보 회계처리 </vt:lpstr>
      <vt:lpstr>(3) 실습 사례 전표생성을 한 화면 </vt:lpstr>
      <vt:lpstr>[회계전표텝]에서 조회한 화면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제2절 수입관리</dc:title>
  <dc:creator>이 장형</dc:creator>
  <cp:lastModifiedBy>이 장형</cp:lastModifiedBy>
  <cp:revision>4</cp:revision>
  <dcterms:created xsi:type="dcterms:W3CDTF">2020-08-25T11:57:09Z</dcterms:created>
  <dcterms:modified xsi:type="dcterms:W3CDTF">2020-08-25T12:32:37Z</dcterms:modified>
</cp:coreProperties>
</file>