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87B2-D398-4D0F-A008-A728DD8970FD}" type="datetimeFigureOut">
              <a:rPr lang="ko-KR" altLang="en-US" smtClean="0"/>
              <a:t>2020-07-28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A8B-1E23-4EA2-B503-13FD747B72A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87B2-D398-4D0F-A008-A728DD8970FD}" type="datetimeFigureOut">
              <a:rPr lang="ko-KR" altLang="en-US" smtClean="0"/>
              <a:t>2020-07-28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A8B-1E23-4EA2-B503-13FD747B72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87B2-D398-4D0F-A008-A728DD8970FD}" type="datetimeFigureOut">
              <a:rPr lang="ko-KR" altLang="en-US" smtClean="0"/>
              <a:t>2020-07-28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A8B-1E23-4EA2-B503-13FD747B72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87B2-D398-4D0F-A008-A728DD8970FD}" type="datetimeFigureOut">
              <a:rPr lang="ko-KR" altLang="en-US" smtClean="0"/>
              <a:t>2020-07-28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A8B-1E23-4EA2-B503-13FD747B72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87B2-D398-4D0F-A008-A728DD8970FD}" type="datetimeFigureOut">
              <a:rPr lang="ko-KR" altLang="en-US" smtClean="0"/>
              <a:t>2020-07-28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F8AA8B-1E23-4EA2-B503-13FD747B72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87B2-D398-4D0F-A008-A728DD8970FD}" type="datetimeFigureOut">
              <a:rPr lang="ko-KR" altLang="en-US" smtClean="0"/>
              <a:t>2020-07-28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A8B-1E23-4EA2-B503-13FD747B72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87B2-D398-4D0F-A008-A728DD8970FD}" type="datetimeFigureOut">
              <a:rPr lang="ko-KR" altLang="en-US" smtClean="0"/>
              <a:t>2020-07-28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A8B-1E23-4EA2-B503-13FD747B72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87B2-D398-4D0F-A008-A728DD8970FD}" type="datetimeFigureOut">
              <a:rPr lang="ko-KR" altLang="en-US" smtClean="0"/>
              <a:t>2020-07-28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A8B-1E23-4EA2-B503-13FD747B72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87B2-D398-4D0F-A008-A728DD8970FD}" type="datetimeFigureOut">
              <a:rPr lang="ko-KR" altLang="en-US" smtClean="0"/>
              <a:t>2020-07-28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A8B-1E23-4EA2-B503-13FD747B72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87B2-D398-4D0F-A008-A728DD8970FD}" type="datetimeFigureOut">
              <a:rPr lang="ko-KR" altLang="en-US" smtClean="0"/>
              <a:t>2020-07-28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A8B-1E23-4EA2-B503-13FD747B72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87B2-D398-4D0F-A008-A728DD8970FD}" type="datetimeFigureOut">
              <a:rPr lang="ko-KR" altLang="en-US" smtClean="0"/>
              <a:t>2020-07-28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A8B-1E23-4EA2-B503-13FD747B72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7487B2-D398-4D0F-A008-A728DD8970FD}" type="datetimeFigureOut">
              <a:rPr lang="ko-KR" altLang="en-US" smtClean="0"/>
              <a:t>2020-07-28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F8AA8B-1E23-4EA2-B503-13FD747B72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ERP</a:t>
            </a:r>
            <a:r>
              <a:rPr lang="ko-KR" altLang="en-US" dirty="0" smtClean="0"/>
              <a:t>회계정보실무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056784" cy="175260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이장형</a:t>
            </a:r>
            <a:r>
              <a:rPr lang="ko-KR" altLang="en-US" dirty="0" smtClean="0"/>
              <a:t> 교수</a:t>
            </a:r>
            <a:endParaRPr lang="en-US" altLang="ko-KR" dirty="0" smtClean="0"/>
          </a:p>
          <a:p>
            <a:r>
              <a:rPr lang="ko-KR" altLang="en-US" dirty="0" smtClean="0"/>
              <a:t>대구대학교 회계학과</a:t>
            </a:r>
            <a:endParaRPr lang="en-US" altLang="ko-KR" dirty="0" smtClean="0"/>
          </a:p>
          <a:p>
            <a:r>
              <a:rPr lang="en-US" altLang="ko-KR" dirty="0" smtClean="0"/>
              <a:t>http://mcms.daegu.ac.kr/user/goodljh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458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128087"/>
              </p:ext>
            </p:extLst>
          </p:nvPr>
        </p:nvGraphicFramePr>
        <p:xfrm>
          <a:off x="395536" y="204419"/>
          <a:ext cx="8208912" cy="6496920"/>
        </p:xfrm>
        <a:graphic>
          <a:graphicData uri="http://schemas.openxmlformats.org/drawingml/2006/table">
            <a:tbl>
              <a:tblPr/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3983">
                <a:tc>
                  <a:txBody>
                    <a:bodyPr/>
                    <a:lstStyle/>
                    <a:p>
                      <a:pPr marL="38100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3200" kern="0" spc="20" dirty="0"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</a:rPr>
                        <a:t>알아두면 좋은 것</a:t>
                      </a:r>
                      <a:endParaRPr lang="ko-KR" altLang="en-US" sz="3200" kern="0" spc="20" dirty="0">
                        <a:solidFill>
                          <a:srgbClr val="FFFFFF"/>
                        </a:solidFill>
                        <a:effectLst/>
                        <a:latin typeface="나눔손글씨 펜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o-KR" altLang="en-US" sz="100" b="1" kern="0" spc="0">
                        <a:solidFill>
                          <a:srgbClr val="FFFFFF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3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400" kern="0" spc="20" dirty="0"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</a:rPr>
                        <a:t>디지털 경제</a:t>
                      </a:r>
                      <a:r>
                        <a:rPr lang="en-US" altLang="ko-KR" sz="2400" kern="0" spc="20" dirty="0"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</a:rPr>
                        <a:t>(Digital Economy)</a:t>
                      </a:r>
                      <a:endParaRPr lang="ko-KR" altLang="en-US" sz="2400" kern="0" spc="20" dirty="0">
                        <a:solidFill>
                          <a:srgbClr val="000000"/>
                        </a:solidFill>
                        <a:effectLst/>
                        <a:latin typeface="나눔손글씨 펜"/>
                      </a:endParaRPr>
                    </a:p>
                    <a:p>
                      <a:pPr marL="88900" marR="889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디지털 기술과 관련되어 나타나는 일련의 경제적 현상을 말한다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디지털 경제의 특징을 살펴보면 정보의 신속한 공유가 이루어지고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자료의 생산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가공 및 공유 그리고 거래가 네트워크를 통해 이루어질 수 있으므로 공간의 제약이 줄어들어 경제 및 경영 활동이 글로벌화되어 가고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기술의 발전 속도가 가속화되고 있다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ERP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도 이 디지털 경제의 한 부분을 차지하고 있으므로 이 책을 접하는 독자들은 복을 만난 셈일 것이다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-윤고딕320"/>
                      </a:endParaRPr>
                    </a:p>
                  </a:txBody>
                  <a:tcPr marL="64770" marR="64770" marT="35941" marB="71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95513" y="2930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31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effectLst/>
              </a:rPr>
              <a:t>제</a:t>
            </a:r>
            <a:r>
              <a:rPr lang="en-US" altLang="ko-KR" dirty="0">
                <a:effectLst/>
              </a:rPr>
              <a:t>2</a:t>
            </a:r>
            <a:r>
              <a:rPr lang="ko-KR" altLang="en-US" dirty="0">
                <a:effectLst/>
              </a:rPr>
              <a:t>절 </a:t>
            </a:r>
            <a:r>
              <a:rPr lang="ko-KR" altLang="en-US" dirty="0" err="1">
                <a:effectLst/>
              </a:rPr>
              <a:t>확장형</a:t>
            </a:r>
            <a:r>
              <a:rPr lang="ko-KR" altLang="en-US" dirty="0">
                <a:effectLst/>
              </a:rPr>
              <a:t> </a:t>
            </a:r>
            <a:r>
              <a:rPr lang="en-US" altLang="ko-KR" dirty="0">
                <a:effectLst/>
              </a:rPr>
              <a:t>ERP(ERP II)</a:t>
            </a:r>
            <a:r>
              <a:rPr lang="ko-KR" altLang="en-US" dirty="0">
                <a:effectLst/>
              </a:rPr>
              <a:t/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/>
              <a:t>고객관리의 중요성이 강조되면서 고객관리</a:t>
            </a:r>
            <a:r>
              <a:rPr lang="en-US" altLang="ko-KR" dirty="0"/>
              <a:t>(CRM) </a:t>
            </a:r>
            <a:r>
              <a:rPr lang="ko-KR" altLang="en-US" dirty="0"/>
              <a:t>시스템이 추가되고</a:t>
            </a:r>
            <a:r>
              <a:rPr lang="en-US" altLang="ko-KR" dirty="0"/>
              <a:t>, </a:t>
            </a:r>
            <a:r>
              <a:rPr lang="ko-KR" altLang="en-US" dirty="0"/>
              <a:t>지식경영</a:t>
            </a:r>
            <a:r>
              <a:rPr lang="en-US" altLang="ko-KR" dirty="0"/>
              <a:t>, </a:t>
            </a:r>
            <a:r>
              <a:rPr lang="ko-KR" altLang="en-US" dirty="0"/>
              <a:t>전략적 기업관리</a:t>
            </a:r>
            <a:r>
              <a:rPr lang="en-US" altLang="ko-KR" dirty="0"/>
              <a:t>(SEM), </a:t>
            </a:r>
            <a:r>
              <a:rPr lang="ko-KR" altLang="en-US" dirty="0"/>
              <a:t>공급체인 관리 등이 추가되어 기업이나 단체의 </a:t>
            </a:r>
            <a:r>
              <a:rPr lang="ko-KR" altLang="en-US" dirty="0" err="1"/>
              <a:t>내외부</a:t>
            </a:r>
            <a:r>
              <a:rPr lang="ko-KR" altLang="en-US" dirty="0"/>
              <a:t> 시스템을 효율적이고 실시간으로 운영하기 위한 인터넷 지원 통합정보시스템</a:t>
            </a:r>
          </a:p>
          <a:p>
            <a:r>
              <a:rPr lang="ko-KR" altLang="en-US" dirty="0"/>
              <a:t>기본</a:t>
            </a:r>
            <a:r>
              <a:rPr lang="en-US" altLang="ko-KR" dirty="0"/>
              <a:t>ERP </a:t>
            </a:r>
            <a:r>
              <a:rPr lang="ko-KR" altLang="en-US" dirty="0"/>
              <a:t>시스템에 고객관리</a:t>
            </a:r>
            <a:r>
              <a:rPr lang="en-US" altLang="ko-KR" dirty="0"/>
              <a:t>(CRM), </a:t>
            </a:r>
            <a:r>
              <a:rPr lang="ko-KR" altLang="en-US" dirty="0"/>
              <a:t>공급체인관리</a:t>
            </a:r>
            <a:r>
              <a:rPr lang="en-US" altLang="ko-KR" dirty="0"/>
              <a:t>(SCM), </a:t>
            </a:r>
            <a:r>
              <a:rPr lang="ko-KR" altLang="en-US" dirty="0"/>
              <a:t>전자상거래</a:t>
            </a:r>
            <a:r>
              <a:rPr lang="en-US" altLang="ko-KR" dirty="0"/>
              <a:t>(EC), </a:t>
            </a:r>
            <a:r>
              <a:rPr lang="ko-KR" altLang="en-US" dirty="0"/>
              <a:t>의사결정지원시스템</a:t>
            </a:r>
            <a:r>
              <a:rPr lang="en-US" altLang="ko-KR" dirty="0"/>
              <a:t>(DSS/EIS)</a:t>
            </a:r>
            <a:r>
              <a:rPr lang="ko-KR" altLang="en-US" dirty="0"/>
              <a:t>와 같은 </a:t>
            </a:r>
            <a:r>
              <a:rPr lang="en-US" altLang="ko-KR" dirty="0"/>
              <a:t>E-</a:t>
            </a:r>
            <a:r>
              <a:rPr lang="ko-KR" altLang="en-US" dirty="0" err="1"/>
              <a:t>비지니스</a:t>
            </a:r>
            <a:r>
              <a:rPr lang="ko-KR" altLang="en-US" dirty="0"/>
              <a:t> 지원시스템이 추가되고 또한 이를 기반으로 전략적 기업경영</a:t>
            </a:r>
            <a:r>
              <a:rPr lang="en-US" altLang="ko-KR" dirty="0"/>
              <a:t>(SEM)</a:t>
            </a:r>
            <a:r>
              <a:rPr lang="ko-KR" altLang="en-US" dirty="0"/>
              <a:t>을 가능케 하는 경영성과관리</a:t>
            </a:r>
            <a:r>
              <a:rPr lang="en-US" altLang="ko-KR" dirty="0"/>
              <a:t>(BSC), </a:t>
            </a:r>
            <a:r>
              <a:rPr lang="ko-KR" altLang="en-US" dirty="0"/>
              <a:t>활동기준경영</a:t>
            </a:r>
            <a:r>
              <a:rPr lang="en-US" altLang="ko-KR" dirty="0"/>
              <a:t>(ABM)</a:t>
            </a:r>
            <a:r>
              <a:rPr lang="ko-KR" altLang="en-US" dirty="0"/>
              <a:t>등의 기능이 추가된 것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832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>
                <a:effectLst/>
              </a:rPr>
              <a:t>확장형</a:t>
            </a:r>
            <a:r>
              <a:rPr lang="ko-KR" altLang="en-US" dirty="0">
                <a:effectLst/>
              </a:rPr>
              <a:t> </a:t>
            </a:r>
            <a:r>
              <a:rPr lang="en-US" altLang="ko-KR" dirty="0">
                <a:effectLst/>
              </a:rPr>
              <a:t>ERP </a:t>
            </a:r>
            <a:r>
              <a:rPr lang="ko-KR" altLang="en-US" dirty="0">
                <a:effectLst/>
              </a:rPr>
              <a:t>패러다임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5450"/>
            <a:ext cx="8136904" cy="482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88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1. </a:t>
            </a:r>
            <a:r>
              <a:rPr lang="ko-KR" altLang="en-US" dirty="0" err="1">
                <a:effectLst/>
              </a:rPr>
              <a:t>확장형</a:t>
            </a:r>
            <a:r>
              <a:rPr lang="ko-KR" altLang="en-US" dirty="0">
                <a:effectLst/>
              </a:rPr>
              <a:t> </a:t>
            </a:r>
            <a:r>
              <a:rPr lang="en-US" altLang="ko-KR" dirty="0">
                <a:effectLst/>
              </a:rPr>
              <a:t>ERP</a:t>
            </a:r>
            <a:r>
              <a:rPr lang="ko-KR" altLang="en-US" dirty="0">
                <a:effectLst/>
              </a:rPr>
              <a:t>의 출현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(1) </a:t>
            </a:r>
            <a:r>
              <a:rPr lang="ko-KR" altLang="en-US" dirty="0"/>
              <a:t>웹을 이용한 기업 안팎의 자원관리</a:t>
            </a:r>
          </a:p>
          <a:p>
            <a:r>
              <a:rPr lang="ko-KR" altLang="en-US" dirty="0"/>
              <a:t>고객 기업과 </a:t>
            </a:r>
            <a:r>
              <a:rPr lang="ko-KR" altLang="en-US" dirty="0" err="1"/>
              <a:t>협력사</a:t>
            </a:r>
            <a:r>
              <a:rPr lang="ko-KR" altLang="en-US" dirty="0"/>
              <a:t> 등 외부 프로세스까지도 웹 환경을 이용해 지원하는 것</a:t>
            </a:r>
          </a:p>
          <a:p>
            <a:r>
              <a:rPr lang="ko-KR" altLang="en-US" dirty="0"/>
              <a:t>고객 </a:t>
            </a:r>
            <a:r>
              <a:rPr lang="ko-KR" altLang="en-US" dirty="0" err="1"/>
              <a:t>관계관리</a:t>
            </a:r>
            <a:r>
              <a:rPr lang="en-US" altLang="ko-KR" dirty="0"/>
              <a:t>(customer relation management: CRM)</a:t>
            </a:r>
            <a:r>
              <a:rPr lang="ko-KR" altLang="en-US" dirty="0"/>
              <a:t>시스템</a:t>
            </a:r>
          </a:p>
          <a:p>
            <a:r>
              <a:rPr lang="ko-KR" altLang="en-US" dirty="0" err="1"/>
              <a:t>공급망</a:t>
            </a:r>
            <a:r>
              <a:rPr lang="ko-KR" altLang="en-US" dirty="0"/>
              <a:t> 관리</a:t>
            </a:r>
            <a:r>
              <a:rPr lang="en-US" altLang="ko-KR" dirty="0"/>
              <a:t>(supply chain management: SCM) </a:t>
            </a:r>
            <a:r>
              <a:rPr lang="ko-KR" altLang="en-US" dirty="0"/>
              <a:t>모듈</a:t>
            </a:r>
          </a:p>
          <a:p>
            <a:r>
              <a:rPr lang="ko-KR" altLang="en-US" dirty="0"/>
              <a:t>기업간</a:t>
            </a:r>
            <a:r>
              <a:rPr lang="en-US" altLang="ko-KR" dirty="0"/>
              <a:t>(B2B) </a:t>
            </a:r>
            <a:r>
              <a:rPr lang="ko-KR" altLang="en-US" dirty="0"/>
              <a:t>전자상거래 애플리케이션까지 통합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4545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(2) </a:t>
            </a:r>
            <a:r>
              <a:rPr lang="en-US" altLang="ko-KR" dirty="0" err="1">
                <a:effectLst/>
              </a:rPr>
              <a:t>ERPⅡ</a:t>
            </a:r>
            <a:r>
              <a:rPr lang="ko-KR" altLang="en-US" dirty="0">
                <a:effectLst/>
              </a:rPr>
              <a:t>의 부상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20" y="980728"/>
            <a:ext cx="8640960" cy="5544616"/>
          </a:xfrm>
          <a:prstGeom prst="rect">
            <a:avLst/>
          </a:prstGeom>
          <a:noFill/>
          <a:ln w="7112" cap="rnd">
            <a:solidFill>
              <a:srgbClr val="000000"/>
            </a:solidFill>
            <a:prstDash val="solid"/>
            <a:miter/>
          </a:ln>
          <a:effectLst/>
        </p:spPr>
      </p:pic>
    </p:spTree>
    <p:extLst>
      <p:ext uri="{BB962C8B-B14F-4D97-AF65-F5344CB8AC3E}">
        <p14:creationId xmlns:p14="http://schemas.microsoft.com/office/powerpoint/2010/main" val="301484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2. </a:t>
            </a:r>
            <a:r>
              <a:rPr lang="en-US" altLang="ko-KR" dirty="0" err="1">
                <a:effectLst/>
              </a:rPr>
              <a:t>ERPⅡ</a:t>
            </a:r>
            <a:r>
              <a:rPr lang="ko-KR" altLang="en-US" dirty="0">
                <a:effectLst/>
              </a:rPr>
              <a:t>의 기능과 영역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(1) </a:t>
            </a:r>
            <a:r>
              <a:rPr lang="en-US" altLang="ko-KR" dirty="0" err="1"/>
              <a:t>ERPⅡ</a:t>
            </a:r>
            <a:r>
              <a:rPr lang="en-US" altLang="ko-KR" dirty="0"/>
              <a:t> </a:t>
            </a:r>
            <a:r>
              <a:rPr lang="ko-KR" altLang="en-US" dirty="0"/>
              <a:t>벤더들이 제공하는 기능</a:t>
            </a:r>
          </a:p>
          <a:p>
            <a:r>
              <a:rPr lang="en-US" altLang="ko-KR" dirty="0"/>
              <a:t>CRM</a:t>
            </a:r>
            <a:r>
              <a:rPr lang="ko-KR" altLang="en-US" dirty="0"/>
              <a:t>이나 </a:t>
            </a:r>
            <a:r>
              <a:rPr lang="en-US" altLang="ko-KR" dirty="0"/>
              <a:t>SCM</a:t>
            </a:r>
            <a:r>
              <a:rPr lang="ko-KR" altLang="en-US" dirty="0"/>
              <a:t>과 같이 중요한 ‘볼트 온</a:t>
            </a:r>
            <a:r>
              <a:rPr lang="en-US" altLang="ko-KR" dirty="0"/>
              <a:t>(bolt-on)’ </a:t>
            </a:r>
            <a:r>
              <a:rPr lang="ko-KR" altLang="en-US" dirty="0"/>
              <a:t>기능 및 유틸리티 </a:t>
            </a:r>
            <a:r>
              <a:rPr lang="ko-KR" altLang="en-US" dirty="0" err="1"/>
              <a:t>커스터머</a:t>
            </a:r>
            <a:r>
              <a:rPr lang="ko-KR" altLang="en-US" dirty="0"/>
              <a:t> </a:t>
            </a:r>
            <a:r>
              <a:rPr lang="ko-KR" altLang="en-US" dirty="0" err="1"/>
              <a:t>빌링과</a:t>
            </a:r>
            <a:r>
              <a:rPr lang="ko-KR" altLang="en-US" dirty="0"/>
              <a:t> 같이 도메인에 의해서만 </a:t>
            </a:r>
            <a:r>
              <a:rPr lang="ko-KR" altLang="en-US" dirty="0" err="1"/>
              <a:t>제한받는</a:t>
            </a:r>
            <a:r>
              <a:rPr lang="ko-KR" altLang="en-US" dirty="0"/>
              <a:t> 영역을 </a:t>
            </a:r>
            <a:r>
              <a:rPr lang="ko-KR" altLang="en-US" dirty="0" smtClean="0"/>
              <a:t>포괄</a:t>
            </a:r>
            <a:endParaRPr lang="en-US" altLang="ko-KR" dirty="0" smtClean="0"/>
          </a:p>
          <a:p>
            <a:r>
              <a:rPr lang="ko-KR" altLang="en-US" dirty="0" err="1"/>
              <a:t>산업그룹</a:t>
            </a:r>
            <a:r>
              <a:rPr lang="ko-KR" altLang="en-US" dirty="0"/>
              <a:t> 등 특별한 영역에 대한 애플리케이션을 비롯해 소비자패키지상품 등이 </a:t>
            </a:r>
            <a:r>
              <a:rPr lang="ko-KR" altLang="en-US" dirty="0" err="1"/>
              <a:t>특수산업을</a:t>
            </a:r>
            <a:r>
              <a:rPr lang="ko-KR" altLang="en-US" dirty="0"/>
              <a:t> 포함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rcRect t="8264"/>
          <a:stretch>
            <a:fillRect/>
          </a:stretch>
        </p:blipFill>
        <p:spPr>
          <a:xfrm>
            <a:off x="457200" y="4797153"/>
            <a:ext cx="8363272" cy="1944216"/>
          </a:xfrm>
          <a:prstGeom prst="rect">
            <a:avLst/>
          </a:prstGeom>
          <a:noFill/>
          <a:ln w="7112" cap="rnd">
            <a:solidFill>
              <a:srgbClr val="000000"/>
            </a:solidFill>
            <a:prstDash val="solid"/>
            <a:miter/>
          </a:ln>
          <a:effectLst/>
        </p:spPr>
      </p:pic>
    </p:spTree>
    <p:extLst>
      <p:ext uri="{BB962C8B-B14F-4D97-AF65-F5344CB8AC3E}">
        <p14:creationId xmlns:p14="http://schemas.microsoft.com/office/powerpoint/2010/main" val="374380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ERP </a:t>
            </a:r>
            <a:r>
              <a:rPr lang="en-US" altLang="ko-KR" dirty="0" err="1">
                <a:effectLst/>
              </a:rPr>
              <a:t>II의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통합사이클</a:t>
            </a:r>
            <a:r>
              <a:rPr lang="en-US" altLang="ko-KR" dirty="0">
                <a:effectLst/>
              </a:rPr>
              <a:t/>
            </a:r>
            <a:br>
              <a:rPr lang="en-US" altLang="ko-KR" dirty="0">
                <a:effectLst/>
              </a:rPr>
            </a:br>
            <a:endParaRPr lang="ko-KR" alt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8" y="908720"/>
            <a:ext cx="8640960" cy="5616624"/>
          </a:xfrm>
          <a:prstGeom prst="rect">
            <a:avLst/>
          </a:prstGeom>
          <a:noFill/>
          <a:ln w="5334" cap="rnd">
            <a:solidFill>
              <a:srgbClr val="000000"/>
            </a:solidFill>
            <a:prstDash val="solid"/>
            <a:miter/>
          </a:ln>
          <a:effectLst/>
        </p:spPr>
      </p:pic>
    </p:spTree>
    <p:extLst>
      <p:ext uri="{BB962C8B-B14F-4D97-AF65-F5344CB8AC3E}">
        <p14:creationId xmlns:p14="http://schemas.microsoft.com/office/powerpoint/2010/main" val="340935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(2) </a:t>
            </a:r>
            <a:r>
              <a:rPr lang="en-US" altLang="ko-KR" dirty="0" err="1">
                <a:effectLst/>
              </a:rPr>
              <a:t>ERPⅡ</a:t>
            </a:r>
            <a:r>
              <a:rPr lang="en-US" altLang="ko-KR" dirty="0">
                <a:effectLst/>
              </a:rPr>
              <a:t> </a:t>
            </a:r>
            <a:r>
              <a:rPr lang="ko-KR" altLang="en-US" dirty="0">
                <a:effectLst/>
              </a:rPr>
              <a:t>영역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/>
              <a:t>① </a:t>
            </a:r>
            <a:r>
              <a:rPr lang="en-US" altLang="ko-KR" sz="6000" dirty="0" err="1"/>
              <a:t>불연속적</a:t>
            </a:r>
            <a:r>
              <a:rPr lang="en-US" altLang="ko-KR" sz="6000" dirty="0"/>
              <a:t> </a:t>
            </a:r>
            <a:r>
              <a:rPr lang="en-US" altLang="ko-KR" sz="6000" dirty="0" err="1"/>
              <a:t>제조</a:t>
            </a:r>
            <a:endParaRPr lang="en-US" altLang="ko-KR" sz="6000" dirty="0"/>
          </a:p>
          <a:p>
            <a:r>
              <a:rPr lang="ko-KR" altLang="en-US" sz="6000" dirty="0"/>
              <a:t>② 처리과정 제조</a:t>
            </a:r>
          </a:p>
          <a:p>
            <a:r>
              <a:rPr lang="ko-KR" altLang="en-US" sz="6000" dirty="0"/>
              <a:t>③ </a:t>
            </a:r>
            <a:r>
              <a:rPr lang="ko-KR" altLang="en-US" sz="6000" dirty="0" err="1"/>
              <a:t>자산집약</a:t>
            </a:r>
            <a:endParaRPr lang="ko-KR" altLang="en-US" sz="6000" dirty="0"/>
          </a:p>
          <a:p>
            <a:r>
              <a:rPr lang="ko-KR" altLang="en-US" sz="6000" dirty="0"/>
              <a:t>④ </a:t>
            </a:r>
            <a:r>
              <a:rPr lang="ko-KR" altLang="en-US" sz="6000" dirty="0" err="1"/>
              <a:t>서비스집약</a:t>
            </a:r>
            <a:endParaRPr lang="ko-KR" altLang="en-US" sz="6000" dirty="0"/>
          </a:p>
          <a:p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989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3. </a:t>
            </a:r>
            <a:r>
              <a:rPr lang="en-US" altLang="ko-KR" dirty="0" err="1">
                <a:effectLst/>
              </a:rPr>
              <a:t>ERPⅡ</a:t>
            </a:r>
            <a:r>
              <a:rPr lang="en-US" altLang="ko-KR" dirty="0">
                <a:effectLst/>
              </a:rPr>
              <a:t> </a:t>
            </a:r>
            <a:r>
              <a:rPr lang="ko-KR" altLang="en-US" dirty="0">
                <a:effectLst/>
              </a:rPr>
              <a:t>확산을 주도하는 요인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(1) </a:t>
            </a:r>
            <a:r>
              <a:rPr lang="ko-KR" altLang="en-US" dirty="0" err="1"/>
              <a:t>협업상거래</a:t>
            </a:r>
            <a:r>
              <a:rPr lang="ko-KR" altLang="en-US" dirty="0"/>
              <a:t> 수요 갈수록 확대</a:t>
            </a:r>
            <a:r>
              <a:rPr lang="en-US" altLang="ko-KR" dirty="0"/>
              <a:t>, </a:t>
            </a:r>
            <a:r>
              <a:rPr lang="ko-KR" altLang="en-US" dirty="0"/>
              <a:t>기업 간 절차 최적화 당면과제</a:t>
            </a:r>
          </a:p>
          <a:p>
            <a:r>
              <a:rPr lang="en-US" altLang="ko-KR" dirty="0"/>
              <a:t>(2) </a:t>
            </a:r>
            <a:r>
              <a:rPr lang="ko-KR" altLang="en-US" dirty="0"/>
              <a:t>인터넷에서부터 자유로운 기업들의 부상</a:t>
            </a:r>
          </a:p>
          <a:p>
            <a:r>
              <a:rPr lang="en-US" altLang="ko-KR" dirty="0"/>
              <a:t>(3) </a:t>
            </a:r>
            <a:r>
              <a:rPr lang="ko-KR" altLang="en-US" dirty="0"/>
              <a:t>협업상거래가 새로운 비즈니스 모델로 부상</a:t>
            </a:r>
          </a:p>
          <a:p>
            <a:endParaRPr lang="ko-KR" alt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73016"/>
            <a:ext cx="7560840" cy="2918905"/>
          </a:xfrm>
          <a:prstGeom prst="rect">
            <a:avLst/>
          </a:prstGeom>
          <a:noFill/>
          <a:ln w="7112" cap="rnd">
            <a:solidFill>
              <a:srgbClr val="000000"/>
            </a:solidFill>
            <a:prstDash val="solid"/>
            <a:miter/>
          </a:ln>
          <a:effectLst/>
        </p:spPr>
      </p:pic>
    </p:spTree>
    <p:extLst>
      <p:ext uri="{BB962C8B-B14F-4D97-AF65-F5344CB8AC3E}">
        <p14:creationId xmlns:p14="http://schemas.microsoft.com/office/powerpoint/2010/main" val="305426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134128"/>
              </p:ext>
            </p:extLst>
          </p:nvPr>
        </p:nvGraphicFramePr>
        <p:xfrm>
          <a:off x="251521" y="260647"/>
          <a:ext cx="8496944" cy="6264696"/>
        </p:xfrm>
        <a:graphic>
          <a:graphicData uri="http://schemas.openxmlformats.org/drawingml/2006/table">
            <a:tbl>
              <a:tblPr/>
              <a:tblGrid>
                <a:gridCol w="8496944">
                  <a:extLst>
                    <a:ext uri="{9D8B030D-6E8A-4147-A177-3AD203B41FA5}">
                      <a16:colId xmlns:a16="http://schemas.microsoft.com/office/drawing/2014/main" val="1476742889"/>
                    </a:ext>
                  </a:extLst>
                </a:gridCol>
              </a:tblGrid>
              <a:tr h="1188934">
                <a:tc>
                  <a:txBody>
                    <a:bodyPr/>
                    <a:lstStyle/>
                    <a:p>
                      <a:pPr marL="38100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3200" kern="0" spc="20" dirty="0">
                          <a:solidFill>
                            <a:srgbClr val="FFFFFF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알아두면 좋은 것</a:t>
                      </a:r>
                      <a:endParaRPr lang="ko-KR" altLang="en-US" sz="3200" kern="0" spc="20" dirty="0">
                        <a:solidFill>
                          <a:srgbClr val="FFFFFF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889449"/>
                  </a:ext>
                </a:extLst>
              </a:tr>
              <a:tr h="21756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o-KR" altLang="en-US" sz="100" b="1" kern="0" spc="0">
                        <a:solidFill>
                          <a:srgbClr val="FFFFFF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189242"/>
                  </a:ext>
                </a:extLst>
              </a:tr>
              <a:tr h="48581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4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경쟁력과 정보화</a:t>
                      </a:r>
                      <a:endParaRPr lang="ko-KR" altLang="en-US" sz="2400" kern="0" spc="20" dirty="0">
                        <a:solidFill>
                          <a:srgbClr val="000000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  <a:p>
                      <a:pPr marL="88900" marR="889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오늘날 시장 상황은 국경이 없어지고 시간이 갈수록 경쟁이 날로 치열해지는 양상을 띠고 있어 경쟁력을 가진 기업과 개인만이 살아남을 수 있다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따라서 기업이든 개인이든 새로운 경쟁 원천인 정보력을 높임으로써 경쟁력을 높일 수 있으면 정보화가 필수적이다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이런 시대 조류에 따라 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ERP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도 경쟁력을 갖추는데 한몫을 한다고 이야기하고 싶다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열심히 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ERP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를 학습하여 경쟁 사회에 살아남는 독자들이 되기를 바란다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-윤고딕320"/>
                      </a:endParaRPr>
                    </a:p>
                  </a:txBody>
                  <a:tcPr marL="64770" marR="64770" marT="35941" marB="71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1487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543987" y="2930525"/>
            <a:ext cx="163459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3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오리엔테이션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언제 </a:t>
            </a:r>
            <a:r>
              <a:rPr lang="en-US" altLang="ko-KR" dirty="0"/>
              <a:t>ERP</a:t>
            </a:r>
            <a:r>
              <a:rPr lang="ko-KR" altLang="en-US" dirty="0"/>
              <a:t>를 공부하여야 합니까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A:</a:t>
            </a:r>
            <a:endParaRPr lang="en-US" altLang="ko-KR" dirty="0"/>
          </a:p>
          <a:p>
            <a:r>
              <a:rPr lang="ko-KR" altLang="en-US" dirty="0"/>
              <a:t>어디서 </a:t>
            </a:r>
            <a:r>
              <a:rPr lang="en-US" altLang="ko-KR" dirty="0"/>
              <a:t>ERP</a:t>
            </a:r>
            <a:r>
              <a:rPr lang="ko-KR" altLang="en-US" dirty="0"/>
              <a:t>를 공부하여야 합니까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A:</a:t>
            </a:r>
            <a:endParaRPr lang="en-US" altLang="ko-KR" dirty="0"/>
          </a:p>
          <a:p>
            <a:r>
              <a:rPr lang="ko-KR" altLang="en-US" dirty="0" smtClean="0"/>
              <a:t>누가  </a:t>
            </a:r>
            <a:r>
              <a:rPr lang="en-US" altLang="ko-KR" dirty="0"/>
              <a:t>ERP</a:t>
            </a:r>
            <a:r>
              <a:rPr lang="ko-KR" altLang="en-US" dirty="0"/>
              <a:t>를 공부하여야 합니까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A:</a:t>
            </a:r>
            <a:endParaRPr lang="en-US" altLang="ko-KR" dirty="0"/>
          </a:p>
          <a:p>
            <a:r>
              <a:rPr lang="ko-KR" altLang="en-US" dirty="0" smtClean="0"/>
              <a:t>무엇을 </a:t>
            </a:r>
            <a:r>
              <a:rPr lang="ko-KR" altLang="en-US" dirty="0"/>
              <a:t>공부하여야 합니까</a:t>
            </a:r>
            <a:r>
              <a:rPr lang="en-US" altLang="ko-KR" dirty="0" smtClean="0"/>
              <a:t>?</a:t>
            </a:r>
            <a:br>
              <a:rPr lang="en-US" altLang="ko-KR" dirty="0" smtClean="0"/>
            </a:br>
            <a:r>
              <a:rPr lang="en-US" altLang="ko-KR" dirty="0" smtClean="0"/>
              <a:t>A:</a:t>
            </a:r>
            <a:endParaRPr lang="en-US" altLang="ko-KR" dirty="0"/>
          </a:p>
          <a:p>
            <a:r>
              <a:rPr lang="ko-KR" altLang="en-US" dirty="0" smtClean="0"/>
              <a:t>왜 </a:t>
            </a:r>
            <a:r>
              <a:rPr lang="en-US" altLang="ko-KR" dirty="0" smtClean="0"/>
              <a:t>ERP</a:t>
            </a:r>
            <a:r>
              <a:rPr lang="ko-KR" altLang="en-US" dirty="0" smtClean="0"/>
              <a:t>를 공부하여야 합니까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A:</a:t>
            </a:r>
          </a:p>
          <a:p>
            <a:r>
              <a:rPr lang="ko-KR" altLang="en-US" dirty="0" smtClean="0"/>
              <a:t>어떻게 </a:t>
            </a:r>
            <a:r>
              <a:rPr lang="en-US" altLang="ko-KR" dirty="0"/>
              <a:t>ERP</a:t>
            </a:r>
            <a:r>
              <a:rPr lang="ko-KR" altLang="en-US" dirty="0"/>
              <a:t>를 공부하여야 합니까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A: 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8989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>
                <a:effectLst/>
              </a:rPr>
              <a:t>제</a:t>
            </a:r>
            <a:r>
              <a:rPr lang="en-US" altLang="ko-KR" dirty="0">
                <a:effectLst/>
              </a:rPr>
              <a:t>3</a:t>
            </a:r>
            <a:r>
              <a:rPr lang="ko-KR" altLang="en-US" dirty="0">
                <a:effectLst/>
              </a:rPr>
              <a:t>절 </a:t>
            </a:r>
            <a:r>
              <a:rPr lang="en-US" altLang="ko-KR" dirty="0">
                <a:effectLst/>
              </a:rPr>
              <a:t>ERP </a:t>
            </a:r>
            <a:r>
              <a:rPr lang="ko-KR" altLang="en-US" dirty="0">
                <a:effectLst/>
              </a:rPr>
              <a:t>소개 </a:t>
            </a:r>
            <a:br>
              <a:rPr lang="ko-KR" altLang="en-US" dirty="0">
                <a:effectLst/>
              </a:rPr>
            </a:br>
            <a:r>
              <a:rPr lang="en-US" altLang="ko-KR" dirty="0">
                <a:effectLst/>
              </a:rPr>
              <a:t>1. SAP ERP</a:t>
            </a:r>
            <a:r>
              <a:rPr lang="ko-KR" altLang="en-US" dirty="0">
                <a:effectLst/>
              </a:rPr>
              <a:t/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독일민법에</a:t>
            </a:r>
            <a:r>
              <a:rPr lang="ko-KR" altLang="en-US" dirty="0"/>
              <a:t> 따라 비공개 파트너십 형태로 </a:t>
            </a:r>
            <a:r>
              <a:rPr lang="en-US" altLang="ko-KR" dirty="0"/>
              <a:t>1972</a:t>
            </a:r>
            <a:r>
              <a:rPr lang="ko-KR" altLang="en-US" dirty="0"/>
              <a:t>년에 설립된 독일 </a:t>
            </a:r>
            <a:r>
              <a:rPr lang="ko-KR" altLang="en-US" dirty="0" err="1"/>
              <a:t>바인하임에</a:t>
            </a:r>
            <a:r>
              <a:rPr lang="ko-KR" altLang="en-US" dirty="0"/>
              <a:t> 본사를 두고 인근 지역 만하임에 사무소를 </a:t>
            </a:r>
            <a:r>
              <a:rPr lang="ko-KR" altLang="en-US" dirty="0" smtClean="0"/>
              <a:t>개설</a:t>
            </a:r>
            <a:endParaRPr lang="en-US" altLang="ko-KR" dirty="0" smtClean="0"/>
          </a:p>
          <a:p>
            <a:r>
              <a:rPr lang="en-US" altLang="ko-KR" dirty="0"/>
              <a:t>130</a:t>
            </a:r>
            <a:r>
              <a:rPr lang="ko-KR" altLang="en-US" dirty="0"/>
              <a:t>개국에 지점을 두고 </a:t>
            </a:r>
            <a:r>
              <a:rPr lang="en-US" altLang="ko-KR" dirty="0"/>
              <a:t>66,500</a:t>
            </a:r>
            <a:r>
              <a:rPr lang="ko-KR" altLang="en-US" dirty="0"/>
              <a:t>명의 직원이 보유하고 있으며</a:t>
            </a:r>
            <a:r>
              <a:rPr lang="en-US" altLang="ko-KR" dirty="0"/>
              <a:t>, 188</a:t>
            </a:r>
            <a:r>
              <a:rPr lang="ko-KR" altLang="en-US" dirty="0"/>
              <a:t>개국 </a:t>
            </a:r>
            <a:r>
              <a:rPr lang="en-US" altLang="ko-KR" dirty="0"/>
              <a:t>253,500</a:t>
            </a:r>
            <a:r>
              <a:rPr lang="ko-KR" altLang="en-US" dirty="0"/>
              <a:t>개의 고객을 가지고 있으며 연간 이익이 </a:t>
            </a:r>
            <a:r>
              <a:rPr lang="en-US" altLang="ko-KR" dirty="0"/>
              <a:t>170</a:t>
            </a:r>
            <a:r>
              <a:rPr lang="ko-KR" altLang="en-US" dirty="0"/>
              <a:t>억 유로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/>
          </a:blip>
          <a:srcRect t="2973" b="5359"/>
          <a:stretch>
            <a:fillRect/>
          </a:stretch>
        </p:blipFill>
        <p:spPr>
          <a:xfrm>
            <a:off x="539552" y="4365104"/>
            <a:ext cx="7920880" cy="231343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1670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SAP ERP </a:t>
            </a:r>
            <a:r>
              <a:rPr lang="ko-KR" altLang="en-US" dirty="0">
                <a:effectLst/>
              </a:rPr>
              <a:t>구조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/>
          </a:blip>
          <a:srcRect l="31949" t="14342" r="22980" b="44006"/>
          <a:stretch>
            <a:fillRect/>
          </a:stretch>
        </p:blipFill>
        <p:spPr>
          <a:xfrm>
            <a:off x="457200" y="1628800"/>
            <a:ext cx="8229600" cy="4968552"/>
          </a:xfrm>
          <a:prstGeom prst="rect">
            <a:avLst/>
          </a:prstGeom>
          <a:noFill/>
          <a:ln w="7112" cap="rnd">
            <a:solidFill>
              <a:srgbClr val="000000"/>
            </a:solidFill>
            <a:prstDash val="solid"/>
            <a:miter/>
          </a:ln>
          <a:effectLst/>
        </p:spPr>
      </p:pic>
    </p:spTree>
    <p:extLst>
      <p:ext uri="{BB962C8B-B14F-4D97-AF65-F5344CB8AC3E}">
        <p14:creationId xmlns:p14="http://schemas.microsoft.com/office/powerpoint/2010/main" val="4018928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SAP ERP </a:t>
            </a:r>
            <a:r>
              <a:rPr lang="en-US" altLang="ko-KR" dirty="0" err="1">
                <a:effectLst/>
              </a:rPr>
              <a:t>개념도</a:t>
            </a:r>
            <a:r>
              <a:rPr lang="en-US" altLang="ko-KR" dirty="0">
                <a:effectLst/>
              </a:rPr>
              <a:t/>
            </a:r>
            <a:br>
              <a:rPr lang="en-US" altLang="ko-KR" dirty="0">
                <a:effectLst/>
              </a:rPr>
            </a:br>
            <a:endParaRPr lang="ko-KR" altLang="en-US" dirty="0"/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2">
            <a:extLst/>
          </a:blip>
          <a:srcRect l="19844" t="31809" r="46515" b="16527"/>
          <a:stretch>
            <a:fillRect/>
          </a:stretch>
        </p:blipFill>
        <p:spPr>
          <a:xfrm>
            <a:off x="457200" y="980728"/>
            <a:ext cx="8229600" cy="547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55792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SAP ERP</a:t>
            </a:r>
            <a:r>
              <a:rPr lang="ko-KR" altLang="en-US" dirty="0">
                <a:effectLst/>
              </a:rPr>
              <a:t>의 처리 단계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980728"/>
            <a:ext cx="8208912" cy="547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95814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effectLst/>
              </a:rPr>
              <a:t>회계 관리 화면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2" y="908720"/>
            <a:ext cx="8280920" cy="547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19790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SAP ERP</a:t>
            </a:r>
            <a:r>
              <a:rPr lang="ko-KR" altLang="en-US" dirty="0">
                <a:effectLst/>
              </a:rPr>
              <a:t>의 확장 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4" name="Picture 19"/>
          <p:cNvPicPr>
            <a:picLocks noChangeAspect="1"/>
          </p:cNvPicPr>
          <p:nvPr/>
        </p:nvPicPr>
        <p:blipFill>
          <a:blip r:embed="rId2">
            <a:extLst/>
          </a:blip>
          <a:srcRect t="4619" b="4671"/>
          <a:stretch>
            <a:fillRect/>
          </a:stretch>
        </p:blipFill>
        <p:spPr>
          <a:xfrm>
            <a:off x="539552" y="1052736"/>
            <a:ext cx="8147248" cy="547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36421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SAP ERP</a:t>
            </a:r>
            <a:r>
              <a:rPr lang="ko-KR" altLang="en-US" dirty="0">
                <a:effectLst/>
              </a:rPr>
              <a:t>와 </a:t>
            </a:r>
            <a:r>
              <a:rPr lang="ko-KR" altLang="en-US" dirty="0" err="1">
                <a:effectLst/>
              </a:rPr>
              <a:t>웹서비스</a:t>
            </a:r>
            <a:r>
              <a:rPr lang="ko-KR" altLang="en-US" dirty="0">
                <a:effectLst/>
              </a:rPr>
              <a:t/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5" name="Picture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980728"/>
            <a:ext cx="8285018" cy="554461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23026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SAP ERP </a:t>
            </a:r>
            <a:r>
              <a:rPr lang="ko-KR" altLang="en-US" dirty="0">
                <a:effectLst/>
              </a:rPr>
              <a:t>회계 프로그램의 메뉴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4" name="Picture 23"/>
          <p:cNvPicPr>
            <a:picLocks noChangeAspect="1"/>
          </p:cNvPicPr>
          <p:nvPr/>
        </p:nvPicPr>
        <p:blipFill>
          <a:blip r:embed="rId2">
            <a:extLst/>
          </a:blip>
          <a:srcRect l="18827" t="31890" r="45326" b="16446"/>
          <a:stretch>
            <a:fillRect/>
          </a:stretch>
        </p:blipFill>
        <p:spPr>
          <a:xfrm>
            <a:off x="323528" y="980728"/>
            <a:ext cx="8568952" cy="5544616"/>
          </a:xfrm>
          <a:prstGeom prst="rect">
            <a:avLst/>
          </a:prstGeom>
          <a:noFill/>
          <a:ln w="7112" cap="rnd">
            <a:solidFill>
              <a:srgbClr val="000000"/>
            </a:solidFill>
            <a:prstDash val="solid"/>
            <a:miter/>
          </a:ln>
          <a:effectLst/>
        </p:spPr>
      </p:pic>
    </p:spTree>
    <p:extLst>
      <p:ext uri="{BB962C8B-B14F-4D97-AF65-F5344CB8AC3E}">
        <p14:creationId xmlns:p14="http://schemas.microsoft.com/office/powerpoint/2010/main" val="2099245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2. Oracle ERP</a:t>
            </a:r>
            <a:br>
              <a:rPr lang="en-US" altLang="ko-KR" dirty="0">
                <a:effectLst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140</a:t>
            </a:r>
            <a:r>
              <a:rPr lang="ko-KR" altLang="en-US" dirty="0"/>
              <a:t>개 국가에서 </a:t>
            </a:r>
            <a:r>
              <a:rPr lang="en-US" altLang="ko-KR" dirty="0"/>
              <a:t>400,000</a:t>
            </a:r>
            <a:r>
              <a:rPr lang="ko-KR" altLang="en-US" dirty="0"/>
              <a:t>개의 고객을 가지고 있으며 </a:t>
            </a:r>
            <a:r>
              <a:rPr lang="en-US" altLang="ko-KR" dirty="0"/>
              <a:t>372</a:t>
            </a:r>
            <a:r>
              <a:rPr lang="ko-KR" altLang="en-US" dirty="0"/>
              <a:t>억불 연간 이익을 올리는 </a:t>
            </a:r>
            <a:r>
              <a:rPr lang="en-US" altLang="ko-KR" dirty="0"/>
              <a:t>120,000</a:t>
            </a:r>
            <a:r>
              <a:rPr lang="ko-KR" altLang="en-US" dirty="0"/>
              <a:t>명의 종업원을 가진 </a:t>
            </a:r>
            <a:r>
              <a:rPr lang="en-US" altLang="ko-KR" dirty="0"/>
              <a:t>1977</a:t>
            </a:r>
            <a:r>
              <a:rPr lang="ko-KR" altLang="en-US" dirty="0"/>
              <a:t>년에 설립된 미국 회사</a:t>
            </a:r>
          </a:p>
          <a:p>
            <a:r>
              <a:rPr lang="ko-KR" altLang="en-US" dirty="0" smtClean="0"/>
              <a:t>애플리케이션</a:t>
            </a:r>
            <a:r>
              <a:rPr lang="en-US" altLang="ko-KR" dirty="0" smtClean="0"/>
              <a:t>-</a:t>
            </a:r>
            <a:r>
              <a:rPr lang="ko-KR" altLang="en-US" dirty="0" smtClean="0"/>
              <a:t> </a:t>
            </a:r>
            <a:r>
              <a:rPr lang="ko-KR" altLang="en-US" dirty="0"/>
              <a:t>고객 </a:t>
            </a:r>
            <a:r>
              <a:rPr lang="ko-KR" altLang="en-US" dirty="0" smtClean="0"/>
              <a:t>경험 </a:t>
            </a:r>
            <a:r>
              <a:rPr lang="ko-KR" altLang="en-US" dirty="0"/>
              <a:t>솔루션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 </a:t>
            </a:r>
            <a:r>
              <a:rPr lang="ko-KR" altLang="en-US" dirty="0"/>
              <a:t>전사적 자원관리</a:t>
            </a:r>
            <a:r>
              <a:rPr lang="en-US" altLang="ko-KR" dirty="0"/>
              <a:t>(ERP), </a:t>
            </a:r>
            <a:endParaRPr lang="en-US" altLang="ko-KR" dirty="0" smtClean="0"/>
          </a:p>
          <a:p>
            <a:r>
              <a:rPr lang="ko-KR" altLang="en-US" dirty="0" smtClean="0"/>
              <a:t>공급 </a:t>
            </a:r>
            <a:r>
              <a:rPr lang="ko-KR" altLang="en-US" dirty="0"/>
              <a:t>사슬 관리</a:t>
            </a:r>
            <a:r>
              <a:rPr lang="en-US" altLang="ko-KR" dirty="0"/>
              <a:t>(SCM), </a:t>
            </a:r>
            <a:endParaRPr lang="en-US" altLang="ko-KR" dirty="0" smtClean="0"/>
          </a:p>
          <a:p>
            <a:r>
              <a:rPr lang="ko-KR" altLang="en-US" dirty="0" smtClean="0"/>
              <a:t>기업 </a:t>
            </a:r>
            <a:r>
              <a:rPr lang="ko-KR" altLang="en-US" dirty="0"/>
              <a:t>성과 관리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r>
              <a:rPr lang="ko-KR" altLang="en-US" dirty="0" smtClean="0"/>
              <a:t>인적 </a:t>
            </a:r>
            <a:r>
              <a:rPr lang="ko-KR" altLang="en-US" dirty="0"/>
              <a:t>자원 관리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/>
              <a:t>데이터베이스</a:t>
            </a:r>
            <a:r>
              <a:rPr lang="en-US" altLang="ko-KR" dirty="0"/>
              <a:t>, </a:t>
            </a:r>
            <a:r>
              <a:rPr lang="ko-KR" altLang="en-US" dirty="0"/>
              <a:t>공학적 시스템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 </a:t>
            </a:r>
            <a:r>
              <a:rPr lang="ko-KR" altLang="en-US" dirty="0"/>
              <a:t>기업 관리</a:t>
            </a:r>
            <a:r>
              <a:rPr lang="en-US" altLang="ko-KR" dirty="0"/>
              <a:t>, JAVA, </a:t>
            </a:r>
            <a:r>
              <a:rPr lang="ko-KR" altLang="en-US" dirty="0" err="1"/>
              <a:t>미들웨어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r>
              <a:rPr lang="ko-KR" altLang="en-US" dirty="0" smtClean="0"/>
              <a:t>운영체제</a:t>
            </a:r>
            <a:r>
              <a:rPr lang="en-US" altLang="ko-KR" dirty="0"/>
              <a:t>, </a:t>
            </a:r>
            <a:r>
              <a:rPr lang="ko-KR" altLang="en-US" dirty="0"/>
              <a:t>서버</a:t>
            </a:r>
            <a:r>
              <a:rPr lang="en-US" altLang="ko-KR" dirty="0"/>
              <a:t>, </a:t>
            </a:r>
            <a:r>
              <a:rPr lang="ko-KR" altLang="en-US" dirty="0"/>
              <a:t>저장 및 </a:t>
            </a:r>
            <a:r>
              <a:rPr lang="ko-KR" altLang="en-US" dirty="0" smtClean="0"/>
              <a:t>네트워킹</a:t>
            </a:r>
            <a:endParaRPr lang="en-US" altLang="ko-KR" dirty="0" smtClean="0"/>
          </a:p>
          <a:p>
            <a:r>
              <a:rPr lang="ko-KR" altLang="en-US" dirty="0" smtClean="0"/>
              <a:t>과 </a:t>
            </a:r>
            <a:r>
              <a:rPr lang="ko-KR" altLang="en-US" dirty="0"/>
              <a:t>가상현실 등을 제품으로 취급</a:t>
            </a:r>
          </a:p>
          <a:p>
            <a:endParaRPr lang="ko-KR" altLang="en-US" dirty="0"/>
          </a:p>
        </p:txBody>
      </p:sp>
      <p:pic>
        <p:nvPicPr>
          <p:cNvPr id="4" name="Picture 25"/>
          <p:cNvPicPr>
            <a:picLocks noChangeAspect="1"/>
          </p:cNvPicPr>
          <p:nvPr/>
        </p:nvPicPr>
        <p:blipFill>
          <a:blip r:embed="rId2">
            <a:extLst/>
          </a:blip>
          <a:srcRect l="17762" t="18130" r="39786" b="16454"/>
          <a:stretch>
            <a:fillRect/>
          </a:stretch>
        </p:blipFill>
        <p:spPr>
          <a:xfrm>
            <a:off x="5940153" y="2672588"/>
            <a:ext cx="2592288" cy="3420708"/>
          </a:xfrm>
          <a:prstGeom prst="rect">
            <a:avLst/>
          </a:prstGeom>
          <a:noFill/>
          <a:ln w="254" cap="rnd">
            <a:solidFill>
              <a:srgbClr val="000000"/>
            </a:solidFill>
            <a:prstDash val="solid"/>
            <a:miter/>
          </a:ln>
          <a:effectLst/>
        </p:spPr>
      </p:pic>
    </p:spTree>
    <p:extLst>
      <p:ext uri="{BB962C8B-B14F-4D97-AF65-F5344CB8AC3E}">
        <p14:creationId xmlns:p14="http://schemas.microsoft.com/office/powerpoint/2010/main" val="1406807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effectLst/>
              </a:rPr>
              <a:t>오라클 애플리케이션과 기술 구조 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4" name="Picture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8" y="980728"/>
            <a:ext cx="8363272" cy="5400600"/>
          </a:xfrm>
          <a:prstGeom prst="rect">
            <a:avLst/>
          </a:prstGeom>
          <a:noFill/>
          <a:ln w="7112" cap="rnd">
            <a:solidFill>
              <a:srgbClr val="000000"/>
            </a:solidFill>
            <a:prstDash val="solid"/>
            <a:miter/>
          </a:ln>
          <a:effectLst/>
        </p:spPr>
      </p:pic>
    </p:spTree>
    <p:extLst>
      <p:ext uri="{BB962C8B-B14F-4D97-AF65-F5344CB8AC3E}">
        <p14:creationId xmlns:p14="http://schemas.microsoft.com/office/powerpoint/2010/main" val="62898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</a:t>
            </a:r>
            <a:r>
              <a:rPr lang="ko-KR" altLang="en-US" dirty="0"/>
              <a:t>용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821325"/>
              </p:ext>
            </p:extLst>
          </p:nvPr>
        </p:nvGraphicFramePr>
        <p:xfrm>
          <a:off x="251520" y="1340768"/>
          <a:ext cx="8280920" cy="5054493"/>
        </p:xfrm>
        <a:graphic>
          <a:graphicData uri="http://schemas.openxmlformats.org/drawingml/2006/table">
            <a:tbl>
              <a:tblPr/>
              <a:tblGrid>
                <a:gridCol w="149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8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8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영역</a:t>
                      </a:r>
                      <a:endParaRPr lang="ko-KR" altLang="en-US" sz="20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내용 요소</a:t>
                      </a:r>
                      <a:endParaRPr lang="ko-KR" altLang="en-US" sz="20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8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ERP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개론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ERP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의 개요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, ERP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의 실행과 환경설정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8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물류 관리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영업 기초 정보 관리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,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영업 관리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,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구매 및 재고 관리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,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무역 관리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8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생산 관리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생산 관리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,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외주 관리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8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인사 관리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인사 관리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,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급여 관련 정보 관리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,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급여 관리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1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회계 관리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회계 관리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, </a:t>
                      </a:r>
                      <a:r>
                        <a:rPr lang="ko-KR" altLang="en-US" sz="2000" kern="0" spc="-3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원가 관리</a:t>
                      </a:r>
                      <a:r>
                        <a:rPr lang="en-US" altLang="ko-KR" sz="2000" kern="0" spc="-3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,</a:t>
                      </a:r>
                      <a:r>
                        <a:rPr lang="en-US" altLang="ko-KR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 </a:t>
                      </a:r>
                      <a:r>
                        <a:rPr lang="ko-KR" altLang="en-US" sz="2000" kern="0" spc="-3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예산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/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자금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/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부가세 관리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1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자격증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ERP</a:t>
                      </a:r>
                      <a:r>
                        <a:rPr lang="en-US" altLang="ko-KR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 </a:t>
                      </a:r>
                      <a:r>
                        <a:rPr lang="ko-KR" altLang="en-US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정보관리사 생산</a:t>
                      </a:r>
                      <a:r>
                        <a:rPr lang="en-US" altLang="ko-KR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1</a:t>
                      </a:r>
                      <a:r>
                        <a:rPr lang="ko-KR" altLang="en-US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급</a:t>
                      </a:r>
                      <a:r>
                        <a:rPr lang="en-US" altLang="ko-KR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, </a:t>
                      </a:r>
                      <a:r>
                        <a:rPr lang="ko-KR" altLang="en-US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물류 </a:t>
                      </a:r>
                      <a:r>
                        <a:rPr lang="en-US" altLang="ko-KR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1</a:t>
                      </a:r>
                      <a:r>
                        <a:rPr lang="ko-KR" altLang="en-US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급</a:t>
                      </a:r>
                      <a:r>
                        <a:rPr lang="en-US" altLang="ko-KR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, </a:t>
                      </a:r>
                      <a:r>
                        <a:rPr lang="ko-KR" altLang="en-US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인사</a:t>
                      </a:r>
                      <a:r>
                        <a:rPr lang="en-US" altLang="ko-KR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1</a:t>
                      </a:r>
                      <a:r>
                        <a:rPr lang="ko-KR" altLang="en-US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급</a:t>
                      </a:r>
                      <a:r>
                        <a:rPr lang="en-US" altLang="ko-KR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, </a:t>
                      </a:r>
                      <a:r>
                        <a:rPr lang="ko-KR" altLang="en-US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회계 </a:t>
                      </a:r>
                      <a:r>
                        <a:rPr lang="en-US" altLang="ko-KR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1</a:t>
                      </a:r>
                      <a:r>
                        <a:rPr lang="ko-KR" altLang="en-US" sz="2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/>
                        </a:rPr>
                        <a:t>급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8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Oracle ERP </a:t>
            </a:r>
            <a:r>
              <a:rPr lang="ko-KR" altLang="en-US" dirty="0">
                <a:effectLst/>
              </a:rPr>
              <a:t>회계 프로그램 일부 화면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4" name="Picture 29"/>
          <p:cNvPicPr>
            <a:picLocks noChangeAspect="1"/>
          </p:cNvPicPr>
          <p:nvPr/>
        </p:nvPicPr>
        <p:blipFill>
          <a:blip r:embed="rId2">
            <a:extLst/>
          </a:blip>
          <a:srcRect l="25111" t="34849" r="26467" b="9346"/>
          <a:stretch>
            <a:fillRect/>
          </a:stretch>
        </p:blipFill>
        <p:spPr>
          <a:xfrm>
            <a:off x="508000" y="1196752"/>
            <a:ext cx="8178800" cy="525658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31639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3. </a:t>
            </a:r>
            <a:r>
              <a:rPr lang="ko-KR" altLang="en-US" dirty="0" err="1">
                <a:effectLst/>
              </a:rPr>
              <a:t>더존</a:t>
            </a:r>
            <a:r>
              <a:rPr lang="ko-KR" altLang="en-US" dirty="0">
                <a:effectLst/>
              </a:rPr>
              <a:t> </a:t>
            </a:r>
            <a:r>
              <a:rPr lang="en-US" altLang="ko-KR" dirty="0">
                <a:effectLst/>
              </a:rPr>
              <a:t>ERP</a:t>
            </a:r>
            <a:br>
              <a:rPr lang="en-US" altLang="ko-KR" dirty="0">
                <a:effectLst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1991</a:t>
            </a:r>
            <a:r>
              <a:rPr lang="ko-KR" altLang="en-US" dirty="0"/>
              <a:t>년 설립된 한국 기업으로 기업의 경영 정보화에 필요한 솔루션</a:t>
            </a:r>
            <a:r>
              <a:rPr lang="en-US" altLang="ko-KR" dirty="0"/>
              <a:t>(solution)</a:t>
            </a:r>
            <a:r>
              <a:rPr lang="ko-KR" altLang="en-US" dirty="0"/>
              <a:t>과 서비스</a:t>
            </a:r>
            <a:r>
              <a:rPr lang="en-US" altLang="ko-KR" dirty="0"/>
              <a:t>(service)</a:t>
            </a:r>
            <a:r>
              <a:rPr lang="ko-KR" altLang="en-US" dirty="0"/>
              <a:t>를 제공하고 있는 </a:t>
            </a:r>
            <a:r>
              <a:rPr lang="en-US" altLang="ko-KR" dirty="0"/>
              <a:t>IT</a:t>
            </a:r>
            <a:r>
              <a:rPr lang="ko-KR" altLang="en-US" dirty="0"/>
              <a:t>기업</a:t>
            </a:r>
          </a:p>
          <a:p>
            <a:r>
              <a:rPr lang="ko-KR" altLang="en-US" dirty="0" err="1"/>
              <a:t>더존</a:t>
            </a:r>
            <a:r>
              <a:rPr lang="ko-KR" altLang="en-US" dirty="0"/>
              <a:t> </a:t>
            </a:r>
            <a:r>
              <a:rPr lang="en-US" altLang="ko-KR" dirty="0"/>
              <a:t>Smart A, </a:t>
            </a:r>
            <a:endParaRPr lang="en-US" altLang="ko-KR" dirty="0" smtClean="0"/>
          </a:p>
          <a:p>
            <a:r>
              <a:rPr lang="ko-KR" altLang="en-US" dirty="0" smtClean="0"/>
              <a:t>경영관리 소프트웨어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더존</a:t>
            </a:r>
            <a:r>
              <a:rPr lang="ko-KR" altLang="en-US" dirty="0" smtClean="0"/>
              <a:t> </a:t>
            </a:r>
            <a:r>
              <a:rPr lang="en-US" altLang="ko-KR" dirty="0"/>
              <a:t>I PLUS, </a:t>
            </a:r>
            <a:endParaRPr lang="en-US" altLang="ko-KR" dirty="0" smtClean="0"/>
          </a:p>
          <a:p>
            <a:r>
              <a:rPr lang="ko-KR" altLang="en-US" dirty="0" smtClean="0"/>
              <a:t>패키지 </a:t>
            </a:r>
            <a:r>
              <a:rPr lang="en-US" altLang="ko-KR" dirty="0" smtClean="0"/>
              <a:t>ERP:</a:t>
            </a:r>
            <a:r>
              <a:rPr lang="ko-KR" altLang="en-US" dirty="0" smtClean="0"/>
              <a:t> </a:t>
            </a:r>
            <a:r>
              <a:rPr lang="ko-KR" altLang="en-US" dirty="0" err="1"/>
              <a:t>더존</a:t>
            </a:r>
            <a:r>
              <a:rPr lang="ko-KR" altLang="en-US" dirty="0"/>
              <a:t> </a:t>
            </a:r>
            <a:r>
              <a:rPr lang="en-US" altLang="ko-KR" dirty="0"/>
              <a:t>I CUBE, </a:t>
            </a:r>
            <a:endParaRPr lang="en-US" altLang="ko-KR" dirty="0" smtClean="0"/>
          </a:p>
          <a:p>
            <a:r>
              <a:rPr lang="ko-KR" altLang="en-US" dirty="0" err="1" smtClean="0"/>
              <a:t>확장형</a:t>
            </a:r>
            <a:r>
              <a:rPr lang="ko-KR" altLang="en-US" dirty="0" smtClean="0"/>
              <a:t> </a:t>
            </a:r>
            <a:r>
              <a:rPr lang="en-US" altLang="ko-KR" dirty="0" smtClean="0"/>
              <a:t>ERP:</a:t>
            </a:r>
            <a:r>
              <a:rPr lang="ko-KR" altLang="en-US" dirty="0" smtClean="0"/>
              <a:t> </a:t>
            </a:r>
            <a:r>
              <a:rPr lang="ko-KR" altLang="en-US" dirty="0" err="1"/>
              <a:t>더존</a:t>
            </a:r>
            <a:r>
              <a:rPr lang="ko-KR" altLang="en-US" dirty="0"/>
              <a:t> </a:t>
            </a:r>
            <a:r>
              <a:rPr lang="en-US" altLang="ko-KR" dirty="0"/>
              <a:t>ERP I U, </a:t>
            </a:r>
            <a:endParaRPr lang="en-US" altLang="ko-KR" dirty="0" smtClean="0"/>
          </a:p>
          <a:p>
            <a:r>
              <a:rPr lang="ko-KR" altLang="en-US" dirty="0" smtClean="0"/>
              <a:t>개별 </a:t>
            </a:r>
            <a:r>
              <a:rPr lang="en-US" altLang="ko-KR" dirty="0"/>
              <a:t>ERP</a:t>
            </a:r>
            <a:r>
              <a:rPr lang="ko-KR" altLang="en-US" dirty="0" smtClean="0"/>
              <a:t>솔루션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건설</a:t>
            </a:r>
            <a:r>
              <a:rPr lang="en-US" altLang="ko-KR" dirty="0"/>
              <a:t>ERP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 </a:t>
            </a:r>
            <a:r>
              <a:rPr lang="ko-KR" altLang="en-US" dirty="0"/>
              <a:t>비영리 법인용 </a:t>
            </a:r>
            <a:r>
              <a:rPr lang="en-US" altLang="ko-KR" dirty="0"/>
              <a:t>ERP </a:t>
            </a:r>
            <a:r>
              <a:rPr lang="ko-KR" altLang="en-US" dirty="0"/>
              <a:t>등</a:t>
            </a:r>
          </a:p>
          <a:p>
            <a:endParaRPr lang="ko-KR" altLang="en-US" dirty="0"/>
          </a:p>
        </p:txBody>
      </p:sp>
      <p:pic>
        <p:nvPicPr>
          <p:cNvPr id="4" name="Picture 31"/>
          <p:cNvPicPr>
            <a:picLocks noChangeAspect="1"/>
          </p:cNvPicPr>
          <p:nvPr/>
        </p:nvPicPr>
        <p:blipFill>
          <a:blip r:embed="rId2">
            <a:extLst/>
          </a:blip>
          <a:srcRect t="3157"/>
          <a:stretch>
            <a:fillRect/>
          </a:stretch>
        </p:blipFill>
        <p:spPr>
          <a:xfrm>
            <a:off x="5292080" y="4077072"/>
            <a:ext cx="3672408" cy="255384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1015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(1) </a:t>
            </a:r>
            <a:r>
              <a:rPr lang="ko-KR" altLang="en-US" dirty="0" err="1">
                <a:effectLst/>
              </a:rPr>
              <a:t>더존</a:t>
            </a:r>
            <a:r>
              <a:rPr lang="ko-KR" altLang="en-US" dirty="0">
                <a:effectLst/>
              </a:rPr>
              <a:t> </a:t>
            </a:r>
            <a:r>
              <a:rPr lang="en-US" altLang="ko-KR" dirty="0">
                <a:effectLst/>
              </a:rPr>
              <a:t>I CUBE</a:t>
            </a:r>
            <a:br>
              <a:rPr lang="en-US" altLang="ko-KR" dirty="0">
                <a:effectLst/>
              </a:rPr>
            </a:br>
            <a:endParaRPr lang="ko-KR" altLang="en-US" dirty="0"/>
          </a:p>
        </p:txBody>
      </p:sp>
      <p:pic>
        <p:nvPicPr>
          <p:cNvPr id="4" name="Picture 33"/>
          <p:cNvPicPr>
            <a:picLocks noChangeAspect="1"/>
          </p:cNvPicPr>
          <p:nvPr/>
        </p:nvPicPr>
        <p:blipFill>
          <a:blip r:embed="rId2">
            <a:extLst/>
          </a:blip>
          <a:srcRect l="35351" t="13142" r="23791" b="36844"/>
          <a:stretch>
            <a:fillRect/>
          </a:stretch>
        </p:blipFill>
        <p:spPr>
          <a:xfrm>
            <a:off x="508000" y="1052736"/>
            <a:ext cx="8178800" cy="5256584"/>
          </a:xfrm>
          <a:prstGeom prst="rect">
            <a:avLst/>
          </a:prstGeom>
          <a:noFill/>
          <a:ln w="7112" cap="rnd">
            <a:solidFill>
              <a:srgbClr val="000000"/>
            </a:solidFill>
            <a:prstDash val="solid"/>
            <a:miter/>
          </a:ln>
          <a:effectLst/>
        </p:spPr>
      </p:pic>
    </p:spTree>
    <p:extLst>
      <p:ext uri="{BB962C8B-B14F-4D97-AF65-F5344CB8AC3E}">
        <p14:creationId xmlns:p14="http://schemas.microsoft.com/office/powerpoint/2010/main" val="205154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>
                <a:effectLst/>
              </a:rPr>
              <a:t>더존</a:t>
            </a:r>
            <a:r>
              <a:rPr lang="ko-KR" altLang="en-US" dirty="0">
                <a:effectLst/>
              </a:rPr>
              <a:t> </a:t>
            </a:r>
            <a:r>
              <a:rPr lang="en-US" altLang="ko-KR" dirty="0">
                <a:effectLst/>
              </a:rPr>
              <a:t>I CUBE </a:t>
            </a:r>
            <a:r>
              <a:rPr lang="ko-KR" altLang="en-US" dirty="0">
                <a:effectLst/>
              </a:rPr>
              <a:t>특징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4" name="Picture 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1052736"/>
            <a:ext cx="8075240" cy="525658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537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>
                <a:effectLst/>
              </a:rPr>
              <a:t>더존</a:t>
            </a:r>
            <a:r>
              <a:rPr lang="ko-KR" altLang="en-US" dirty="0">
                <a:effectLst/>
              </a:rPr>
              <a:t> </a:t>
            </a:r>
            <a:r>
              <a:rPr lang="en-US" altLang="ko-KR" dirty="0">
                <a:effectLst/>
              </a:rPr>
              <a:t>I CUBE </a:t>
            </a:r>
            <a:r>
              <a:rPr lang="ko-KR" altLang="en-US" dirty="0">
                <a:effectLst/>
              </a:rPr>
              <a:t>시스템 흐름도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4" name="Picture 3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052736"/>
            <a:ext cx="8178800" cy="525658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20441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(2) </a:t>
            </a:r>
            <a:r>
              <a:rPr lang="ko-KR" altLang="en-US" dirty="0" err="1">
                <a:effectLst/>
              </a:rPr>
              <a:t>더존</a:t>
            </a:r>
            <a:r>
              <a:rPr lang="ko-KR" altLang="en-US" dirty="0">
                <a:effectLst/>
              </a:rPr>
              <a:t> </a:t>
            </a:r>
            <a:r>
              <a:rPr lang="en-US" altLang="ko-KR" dirty="0">
                <a:effectLst/>
              </a:rPr>
              <a:t>ERP </a:t>
            </a:r>
            <a:r>
              <a:rPr lang="en-US" altLang="ko-KR" dirty="0" err="1">
                <a:effectLst/>
              </a:rPr>
              <a:t>iU</a:t>
            </a:r>
            <a:r>
              <a:rPr lang="en-US" altLang="ko-KR" dirty="0">
                <a:effectLst/>
              </a:rPr>
              <a:t/>
            </a:r>
            <a:br>
              <a:rPr lang="en-US" altLang="ko-KR" dirty="0">
                <a:effectLst/>
              </a:rPr>
            </a:br>
            <a:endParaRPr lang="ko-KR" altLang="en-US" dirty="0"/>
          </a:p>
        </p:txBody>
      </p:sp>
      <p:pic>
        <p:nvPicPr>
          <p:cNvPr id="4" name="Picture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980728"/>
            <a:ext cx="817880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714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effectLst/>
              </a:rPr>
              <a:t/>
            </a:r>
            <a:br>
              <a:rPr lang="ko-KR" altLang="en-US" dirty="0">
                <a:effectLst/>
              </a:rPr>
            </a:br>
            <a:r>
              <a:rPr lang="en-US" altLang="ko-KR" dirty="0">
                <a:effectLst/>
              </a:rPr>
              <a:t>(3) </a:t>
            </a:r>
            <a:r>
              <a:rPr lang="ko-KR" altLang="en-US" dirty="0" err="1">
                <a:effectLst/>
              </a:rPr>
              <a:t>더존</a:t>
            </a:r>
            <a:r>
              <a:rPr lang="ko-KR" altLang="en-US" dirty="0">
                <a:effectLst/>
              </a:rPr>
              <a:t> </a:t>
            </a:r>
            <a:r>
              <a:rPr lang="en-US" altLang="ko-KR" dirty="0">
                <a:effectLst/>
              </a:rPr>
              <a:t>ERP 10</a:t>
            </a:r>
            <a:br>
              <a:rPr lang="en-US" altLang="ko-KR" dirty="0">
                <a:effectLst/>
              </a:rPr>
            </a:br>
            <a:endParaRPr lang="ko-KR" altLang="en-US" dirty="0"/>
          </a:p>
        </p:txBody>
      </p:sp>
      <p:pic>
        <p:nvPicPr>
          <p:cNvPr id="7" name="Picture 4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8" y="1196752"/>
            <a:ext cx="7776864" cy="5184576"/>
          </a:xfrm>
          <a:prstGeom prst="rect">
            <a:avLst/>
          </a:prstGeom>
          <a:noFill/>
          <a:ln w="0" cap="rnd">
            <a:solidFill>
              <a:srgbClr val="79CDFE"/>
            </a:solidFill>
            <a:prstDash val="solid"/>
            <a:miter/>
          </a:ln>
          <a:effectLst/>
        </p:spPr>
      </p:pic>
    </p:spTree>
    <p:extLst>
      <p:ext uri="{BB962C8B-B14F-4D97-AF65-F5344CB8AC3E}">
        <p14:creationId xmlns:p14="http://schemas.microsoft.com/office/powerpoint/2010/main" val="3358787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>
                <a:effectLst/>
              </a:rPr>
              <a:t>더존</a:t>
            </a:r>
            <a:r>
              <a:rPr lang="ko-KR" altLang="en-US" dirty="0">
                <a:effectLst/>
              </a:rPr>
              <a:t> </a:t>
            </a:r>
            <a:r>
              <a:rPr lang="en-US" altLang="ko-KR" dirty="0">
                <a:effectLst/>
              </a:rPr>
              <a:t>ERP 10</a:t>
            </a:r>
            <a:r>
              <a:rPr lang="ko-KR" altLang="en-US" dirty="0">
                <a:effectLst/>
              </a:rPr>
              <a:t>의 특징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4" name="Picture 4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916832"/>
            <a:ext cx="8229600" cy="453650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40997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32610"/>
              </p:ext>
            </p:extLst>
          </p:nvPr>
        </p:nvGraphicFramePr>
        <p:xfrm>
          <a:off x="611560" y="476672"/>
          <a:ext cx="8064896" cy="5955711"/>
        </p:xfrm>
        <a:graphic>
          <a:graphicData uri="http://schemas.openxmlformats.org/drawingml/2006/table">
            <a:tbl>
              <a:tblPr/>
              <a:tblGrid>
                <a:gridCol w="8064896">
                  <a:extLst>
                    <a:ext uri="{9D8B030D-6E8A-4147-A177-3AD203B41FA5}">
                      <a16:colId xmlns:a16="http://schemas.microsoft.com/office/drawing/2014/main" val="1644574335"/>
                    </a:ext>
                  </a:extLst>
                </a:gridCol>
              </a:tblGrid>
              <a:tr h="859533">
                <a:tc>
                  <a:txBody>
                    <a:bodyPr/>
                    <a:lstStyle/>
                    <a:p>
                      <a:pPr marL="38100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800" kern="0" spc="20" dirty="0">
                          <a:solidFill>
                            <a:srgbClr val="FFFFFF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알아두면 좋은 것</a:t>
                      </a:r>
                      <a:endParaRPr lang="ko-KR" altLang="en-US" sz="2800" kern="0" spc="20" dirty="0">
                        <a:solidFill>
                          <a:srgbClr val="FFFFFF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01374"/>
                  </a:ext>
                </a:extLst>
              </a:tr>
              <a:tr h="14000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o-KR" altLang="en-US" sz="100" b="1" kern="0" spc="0">
                        <a:solidFill>
                          <a:srgbClr val="FFFFFF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961739"/>
                  </a:ext>
                </a:extLst>
              </a:tr>
              <a:tr h="46890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0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경영혁신과 정보기술</a:t>
                      </a:r>
                      <a:endParaRPr lang="ko-KR" altLang="en-US" sz="2000" kern="0" spc="20" dirty="0">
                        <a:solidFill>
                          <a:srgbClr val="000000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  <a:p>
                      <a:pPr marL="88900" marR="889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기업을 둘러싼 역동적인 경영환경은 혁신과 변화를 요구한다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마이클 해머는 현재의 기업 경영환경을 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3C(Customer: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고객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Competition: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경쟁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Change: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변화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)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의 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3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가지로 설명하고 있다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경영혁신은 조직의 목적을 달성하기 위하여 새로운 생각이나 방법으로 기존 업무를 다시 계획하고 실천하고 평가하는 것이다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정보기술은 조직의 제반 요소들을 상호 연계시켜 통합할 수 있도록 해 주며 환경변화에의 대응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3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기업성과의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향상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종업원의 생활 향상 등을 동시에 성취하는데 이바지해주므로 혁신과 밀접한 관계가 있다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정보기술의 하나인 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ERP</a:t>
                      </a: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를 열심히 학습하여 경영혁신의 주역이 되시라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-윤고딕320"/>
                      </a:endParaRPr>
                    </a:p>
                  </a:txBody>
                  <a:tcPr marL="64770" marR="64770" marT="35941" marB="71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96653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74374" y="2706688"/>
            <a:ext cx="152836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67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 latinLnBrk="0"/>
            <a:r>
              <a:rPr lang="en-US" altLang="ko-KR" dirty="0">
                <a:effectLst/>
              </a:rPr>
              <a:t>Chapter. 01</a:t>
            </a:r>
            <a:br>
              <a:rPr lang="en-US" altLang="ko-KR" dirty="0">
                <a:effectLst/>
              </a:rPr>
            </a:br>
            <a:r>
              <a:rPr lang="en-US" altLang="ko-KR" dirty="0">
                <a:effectLst/>
              </a:rPr>
              <a:t>ERP </a:t>
            </a:r>
            <a:r>
              <a:rPr lang="ko-KR" altLang="en-US" dirty="0">
                <a:effectLst/>
              </a:rPr>
              <a:t>개론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 latinLnBrk="0"/>
            <a:r>
              <a:rPr lang="ko-KR" altLang="en-US" sz="4800" dirty="0"/>
              <a:t>제</a:t>
            </a:r>
            <a:r>
              <a:rPr lang="en-US" altLang="ko-KR" sz="4800" dirty="0"/>
              <a:t>1</a:t>
            </a:r>
            <a:r>
              <a:rPr lang="ko-KR" altLang="en-US" sz="4800" dirty="0"/>
              <a:t>절 </a:t>
            </a:r>
            <a:r>
              <a:rPr lang="en-US" altLang="ko-KR" sz="4800" dirty="0"/>
              <a:t>ERP</a:t>
            </a:r>
            <a:r>
              <a:rPr lang="ko-KR" altLang="en-US" sz="4800" dirty="0"/>
              <a:t>의 </a:t>
            </a:r>
            <a:r>
              <a:rPr lang="ko-KR" altLang="en-US" sz="4800" dirty="0" smtClean="0"/>
              <a:t>개요</a:t>
            </a:r>
            <a:endParaRPr lang="en-US" altLang="ko-KR" sz="4800" dirty="0" smtClean="0"/>
          </a:p>
          <a:p>
            <a:pPr fontAlgn="base" latinLnBrk="0"/>
            <a:endParaRPr lang="ko-KR" altLang="en-US" sz="4800" dirty="0"/>
          </a:p>
          <a:p>
            <a:pPr fontAlgn="base" latinLnBrk="0"/>
            <a:r>
              <a:rPr lang="ko-KR" altLang="en-US" sz="4800" dirty="0"/>
              <a:t>제</a:t>
            </a:r>
            <a:r>
              <a:rPr lang="en-US" altLang="ko-KR" sz="4800" dirty="0"/>
              <a:t>2</a:t>
            </a:r>
            <a:r>
              <a:rPr lang="ko-KR" altLang="en-US" sz="4800" dirty="0"/>
              <a:t>절 </a:t>
            </a:r>
            <a:r>
              <a:rPr lang="ko-KR" altLang="en-US" sz="4800" dirty="0" err="1"/>
              <a:t>확장형</a:t>
            </a:r>
            <a:r>
              <a:rPr lang="ko-KR" altLang="en-US" sz="4800" dirty="0"/>
              <a:t> </a:t>
            </a:r>
            <a:r>
              <a:rPr lang="en-US" altLang="ko-KR" sz="4800" dirty="0"/>
              <a:t>ERP(ERP II</a:t>
            </a:r>
            <a:r>
              <a:rPr lang="en-US" altLang="ko-KR" sz="4800" dirty="0" smtClean="0"/>
              <a:t>)</a:t>
            </a:r>
          </a:p>
          <a:p>
            <a:pPr fontAlgn="base" latinLnBrk="0"/>
            <a:endParaRPr lang="ko-KR" altLang="en-US" sz="4800" dirty="0"/>
          </a:p>
          <a:p>
            <a:pPr fontAlgn="base" latinLnBrk="0"/>
            <a:r>
              <a:rPr lang="ko-KR" altLang="en-US" sz="4800" dirty="0"/>
              <a:t>제</a:t>
            </a:r>
            <a:r>
              <a:rPr lang="en-US" altLang="ko-KR" sz="4800" dirty="0"/>
              <a:t>3</a:t>
            </a:r>
            <a:r>
              <a:rPr lang="ko-KR" altLang="en-US" sz="4800" dirty="0"/>
              <a:t>절 </a:t>
            </a:r>
            <a:r>
              <a:rPr lang="en-US" altLang="ko-KR" sz="4800" dirty="0"/>
              <a:t>ERP </a:t>
            </a:r>
            <a:r>
              <a:rPr lang="ko-KR" altLang="en-US" sz="4800" dirty="0"/>
              <a:t>소개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29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>
                <a:effectLst/>
              </a:rPr>
              <a:t>제</a:t>
            </a:r>
            <a:r>
              <a:rPr lang="en-US" altLang="ko-KR" dirty="0">
                <a:effectLst/>
              </a:rPr>
              <a:t>1</a:t>
            </a:r>
            <a:r>
              <a:rPr lang="ko-KR" altLang="en-US" dirty="0">
                <a:effectLst/>
              </a:rPr>
              <a:t>절 </a:t>
            </a:r>
            <a:r>
              <a:rPr lang="en-US" altLang="ko-KR" dirty="0">
                <a:effectLst/>
              </a:rPr>
              <a:t>ERP</a:t>
            </a:r>
            <a:r>
              <a:rPr lang="ko-KR" altLang="en-US" dirty="0">
                <a:effectLst/>
              </a:rPr>
              <a:t>의 개요</a:t>
            </a:r>
            <a:br>
              <a:rPr lang="ko-KR" altLang="en-US" dirty="0">
                <a:effectLst/>
              </a:rPr>
            </a:br>
            <a:r>
              <a:rPr lang="en-US" altLang="ko-KR" dirty="0">
                <a:effectLst/>
              </a:rPr>
              <a:t>1. ERP</a:t>
            </a:r>
            <a:r>
              <a:rPr lang="ko-KR" altLang="en-US" dirty="0">
                <a:effectLst/>
              </a:rPr>
              <a:t>의 정의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회계 및 원가관리</a:t>
            </a:r>
            <a:r>
              <a:rPr lang="en-US" altLang="ko-KR" dirty="0"/>
              <a:t>, </a:t>
            </a:r>
            <a:r>
              <a:rPr lang="ko-KR" altLang="en-US" dirty="0"/>
              <a:t>생산관리</a:t>
            </a:r>
            <a:r>
              <a:rPr lang="en-US" altLang="ko-KR" dirty="0"/>
              <a:t>, </a:t>
            </a:r>
            <a:r>
              <a:rPr lang="ko-KR" altLang="en-US" dirty="0"/>
              <a:t>판매관리</a:t>
            </a:r>
            <a:r>
              <a:rPr lang="en-US" altLang="ko-KR" dirty="0"/>
              <a:t>, </a:t>
            </a:r>
            <a:r>
              <a:rPr lang="ko-KR" altLang="en-US" dirty="0"/>
              <a:t>재고관리</a:t>
            </a:r>
            <a:r>
              <a:rPr lang="en-US" altLang="ko-KR" dirty="0"/>
              <a:t>, </a:t>
            </a:r>
            <a:r>
              <a:rPr lang="ko-KR" altLang="en-US" dirty="0"/>
              <a:t>인사관리 등과 같은 전사적 데이터의 일원화된 관리를 가능하게 하고 동시에 경영자원을 효율적이고 계획적으로 운영할 수 있는 새로운 정보시스템</a:t>
            </a:r>
          </a:p>
          <a:p>
            <a:r>
              <a:rPr lang="en-US" altLang="ko-KR" dirty="0"/>
              <a:t>Enterprise Resource Planning</a:t>
            </a:r>
            <a:r>
              <a:rPr lang="ko-KR" altLang="en-US" dirty="0"/>
              <a:t>의 약어로서 ‘전사적 자원관리</a:t>
            </a:r>
            <a:r>
              <a:rPr lang="ko-KR" altLang="en-US" dirty="0" smtClean="0"/>
              <a:t>’</a:t>
            </a:r>
            <a:endParaRPr lang="en-US" altLang="ko-KR" dirty="0" smtClean="0"/>
          </a:p>
          <a:p>
            <a:endParaRPr lang="ko-KR" altLang="en-US" dirty="0"/>
          </a:p>
          <a:p>
            <a:r>
              <a:rPr lang="ko-KR" altLang="en-US" dirty="0"/>
              <a:t>대표적인 기업 리엔지니어링 </a:t>
            </a:r>
            <a:r>
              <a:rPr lang="ko-KR" altLang="en-US" dirty="0" smtClean="0"/>
              <a:t>기법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="1" kern="0" spc="-50" dirty="0">
                <a:solidFill>
                  <a:srgbClr val="FFFF00"/>
                </a:solidFill>
                <a:latin typeface="-윤고딕320"/>
                <a:ea typeface="-윤고딕320"/>
              </a:rPr>
              <a:t>경영 환경의 변화에 즉각 대응해 </a:t>
            </a:r>
            <a:r>
              <a:rPr lang="en-US" altLang="ko-KR" b="1" kern="0" spc="-50" dirty="0">
                <a:solidFill>
                  <a:srgbClr val="FFFF00"/>
                </a:solidFill>
                <a:latin typeface="-윤고딕320"/>
                <a:ea typeface="-윤고딕320"/>
              </a:rPr>
              <a:t>BPR</a:t>
            </a:r>
            <a:r>
              <a:rPr lang="ko-KR" altLang="en-US" b="1" kern="0" spc="-50" dirty="0">
                <a:solidFill>
                  <a:srgbClr val="FFFF00"/>
                </a:solidFill>
                <a:latin typeface="-윤고딕320"/>
                <a:ea typeface="-윤고딕320"/>
              </a:rPr>
              <a:t>과 연계되어 경영 이념에 </a:t>
            </a:r>
            <a:r>
              <a:rPr lang="ko-KR" altLang="en-US" b="1" kern="0" spc="-50" dirty="0" smtClean="0">
                <a:solidFill>
                  <a:srgbClr val="FFFF00"/>
                </a:solidFill>
                <a:latin typeface="-윤고딕320"/>
                <a:ea typeface="-윤고딕320"/>
              </a:rPr>
              <a:t>따라</a:t>
            </a:r>
            <a:r>
              <a:rPr lang="ko-KR" altLang="en-US" b="1" kern="0" dirty="0" smtClean="0">
                <a:solidFill>
                  <a:srgbClr val="FFFF00"/>
                </a:solidFill>
                <a:latin typeface="바탕"/>
              </a:rPr>
              <a:t> </a:t>
            </a:r>
            <a:r>
              <a:rPr lang="ko-KR" altLang="en-US" b="1" kern="0" spc="-50" dirty="0" smtClean="0">
                <a:solidFill>
                  <a:srgbClr val="FFFF00"/>
                </a:solidFill>
                <a:latin typeface="-윤고딕320"/>
                <a:ea typeface="-윤고딕320"/>
              </a:rPr>
              <a:t>기업조직을 </a:t>
            </a:r>
            <a:r>
              <a:rPr lang="ko-KR" altLang="en-US" b="1" kern="0" spc="-50" dirty="0">
                <a:solidFill>
                  <a:srgbClr val="FFFF00"/>
                </a:solidFill>
                <a:latin typeface="-윤고딕320"/>
                <a:ea typeface="-윤고딕320"/>
              </a:rPr>
              <a:t>지속해서 변혁시키기 위한 경영혁신 또는 개혁</a:t>
            </a:r>
            <a:endParaRPr lang="ko-KR" altLang="en-US" b="1" kern="0" dirty="0">
              <a:solidFill>
                <a:srgbClr val="FFFF00"/>
              </a:solidFill>
              <a:latin typeface="바탕"/>
            </a:endParaRPr>
          </a:p>
          <a:p>
            <a:endParaRPr lang="ko-KR" altLang="en-US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137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&lt;</a:t>
            </a:r>
            <a:r>
              <a:rPr lang="ko-KR" altLang="en-US" dirty="0">
                <a:effectLst/>
              </a:rPr>
              <a:t>표</a:t>
            </a:r>
            <a:r>
              <a:rPr lang="en-US" altLang="ko-KR" dirty="0">
                <a:effectLst/>
              </a:rPr>
              <a:t>1-1&gt; ERP/ERP</a:t>
            </a:r>
            <a:r>
              <a:rPr lang="ko-KR" altLang="en-US" dirty="0">
                <a:effectLst/>
              </a:rPr>
              <a:t>시스템</a:t>
            </a:r>
            <a:r>
              <a:rPr lang="en-US" altLang="ko-KR" dirty="0">
                <a:effectLst/>
              </a:rPr>
              <a:t>/ERP</a:t>
            </a:r>
            <a:r>
              <a:rPr lang="ko-KR" altLang="en-US" dirty="0">
                <a:effectLst/>
              </a:rPr>
              <a:t>패키지의 의미구분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532069"/>
              </p:ext>
            </p:extLst>
          </p:nvPr>
        </p:nvGraphicFramePr>
        <p:xfrm>
          <a:off x="395536" y="1556792"/>
          <a:ext cx="8136904" cy="4608511"/>
        </p:xfrm>
        <a:graphic>
          <a:graphicData uri="http://schemas.openxmlformats.org/drawingml/2006/table">
            <a:tbl>
              <a:tblPr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8511">
                <a:tc>
                  <a:txBody>
                    <a:bodyPr/>
                    <a:lstStyle/>
                    <a:p>
                      <a:pPr marL="704850" marR="88900" indent="-30734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000" kern="0" spc="-50" dirty="0" smtClean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   경영 </a:t>
                      </a:r>
                      <a:r>
                        <a:rPr lang="ko-KR" altLang="en-US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환경의 변화에 즉각 대응해 </a:t>
                      </a:r>
                      <a:r>
                        <a:rPr lang="en-US" altLang="ko-KR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BPR</a:t>
                      </a:r>
                      <a:r>
                        <a:rPr lang="ko-KR" altLang="en-US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과 연계되어 경영 이념에 따라</a:t>
                      </a:r>
                      <a:r>
                        <a:rPr lang="ko-KR" altLang="en-US" sz="2000" kern="0" spc="0" dirty="0">
                          <a:solidFill>
                            <a:srgbClr val="FFC000"/>
                          </a:solidFill>
                          <a:effectLst/>
                          <a:latin typeface="바탕"/>
                        </a:rPr>
                        <a:t/>
                      </a:r>
                      <a:br>
                        <a:rPr lang="ko-KR" altLang="en-US" sz="2000" kern="0" spc="0" dirty="0">
                          <a:solidFill>
                            <a:srgbClr val="FFC000"/>
                          </a:solidFill>
                          <a:effectLst/>
                          <a:latin typeface="바탕"/>
                        </a:rPr>
                      </a:br>
                      <a:r>
                        <a:rPr lang="ko-KR" altLang="en-US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기업조직을 지속해서 변혁시키기 위한 경영혁신 또는 개혁</a:t>
                      </a:r>
                      <a:endParaRPr lang="ko-KR" altLang="en-US" sz="2000" kern="0" spc="0" dirty="0">
                        <a:solidFill>
                          <a:srgbClr val="FFC000"/>
                        </a:solidFill>
                        <a:effectLst/>
                        <a:latin typeface="바탕"/>
                      </a:endParaRPr>
                    </a:p>
                    <a:p>
                      <a:pPr marL="1314450" marR="88900" indent="-61341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FFC000"/>
                          </a:solidFill>
                          <a:effectLst/>
                          <a:latin typeface="-윤고딕330"/>
                          <a:ea typeface="-윤고딕330"/>
                        </a:rPr>
                        <a:t>ERP</a:t>
                      </a:r>
                      <a:r>
                        <a:rPr lang="ko-KR" altLang="en-US" sz="2000" kern="0" spc="-50" dirty="0">
                          <a:solidFill>
                            <a:srgbClr val="FFC000"/>
                          </a:solidFill>
                          <a:effectLst/>
                          <a:latin typeface="-윤고딕330"/>
                          <a:ea typeface="-윤고딕330"/>
                        </a:rPr>
                        <a:t>시스템</a:t>
                      </a:r>
                      <a:r>
                        <a:rPr lang="en-US" altLang="ko-KR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: </a:t>
                      </a:r>
                      <a:r>
                        <a:rPr lang="ko-KR" altLang="en-US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최신 정보기술을 활용해 </a:t>
                      </a:r>
                      <a:r>
                        <a:rPr lang="en-US" altLang="ko-KR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ERP </a:t>
                      </a:r>
                      <a:r>
                        <a:rPr lang="ko-KR" altLang="en-US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개념을 실천하기 위한 정보시스템</a:t>
                      </a:r>
                      <a:r>
                        <a:rPr lang="en-US" altLang="ko-KR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혹은 </a:t>
                      </a:r>
                      <a:r>
                        <a:rPr lang="en-US" altLang="ko-KR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ERP </a:t>
                      </a:r>
                      <a:r>
                        <a:rPr lang="ko-KR" altLang="en-US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개념을 구체적으로 실현한 정보 시스템</a:t>
                      </a:r>
                      <a:endParaRPr lang="ko-KR" altLang="en-US" sz="2000" kern="0" spc="0" dirty="0">
                        <a:solidFill>
                          <a:srgbClr val="FFC000"/>
                        </a:solidFill>
                        <a:effectLst/>
                        <a:latin typeface="바탕"/>
                      </a:endParaRPr>
                    </a:p>
                    <a:p>
                      <a:pPr marL="1310640" marR="88900" indent="-61087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FFC000"/>
                          </a:solidFill>
                          <a:effectLst/>
                          <a:latin typeface="-윤고딕330"/>
                          <a:ea typeface="-윤고딕330"/>
                        </a:rPr>
                        <a:t>ERP</a:t>
                      </a:r>
                      <a:r>
                        <a:rPr lang="ko-KR" altLang="en-US" sz="2000" kern="0" spc="-50" dirty="0">
                          <a:solidFill>
                            <a:srgbClr val="FFC000"/>
                          </a:solidFill>
                          <a:effectLst/>
                          <a:latin typeface="-윤고딕330"/>
                          <a:ea typeface="-윤고딕330"/>
                        </a:rPr>
                        <a:t>패키지</a:t>
                      </a:r>
                      <a:r>
                        <a:rPr lang="en-US" altLang="ko-KR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: ERP </a:t>
                      </a:r>
                      <a:r>
                        <a:rPr lang="ko-KR" altLang="en-US" sz="2000" kern="0" spc="-50" dirty="0">
                          <a:solidFill>
                            <a:srgbClr val="FFC000"/>
                          </a:solidFill>
                          <a:effectLst/>
                          <a:latin typeface="-윤고딕320"/>
                          <a:ea typeface="-윤고딕320"/>
                        </a:rPr>
                        <a:t>시스템을 효율적으로 구축하고 운용하기 위한 핵심 애플리케이션 역할을 하는 소프트웨어</a:t>
                      </a:r>
                      <a:endParaRPr lang="ko-KR" altLang="en-US" sz="2000" kern="0" spc="0" dirty="0">
                        <a:solidFill>
                          <a:srgbClr val="FFC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70113" y="322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67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 latinLnBrk="0"/>
            <a:r>
              <a:rPr lang="en-US" altLang="ko-KR" dirty="0">
                <a:effectLst/>
              </a:rPr>
              <a:t>2. ERP </a:t>
            </a:r>
            <a:r>
              <a:rPr lang="ko-KR" altLang="en-US" dirty="0">
                <a:effectLst/>
              </a:rPr>
              <a:t>특징과 구성요소</a:t>
            </a:r>
            <a:br>
              <a:rPr lang="ko-KR" altLang="en-US" dirty="0">
                <a:effectLst/>
              </a:rPr>
            </a:br>
            <a:r>
              <a:rPr lang="en-US" altLang="ko-KR" dirty="0">
                <a:effectLst/>
              </a:rPr>
              <a:t>(1) ERP</a:t>
            </a:r>
            <a:r>
              <a:rPr lang="ko-KR" altLang="en-US" dirty="0">
                <a:effectLst/>
              </a:rPr>
              <a:t>의 특징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600" dirty="0"/>
              <a:t>전사적으로 확대될 수 있는 </a:t>
            </a:r>
            <a:r>
              <a:rPr lang="ko-KR" altLang="en-US" sz="3600" dirty="0" err="1"/>
              <a:t>확장성</a:t>
            </a:r>
            <a:endParaRPr lang="ko-KR" altLang="en-US" sz="3600" dirty="0"/>
          </a:p>
          <a:p>
            <a:r>
              <a:rPr lang="ko-KR" altLang="en-US" sz="3600" dirty="0"/>
              <a:t>다양한 프로세스에 운용되는 유연성</a:t>
            </a:r>
          </a:p>
          <a:p>
            <a:r>
              <a:rPr lang="ko-KR" altLang="en-US" sz="3600" dirty="0"/>
              <a:t>프로세스를 자동으로 처리하는 기능</a:t>
            </a:r>
          </a:p>
          <a:p>
            <a:r>
              <a:rPr lang="ko-KR" altLang="en-US" sz="3600" dirty="0" smtClean="0"/>
              <a:t>개방성</a:t>
            </a:r>
            <a:r>
              <a:rPr lang="en-US" altLang="ko-KR" sz="3600" dirty="0" smtClean="0"/>
              <a:t>, </a:t>
            </a:r>
            <a:r>
              <a:rPr lang="ko-KR" altLang="en-US" sz="3600" dirty="0"/>
              <a:t>패키지의 수정이 가능하여 </a:t>
            </a:r>
            <a:r>
              <a:rPr lang="ko-KR" altLang="en-US" sz="3600" dirty="0" smtClean="0"/>
              <a:t>구현 용이</a:t>
            </a:r>
            <a:endParaRPr lang="ko-KR" altLang="en-US" sz="3600" dirty="0"/>
          </a:p>
          <a:p>
            <a:r>
              <a:rPr lang="ko-KR" altLang="en-US" sz="3600" dirty="0"/>
              <a:t>다국적</a:t>
            </a:r>
            <a:r>
              <a:rPr lang="en-US" altLang="ko-KR" sz="3600" dirty="0"/>
              <a:t>, </a:t>
            </a:r>
            <a:r>
              <a:rPr lang="ko-KR" altLang="en-US" sz="3600" dirty="0" err="1"/>
              <a:t>다통화</a:t>
            </a:r>
            <a:r>
              <a:rPr lang="en-US" altLang="ko-KR" sz="3600" dirty="0"/>
              <a:t>, </a:t>
            </a:r>
            <a:r>
              <a:rPr lang="ko-KR" altLang="en-US" sz="3600" dirty="0" err="1"/>
              <a:t>다언어</a:t>
            </a:r>
            <a:endParaRPr lang="ko-KR" altLang="en-US" sz="3600" dirty="0"/>
          </a:p>
          <a:p>
            <a:endParaRPr lang="ko-KR" altLang="en-US" sz="3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679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(2) ERP</a:t>
            </a:r>
            <a:r>
              <a:rPr lang="ko-KR" altLang="en-US" dirty="0">
                <a:effectLst/>
              </a:rPr>
              <a:t>의 구조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08871"/>
              </p:ext>
            </p:extLst>
          </p:nvPr>
        </p:nvGraphicFramePr>
        <p:xfrm>
          <a:off x="539552" y="1412776"/>
          <a:ext cx="8064895" cy="5253215"/>
        </p:xfrm>
        <a:graphic>
          <a:graphicData uri="http://schemas.openxmlformats.org/drawingml/2006/table">
            <a:tbl>
              <a:tblPr/>
              <a:tblGrid>
                <a:gridCol w="164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9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20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5817"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응용프로그램</a:t>
                      </a:r>
                      <a:r>
                        <a:rPr lang="en-US" altLang="ko-KR" sz="20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(</a:t>
                      </a:r>
                      <a:r>
                        <a:rPr lang="en-US" sz="20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Application)</a:t>
                      </a:r>
                      <a:endParaRPr lang="en-US" sz="20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332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내부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통신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환경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개발환경</a:t>
                      </a:r>
                      <a:r>
                        <a:rPr lang="en-US" altLang="ko-KR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(</a:t>
                      </a: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CASE)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외부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통신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환경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9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9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자료사전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(</a:t>
                      </a:r>
                      <a:r>
                        <a:rPr 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Data Dictionary)</a:t>
                      </a:r>
                      <a:endParaRPr 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332"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시스템 </a:t>
                      </a:r>
                      <a:r>
                        <a:rPr lang="ko-KR" altLang="en-US" sz="2000" kern="0" spc="-30" dirty="0" err="1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커널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966"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395"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DBMS</a:t>
                      </a:r>
                      <a:endParaRPr lang="en-US" sz="20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55888" y="275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99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ffectLst/>
              </a:rPr>
              <a:t>3. ERP</a:t>
            </a:r>
            <a:r>
              <a:rPr lang="ko-KR" altLang="en-US" dirty="0">
                <a:effectLst/>
              </a:rPr>
              <a:t>의 표준 프로세스 모듈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(1) </a:t>
            </a:r>
            <a:r>
              <a:rPr lang="ko-KR" altLang="en-US" dirty="0"/>
              <a:t>물류시스템 모듈</a:t>
            </a:r>
          </a:p>
          <a:p>
            <a:r>
              <a:rPr lang="en-US" altLang="ko-KR" dirty="0"/>
              <a:t>1) </a:t>
            </a:r>
            <a:r>
              <a:rPr lang="ko-KR" altLang="en-US" dirty="0"/>
              <a:t>영업관리 모듈</a:t>
            </a:r>
          </a:p>
          <a:p>
            <a:r>
              <a:rPr lang="en-US" altLang="ko-KR" dirty="0"/>
              <a:t>2) </a:t>
            </a:r>
            <a:r>
              <a:rPr lang="ko-KR" altLang="en-US" dirty="0"/>
              <a:t>구매 및 자재관리 모듈</a:t>
            </a:r>
          </a:p>
          <a:p>
            <a:r>
              <a:rPr lang="en-US" altLang="ko-KR" dirty="0"/>
              <a:t>3) </a:t>
            </a:r>
            <a:r>
              <a:rPr lang="ko-KR" altLang="en-US" dirty="0"/>
              <a:t>생산관리 모듈</a:t>
            </a:r>
          </a:p>
          <a:p>
            <a:r>
              <a:rPr lang="en-US" altLang="ko-KR" dirty="0"/>
              <a:t>(2) </a:t>
            </a:r>
            <a:r>
              <a:rPr lang="ko-KR" altLang="en-US" dirty="0"/>
              <a:t>회계시스템 모듈</a:t>
            </a:r>
          </a:p>
          <a:p>
            <a:r>
              <a:rPr lang="en-US" altLang="ko-KR" dirty="0"/>
              <a:t>1) </a:t>
            </a:r>
            <a:r>
              <a:rPr lang="ko-KR" altLang="en-US" dirty="0"/>
              <a:t>재무회계 모듈</a:t>
            </a:r>
          </a:p>
          <a:p>
            <a:r>
              <a:rPr lang="en-US" altLang="ko-KR" dirty="0"/>
              <a:t>2) </a:t>
            </a:r>
            <a:r>
              <a:rPr lang="ko-KR" altLang="en-US" dirty="0"/>
              <a:t>자산관리 모듈</a:t>
            </a:r>
          </a:p>
          <a:p>
            <a:r>
              <a:rPr lang="en-US" altLang="ko-KR" dirty="0"/>
              <a:t>3) </a:t>
            </a:r>
            <a:r>
              <a:rPr lang="ko-KR" altLang="en-US" dirty="0"/>
              <a:t>관리회계 모듈</a:t>
            </a:r>
          </a:p>
          <a:p>
            <a:r>
              <a:rPr lang="en-US" altLang="ko-KR" dirty="0"/>
              <a:t>4) </a:t>
            </a:r>
            <a:r>
              <a:rPr lang="ko-KR" altLang="en-US" dirty="0"/>
              <a:t>자금관리 </a:t>
            </a:r>
            <a:r>
              <a:rPr lang="ko-KR" altLang="en-US" dirty="0" smtClean="0"/>
              <a:t>모듈</a:t>
            </a:r>
            <a:endParaRPr lang="en-US" altLang="ko-KR" dirty="0" smtClean="0"/>
          </a:p>
          <a:p>
            <a:r>
              <a:rPr lang="en-US" altLang="ko-KR" dirty="0"/>
              <a:t>(3) </a:t>
            </a:r>
            <a:r>
              <a:rPr lang="ko-KR" altLang="en-US" dirty="0"/>
              <a:t>인사관리시스템 모듈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058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선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</TotalTime>
  <Words>1186</Words>
  <Application>Microsoft Office PowerPoint</Application>
  <PresentationFormat>화면 슬라이드 쇼(4:3)</PresentationFormat>
  <Paragraphs>149</Paragraphs>
  <Slides>38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52" baseType="lpstr">
      <vt:lpstr>KoPub돋움체 Medium</vt:lpstr>
      <vt:lpstr>굴림</vt:lpstr>
      <vt:lpstr>나눔손글씨 펜</vt:lpstr>
      <vt:lpstr>돋움</vt:lpstr>
      <vt:lpstr>바탕</vt:lpstr>
      <vt:lpstr>-윤고딕320</vt:lpstr>
      <vt:lpstr>-윤고딕330</vt:lpstr>
      <vt:lpstr>휴먼옛체</vt:lpstr>
      <vt:lpstr>Book Antiqua</vt:lpstr>
      <vt:lpstr>Lucida Sans</vt:lpstr>
      <vt:lpstr>Wingdings</vt:lpstr>
      <vt:lpstr>Wingdings 2</vt:lpstr>
      <vt:lpstr>Wingdings 3</vt:lpstr>
      <vt:lpstr>광선</vt:lpstr>
      <vt:lpstr>ERP회계정보실무</vt:lpstr>
      <vt:lpstr>오리엔테이션</vt:lpstr>
      <vt:lpstr>내용</vt:lpstr>
      <vt:lpstr>Chapter. 01 ERP 개론 </vt:lpstr>
      <vt:lpstr>제1절 ERP의 개요 1. ERP의 정의 </vt:lpstr>
      <vt:lpstr>&lt;표1-1&gt; ERP/ERP시스템/ERP패키지의 의미구분 </vt:lpstr>
      <vt:lpstr>2. ERP 특징과 구성요소 (1) ERP의 특징 </vt:lpstr>
      <vt:lpstr>(2) ERP의 구조 </vt:lpstr>
      <vt:lpstr>3. ERP의 표준 프로세스 모듈 </vt:lpstr>
      <vt:lpstr>PowerPoint 프레젠테이션</vt:lpstr>
      <vt:lpstr>제2절 확장형 ERP(ERP II) </vt:lpstr>
      <vt:lpstr>확장형 ERP 패러다임 </vt:lpstr>
      <vt:lpstr>1. 확장형 ERP의 출현 </vt:lpstr>
      <vt:lpstr>(2) ERPⅡ의 부상 </vt:lpstr>
      <vt:lpstr>2. ERPⅡ의 기능과 영역 </vt:lpstr>
      <vt:lpstr>ERP II의 통합사이클 </vt:lpstr>
      <vt:lpstr>(2) ERPⅡ 영역 </vt:lpstr>
      <vt:lpstr>3. ERPⅡ 확산을 주도하는 요인 </vt:lpstr>
      <vt:lpstr>PowerPoint 프레젠테이션</vt:lpstr>
      <vt:lpstr>제3절 ERP 소개  1. SAP ERP </vt:lpstr>
      <vt:lpstr>SAP ERP 구조 </vt:lpstr>
      <vt:lpstr>SAP ERP 개념도 </vt:lpstr>
      <vt:lpstr>SAP ERP의 처리 단계 </vt:lpstr>
      <vt:lpstr>회계 관리 화면 </vt:lpstr>
      <vt:lpstr>SAP ERP의 확장  </vt:lpstr>
      <vt:lpstr>SAP ERP와 웹서비스 </vt:lpstr>
      <vt:lpstr>SAP ERP 회계 프로그램의 메뉴 </vt:lpstr>
      <vt:lpstr>2. Oracle ERP </vt:lpstr>
      <vt:lpstr>오라클 애플리케이션과 기술 구조  </vt:lpstr>
      <vt:lpstr>Oracle ERP 회계 프로그램 일부 화면 </vt:lpstr>
      <vt:lpstr>3. 더존 ERP </vt:lpstr>
      <vt:lpstr>(1) 더존 I CUBE </vt:lpstr>
      <vt:lpstr>더존 I CUBE 특징 </vt:lpstr>
      <vt:lpstr>더존 I CUBE 시스템 흐름도 </vt:lpstr>
      <vt:lpstr>(2) 더존 ERP iU </vt:lpstr>
      <vt:lpstr> (3) 더존 ERP 10 </vt:lpstr>
      <vt:lpstr>더존 ERP 10의 특징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ERP회계정보실무</dc:title>
  <dc:creator>OWNER</dc:creator>
  <cp:lastModifiedBy>이 장형</cp:lastModifiedBy>
  <cp:revision>18</cp:revision>
  <dcterms:created xsi:type="dcterms:W3CDTF">2020-07-28T05:36:32Z</dcterms:created>
  <dcterms:modified xsi:type="dcterms:W3CDTF">2020-07-28T14:38:22Z</dcterms:modified>
</cp:coreProperties>
</file>