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굴림" charset="-127"/>
              </a:defRPr>
            </a:lvl1pPr>
          </a:lstStyle>
          <a:p>
            <a:fld id="{A2D8B711-45C9-44BE-BB5C-CF45A85980EF}" type="datetimeFigureOut">
              <a:rPr lang="ko-KR" altLang="en-US" smtClean="0"/>
              <a:pPr/>
              <a:t>2017-12-14</a:t>
            </a:fld>
            <a:endParaRPr lang="ko-KR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굴림" charset="-127"/>
              </a:defRPr>
            </a:lvl1pPr>
          </a:lstStyle>
          <a:p>
            <a:endParaRPr lang="ko-KR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굴림" charset="-127"/>
              </a:defRPr>
            </a:lvl1pPr>
          </a:lstStyle>
          <a:p>
            <a:fld id="{81BA7E71-882F-439F-90CB-A62444DA5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hompy.sayclub.com/dlmis" TargetMode="External"/><Relationship Id="rId2" Type="http://schemas.openxmlformats.org/officeDocument/2006/relationships/hyperlink" Target="http://http:/cms.daegu.ac.kr/goodlj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witter.com/janghyunglee" TargetMode="External"/><Relationship Id="rId4" Type="http://schemas.openxmlformats.org/officeDocument/2006/relationships/hyperlink" Target="http://www.facebook.com/leejanghyu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oodljh@daegu.ac.kr" TargetMode="External"/><Relationship Id="rId2" Type="http://schemas.openxmlformats.org/officeDocument/2006/relationships/hyperlink" Target="http://mcms.daegu.ac.kr/goodljh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8800" dirty="0" smtClean="0"/>
              <a:t>오리엔테이션</a:t>
            </a:r>
            <a:endParaRPr lang="ko-KR" altLang="en-US" sz="8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28662" y="3857628"/>
            <a:ext cx="6000792" cy="1824046"/>
          </a:xfrm>
        </p:spPr>
        <p:txBody>
          <a:bodyPr/>
          <a:lstStyle/>
          <a:p>
            <a:r>
              <a:rPr lang="ko-KR" altLang="en-US" sz="5400" dirty="0" smtClean="0"/>
              <a:t>회계정보시스템</a:t>
            </a:r>
            <a:endParaRPr lang="en-US" altLang="ko-KR" sz="5400" dirty="0" smtClean="0"/>
          </a:p>
          <a:p>
            <a:r>
              <a:rPr lang="ko-KR" altLang="en-US" sz="5400" dirty="0" smtClean="0"/>
              <a:t>        </a:t>
            </a:r>
            <a:r>
              <a:rPr lang="ko-KR" altLang="en-US" sz="5400" dirty="0" err="1" smtClean="0"/>
              <a:t>이장형</a:t>
            </a:r>
            <a:r>
              <a:rPr lang="ko-KR" altLang="en-US" sz="5400" dirty="0" smtClean="0"/>
              <a:t> 교수</a:t>
            </a:r>
            <a:endParaRPr lang="ko-KR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 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4" y="1600200"/>
            <a:ext cx="5292739" cy="4525963"/>
          </a:xfrm>
        </p:spPr>
        <p:txBody>
          <a:bodyPr/>
          <a:lstStyle/>
          <a:p>
            <a:r>
              <a:rPr lang="ko-KR" altLang="en-US" dirty="0" smtClean="0"/>
              <a:t>한 학기 동안 열심히 공부하여 모두 좋은 성과가 있으시기를 바랍니다</a:t>
            </a:r>
            <a:r>
              <a:rPr lang="en-US" altLang="ko-KR" dirty="0" smtClean="0"/>
              <a:t>. </a:t>
            </a:r>
          </a:p>
          <a:p>
            <a:r>
              <a:rPr lang="ko-KR" altLang="en-US" sz="1400" b="1" dirty="0" err="1" smtClean="0">
                <a:hlinkClick r:id="rId2"/>
              </a:rPr>
              <a:t>블로그와</a:t>
            </a:r>
            <a:r>
              <a:rPr lang="ko-KR" altLang="en-US" sz="1400" b="1" dirty="0" smtClean="0">
                <a:hlinkClick r:id="rId2"/>
              </a:rPr>
              <a:t> 카페</a:t>
            </a:r>
            <a:br>
              <a:rPr lang="ko-KR" altLang="en-US" sz="1400" b="1" dirty="0" smtClean="0">
                <a:hlinkClick r:id="rId2"/>
              </a:rPr>
            </a:br>
            <a:r>
              <a:rPr lang="ko-KR" altLang="en-US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싸이월드</a:t>
            </a:r>
            <a:r>
              <a:rPr lang="ko-KR" altLang="en-US" sz="1400" dirty="0" smtClean="0">
                <a:hlinkClick r:id="rId2"/>
              </a:rPr>
              <a:t> 주소 </a:t>
            </a:r>
            <a:r>
              <a:rPr lang="en-US" altLang="ko-KR" sz="1400" dirty="0" smtClean="0">
                <a:hlinkClick r:id="rId2"/>
              </a:rPr>
              <a:t>: ttp://www.cyworld.com/accounting114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엠파스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ko-KR" altLang="en-US" sz="1400" dirty="0" err="1" smtClean="0">
                <a:hlinkClick r:id="rId2"/>
              </a:rPr>
              <a:t>블로그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en-US" altLang="ko-KR" sz="1400" dirty="0" smtClean="0">
                <a:hlinkClick r:id="rId2"/>
              </a:rPr>
              <a:t>: http://blog.empas.com/goodljh58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엠파스</a:t>
            </a:r>
            <a:r>
              <a:rPr lang="ko-KR" altLang="en-US" sz="1400" dirty="0" smtClean="0">
                <a:hlinkClick r:id="rId2"/>
              </a:rPr>
              <a:t> 카페 </a:t>
            </a:r>
            <a:r>
              <a:rPr lang="en-US" altLang="ko-KR" sz="1400" dirty="0" smtClean="0">
                <a:hlinkClick r:id="rId2"/>
              </a:rPr>
              <a:t>: http://cafe.empas.com/accounting114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네이버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ko-KR" altLang="en-US" sz="1400" dirty="0" err="1" smtClean="0">
                <a:hlinkClick r:id="rId2"/>
              </a:rPr>
              <a:t>블로그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en-US" altLang="ko-KR" sz="1400" dirty="0" smtClean="0">
                <a:hlinkClick r:id="rId2"/>
              </a:rPr>
              <a:t>: http://blog.naver.com/goodljh58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네이버</a:t>
            </a:r>
            <a:r>
              <a:rPr lang="ko-KR" altLang="en-US" sz="1400" dirty="0" smtClean="0">
                <a:hlinkClick r:id="rId2"/>
              </a:rPr>
              <a:t> 카페 </a:t>
            </a:r>
            <a:r>
              <a:rPr lang="en-US" altLang="ko-KR" sz="1400" dirty="0" smtClean="0">
                <a:hlinkClick r:id="rId2"/>
              </a:rPr>
              <a:t>: http://cafe.naver.com/goodljh58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smtClean="0">
                <a:hlinkClick r:id="rId2"/>
              </a:rPr>
              <a:t>다음 </a:t>
            </a:r>
            <a:r>
              <a:rPr lang="ko-KR" altLang="en-US" sz="1400" dirty="0" err="1" smtClean="0">
                <a:hlinkClick r:id="rId2"/>
              </a:rPr>
              <a:t>블로그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en-US" altLang="ko-KR" sz="1400" dirty="0" smtClean="0">
                <a:hlinkClick r:id="rId2"/>
              </a:rPr>
              <a:t>: http://blog.daum.net/goodljh58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smtClean="0">
                <a:hlinkClick r:id="rId2"/>
              </a:rPr>
              <a:t>다음 카페 </a:t>
            </a:r>
            <a:r>
              <a:rPr lang="en-US" altLang="ko-KR" sz="1400" dirty="0" smtClean="0">
                <a:hlinkClick r:id="rId2"/>
              </a:rPr>
              <a:t>: http://cafe.daum.net/accounting114</a:t>
            </a:r>
            <a:br>
              <a:rPr lang="en-US" altLang="ko-KR" sz="1400" dirty="0" smtClean="0">
                <a:hlinkClick r:id="rId2"/>
              </a:rPr>
            </a:br>
            <a:r>
              <a:rPr lang="en-US" altLang="ko-KR" sz="1400" dirty="0" smtClean="0">
                <a:hlinkClick r:id="rId2"/>
              </a:rPr>
              <a:t> </a:t>
            </a:r>
            <a:r>
              <a:rPr lang="ko-KR" altLang="en-US" sz="1400" dirty="0" err="1" smtClean="0">
                <a:hlinkClick r:id="rId2"/>
              </a:rPr>
              <a:t>세이클럽</a:t>
            </a:r>
            <a:r>
              <a:rPr lang="ko-KR" altLang="en-US" sz="1400" dirty="0" smtClean="0">
                <a:hlinkClick r:id="rId2"/>
              </a:rPr>
              <a:t> </a:t>
            </a:r>
            <a:r>
              <a:rPr lang="en-US" altLang="ko-KR" sz="1400" dirty="0" smtClean="0">
                <a:hlinkClick r:id="rId2"/>
              </a:rPr>
              <a:t>: </a:t>
            </a:r>
            <a:r>
              <a:rPr lang="en-US" altLang="ko-KR" sz="1400" dirty="0" smtClean="0">
                <a:hlinkClick r:id="rId3"/>
              </a:rPr>
              <a:t>http://hompy.sayclub.com/dlmis</a:t>
            </a:r>
            <a:endParaRPr lang="en-US" altLang="ko-KR" sz="1400" dirty="0" smtClean="0"/>
          </a:p>
          <a:p>
            <a:r>
              <a:rPr lang="ko-KR" altLang="en-US" sz="1400" dirty="0" err="1" smtClean="0"/>
              <a:t>페이스북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en-US" altLang="ko-KR" sz="1400" dirty="0" smtClean="0">
                <a:hlinkClick r:id="rId4"/>
              </a:rPr>
              <a:t>http://www.facebook.com/leejanghyung</a:t>
            </a:r>
            <a:endParaRPr lang="en-US" altLang="ko-KR" sz="1400" dirty="0" smtClean="0"/>
          </a:p>
          <a:p>
            <a:r>
              <a:rPr lang="ko-KR" altLang="en-US" sz="1400" dirty="0" err="1" smtClean="0"/>
              <a:t>트위터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en-US" altLang="ko-KR" sz="1400" dirty="0" smtClean="0">
                <a:hlinkClick r:id="rId5"/>
              </a:rPr>
              <a:t>http://www.twitter.com/janghyunglee</a:t>
            </a:r>
            <a:endParaRPr lang="en-US" altLang="ko-KR" sz="1400" dirty="0" smtClean="0"/>
          </a:p>
          <a:p>
            <a:r>
              <a:rPr lang="ko-KR" altLang="en-US" dirty="0" smtClean="0"/>
              <a:t>선택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학생여러분</a:t>
            </a:r>
            <a:r>
              <a:rPr lang="ko-KR" altLang="en-US" smtClean="0"/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강사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이장형</a:t>
            </a:r>
            <a:r>
              <a:rPr lang="ko-KR" altLang="en-US" dirty="0" smtClean="0"/>
              <a:t> </a:t>
            </a:r>
            <a:r>
              <a:rPr lang="en-US" altLang="ko-KR" dirty="0" smtClean="0"/>
              <a:t>(T.053-850-6242)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85786" y="1600200"/>
            <a:ext cx="7715304" cy="4525963"/>
          </a:xfrm>
        </p:spPr>
        <p:txBody>
          <a:bodyPr/>
          <a:lstStyle/>
          <a:p>
            <a:r>
              <a:rPr lang="ko-KR" altLang="en-US" dirty="0" smtClean="0"/>
              <a:t>회계</a:t>
            </a:r>
            <a:r>
              <a:rPr lang="ko-KR" altLang="en-US" dirty="0" smtClean="0"/>
              <a:t>학과</a:t>
            </a:r>
            <a:r>
              <a:rPr lang="ko-KR" altLang="en-US" dirty="0" smtClean="0"/>
              <a:t> </a:t>
            </a:r>
            <a:r>
              <a:rPr lang="ko-KR" altLang="en-US" dirty="0" smtClean="0"/>
              <a:t>교수 </a:t>
            </a:r>
            <a:r>
              <a:rPr lang="en-US" altLang="ko-KR" dirty="0" smtClean="0"/>
              <a:t>(</a:t>
            </a:r>
            <a:r>
              <a:rPr lang="ko-KR" altLang="en-US" dirty="0" smtClean="0"/>
              <a:t>경상대학 </a:t>
            </a:r>
            <a:r>
              <a:rPr lang="ko-KR" altLang="en-US" dirty="0" err="1" smtClean="0"/>
              <a:t>교수동</a:t>
            </a:r>
            <a:r>
              <a:rPr lang="ko-KR" altLang="en-US" dirty="0" smtClean="0"/>
              <a:t> </a:t>
            </a:r>
            <a:r>
              <a:rPr lang="en-US" altLang="ko-KR" dirty="0" smtClean="0"/>
              <a:t>5</a:t>
            </a:r>
            <a:r>
              <a:rPr lang="ko-KR" altLang="en-US" dirty="0" smtClean="0"/>
              <a:t>층</a:t>
            </a:r>
            <a:r>
              <a:rPr lang="en-US" altLang="ko-KR" dirty="0" smtClean="0"/>
              <a:t>)</a:t>
            </a:r>
          </a:p>
          <a:p>
            <a:r>
              <a:rPr lang="ko-KR" altLang="en-US" dirty="0" err="1"/>
              <a:t>홈</a:t>
            </a:r>
            <a:r>
              <a:rPr lang="ko-KR" altLang="en-US" dirty="0" err="1" smtClean="0"/>
              <a:t>피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 smtClean="0">
                <a:hlinkClick r:id="rId2"/>
              </a:rPr>
              <a:t>://mcms.daegu.ac.kr/user/goodljh</a:t>
            </a:r>
            <a:endParaRPr lang="en-US" altLang="ko-KR" dirty="0" smtClean="0"/>
          </a:p>
          <a:p>
            <a:r>
              <a:rPr lang="ko-KR" altLang="en-US" dirty="0" err="1" smtClean="0"/>
              <a:t>이메일</a:t>
            </a:r>
            <a:r>
              <a:rPr lang="en-US" altLang="ko-KR" dirty="0" smtClean="0"/>
              <a:t>: </a:t>
            </a:r>
            <a:r>
              <a:rPr lang="en-US" altLang="ko-KR" dirty="0" smtClean="0">
                <a:hlinkClick r:id="rId3"/>
              </a:rPr>
              <a:t>goodljh@daegu.ac.kr</a:t>
            </a:r>
            <a:endParaRPr lang="en-US" altLang="ko-KR" dirty="0" smtClean="0"/>
          </a:p>
          <a:p>
            <a:r>
              <a:rPr lang="ko-KR" altLang="en-US" dirty="0" smtClean="0"/>
              <a:t>휴대폰</a:t>
            </a:r>
            <a:r>
              <a:rPr lang="en-US" altLang="ko-KR" dirty="0" smtClean="0"/>
              <a:t>: 010-3633-5770</a:t>
            </a:r>
          </a:p>
          <a:p>
            <a:r>
              <a:rPr lang="ko-KR" altLang="en-US" dirty="0" smtClean="0"/>
              <a:t>연구실</a:t>
            </a:r>
            <a:r>
              <a:rPr lang="en-US" altLang="ko-KR" dirty="0" smtClean="0"/>
              <a:t>: 053-850-6242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교과목 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4" y="1600200"/>
            <a:ext cx="7364442" cy="4525963"/>
          </a:xfrm>
        </p:spPr>
        <p:txBody>
          <a:bodyPr/>
          <a:lstStyle/>
          <a:p>
            <a:r>
              <a:rPr lang="ko-KR" altLang="en-US" dirty="0" smtClean="0"/>
              <a:t>회계정보시스템은 회계를 종합적으로 이해하고 컴퓨터를 통한 실제 기업의 회계자료를 전산화 할 수 있는 교과목</a:t>
            </a:r>
            <a:endParaRPr lang="en-US" altLang="ko-KR" dirty="0" smtClean="0"/>
          </a:p>
          <a:p>
            <a:r>
              <a:rPr lang="ko-KR" altLang="en-US" dirty="0" smtClean="0"/>
              <a:t>회계를 전산화하는데 기초가 되는 정보기술과 컴퓨터를 이용한 프로그램</a:t>
            </a:r>
            <a:r>
              <a:rPr lang="en-US" altLang="ko-KR" dirty="0" smtClean="0"/>
              <a:t>(</a:t>
            </a:r>
            <a:r>
              <a:rPr lang="ko-KR" altLang="en-US" dirty="0" smtClean="0"/>
              <a:t>엑셀 </a:t>
            </a:r>
            <a:r>
              <a:rPr lang="en-US" altLang="ko-KR" dirty="0" smtClean="0"/>
              <a:t>2007)</a:t>
            </a:r>
            <a:r>
              <a:rPr lang="ko-KR" altLang="en-US" dirty="0" smtClean="0"/>
              <a:t>을 자유로이 활용할 수 있도록 개설한 교과목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정보화 사회를 살아가면서 컴퓨터와 회계정보의 만남이란 귀중한 것이며 이 교과목을 통해 회계와 컴퓨터의 보다 깊이 있는 학습이 되도록 개설한 교과목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교수 학습 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5" y="1600201"/>
            <a:ext cx="5257800" cy="3614750"/>
          </a:xfrm>
        </p:spPr>
        <p:txBody>
          <a:bodyPr/>
          <a:lstStyle/>
          <a:p>
            <a:r>
              <a:rPr lang="ko-KR" altLang="en-US" dirty="0" smtClean="0"/>
              <a:t>학생들이 이 교과목을 수강하면 실제 기업에서 행해지는 회계업무를 전산화하는 기초를 익히고 실제 </a:t>
            </a:r>
            <a:r>
              <a:rPr lang="en-US" altLang="ko-KR" dirty="0" smtClean="0"/>
              <a:t>Excel2010</a:t>
            </a:r>
            <a:r>
              <a:rPr lang="ko-KR" altLang="en-US" dirty="0" smtClean="0"/>
              <a:t>을 자유롭게 활용할 수 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컴퓨터 활용능력시험 및 사무자동화 시험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회계 </a:t>
            </a:r>
            <a:r>
              <a:rPr lang="ko-KR" altLang="en-US" dirty="0" err="1" smtClean="0"/>
              <a:t>정보사</a:t>
            </a:r>
            <a:r>
              <a:rPr lang="ko-KR" altLang="en-US" dirty="0" smtClean="0"/>
              <a:t> 등의 자격증을 딸 수 있다</a:t>
            </a:r>
            <a:r>
              <a:rPr lang="en-US" altLang="ko-KR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교수 학습 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4" y="1600200"/>
            <a:ext cx="5578491" cy="4525963"/>
          </a:xfrm>
        </p:spPr>
        <p:txBody>
          <a:bodyPr/>
          <a:lstStyle/>
          <a:p>
            <a:r>
              <a:rPr lang="ko-KR" altLang="en-US" sz="2000" dirty="0" smtClean="0"/>
              <a:t>이론적인 강의는 </a:t>
            </a:r>
            <a:r>
              <a:rPr lang="en-US" altLang="ko-KR" sz="2000" dirty="0" smtClean="0"/>
              <a:t>1/2(75</a:t>
            </a:r>
            <a:r>
              <a:rPr lang="ko-KR" altLang="en-US" sz="2000" dirty="0" smtClean="0"/>
              <a:t>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정도하고 </a:t>
            </a:r>
            <a:r>
              <a:rPr lang="en-US" altLang="ko-KR" sz="2000" dirty="0" smtClean="0"/>
              <a:t>1/2(75</a:t>
            </a:r>
            <a:r>
              <a:rPr lang="ko-KR" altLang="en-US" sz="2000" dirty="0" smtClean="0"/>
              <a:t>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은 실제 기업의 회계자료를 이용한 </a:t>
            </a:r>
            <a:r>
              <a:rPr lang="ko-KR" altLang="en-US" sz="2000" dirty="0" err="1" smtClean="0"/>
              <a:t>전산회계실에서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Micro Soft</a:t>
            </a:r>
            <a:r>
              <a:rPr lang="ko-KR" altLang="en-US" sz="2000" dirty="0" smtClean="0"/>
              <a:t>사의 </a:t>
            </a:r>
            <a:r>
              <a:rPr lang="en-US" altLang="ko-KR" sz="2000" dirty="0" smtClean="0"/>
              <a:t>Excel </a:t>
            </a:r>
            <a:r>
              <a:rPr lang="en-US" altLang="ko-KR" sz="2000" dirty="0" smtClean="0"/>
              <a:t>2010</a:t>
            </a:r>
            <a:r>
              <a:rPr lang="ko-KR" altLang="en-US" sz="2000" dirty="0" smtClean="0"/>
              <a:t>을 </a:t>
            </a:r>
            <a:r>
              <a:rPr lang="ko-KR" altLang="en-US" sz="2000" dirty="0" smtClean="0"/>
              <a:t>다루게 한다</a:t>
            </a:r>
            <a:r>
              <a:rPr lang="en-US" altLang="ko-KR" sz="2000" dirty="0" smtClean="0"/>
              <a:t>. </a:t>
            </a:r>
          </a:p>
          <a:p>
            <a:r>
              <a:rPr lang="ko-KR" altLang="en-US" sz="2000" dirty="0" smtClean="0"/>
              <a:t>이론부분에서는 모든 회계자료를 전산화하는데 기초가 되는 데이터모형설계와 내부통제제도를 이해하게 하며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최근에 발전되는 있는 정보기술</a:t>
            </a:r>
            <a:r>
              <a:rPr lang="en-US" altLang="ko-KR" sz="2000" dirty="0" smtClean="0"/>
              <a:t>(EC, ERP, CASE, AI  </a:t>
            </a:r>
            <a:r>
              <a:rPr lang="ko-KR" altLang="en-US" sz="2000" dirty="0" smtClean="0"/>
              <a:t>등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을 학습한다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 smtClean="0"/>
              <a:t>실습은 컴퓨터실에서 실제 회계자료를 가지고 스프레드 시트</a:t>
            </a:r>
            <a:r>
              <a:rPr lang="en-US" altLang="ko-KR" sz="2000" dirty="0" smtClean="0"/>
              <a:t>(Excel)</a:t>
            </a:r>
            <a:r>
              <a:rPr lang="ko-KR" altLang="en-US" sz="2000" dirty="0" smtClean="0"/>
              <a:t>를 </a:t>
            </a:r>
            <a:r>
              <a:rPr lang="ko-KR" altLang="en-US" sz="2000" dirty="0" smtClean="0"/>
              <a:t>다루며 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컴퓨터 활용능력을 길러주고자 한다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평가방법 및 교재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4" y="1600200"/>
            <a:ext cx="5649929" cy="4114815"/>
          </a:xfrm>
        </p:spPr>
        <p:txBody>
          <a:bodyPr/>
          <a:lstStyle/>
          <a:p>
            <a:r>
              <a:rPr lang="ko-KR" altLang="en-US" dirty="0" smtClean="0"/>
              <a:t>시험</a:t>
            </a:r>
            <a:r>
              <a:rPr lang="en-US" altLang="ko-KR" dirty="0" smtClean="0"/>
              <a:t>60% (</a:t>
            </a:r>
            <a:r>
              <a:rPr lang="ko-KR" altLang="en-US" dirty="0" smtClean="0"/>
              <a:t>중간</a:t>
            </a:r>
            <a:r>
              <a:rPr lang="en-US" altLang="ko-KR" dirty="0" smtClean="0"/>
              <a:t>30%</a:t>
            </a:r>
            <a:r>
              <a:rPr lang="ko-KR" altLang="en-US" dirty="0" smtClean="0"/>
              <a:t>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기말고사 </a:t>
            </a:r>
            <a:r>
              <a:rPr lang="en-US" altLang="ko-KR" dirty="0" smtClean="0"/>
              <a:t>30%)</a:t>
            </a:r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과제</a:t>
            </a:r>
            <a:r>
              <a:rPr lang="en-US" altLang="ko-KR" dirty="0" smtClean="0"/>
              <a:t>20% , </a:t>
            </a:r>
            <a:r>
              <a:rPr lang="ko-KR" altLang="en-US" dirty="0" smtClean="0"/>
              <a:t>출석 </a:t>
            </a:r>
            <a:r>
              <a:rPr lang="en-US" altLang="ko-KR" dirty="0" smtClean="0"/>
              <a:t>20%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이장형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회계정보시스템</a:t>
            </a:r>
            <a:r>
              <a:rPr lang="en-US" altLang="ko-KR" dirty="0" smtClean="0"/>
              <a:t>(</a:t>
            </a:r>
            <a:r>
              <a:rPr lang="ko-KR" altLang="en-US" dirty="0" smtClean="0"/>
              <a:t>개정</a:t>
            </a:r>
            <a:r>
              <a:rPr lang="en-US" altLang="ko-KR" dirty="0" smtClean="0"/>
              <a:t>4</a:t>
            </a:r>
            <a:r>
              <a:rPr lang="ko-KR" altLang="en-US" dirty="0" smtClean="0"/>
              <a:t>판</a:t>
            </a:r>
            <a:r>
              <a:rPr lang="en-US" altLang="ko-KR" dirty="0" smtClean="0"/>
              <a:t>), </a:t>
            </a:r>
            <a:r>
              <a:rPr lang="ko-KR" altLang="en-US" dirty="0" smtClean="0"/>
              <a:t>도서출판 글로벌</a:t>
            </a:r>
            <a:r>
              <a:rPr lang="en-US" altLang="ko-KR" dirty="0" smtClean="0"/>
              <a:t>, 2012.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내용</a:t>
            </a:r>
            <a:r>
              <a:rPr lang="en-US" altLang="ko-KR" dirty="0" smtClean="0"/>
              <a:t>(15</a:t>
            </a:r>
            <a:r>
              <a:rPr lang="ko-KR" altLang="en-US" dirty="0" smtClean="0"/>
              <a:t>주차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3" y="1785926"/>
            <a:ext cx="4286279" cy="4572032"/>
          </a:xfrm>
        </p:spPr>
        <p:txBody>
          <a:bodyPr/>
          <a:lstStyle/>
          <a:p>
            <a:r>
              <a:rPr lang="ko-KR" altLang="en-US" dirty="0" smtClean="0"/>
              <a:t>회계정보시스템의 개요</a:t>
            </a:r>
            <a:endParaRPr lang="en-US" altLang="ko-KR" dirty="0" smtClean="0"/>
          </a:p>
          <a:p>
            <a:r>
              <a:rPr lang="ko-KR" altLang="en-US" dirty="0" smtClean="0"/>
              <a:t>정보와 시스템</a:t>
            </a:r>
            <a:endParaRPr lang="en-US" altLang="ko-KR" dirty="0" smtClean="0"/>
          </a:p>
          <a:p>
            <a:r>
              <a:rPr lang="ko-KR" altLang="en-US" dirty="0" smtClean="0"/>
              <a:t>인터넷과 회계정보</a:t>
            </a:r>
            <a:endParaRPr lang="en-US" altLang="ko-KR" dirty="0" smtClean="0"/>
          </a:p>
          <a:p>
            <a:r>
              <a:rPr lang="ko-KR" altLang="en-US" dirty="0" smtClean="0"/>
              <a:t>정보기술과 회계정보시스템</a:t>
            </a:r>
            <a:endParaRPr lang="en-US" altLang="ko-KR" dirty="0" smtClean="0"/>
          </a:p>
          <a:p>
            <a:r>
              <a:rPr lang="ko-KR" altLang="en-US" dirty="0" smtClean="0"/>
              <a:t>데이터모형화</a:t>
            </a:r>
            <a:endParaRPr lang="en-US" altLang="ko-KR" dirty="0" smtClean="0"/>
          </a:p>
          <a:p>
            <a:r>
              <a:rPr lang="ko-KR" altLang="en-US" dirty="0" smtClean="0"/>
              <a:t>회계데이터모형화</a:t>
            </a:r>
            <a:endParaRPr lang="en-US" altLang="ko-KR" dirty="0" smtClean="0"/>
          </a:p>
          <a:p>
            <a:r>
              <a:rPr lang="ko-KR" altLang="en-US" dirty="0" smtClean="0"/>
              <a:t>데이터베이스</a:t>
            </a:r>
            <a:endParaRPr lang="en-US" altLang="ko-KR" dirty="0" smtClean="0"/>
          </a:p>
          <a:p>
            <a:r>
              <a:rPr lang="ko-KR" altLang="en-US" b="1" dirty="0" smtClean="0"/>
              <a:t>중간고사</a:t>
            </a:r>
            <a:endParaRPr lang="en-US" altLang="ko-KR" b="1" dirty="0" smtClean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 bwMode="auto">
          <a:xfrm>
            <a:off x="4357686" y="1714488"/>
            <a:ext cx="4429155" cy="4714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정보공학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회계정보시스템 </a:t>
            </a: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구축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전문가시스템과 회계정보시스템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내부통제시스템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정보보호와 </a:t>
            </a: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보안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정보시스템감사</a:t>
            </a:r>
            <a:endParaRPr kumimoji="0" lang="en-US" altLang="ko-KR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ko-KR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기말고사</a:t>
            </a:r>
            <a:r>
              <a:rPr kumimoji="0" lang="ko-KR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96943256" descr="EMB00000e90240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57200"/>
            <a:ext cx="8501122" cy="5900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과제물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79525" y="1600201"/>
            <a:ext cx="5257800" cy="2114552"/>
          </a:xfrm>
        </p:spPr>
        <p:txBody>
          <a:bodyPr/>
          <a:lstStyle/>
          <a:p>
            <a:r>
              <a:rPr lang="ko-KR" altLang="en-US" dirty="0" smtClean="0"/>
              <a:t>엑셀을 이용한 실제 기업의 재무제표 회계처리</a:t>
            </a:r>
            <a:endParaRPr lang="en-US" altLang="ko-KR" dirty="0" smtClean="0"/>
          </a:p>
          <a:p>
            <a:r>
              <a:rPr lang="ko-KR" altLang="en-US" dirty="0" smtClean="0"/>
              <a:t>엑셀을 이용한 자신의 </a:t>
            </a:r>
            <a:r>
              <a:rPr lang="en-US" altLang="ko-KR" dirty="0" smtClean="0"/>
              <a:t>4</a:t>
            </a:r>
            <a:r>
              <a:rPr lang="ko-KR" altLang="en-US" dirty="0" smtClean="0"/>
              <a:t>월</a:t>
            </a:r>
            <a:r>
              <a:rPr lang="en-US" altLang="ko-KR" dirty="0" smtClean="0"/>
              <a:t>-5</a:t>
            </a:r>
            <a:r>
              <a:rPr lang="ko-KR" altLang="en-US" dirty="0" smtClean="0"/>
              <a:t>월 현금출납장 만들기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Stack of books design template</Template>
  <TotalTime>62</TotalTime>
  <Words>295</Words>
  <Application>Microsoft Office PowerPoint</Application>
  <PresentationFormat>화면 슬라이드 쇼(4:3)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Default Design</vt:lpstr>
      <vt:lpstr>오리엔테이션</vt:lpstr>
      <vt:lpstr>강사: 이장형 (T.053-850-6242)</vt:lpstr>
      <vt:lpstr>교과목 개요</vt:lpstr>
      <vt:lpstr>교수 학습 목표</vt:lpstr>
      <vt:lpstr>교수 학습 방법</vt:lpstr>
      <vt:lpstr>평가방법 및 교재</vt:lpstr>
      <vt:lpstr>강의 내용(15주차)</vt:lpstr>
      <vt:lpstr>PowerPoint 프레젠테이션</vt:lpstr>
      <vt:lpstr>과제물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오리엔테이션</dc:title>
  <dc:creator>sec</dc:creator>
  <cp:lastModifiedBy>USER</cp:lastModifiedBy>
  <cp:revision>14</cp:revision>
  <dcterms:created xsi:type="dcterms:W3CDTF">2010-03-01T07:13:28Z</dcterms:created>
  <dcterms:modified xsi:type="dcterms:W3CDTF">2017-12-13T15:23:22Z</dcterms:modified>
</cp:coreProperties>
</file>