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4" r:id="rId19"/>
    <p:sldId id="285" r:id="rId20"/>
    <p:sldId id="286" r:id="rId21"/>
    <p:sldId id="312" r:id="rId22"/>
    <p:sldId id="313" r:id="rId23"/>
    <p:sldId id="287" r:id="rId24"/>
    <p:sldId id="288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9" r:id="rId36"/>
    <p:sldId id="291" r:id="rId37"/>
    <p:sldId id="292" r:id="rId38"/>
    <p:sldId id="293" r:id="rId39"/>
    <p:sldId id="311" r:id="rId40"/>
    <p:sldId id="294" r:id="rId4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465" autoAdjust="0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828BD89-78AA-4FF9-B946-EB2035A88163}" type="datetimeFigureOut">
              <a:rPr lang="ko-KR" altLang="en-US"/>
              <a:pPr>
                <a:defRPr/>
              </a:pPr>
              <a:t>2017-12-14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2638BB-D758-4D86-9E2A-DA9F4E6233A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8973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BBDF536-62B6-47F9-96C9-C3A6CD9C7E6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9286635-0CF5-4DC5-8451-A9BB7D07372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42EED29-46EE-45E6-9D8E-25CBB52E6E8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B8A5539-7614-48C2-8727-59AD6E0CCE6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AF88D6-9035-4847-A982-DF08A530DD6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30BFD8-08F1-4443-B8BC-2762F1C7512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6FD235-36E5-4B56-BB25-0D0FB76DB7A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E2D0E5C-BC10-481B-B493-7A338B0293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022DB24-46E8-4CF4-BD3B-FA15A1A8A9A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198A86-6EE6-4174-8337-8B02F9B6BCE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79F20DE-579C-4DC7-85CC-383AB1DCC08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13F47C0-71FA-46CD-B352-B9C97369176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772400" cy="27432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정보시스템 </a:t>
            </a:r>
            <a:r>
              <a:rPr lang="ko-KR" altLang="en-US" dirty="0" smtClean="0"/>
              <a:t>감사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정보시스템 </a:t>
            </a:r>
            <a:r>
              <a:rPr lang="ko-KR" altLang="en-US" dirty="0" smtClean="0"/>
              <a:t>감리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엑셀로 세금 계산</a:t>
            </a:r>
            <a:endParaRPr lang="en-US" altLang="ko-KR" dirty="0" smtClean="0"/>
          </a:p>
          <a:p>
            <a:pPr eaLnBrk="1" hangingPunct="1"/>
            <a:endParaRPr lang="en-US" altLang="ko-KR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13 </a:t>
            </a:r>
            <a:r>
              <a:rPr lang="ko-KR" altLang="en-US" smtClean="0"/>
              <a:t>장 정보시스템 감사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(4) </a:t>
            </a:r>
            <a:r>
              <a:rPr lang="ko-KR" altLang="en-US" smtClean="0"/>
              <a:t>정보시스템 감사의 개념</a:t>
            </a:r>
          </a:p>
        </p:txBody>
      </p:sp>
      <p:grpSp>
        <p:nvGrpSpPr>
          <p:cNvPr id="11267" name="Group 24"/>
          <p:cNvGrpSpPr>
            <a:grpSpLocks/>
          </p:cNvGrpSpPr>
          <p:nvPr/>
        </p:nvGrpSpPr>
        <p:grpSpPr bwMode="auto">
          <a:xfrm>
            <a:off x="609600" y="2362200"/>
            <a:ext cx="8305800" cy="4221163"/>
            <a:chOff x="-3" y="-3"/>
            <a:chExt cx="3064" cy="1346"/>
          </a:xfrm>
        </p:grpSpPr>
        <p:grpSp>
          <p:nvGrpSpPr>
            <p:cNvPr id="11271" name="Group 22"/>
            <p:cNvGrpSpPr>
              <a:grpSpLocks/>
            </p:cNvGrpSpPr>
            <p:nvPr/>
          </p:nvGrpSpPr>
          <p:grpSpPr bwMode="auto">
            <a:xfrm>
              <a:off x="0" y="0"/>
              <a:ext cx="3058" cy="1343"/>
              <a:chOff x="0" y="0"/>
              <a:chExt cx="3058" cy="1343"/>
            </a:xfrm>
          </p:grpSpPr>
          <p:grpSp>
            <p:nvGrpSpPr>
              <p:cNvPr id="11273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887" cy="384"/>
                <a:chOff x="0" y="0"/>
                <a:chExt cx="887" cy="384"/>
              </a:xfrm>
            </p:grpSpPr>
            <p:sp>
              <p:nvSpPr>
                <p:cNvPr id="11289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61"/>
                  <a:ext cx="877" cy="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주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체</a:t>
                  </a:r>
                  <a:endParaRPr lang="ko-KR" altLang="en-US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11290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8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1274" name="Group 13"/>
              <p:cNvGrpSpPr>
                <a:grpSpLocks/>
              </p:cNvGrpSpPr>
              <p:nvPr/>
            </p:nvGrpSpPr>
            <p:grpSpPr bwMode="auto">
              <a:xfrm>
                <a:off x="887" y="0"/>
                <a:ext cx="2171" cy="384"/>
                <a:chOff x="887" y="0"/>
                <a:chExt cx="2171" cy="384"/>
              </a:xfrm>
            </p:grpSpPr>
            <p:sp>
              <p:nvSpPr>
                <p:cNvPr id="11287" name="Rectangle 5"/>
                <p:cNvSpPr>
                  <a:spLocks noChangeArrowheads="1"/>
                </p:cNvSpPr>
                <p:nvPr/>
              </p:nvSpPr>
              <p:spPr bwMode="auto">
                <a:xfrm>
                  <a:off x="892" y="61"/>
                  <a:ext cx="2161" cy="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감사대상으로부터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독립된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전문감사인</a:t>
                  </a:r>
                  <a:endParaRPr lang="ko-KR" altLang="en-US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/>
                </a:p>
              </p:txBody>
            </p:sp>
            <p:sp>
              <p:nvSpPr>
                <p:cNvPr id="11288" name="Rectangle 12"/>
                <p:cNvSpPr>
                  <a:spLocks noChangeArrowheads="1"/>
                </p:cNvSpPr>
                <p:nvPr/>
              </p:nvSpPr>
              <p:spPr bwMode="auto">
                <a:xfrm>
                  <a:off x="887" y="0"/>
                  <a:ext cx="2171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1275" name="Group 15"/>
              <p:cNvGrpSpPr>
                <a:grpSpLocks/>
              </p:cNvGrpSpPr>
              <p:nvPr/>
            </p:nvGrpSpPr>
            <p:grpSpPr bwMode="auto">
              <a:xfrm>
                <a:off x="0" y="384"/>
                <a:ext cx="887" cy="384"/>
                <a:chOff x="0" y="384"/>
                <a:chExt cx="887" cy="384"/>
              </a:xfrm>
            </p:grpSpPr>
            <p:sp>
              <p:nvSpPr>
                <p:cNvPr id="11285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445"/>
                  <a:ext cx="877" cy="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대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상</a:t>
                  </a:r>
                  <a:endParaRPr lang="ko-KR" altLang="en-US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11286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88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1276" name="Group 17"/>
              <p:cNvGrpSpPr>
                <a:grpSpLocks/>
              </p:cNvGrpSpPr>
              <p:nvPr/>
            </p:nvGrpSpPr>
            <p:grpSpPr bwMode="auto">
              <a:xfrm>
                <a:off x="887" y="384"/>
                <a:ext cx="2171" cy="384"/>
                <a:chOff x="887" y="384"/>
                <a:chExt cx="2171" cy="384"/>
              </a:xfrm>
            </p:grpSpPr>
            <p:sp>
              <p:nvSpPr>
                <p:cNvPr id="11283" name="Rectangle 7"/>
                <p:cNvSpPr>
                  <a:spLocks noChangeArrowheads="1"/>
                </p:cNvSpPr>
                <p:nvPr/>
              </p:nvSpPr>
              <p:spPr bwMode="auto">
                <a:xfrm>
                  <a:off x="892" y="445"/>
                  <a:ext cx="2161" cy="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정보시스템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및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이와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관련된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모든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부문</a:t>
                  </a:r>
                  <a:endParaRPr lang="ko-KR" altLang="en-US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/>
                </a:p>
              </p:txBody>
            </p:sp>
            <p:sp>
              <p:nvSpPr>
                <p:cNvPr id="11284" name="Rectangle 16"/>
                <p:cNvSpPr>
                  <a:spLocks noChangeArrowheads="1"/>
                </p:cNvSpPr>
                <p:nvPr/>
              </p:nvSpPr>
              <p:spPr bwMode="auto">
                <a:xfrm>
                  <a:off x="887" y="384"/>
                  <a:ext cx="2171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1277" name="Group 19"/>
              <p:cNvGrpSpPr>
                <a:grpSpLocks/>
              </p:cNvGrpSpPr>
              <p:nvPr/>
            </p:nvGrpSpPr>
            <p:grpSpPr bwMode="auto">
              <a:xfrm>
                <a:off x="0" y="768"/>
                <a:ext cx="887" cy="538"/>
                <a:chOff x="0" y="768"/>
                <a:chExt cx="887" cy="538"/>
              </a:xfrm>
            </p:grpSpPr>
            <p:sp>
              <p:nvSpPr>
                <p:cNvPr id="11281" name="Rectangle 8"/>
                <p:cNvSpPr>
                  <a:spLocks noChangeArrowheads="1"/>
                </p:cNvSpPr>
                <p:nvPr/>
              </p:nvSpPr>
              <p:spPr bwMode="auto">
                <a:xfrm>
                  <a:off x="5" y="906"/>
                  <a:ext cx="877" cy="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목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돋움" pitchFamily="50" charset="-127"/>
                    </a:rPr>
                    <a:t>적</a:t>
                  </a:r>
                  <a:endParaRPr lang="ko-KR" altLang="en-US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11282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768"/>
                  <a:ext cx="887" cy="53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1278" name="Group 21"/>
              <p:cNvGrpSpPr>
                <a:grpSpLocks/>
              </p:cNvGrpSpPr>
              <p:nvPr/>
            </p:nvGrpSpPr>
            <p:grpSpPr bwMode="auto">
              <a:xfrm>
                <a:off x="887" y="731"/>
                <a:ext cx="2171" cy="612"/>
                <a:chOff x="887" y="731"/>
                <a:chExt cx="2171" cy="612"/>
              </a:xfrm>
            </p:grpSpPr>
            <p:sp>
              <p:nvSpPr>
                <p:cNvPr id="11279" name="Rectangle 9"/>
                <p:cNvSpPr>
                  <a:spLocks noChangeArrowheads="1"/>
                </p:cNvSpPr>
                <p:nvPr/>
              </p:nvSpPr>
              <p:spPr bwMode="auto">
                <a:xfrm>
                  <a:off x="892" y="731"/>
                  <a:ext cx="2161" cy="6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Wingdings" pitchFamily="2" charset="2"/>
                    </a:rPr>
                    <a:t>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정보처리의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  <a:sym typeface="Wingdings" pitchFamily="2" charset="2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  <a:sym typeface="Wingdings" pitchFamily="2" charset="2"/>
                    </a:rPr>
                    <a:t>신뢰성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Wingdings" pitchFamily="2" charset="2"/>
                  </a:endParaRPr>
                </a:p>
                <a:p>
                  <a:pPr algn="ctr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Wingdings" pitchFamily="2" charset="2"/>
                    </a:rPr>
                    <a:t>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정보처리의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  <a:sym typeface="Wingdings" pitchFamily="2" charset="2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  <a:sym typeface="Wingdings" pitchFamily="2" charset="2"/>
                    </a:rPr>
                    <a:t>안정성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Wingdings" pitchFamily="2" charset="2"/>
                  </a:endParaRPr>
                </a:p>
                <a:p>
                  <a:pPr algn="ctr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Wingdings" pitchFamily="2" charset="2"/>
                    </a:rPr>
                    <a:t>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정보처리의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  <a:sym typeface="Wingdings" pitchFamily="2" charset="2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  <a:sym typeface="Wingdings" pitchFamily="2" charset="2"/>
                    </a:rPr>
                    <a:t>효율성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Wingdings" pitchFamily="2" charset="2"/>
                  </a:endParaRPr>
                </a:p>
                <a:p>
                  <a:pPr algn="ctr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Wingdings" pitchFamily="2" charset="2"/>
                    </a:rPr>
                    <a:t>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</a:rPr>
                    <a:t>정보화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  <a:sym typeface="Wingdings" pitchFamily="2" charset="2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  <a:sym typeface="Wingdings" pitchFamily="2" charset="2"/>
                    </a:rPr>
                    <a:t>폐해의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Arial" charset="0"/>
                      <a:cs typeface="Arial" charset="0"/>
                      <a:sym typeface="Wingdings" pitchFamily="2" charset="2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ea typeface="바탕" pitchFamily="18" charset="-127"/>
                      <a:sym typeface="Wingdings" pitchFamily="2" charset="2"/>
                    </a:rPr>
                    <a:t>방지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Wingdings" pitchFamily="2" charset="2"/>
                  </a:endParaRPr>
                </a:p>
                <a:p>
                  <a:pPr algn="ctr" latinLnBrk="0"/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Wingdings" pitchFamily="2" charset="2"/>
                  </a:endParaRPr>
                </a:p>
              </p:txBody>
            </p:sp>
            <p:sp>
              <p:nvSpPr>
                <p:cNvPr id="11280" name="Rectangle 20"/>
                <p:cNvSpPr>
                  <a:spLocks noChangeArrowheads="1"/>
                </p:cNvSpPr>
                <p:nvPr/>
              </p:nvSpPr>
              <p:spPr bwMode="auto">
                <a:xfrm>
                  <a:off x="887" y="768"/>
                  <a:ext cx="2171" cy="53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11272" name="Rectangle 23"/>
            <p:cNvSpPr>
              <a:spLocks noChangeArrowheads="1"/>
            </p:cNvSpPr>
            <p:nvPr/>
          </p:nvSpPr>
          <p:spPr bwMode="auto">
            <a:xfrm>
              <a:off x="-3" y="-3"/>
              <a:ext cx="3064" cy="1312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11268" name="Rectangle 25"/>
          <p:cNvSpPr>
            <a:spLocks noChangeArrowheads="1"/>
          </p:cNvSpPr>
          <p:nvPr/>
        </p:nvSpPr>
        <p:spPr bwMode="auto">
          <a:xfrm>
            <a:off x="3175" y="3830638"/>
            <a:ext cx="51212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1269" name="Rectangle 26"/>
          <p:cNvSpPr>
            <a:spLocks noChangeArrowheads="1"/>
          </p:cNvSpPr>
          <p:nvPr/>
        </p:nvSpPr>
        <p:spPr bwMode="auto">
          <a:xfrm>
            <a:off x="3175" y="4440238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sp>
        <p:nvSpPr>
          <p:cNvPr id="11270" name="Text Box 28"/>
          <p:cNvSpPr txBox="1">
            <a:spLocks noChangeArrowheads="1"/>
          </p:cNvSpPr>
          <p:nvPr/>
        </p:nvSpPr>
        <p:spPr bwMode="auto">
          <a:xfrm>
            <a:off x="822325" y="1849438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1) </a:t>
            </a:r>
            <a:r>
              <a:rPr lang="ko-KR" altLang="en-US"/>
              <a:t>정보시스템 감사의 의의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8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외국의 정보시스템 감사제도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미국의 경우 </a:t>
            </a:r>
            <a:r>
              <a:rPr lang="en-US" altLang="ko-KR" sz="2400" smtClean="0"/>
              <a:t>:</a:t>
            </a:r>
            <a:r>
              <a:rPr lang="ko-KR" altLang="en-US" sz="2400" smtClean="0"/>
              <a:t>미국공인회계사회를 중심으로 정보시스템 감사가 시작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1968</a:t>
            </a:r>
            <a:r>
              <a:rPr lang="ko-KR" altLang="en-US" sz="2400" smtClean="0"/>
              <a:t>년 새로운 컴퓨터 기술에 의한 감사방법 모색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일본의 경우 </a:t>
            </a:r>
            <a:r>
              <a:rPr lang="en-US" altLang="ko-KR" sz="2400" smtClean="0"/>
              <a:t>: 1967</a:t>
            </a:r>
            <a:r>
              <a:rPr lang="ko-KR" altLang="en-US" sz="2400" smtClean="0"/>
              <a:t>년 일본공인회계사회에서 회계감사 수행 시 정보시스템에 따르는 문제점에 대응 하기 시작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우리나라의 경우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 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1980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년부터 감사원에서 정보시스템의 도입에 따르는 예산집행의 효율성을 증진시키기 위해서 정보시스템 전문 감사반을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설이 운영해 오다가 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1993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년에는 직제를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개편하여 정보시스템감사과를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신설하여 정보시스템감사를 실시하게 되었다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</a:t>
            </a:r>
            <a:endParaRPr lang="en-US" altLang="ko-KR" sz="2400" smtClean="0">
              <a:solidFill>
                <a:srgbClr val="000000"/>
              </a:solidFill>
              <a:ea typeface="바탕체" pitchFamily="17" charset="-127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ko-KR" sz="2400" smtClean="0"/>
          </a:p>
        </p:txBody>
      </p:sp>
      <p:sp>
        <p:nvSpPr>
          <p:cNvPr id="12290" name="Rectangle 8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정보시스템 감사제도</a:t>
            </a:r>
          </a:p>
        </p:txBody>
      </p:sp>
      <p:sp>
        <p:nvSpPr>
          <p:cNvPr id="12292" name="Rectangle 79"/>
          <p:cNvSpPr>
            <a:spLocks noChangeArrowheads="1"/>
          </p:cNvSpPr>
          <p:nvPr/>
        </p:nvSpPr>
        <p:spPr bwMode="auto">
          <a:xfrm>
            <a:off x="3175" y="5143500"/>
            <a:ext cx="52689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2293" name="Rectangle 80"/>
          <p:cNvSpPr>
            <a:spLocks noChangeArrowheads="1"/>
          </p:cNvSpPr>
          <p:nvPr/>
        </p:nvSpPr>
        <p:spPr bwMode="auto">
          <a:xfrm>
            <a:off x="3175" y="57531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정보시스템 감사의 체계</a:t>
            </a:r>
          </a:p>
        </p:txBody>
      </p:sp>
      <p:grpSp>
        <p:nvGrpSpPr>
          <p:cNvPr id="13315" name="Group 36"/>
          <p:cNvGrpSpPr>
            <a:grpSpLocks/>
          </p:cNvGrpSpPr>
          <p:nvPr/>
        </p:nvGrpSpPr>
        <p:grpSpPr bwMode="auto">
          <a:xfrm>
            <a:off x="228600" y="2590800"/>
            <a:ext cx="8382000" cy="3362325"/>
            <a:chOff x="-3" y="-3"/>
            <a:chExt cx="3155" cy="2118"/>
          </a:xfrm>
        </p:grpSpPr>
        <p:grpSp>
          <p:nvGrpSpPr>
            <p:cNvPr id="13318" name="Group 34"/>
            <p:cNvGrpSpPr>
              <a:grpSpLocks/>
            </p:cNvGrpSpPr>
            <p:nvPr/>
          </p:nvGrpSpPr>
          <p:grpSpPr bwMode="auto">
            <a:xfrm>
              <a:off x="0" y="0"/>
              <a:ext cx="3149" cy="2112"/>
              <a:chOff x="0" y="0"/>
              <a:chExt cx="3149" cy="2112"/>
            </a:xfrm>
          </p:grpSpPr>
          <p:grpSp>
            <p:nvGrpSpPr>
              <p:cNvPr id="13320" name="Group 15"/>
              <p:cNvGrpSpPr>
                <a:grpSpLocks/>
              </p:cNvGrpSpPr>
              <p:nvPr/>
            </p:nvGrpSpPr>
            <p:grpSpPr bwMode="auto">
              <a:xfrm>
                <a:off x="0" y="0"/>
                <a:ext cx="1092" cy="384"/>
                <a:chOff x="0" y="0"/>
                <a:chExt cx="1092" cy="384"/>
              </a:xfrm>
            </p:grpSpPr>
            <p:sp>
              <p:nvSpPr>
                <p:cNvPr id="13348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108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정보시스템감사의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요소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13349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92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1" name="Group 17"/>
              <p:cNvGrpSpPr>
                <a:grpSpLocks/>
              </p:cNvGrpSpPr>
              <p:nvPr/>
            </p:nvGrpSpPr>
            <p:grpSpPr bwMode="auto">
              <a:xfrm>
                <a:off x="1092" y="0"/>
                <a:ext cx="2057" cy="384"/>
                <a:chOff x="1092" y="0"/>
                <a:chExt cx="2057" cy="384"/>
              </a:xfrm>
            </p:grpSpPr>
            <p:sp>
              <p:nvSpPr>
                <p:cNvPr id="13346" name="Rectangle 5"/>
                <p:cNvSpPr>
                  <a:spLocks noChangeArrowheads="1"/>
                </p:cNvSpPr>
                <p:nvPr/>
              </p:nvSpPr>
              <p:spPr bwMode="auto">
                <a:xfrm>
                  <a:off x="1097" y="0"/>
                  <a:ext cx="20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내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용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13347" name="Rectangle 16"/>
                <p:cNvSpPr>
                  <a:spLocks noChangeArrowheads="1"/>
                </p:cNvSpPr>
                <p:nvPr/>
              </p:nvSpPr>
              <p:spPr bwMode="auto">
                <a:xfrm>
                  <a:off x="1092" y="0"/>
                  <a:ext cx="205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2" name="Group 19"/>
              <p:cNvGrpSpPr>
                <a:grpSpLocks/>
              </p:cNvGrpSpPr>
              <p:nvPr/>
            </p:nvGrpSpPr>
            <p:grpSpPr bwMode="auto">
              <a:xfrm>
                <a:off x="0" y="384"/>
                <a:ext cx="1092" cy="480"/>
                <a:chOff x="0" y="384"/>
                <a:chExt cx="1092" cy="480"/>
              </a:xfrm>
            </p:grpSpPr>
            <p:sp>
              <p:nvSpPr>
                <p:cNvPr id="13344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384"/>
                  <a:ext cx="10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대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상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Arial" charset="0"/>
                    </a:rPr>
                    <a:t> 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및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Arial" charset="0"/>
                    </a:rPr>
                    <a:t> 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영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역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13345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1092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3" name="Group 21"/>
              <p:cNvGrpSpPr>
                <a:grpSpLocks/>
              </p:cNvGrpSpPr>
              <p:nvPr/>
            </p:nvGrpSpPr>
            <p:grpSpPr bwMode="auto">
              <a:xfrm>
                <a:off x="1092" y="384"/>
                <a:ext cx="2057" cy="480"/>
                <a:chOff x="1092" y="384"/>
                <a:chExt cx="2057" cy="480"/>
              </a:xfrm>
            </p:grpSpPr>
            <p:sp>
              <p:nvSpPr>
                <p:cNvPr id="13342" name="Rectangle 7"/>
                <p:cNvSpPr>
                  <a:spLocks noChangeArrowheads="1"/>
                </p:cNvSpPr>
                <p:nvPr/>
              </p:nvSpPr>
              <p:spPr bwMode="auto">
                <a:xfrm>
                  <a:off x="1097" y="384"/>
                  <a:ext cx="20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피감사조직에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대한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정보시스템의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안전성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, </a:t>
                  </a:r>
                </a:p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자료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신뢰성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효율성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 sz="1600"/>
                </a:p>
              </p:txBody>
            </p:sp>
            <p:sp>
              <p:nvSpPr>
                <p:cNvPr id="13343" name="Rectangle 20"/>
                <p:cNvSpPr>
                  <a:spLocks noChangeArrowheads="1"/>
                </p:cNvSpPr>
                <p:nvPr/>
              </p:nvSpPr>
              <p:spPr bwMode="auto">
                <a:xfrm>
                  <a:off x="1092" y="384"/>
                  <a:ext cx="2057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4" name="Group 23"/>
              <p:cNvGrpSpPr>
                <a:grpSpLocks/>
              </p:cNvGrpSpPr>
              <p:nvPr/>
            </p:nvGrpSpPr>
            <p:grpSpPr bwMode="auto">
              <a:xfrm>
                <a:off x="0" y="864"/>
                <a:ext cx="1092" cy="384"/>
                <a:chOff x="0" y="864"/>
                <a:chExt cx="1092" cy="384"/>
              </a:xfrm>
            </p:grpSpPr>
            <p:sp>
              <p:nvSpPr>
                <p:cNvPr id="13340" name="Rectangle 8"/>
                <p:cNvSpPr>
                  <a:spLocks noChangeArrowheads="1"/>
                </p:cNvSpPr>
                <p:nvPr/>
              </p:nvSpPr>
              <p:spPr bwMode="auto">
                <a:xfrm>
                  <a:off x="5" y="864"/>
                  <a:ext cx="108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인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13341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864"/>
                  <a:ext cx="1092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5" name="Group 25"/>
              <p:cNvGrpSpPr>
                <a:grpSpLocks/>
              </p:cNvGrpSpPr>
              <p:nvPr/>
            </p:nvGrpSpPr>
            <p:grpSpPr bwMode="auto">
              <a:xfrm>
                <a:off x="1092" y="864"/>
                <a:ext cx="2057" cy="384"/>
                <a:chOff x="1092" y="864"/>
                <a:chExt cx="2057" cy="384"/>
              </a:xfrm>
            </p:grpSpPr>
            <p:sp>
              <p:nvSpPr>
                <p:cNvPr id="13338" name="Rectangle 9"/>
                <p:cNvSpPr>
                  <a:spLocks noChangeArrowheads="1"/>
                </p:cNvSpPr>
                <p:nvPr/>
              </p:nvSpPr>
              <p:spPr bwMode="auto">
                <a:xfrm>
                  <a:off x="1097" y="864"/>
                  <a:ext cx="20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전문성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및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독립성을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가진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정보시스템감사인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 sz="1600"/>
                </a:p>
              </p:txBody>
            </p:sp>
            <p:sp>
              <p:nvSpPr>
                <p:cNvPr id="13339" name="Rectangle 24"/>
                <p:cNvSpPr>
                  <a:spLocks noChangeArrowheads="1"/>
                </p:cNvSpPr>
                <p:nvPr/>
              </p:nvSpPr>
              <p:spPr bwMode="auto">
                <a:xfrm>
                  <a:off x="1092" y="864"/>
                  <a:ext cx="205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6" name="Group 27"/>
              <p:cNvGrpSpPr>
                <a:grpSpLocks/>
              </p:cNvGrpSpPr>
              <p:nvPr/>
            </p:nvGrpSpPr>
            <p:grpSpPr bwMode="auto">
              <a:xfrm>
                <a:off x="0" y="1248"/>
                <a:ext cx="1092" cy="384"/>
                <a:chOff x="0" y="1248"/>
                <a:chExt cx="1092" cy="384"/>
              </a:xfrm>
            </p:grpSpPr>
            <p:sp>
              <p:nvSpPr>
                <p:cNvPr id="13336" name="Rectangle 10"/>
                <p:cNvSpPr>
                  <a:spLocks noChangeArrowheads="1"/>
                </p:cNvSpPr>
                <p:nvPr/>
              </p:nvSpPr>
              <p:spPr bwMode="auto">
                <a:xfrm>
                  <a:off x="5" y="1248"/>
                  <a:ext cx="108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감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사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기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준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13337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092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7" name="Group 29"/>
              <p:cNvGrpSpPr>
                <a:grpSpLocks/>
              </p:cNvGrpSpPr>
              <p:nvPr/>
            </p:nvGrpSpPr>
            <p:grpSpPr bwMode="auto">
              <a:xfrm>
                <a:off x="1092" y="1248"/>
                <a:ext cx="2057" cy="384"/>
                <a:chOff x="1092" y="1248"/>
                <a:chExt cx="2057" cy="384"/>
              </a:xfrm>
            </p:grpSpPr>
            <p:sp>
              <p:nvSpPr>
                <p:cNvPr id="13334" name="Rectangle 11"/>
                <p:cNvSpPr>
                  <a:spLocks noChangeArrowheads="1"/>
                </p:cNvSpPr>
                <p:nvPr/>
              </p:nvSpPr>
              <p:spPr bwMode="auto">
                <a:xfrm>
                  <a:off x="1097" y="1248"/>
                  <a:ext cx="204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객관적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증거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수집을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위한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절차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기법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및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기준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 sz="1600"/>
                </a:p>
              </p:txBody>
            </p:sp>
            <p:sp>
              <p:nvSpPr>
                <p:cNvPr id="13335" name="Rectangle 28"/>
                <p:cNvSpPr>
                  <a:spLocks noChangeArrowheads="1"/>
                </p:cNvSpPr>
                <p:nvPr/>
              </p:nvSpPr>
              <p:spPr bwMode="auto">
                <a:xfrm>
                  <a:off x="1092" y="1248"/>
                  <a:ext cx="205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8" name="Group 31"/>
              <p:cNvGrpSpPr>
                <a:grpSpLocks/>
              </p:cNvGrpSpPr>
              <p:nvPr/>
            </p:nvGrpSpPr>
            <p:grpSpPr bwMode="auto">
              <a:xfrm>
                <a:off x="0" y="1632"/>
                <a:ext cx="1092" cy="480"/>
                <a:chOff x="0" y="1632"/>
                <a:chExt cx="1092" cy="480"/>
              </a:xfrm>
            </p:grpSpPr>
            <p:sp>
              <p:nvSpPr>
                <p:cNvPr id="13332" name="Rectangle 12"/>
                <p:cNvSpPr>
                  <a:spLocks noChangeArrowheads="1"/>
                </p:cNvSpPr>
                <p:nvPr/>
              </p:nvSpPr>
              <p:spPr bwMode="auto">
                <a:xfrm>
                  <a:off x="5" y="1632"/>
                  <a:ext cx="10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통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제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(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평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가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)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기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돋움" pitchFamily="50" charset="-127"/>
                    </a:rPr>
                    <a:t>준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13333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1632"/>
                  <a:ext cx="1092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13329" name="Group 33"/>
              <p:cNvGrpSpPr>
                <a:grpSpLocks/>
              </p:cNvGrpSpPr>
              <p:nvPr/>
            </p:nvGrpSpPr>
            <p:grpSpPr bwMode="auto">
              <a:xfrm>
                <a:off x="1092" y="1632"/>
                <a:ext cx="2057" cy="480"/>
                <a:chOff x="1092" y="1632"/>
                <a:chExt cx="2057" cy="480"/>
              </a:xfrm>
            </p:grpSpPr>
            <p:sp>
              <p:nvSpPr>
                <p:cNvPr id="13330" name="Rectangle 13"/>
                <p:cNvSpPr>
                  <a:spLocks noChangeArrowheads="1"/>
                </p:cNvSpPr>
                <p:nvPr/>
              </p:nvSpPr>
              <p:spPr bwMode="auto">
                <a:xfrm>
                  <a:off x="1097" y="1632"/>
                  <a:ext cx="204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안전성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신뢰성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효율성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등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수집된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증거를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</a:p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비교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·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평가하기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위한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기준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 sz="1600"/>
                </a:p>
              </p:txBody>
            </p:sp>
            <p:sp>
              <p:nvSpPr>
                <p:cNvPr id="13331" name="Rectangle 32"/>
                <p:cNvSpPr>
                  <a:spLocks noChangeArrowheads="1"/>
                </p:cNvSpPr>
                <p:nvPr/>
              </p:nvSpPr>
              <p:spPr bwMode="auto">
                <a:xfrm>
                  <a:off x="1092" y="1632"/>
                  <a:ext cx="2057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13319" name="Rectangle 35"/>
            <p:cNvSpPr>
              <a:spLocks noChangeArrowheads="1"/>
            </p:cNvSpPr>
            <p:nvPr/>
          </p:nvSpPr>
          <p:spPr bwMode="auto">
            <a:xfrm>
              <a:off x="-3" y="-3"/>
              <a:ext cx="3155" cy="211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13316" name="Rectangle 37"/>
          <p:cNvSpPr>
            <a:spLocks noChangeArrowheads="1"/>
          </p:cNvSpPr>
          <p:nvPr/>
        </p:nvSpPr>
        <p:spPr bwMode="auto">
          <a:xfrm>
            <a:off x="3175" y="4470400"/>
            <a:ext cx="52689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3317" name="Rectangle 38"/>
          <p:cNvSpPr>
            <a:spLocks noChangeArrowheads="1"/>
          </p:cNvSpPr>
          <p:nvPr/>
        </p:nvSpPr>
        <p:spPr bwMode="auto">
          <a:xfrm>
            <a:off x="3175" y="50800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mtClean="0"/>
              <a:t>(1) </a:t>
            </a:r>
            <a:r>
              <a:rPr lang="ko-KR" altLang="en-US" smtClean="0"/>
              <a:t>정보시스템 감사인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1) </a:t>
            </a:r>
            <a:r>
              <a:rPr lang="ko-KR" altLang="en-US" smtClean="0"/>
              <a:t>독립성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2) </a:t>
            </a:r>
            <a:r>
              <a:rPr lang="ko-KR" altLang="en-US" smtClean="0"/>
              <a:t>신의성실성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3) </a:t>
            </a:r>
            <a:r>
              <a:rPr lang="ko-KR" altLang="en-US" smtClean="0"/>
              <a:t>전문성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(2) </a:t>
            </a:r>
            <a:r>
              <a:rPr lang="ko-KR" altLang="en-US" smtClean="0"/>
              <a:t>정보시스템 감사의 기준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1) </a:t>
            </a:r>
            <a:r>
              <a:rPr lang="ko-KR" altLang="en-US" smtClean="0"/>
              <a:t>독립성 기준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2) </a:t>
            </a:r>
            <a:r>
              <a:rPr lang="ko-KR" altLang="en-US" smtClean="0"/>
              <a:t>전문성 기준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3) </a:t>
            </a:r>
            <a:r>
              <a:rPr lang="ko-KR" altLang="en-US" smtClean="0"/>
              <a:t>실시 기준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4) </a:t>
            </a:r>
            <a:r>
              <a:rPr lang="ko-KR" altLang="en-US" smtClean="0"/>
              <a:t>보고 기준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42"/>
          <p:cNvSpPr>
            <a:spLocks noChangeArrowheads="1"/>
          </p:cNvSpPr>
          <p:nvPr/>
        </p:nvSpPr>
        <p:spPr bwMode="auto">
          <a:xfrm>
            <a:off x="3175" y="12341225"/>
            <a:ext cx="51546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5363" name="Rectangle 543"/>
          <p:cNvSpPr>
            <a:spLocks noChangeArrowheads="1"/>
          </p:cNvSpPr>
          <p:nvPr/>
        </p:nvSpPr>
        <p:spPr bwMode="auto">
          <a:xfrm>
            <a:off x="3175" y="12950825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grpSp>
        <p:nvGrpSpPr>
          <p:cNvPr id="15364" name="Group 572"/>
          <p:cNvGrpSpPr>
            <a:grpSpLocks/>
          </p:cNvGrpSpPr>
          <p:nvPr/>
        </p:nvGrpSpPr>
        <p:grpSpPr bwMode="auto">
          <a:xfrm>
            <a:off x="914400" y="762000"/>
            <a:ext cx="7239000" cy="5791200"/>
            <a:chOff x="480" y="384"/>
            <a:chExt cx="4560" cy="3648"/>
          </a:xfrm>
        </p:grpSpPr>
        <p:sp>
          <p:nvSpPr>
            <p:cNvPr id="15368" name="Rectangle 544"/>
            <p:cNvSpPr>
              <a:spLocks noChangeArrowheads="1"/>
            </p:cNvSpPr>
            <p:nvPr/>
          </p:nvSpPr>
          <p:spPr bwMode="auto">
            <a:xfrm>
              <a:off x="480" y="912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일반 및 응용업무 통제</a:t>
              </a:r>
            </a:p>
          </p:txBody>
        </p:sp>
        <p:sp>
          <p:nvSpPr>
            <p:cNvPr id="15369" name="Rectangle 546"/>
            <p:cNvSpPr>
              <a:spLocks noChangeArrowheads="1"/>
            </p:cNvSpPr>
            <p:nvPr/>
          </p:nvSpPr>
          <p:spPr bwMode="auto">
            <a:xfrm>
              <a:off x="480" y="2592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전문기술 통제</a:t>
              </a:r>
            </a:p>
          </p:txBody>
        </p:sp>
        <p:sp>
          <p:nvSpPr>
            <p:cNvPr id="15370" name="Rectangle 547"/>
            <p:cNvSpPr>
              <a:spLocks noChangeArrowheads="1"/>
            </p:cNvSpPr>
            <p:nvPr/>
          </p:nvSpPr>
          <p:spPr bwMode="auto">
            <a:xfrm>
              <a:off x="3216" y="384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경영 통제</a:t>
              </a:r>
            </a:p>
          </p:txBody>
        </p:sp>
        <p:sp>
          <p:nvSpPr>
            <p:cNvPr id="15371" name="Rectangle 548"/>
            <p:cNvSpPr>
              <a:spLocks noChangeArrowheads="1"/>
            </p:cNvSpPr>
            <p:nvPr/>
          </p:nvSpPr>
          <p:spPr bwMode="auto">
            <a:xfrm>
              <a:off x="3216" y="720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정보시스템 개발</a:t>
              </a:r>
              <a:r>
                <a:rPr lang="en-US" altLang="ko-KR" sz="1800"/>
                <a:t>, </a:t>
              </a:r>
              <a:r>
                <a:rPr lang="ko-KR" altLang="en-US" sz="1800"/>
                <a:t>구입 통제</a:t>
              </a:r>
            </a:p>
          </p:txBody>
        </p:sp>
        <p:sp>
          <p:nvSpPr>
            <p:cNvPr id="15372" name="Rectangle 549"/>
            <p:cNvSpPr>
              <a:spLocks noChangeArrowheads="1"/>
            </p:cNvSpPr>
            <p:nvPr/>
          </p:nvSpPr>
          <p:spPr bwMode="auto">
            <a:xfrm>
              <a:off x="3216" y="1056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정보시스템 운영 통제</a:t>
              </a:r>
            </a:p>
          </p:txBody>
        </p:sp>
        <p:sp>
          <p:nvSpPr>
            <p:cNvPr id="15373" name="Rectangle 550"/>
            <p:cNvSpPr>
              <a:spLocks noChangeArrowheads="1"/>
            </p:cNvSpPr>
            <p:nvPr/>
          </p:nvSpPr>
          <p:spPr bwMode="auto">
            <a:xfrm>
              <a:off x="3216" y="1392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응용업무 통제</a:t>
              </a:r>
            </a:p>
          </p:txBody>
        </p:sp>
        <p:sp>
          <p:nvSpPr>
            <p:cNvPr id="15374" name="Rectangle 551"/>
            <p:cNvSpPr>
              <a:spLocks noChangeArrowheads="1"/>
            </p:cNvSpPr>
            <p:nvPr/>
          </p:nvSpPr>
          <p:spPr bwMode="auto">
            <a:xfrm>
              <a:off x="3216" y="1728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데이터베이스 통제</a:t>
              </a:r>
            </a:p>
          </p:txBody>
        </p:sp>
        <p:sp>
          <p:nvSpPr>
            <p:cNvPr id="15375" name="Rectangle 552"/>
            <p:cNvSpPr>
              <a:spLocks noChangeArrowheads="1"/>
            </p:cNvSpPr>
            <p:nvPr/>
          </p:nvSpPr>
          <p:spPr bwMode="auto">
            <a:xfrm>
              <a:off x="3216" y="2064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분산처리 통제</a:t>
              </a:r>
            </a:p>
          </p:txBody>
        </p:sp>
        <p:sp>
          <p:nvSpPr>
            <p:cNvPr id="15376" name="Rectangle 553"/>
            <p:cNvSpPr>
              <a:spLocks noChangeArrowheads="1"/>
            </p:cNvSpPr>
            <p:nvPr/>
          </p:nvSpPr>
          <p:spPr bwMode="auto">
            <a:xfrm>
              <a:off x="3216" y="2400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서비스센타 통제</a:t>
              </a:r>
            </a:p>
          </p:txBody>
        </p:sp>
        <p:sp>
          <p:nvSpPr>
            <p:cNvPr id="15377" name="Rectangle 554"/>
            <p:cNvSpPr>
              <a:spLocks noChangeArrowheads="1"/>
            </p:cNvSpPr>
            <p:nvPr/>
          </p:nvSpPr>
          <p:spPr bwMode="auto">
            <a:xfrm>
              <a:off x="3216" y="2736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마이크로컴퓨터 통제</a:t>
              </a:r>
            </a:p>
          </p:txBody>
        </p:sp>
        <p:sp>
          <p:nvSpPr>
            <p:cNvPr id="15378" name="Rectangle 555"/>
            <p:cNvSpPr>
              <a:spLocks noChangeArrowheads="1"/>
            </p:cNvSpPr>
            <p:nvPr/>
          </p:nvSpPr>
          <p:spPr bwMode="auto">
            <a:xfrm>
              <a:off x="3216" y="3072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/>
                <a:t>LAN </a:t>
              </a:r>
              <a:r>
                <a:rPr lang="ko-KR" altLang="en-US" sz="1800"/>
                <a:t>통제</a:t>
              </a:r>
            </a:p>
          </p:txBody>
        </p:sp>
        <p:sp>
          <p:nvSpPr>
            <p:cNvPr id="15379" name="Rectangle 556"/>
            <p:cNvSpPr>
              <a:spLocks noChangeArrowheads="1"/>
            </p:cNvSpPr>
            <p:nvPr/>
          </p:nvSpPr>
          <p:spPr bwMode="auto">
            <a:xfrm>
              <a:off x="3216" y="3408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전문가시스템 통제</a:t>
              </a:r>
            </a:p>
          </p:txBody>
        </p:sp>
        <p:sp>
          <p:nvSpPr>
            <p:cNvPr id="15380" name="Rectangle 557"/>
            <p:cNvSpPr>
              <a:spLocks noChangeArrowheads="1"/>
            </p:cNvSpPr>
            <p:nvPr/>
          </p:nvSpPr>
          <p:spPr bwMode="auto">
            <a:xfrm>
              <a:off x="3216" y="3744"/>
              <a:ext cx="1824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합영설계</a:t>
              </a:r>
              <a:r>
                <a:rPr lang="en-US" altLang="ko-KR" sz="1800"/>
                <a:t>(JAD) </a:t>
              </a:r>
              <a:r>
                <a:rPr lang="ko-KR" altLang="en-US" sz="1800"/>
                <a:t>통제</a:t>
              </a:r>
            </a:p>
          </p:txBody>
        </p:sp>
        <p:cxnSp>
          <p:nvCxnSpPr>
            <p:cNvPr id="15381" name="AutoShape 559"/>
            <p:cNvCxnSpPr>
              <a:cxnSpLocks noChangeShapeType="1"/>
              <a:stCxn id="15368" idx="3"/>
              <a:endCxn id="15370" idx="1"/>
            </p:cNvCxnSpPr>
            <p:nvPr/>
          </p:nvCxnSpPr>
          <p:spPr bwMode="auto">
            <a:xfrm flipV="1">
              <a:off x="2304" y="528"/>
              <a:ext cx="912" cy="52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2" name="AutoShape 560"/>
            <p:cNvCxnSpPr>
              <a:cxnSpLocks noChangeShapeType="1"/>
              <a:stCxn id="15368" idx="3"/>
              <a:endCxn id="15371" idx="1"/>
            </p:cNvCxnSpPr>
            <p:nvPr/>
          </p:nvCxnSpPr>
          <p:spPr bwMode="auto">
            <a:xfrm flipV="1">
              <a:off x="2304" y="864"/>
              <a:ext cx="912" cy="1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3" name="AutoShape 561"/>
            <p:cNvCxnSpPr>
              <a:cxnSpLocks noChangeShapeType="1"/>
              <a:stCxn id="15368" idx="3"/>
              <a:endCxn id="15372" idx="1"/>
            </p:cNvCxnSpPr>
            <p:nvPr/>
          </p:nvCxnSpPr>
          <p:spPr bwMode="auto">
            <a:xfrm>
              <a:off x="2304" y="1056"/>
              <a:ext cx="912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4" name="AutoShape 562"/>
            <p:cNvCxnSpPr>
              <a:cxnSpLocks noChangeShapeType="1"/>
              <a:stCxn id="15368" idx="3"/>
              <a:endCxn id="15373" idx="1"/>
            </p:cNvCxnSpPr>
            <p:nvPr/>
          </p:nvCxnSpPr>
          <p:spPr bwMode="auto">
            <a:xfrm>
              <a:off x="2304" y="1056"/>
              <a:ext cx="912" cy="48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5" name="AutoShape 563"/>
            <p:cNvCxnSpPr>
              <a:cxnSpLocks noChangeShapeType="1"/>
              <a:stCxn id="15368" idx="3"/>
              <a:endCxn id="15374" idx="1"/>
            </p:cNvCxnSpPr>
            <p:nvPr/>
          </p:nvCxnSpPr>
          <p:spPr bwMode="auto">
            <a:xfrm>
              <a:off x="2304" y="1056"/>
              <a:ext cx="912" cy="8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6" name="AutoShape 564"/>
            <p:cNvCxnSpPr>
              <a:cxnSpLocks noChangeShapeType="1"/>
              <a:stCxn id="15368" idx="3"/>
              <a:endCxn id="15375" idx="1"/>
            </p:cNvCxnSpPr>
            <p:nvPr/>
          </p:nvCxnSpPr>
          <p:spPr bwMode="auto">
            <a:xfrm>
              <a:off x="2304" y="1056"/>
              <a:ext cx="912" cy="115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7" name="AutoShape 565"/>
            <p:cNvCxnSpPr>
              <a:cxnSpLocks noChangeShapeType="1"/>
              <a:stCxn id="15369" idx="3"/>
              <a:endCxn id="15375" idx="1"/>
            </p:cNvCxnSpPr>
            <p:nvPr/>
          </p:nvCxnSpPr>
          <p:spPr bwMode="auto">
            <a:xfrm flipV="1">
              <a:off x="2304" y="2208"/>
              <a:ext cx="912" cy="52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8" name="AutoShape 566"/>
            <p:cNvCxnSpPr>
              <a:cxnSpLocks noChangeShapeType="1"/>
              <a:stCxn id="15369" idx="3"/>
              <a:endCxn id="15376" idx="1"/>
            </p:cNvCxnSpPr>
            <p:nvPr/>
          </p:nvCxnSpPr>
          <p:spPr bwMode="auto">
            <a:xfrm flipV="1">
              <a:off x="2304" y="2544"/>
              <a:ext cx="912" cy="1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9" name="AutoShape 567"/>
            <p:cNvCxnSpPr>
              <a:cxnSpLocks noChangeShapeType="1"/>
              <a:stCxn id="15369" idx="3"/>
              <a:endCxn id="15377" idx="1"/>
            </p:cNvCxnSpPr>
            <p:nvPr/>
          </p:nvCxnSpPr>
          <p:spPr bwMode="auto">
            <a:xfrm>
              <a:off x="2304" y="2736"/>
              <a:ext cx="912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90" name="AutoShape 568"/>
            <p:cNvCxnSpPr>
              <a:cxnSpLocks noChangeShapeType="1"/>
              <a:stCxn id="15369" idx="3"/>
              <a:endCxn id="15378" idx="1"/>
            </p:cNvCxnSpPr>
            <p:nvPr/>
          </p:nvCxnSpPr>
          <p:spPr bwMode="auto">
            <a:xfrm>
              <a:off x="2304" y="2736"/>
              <a:ext cx="912" cy="48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91" name="AutoShape 569"/>
            <p:cNvCxnSpPr>
              <a:cxnSpLocks noChangeShapeType="1"/>
              <a:stCxn id="15369" idx="3"/>
              <a:endCxn id="15379" idx="1"/>
            </p:cNvCxnSpPr>
            <p:nvPr/>
          </p:nvCxnSpPr>
          <p:spPr bwMode="auto">
            <a:xfrm>
              <a:off x="2304" y="2736"/>
              <a:ext cx="912" cy="8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92" name="AutoShape 570"/>
            <p:cNvCxnSpPr>
              <a:cxnSpLocks noChangeShapeType="1"/>
              <a:stCxn id="15369" idx="3"/>
              <a:endCxn id="15380" idx="1"/>
            </p:cNvCxnSpPr>
            <p:nvPr/>
          </p:nvCxnSpPr>
          <p:spPr bwMode="auto">
            <a:xfrm>
              <a:off x="2304" y="2736"/>
              <a:ext cx="912" cy="115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365" name="Text Box 571"/>
          <p:cNvSpPr txBox="1">
            <a:spLocks noChangeArrowheads="1"/>
          </p:cNvSpPr>
          <p:nvPr/>
        </p:nvSpPr>
        <p:spPr bwMode="auto">
          <a:xfrm>
            <a:off x="593725" y="471488"/>
            <a:ext cx="3975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2800"/>
              <a:t>(3) </a:t>
            </a:r>
            <a:r>
              <a:rPr lang="ko-KR" altLang="en-US" sz="2800"/>
              <a:t>정보시스템통제기준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4286250" y="2071688"/>
            <a:ext cx="357188" cy="500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4429125" y="2071688"/>
            <a:ext cx="142875" cy="500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애플리케이션 감사의 개요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컴퓨터 시스템 소프트웨어의 감사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업무 애플리케이션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업무애플리케이션의 개발</a:t>
            </a:r>
            <a:r>
              <a:rPr lang="en-US" altLang="ko-KR" sz="2400" smtClean="0"/>
              <a:t>. </a:t>
            </a:r>
            <a:r>
              <a:rPr lang="ko-KR" altLang="en-US" sz="2400" smtClean="0"/>
              <a:t>실행환경</a:t>
            </a:r>
          </a:p>
          <a:p>
            <a:pPr marL="609600" indent="-609600" eaLnBrk="1" hangingPunct="1">
              <a:buFontTx/>
              <a:buNone/>
            </a:pPr>
            <a:endParaRPr lang="ko-KR" altLang="en-US" sz="2400" smtClean="0"/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컴퓨터 시스템의 품질에 대한 영향도의 관점에서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애플리케이션 시스템 감사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애플리케이션 업무감사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4. </a:t>
            </a:r>
            <a:r>
              <a:rPr lang="ko-KR" altLang="en-US" sz="3600" smtClean="0"/>
              <a:t>애플리케이션 감사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애플리케이션 업무감사의 현상과 문제점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애플리케이션 업무감사의 실시 상황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애플리케이션 소프트웨어의 특수성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업무 애플리케이션 소프트웨어의 특수성</a:t>
            </a:r>
          </a:p>
          <a:p>
            <a:pPr eaLnBrk="1" hangingPunct="1">
              <a:buFontTx/>
              <a:buNone/>
            </a:pPr>
            <a:endParaRPr lang="ko-KR" altLang="en-US" sz="2400" smtClean="0"/>
          </a:p>
          <a:p>
            <a:pPr eaLnBrk="1" hangingPunct="1">
              <a:buFontTx/>
              <a:buNone/>
            </a:pPr>
            <a:r>
              <a:rPr lang="en-US" altLang="ko-KR" sz="2400" smtClean="0"/>
              <a:t>(3) </a:t>
            </a:r>
            <a:r>
              <a:rPr lang="ko-KR" altLang="en-US" sz="2400" smtClean="0"/>
              <a:t>소프트웨어 구조를 중시한 업무 애플리케이션의 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개발방법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소프트웨어 기능 편중의 개발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목적 지향에 의한 개발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목적지향</a:t>
            </a:r>
            <a:r>
              <a:rPr lang="en-US" altLang="ko-KR" sz="2400" smtClean="0"/>
              <a:t>. </a:t>
            </a:r>
            <a:r>
              <a:rPr lang="ko-KR" altLang="en-US" sz="2400" smtClean="0"/>
              <a:t>업무애플리케이션과 애플리케이션 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    업무감사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772400" cy="3505200"/>
          </a:xfrm>
        </p:spPr>
        <p:txBody>
          <a:bodyPr/>
          <a:lstStyle/>
          <a:p>
            <a:pPr algn="just" eaLnBrk="1" hangingPunct="1"/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정보시스템감사라고 하는 어구 중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시스템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이란 컴퓨터 시스템을 의미하고 있는 것 같은데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시스템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이라고 하는 말은 그 의미에 한정되는 것은 아니다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기업활동을 예로 들면 기업이란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문제해결의 시스템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이며 그것은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인적 시스템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(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조직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)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에 의하여 뒷받침되어 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또는 기업이란 전체로서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정보처리의 시스템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을 의미하는 등 모두가 기업활동을 여러 가지의 시스템으로서 포착할 때에 볼 수 있는 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“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시스템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”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의 사용방법이 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정보시스템 감사와의 관계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dirty="0" smtClean="0"/>
              <a:t>5. </a:t>
            </a:r>
            <a:r>
              <a:rPr lang="ko-KR" altLang="en-US" dirty="0" smtClean="0"/>
              <a:t>정보시스템 감사절차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517525" y="1752600"/>
            <a:ext cx="292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(1) </a:t>
            </a:r>
            <a:r>
              <a:rPr lang="ko-KR" altLang="en-US"/>
              <a:t>감사절차의 개발</a:t>
            </a:r>
          </a:p>
        </p:txBody>
      </p:sp>
      <p:grpSp>
        <p:nvGrpSpPr>
          <p:cNvPr id="30724" name="Group 24"/>
          <p:cNvGrpSpPr>
            <a:grpSpLocks/>
          </p:cNvGrpSpPr>
          <p:nvPr/>
        </p:nvGrpSpPr>
        <p:grpSpPr bwMode="auto">
          <a:xfrm>
            <a:off x="1676400" y="2362200"/>
            <a:ext cx="5715000" cy="3276600"/>
            <a:chOff x="1056" y="1728"/>
            <a:chExt cx="3600" cy="2064"/>
          </a:xfrm>
        </p:grpSpPr>
        <p:sp>
          <p:nvSpPr>
            <p:cNvPr id="30726" name="Rectangle 5"/>
            <p:cNvSpPr>
              <a:spLocks noChangeArrowheads="1"/>
            </p:cNvSpPr>
            <p:nvPr/>
          </p:nvSpPr>
          <p:spPr bwMode="auto">
            <a:xfrm>
              <a:off x="1056" y="1728"/>
              <a:ext cx="36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감사계획</a:t>
              </a:r>
            </a:p>
          </p:txBody>
        </p:sp>
        <p:sp>
          <p:nvSpPr>
            <p:cNvPr id="30727" name="Rectangle 6"/>
            <p:cNvSpPr>
              <a:spLocks noChangeArrowheads="1"/>
            </p:cNvSpPr>
            <p:nvPr/>
          </p:nvSpPr>
          <p:spPr bwMode="auto">
            <a:xfrm>
              <a:off x="1056" y="2160"/>
              <a:ext cx="36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감사수행</a:t>
              </a:r>
              <a:r>
                <a:rPr lang="en-US" altLang="ko-KR"/>
                <a:t>, </a:t>
              </a:r>
              <a:r>
                <a:rPr lang="ko-KR" altLang="en-US"/>
                <a:t>증거수집</a:t>
              </a:r>
            </a:p>
          </p:txBody>
        </p:sp>
        <p:sp>
          <p:nvSpPr>
            <p:cNvPr id="30728" name="Rectangle 7"/>
            <p:cNvSpPr>
              <a:spLocks noChangeArrowheads="1"/>
            </p:cNvSpPr>
            <p:nvPr/>
          </p:nvSpPr>
          <p:spPr bwMode="auto">
            <a:xfrm>
              <a:off x="1056" y="2592"/>
              <a:ext cx="36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강점</a:t>
              </a:r>
              <a:r>
                <a:rPr lang="en-US" altLang="ko-KR"/>
                <a:t>, </a:t>
              </a:r>
              <a:r>
                <a:rPr lang="ko-KR" altLang="en-US"/>
                <a:t>약점 평가</a:t>
              </a:r>
            </a:p>
          </p:txBody>
        </p:sp>
        <p:sp>
          <p:nvSpPr>
            <p:cNvPr id="30729" name="Rectangle 8"/>
            <p:cNvSpPr>
              <a:spLocks noChangeArrowheads="1"/>
            </p:cNvSpPr>
            <p:nvPr/>
          </p:nvSpPr>
          <p:spPr bwMode="auto">
            <a:xfrm>
              <a:off x="1056" y="3072"/>
              <a:ext cx="36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감사보고서 작성</a:t>
              </a:r>
              <a:r>
                <a:rPr lang="en-US" altLang="ko-KR"/>
                <a:t>, </a:t>
              </a:r>
              <a:r>
                <a:rPr lang="ko-KR" altLang="en-US"/>
                <a:t>제시</a:t>
              </a:r>
            </a:p>
          </p:txBody>
        </p:sp>
        <p:sp>
          <p:nvSpPr>
            <p:cNvPr id="30730" name="Rectangle 9"/>
            <p:cNvSpPr>
              <a:spLocks noChangeArrowheads="1"/>
            </p:cNvSpPr>
            <p:nvPr/>
          </p:nvSpPr>
          <p:spPr bwMode="auto">
            <a:xfrm>
              <a:off x="1056" y="3504"/>
              <a:ext cx="36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감사사후관리</a:t>
              </a:r>
            </a:p>
          </p:txBody>
        </p:sp>
        <p:cxnSp>
          <p:nvCxnSpPr>
            <p:cNvPr id="30731" name="AutoShape 19"/>
            <p:cNvCxnSpPr>
              <a:cxnSpLocks noChangeShapeType="1"/>
              <a:stCxn id="30726" idx="2"/>
              <a:endCxn id="30727" idx="0"/>
            </p:cNvCxnSpPr>
            <p:nvPr/>
          </p:nvCxnSpPr>
          <p:spPr bwMode="auto">
            <a:xfrm>
              <a:off x="2856" y="201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2" name="AutoShape 20"/>
            <p:cNvCxnSpPr>
              <a:cxnSpLocks noChangeShapeType="1"/>
              <a:stCxn id="30727" idx="2"/>
              <a:endCxn id="30728" idx="0"/>
            </p:cNvCxnSpPr>
            <p:nvPr/>
          </p:nvCxnSpPr>
          <p:spPr bwMode="auto">
            <a:xfrm>
              <a:off x="2856" y="244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3" name="AutoShape 21"/>
            <p:cNvCxnSpPr>
              <a:cxnSpLocks noChangeShapeType="1"/>
              <a:stCxn id="30728" idx="2"/>
              <a:endCxn id="30729" idx="0"/>
            </p:cNvCxnSpPr>
            <p:nvPr/>
          </p:nvCxnSpPr>
          <p:spPr bwMode="auto">
            <a:xfrm>
              <a:off x="2856" y="2880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4" name="AutoShape 22"/>
            <p:cNvCxnSpPr>
              <a:cxnSpLocks noChangeShapeType="1"/>
              <a:stCxn id="30729" idx="2"/>
              <a:endCxn id="30730" idx="0"/>
            </p:cNvCxnSpPr>
            <p:nvPr/>
          </p:nvCxnSpPr>
          <p:spPr bwMode="auto">
            <a:xfrm>
              <a:off x="2856" y="3360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25" name="Text Box 23"/>
          <p:cNvSpPr txBox="1">
            <a:spLocks noChangeArrowheads="1"/>
          </p:cNvSpPr>
          <p:nvPr/>
        </p:nvSpPr>
        <p:spPr bwMode="auto">
          <a:xfrm>
            <a:off x="2514600" y="5943600"/>
            <a:ext cx="404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정보시스템 감사의 기본절차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기업과 통제환경 이해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위험평가와 감사목표</a:t>
            </a:r>
            <a:r>
              <a:rPr lang="en-US" altLang="ko-KR" sz="2800" smtClean="0"/>
              <a:t>, </a:t>
            </a:r>
            <a:r>
              <a:rPr lang="ko-KR" altLang="en-US" sz="2800" smtClean="0"/>
              <a:t>범위설정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감사 프로그램의 준비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감사자원의 할당 및 일정계획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감사조서의 준비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800" smtClean="0"/>
              <a:t>- </a:t>
            </a:r>
            <a:r>
              <a:rPr lang="ko-KR" altLang="en-US" sz="2800" smtClean="0"/>
              <a:t>감사용 영구철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800" smtClean="0"/>
              <a:t>- </a:t>
            </a:r>
            <a:r>
              <a:rPr lang="ko-KR" altLang="en-US" sz="2800" smtClean="0"/>
              <a:t>감사 실시용 조서</a:t>
            </a:r>
          </a:p>
          <a:p>
            <a:pPr marL="609600" indent="-609600" eaLnBrk="1" hangingPunct="1">
              <a:buFontTx/>
              <a:buAutoNum type="arabicParenR" startAt="6"/>
            </a:pPr>
            <a:r>
              <a:rPr lang="ko-KR" altLang="en-US" sz="2800" smtClean="0"/>
              <a:t>피감사인</a:t>
            </a:r>
            <a:r>
              <a:rPr lang="en-US" altLang="ko-KR" sz="2800" smtClean="0"/>
              <a:t>(</a:t>
            </a:r>
            <a:r>
              <a:rPr lang="ko-KR" altLang="en-US" sz="2800" smtClean="0"/>
              <a:t>부서</a:t>
            </a:r>
            <a:r>
              <a:rPr lang="en-US" altLang="ko-KR" sz="2800" smtClean="0"/>
              <a:t>)</a:t>
            </a:r>
            <a:r>
              <a:rPr lang="ko-KR" altLang="en-US" sz="2800" smtClean="0"/>
              <a:t>에게 통보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감사계획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6670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감사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감사제도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감사의 체계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애플리케이션 감사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ko-KR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1 </a:t>
            </a:r>
            <a:r>
              <a:rPr lang="ko-KR" altLang="en-US" smtClean="0"/>
              <a:t>절 정보시스템 감사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90800"/>
            <a:ext cx="7772400" cy="28956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문서검토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면담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관찰 </a:t>
            </a:r>
            <a:r>
              <a:rPr lang="en-US" altLang="ko-KR" sz="2800" smtClean="0"/>
              <a:t>/ </a:t>
            </a:r>
            <a:r>
              <a:rPr lang="ko-KR" altLang="en-US" sz="2800" smtClean="0"/>
              <a:t>시찰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주요 통제의 테스트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표본 추출 기법의 적용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감사수행</a:t>
            </a:r>
            <a:r>
              <a:rPr lang="en-US" altLang="ko-KR" sz="3600" smtClean="0"/>
              <a:t>, </a:t>
            </a:r>
            <a:r>
              <a:rPr lang="ko-KR" altLang="en-US" sz="3600" smtClean="0"/>
              <a:t>증거수집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3795" name="_x90538048" descr="EMB000008e81c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9144000" cy="648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직사각형 5"/>
          <p:cNvSpPr>
            <a:spLocks noChangeArrowheads="1"/>
          </p:cNvSpPr>
          <p:nvPr/>
        </p:nvSpPr>
        <p:spPr bwMode="auto">
          <a:xfrm>
            <a:off x="1143000" y="28575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감리 도구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4819" name="_x50670984" descr="EMB000008e81c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75"/>
            <a:ext cx="9144000" cy="614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직사각형 5"/>
          <p:cNvSpPr>
            <a:spLocks noChangeArrowheads="1"/>
          </p:cNvSpPr>
          <p:nvPr/>
        </p:nvSpPr>
        <p:spPr bwMode="auto">
          <a:xfrm>
            <a:off x="285750" y="214313"/>
            <a:ext cx="3036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IDEA </a:t>
            </a:r>
            <a:r>
              <a:rPr lang="ko-KR" altLang="en-US"/>
              <a:t>감사 프로그램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감사보고서 구성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내용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개요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감사목적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감사 기간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감사수행 범위</a:t>
            </a:r>
            <a:r>
              <a:rPr lang="en-US" altLang="ko-KR" sz="2000" smtClean="0"/>
              <a:t>, </a:t>
            </a:r>
            <a:r>
              <a:rPr lang="ko-KR" altLang="en-US" sz="2000" smtClean="0"/>
              <a:t>성격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상세한 감사 발견사항 및 제안사항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경영자</a:t>
            </a:r>
            <a:r>
              <a:rPr lang="en-US" altLang="ko-KR" sz="2000" smtClean="0"/>
              <a:t>(</a:t>
            </a:r>
            <a:r>
              <a:rPr lang="ko-KR" altLang="en-US" sz="2000" smtClean="0"/>
              <a:t>진</a:t>
            </a:r>
            <a:r>
              <a:rPr lang="en-US" altLang="ko-KR" sz="2000" smtClean="0"/>
              <a:t>)</a:t>
            </a:r>
            <a:r>
              <a:rPr lang="ko-KR" altLang="en-US" sz="2000" smtClean="0"/>
              <a:t>의 조치사항</a:t>
            </a:r>
            <a:r>
              <a:rPr lang="en-US" altLang="ko-KR" sz="2000" smtClean="0"/>
              <a:t>, </a:t>
            </a:r>
            <a:r>
              <a:rPr lang="ko-KR" altLang="en-US" sz="2000" smtClean="0"/>
              <a:t>기왕의 시정조치 언급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통제와 절차의 적절성에 대한 감사의견 및 결론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고위 경영자를 위한 요약 보고서와 상세보고서로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구분하기도 한다</a:t>
            </a:r>
            <a:r>
              <a:rPr lang="en-US" altLang="ko-KR" sz="20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보고서 작성시 유의 사항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읽기 쉽고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문법적 정확</a:t>
            </a:r>
            <a:r>
              <a:rPr lang="en-US" altLang="ko-KR" sz="2000" smtClean="0"/>
              <a:t>, </a:t>
            </a:r>
            <a:r>
              <a:rPr lang="ko-KR" altLang="en-US" sz="2000" smtClean="0"/>
              <a:t>간결한 문체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전문용어 외국어 사용 지양</a:t>
            </a:r>
            <a:r>
              <a:rPr lang="en-US" altLang="ko-KR" sz="2000" smtClean="0"/>
              <a:t>, </a:t>
            </a:r>
            <a:r>
              <a:rPr lang="ko-KR" altLang="en-US" sz="2000" smtClean="0"/>
              <a:t>상세내용 추가 시 보조자료 준비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감사 보고서 작성</a:t>
            </a:r>
            <a:r>
              <a:rPr lang="en-US" altLang="ko-KR" sz="3600" smtClean="0"/>
              <a:t>. </a:t>
            </a:r>
            <a:r>
              <a:rPr lang="ko-KR" altLang="en-US" sz="3600" smtClean="0"/>
              <a:t>제시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819400"/>
            <a:ext cx="7772400" cy="3200400"/>
          </a:xfrm>
        </p:spPr>
        <p:txBody>
          <a:bodyPr/>
          <a:lstStyle/>
          <a:p>
            <a:pPr algn="just" eaLnBrk="1" hangingPunct="1"/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비록 감사 보고서가 제출되고 제안사항이 제시되었더라도 경영자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(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진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)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가 적절한 개선조치를 취하지 않으면 의미가 없는 것이다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.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그리고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사후관리의 정도는 단순히 사후조치 사항과 연상을 알아보는 것과 시정조치의 시행여부를 확인하는 새로운 감사절차를 행하는 경우도 있겠다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.</a:t>
            </a:r>
            <a:endParaRPr lang="en-US" altLang="ko-KR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eaLnBrk="1" hangingPunct="1"/>
            <a:endParaRPr lang="en-US" altLang="ko-KR" sz="2800" smtClean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(5) </a:t>
            </a:r>
            <a:r>
              <a:rPr lang="ko-KR" altLang="en-US" sz="3600" smtClean="0"/>
              <a:t>감사 사후 관리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971800"/>
            <a:ext cx="7772400" cy="2590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감리의 개요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감리 기준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감리의 절차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정보시스템 감리의 효과와 미래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2 </a:t>
            </a:r>
            <a:r>
              <a:rPr lang="ko-KR" altLang="en-US" smtClean="0"/>
              <a:t>절 정보시스템 감리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2819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정보시스템 감리의 개념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배경</a:t>
            </a:r>
            <a:r>
              <a:rPr lang="en-US" altLang="ko-KR" sz="2400" smtClean="0"/>
              <a:t>: </a:t>
            </a:r>
            <a:r>
              <a:rPr lang="ko-KR" altLang="en-US" sz="2400" smtClean="0">
                <a:ea typeface="바탕" pitchFamily="18" charset="-127"/>
              </a:rPr>
              <a:t>처음 행정전산망사업의 비용정산을 위한 회계감리 형태로 시작된 정보시스템 감리는  정보시스템의 품질을 제고하고 효율적인 구축</a:t>
            </a:r>
            <a:r>
              <a:rPr lang="en-US" altLang="ko-KR" sz="2400" smtClean="0">
                <a:latin typeface="Times New Roman" pitchFamily="18" charset="0"/>
                <a:ea typeface="바탕" pitchFamily="18" charset="-127"/>
              </a:rPr>
              <a:t>·</a:t>
            </a:r>
            <a:r>
              <a:rPr lang="ko-KR" altLang="en-US" sz="2400" smtClean="0">
                <a:ea typeface="바탕" pitchFamily="18" charset="-127"/>
              </a:rPr>
              <a:t>운영을 위한 종합적인 점검</a:t>
            </a:r>
            <a:r>
              <a:rPr lang="en-US" altLang="ko-KR" sz="2400" smtClean="0">
                <a:latin typeface="Times New Roman" pitchFamily="18" charset="0"/>
                <a:ea typeface="바탕" pitchFamily="18" charset="-127"/>
              </a:rPr>
              <a:t>·</a:t>
            </a:r>
            <a:r>
              <a:rPr lang="ko-KR" altLang="en-US" sz="2400" smtClean="0">
                <a:ea typeface="바탕" pitchFamily="18" charset="-127"/>
              </a:rPr>
              <a:t>평가활동인 정보시스템 감리에 대한 수요는 계속 증가하고 있는 추세이다</a:t>
            </a:r>
            <a:r>
              <a:rPr lang="ko-KR" altLang="en-US" sz="2400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개념 </a:t>
            </a:r>
          </a:p>
          <a:p>
            <a:pPr marL="609600" indent="-609600" eaLnBrk="1" hangingPunct="1">
              <a:buFontTx/>
              <a:buNone/>
            </a:pPr>
            <a:endParaRPr lang="en-US" altLang="ko-KR" sz="2400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정보시스템 감리의 개요</a:t>
            </a:r>
          </a:p>
        </p:txBody>
      </p:sp>
      <p:grpSp>
        <p:nvGrpSpPr>
          <p:cNvPr id="20484" name="Group 18"/>
          <p:cNvGrpSpPr>
            <a:grpSpLocks/>
          </p:cNvGrpSpPr>
          <p:nvPr/>
        </p:nvGrpSpPr>
        <p:grpSpPr bwMode="auto">
          <a:xfrm>
            <a:off x="990600" y="4724400"/>
            <a:ext cx="7467600" cy="1685925"/>
            <a:chOff x="-3" y="-3"/>
            <a:chExt cx="2807" cy="1062"/>
          </a:xfrm>
        </p:grpSpPr>
        <p:grpSp>
          <p:nvGrpSpPr>
            <p:cNvPr id="20487" name="Group 16"/>
            <p:cNvGrpSpPr>
              <a:grpSpLocks/>
            </p:cNvGrpSpPr>
            <p:nvPr/>
          </p:nvGrpSpPr>
          <p:grpSpPr bwMode="auto">
            <a:xfrm>
              <a:off x="0" y="0"/>
              <a:ext cx="2801" cy="1056"/>
              <a:chOff x="0" y="0"/>
              <a:chExt cx="2801" cy="1056"/>
            </a:xfrm>
          </p:grpSpPr>
          <p:grpSp>
            <p:nvGrpSpPr>
              <p:cNvPr id="20489" name="Group 9"/>
              <p:cNvGrpSpPr>
                <a:grpSpLocks/>
              </p:cNvGrpSpPr>
              <p:nvPr/>
            </p:nvGrpSpPr>
            <p:grpSpPr bwMode="auto">
              <a:xfrm>
                <a:off x="0" y="0"/>
                <a:ext cx="634" cy="384"/>
                <a:chOff x="0" y="0"/>
                <a:chExt cx="634" cy="384"/>
              </a:xfrm>
            </p:grpSpPr>
            <p:sp>
              <p:nvSpPr>
                <p:cNvPr id="20499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62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2000" b="1">
                      <a:solidFill>
                        <a:srgbClr val="000000"/>
                      </a:solidFill>
                      <a:ea typeface="바탕체" pitchFamily="17" charset="-127"/>
                    </a:rPr>
                    <a:t>구분</a:t>
                  </a:r>
                  <a:endParaRPr lang="ko-KR" altLang="en-US" sz="2000"/>
                </a:p>
              </p:txBody>
            </p:sp>
            <p:sp>
              <p:nvSpPr>
                <p:cNvPr id="20500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34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20490" name="Group 11"/>
              <p:cNvGrpSpPr>
                <a:grpSpLocks/>
              </p:cNvGrpSpPr>
              <p:nvPr/>
            </p:nvGrpSpPr>
            <p:grpSpPr bwMode="auto">
              <a:xfrm>
                <a:off x="634" y="0"/>
                <a:ext cx="2167" cy="384"/>
                <a:chOff x="634" y="0"/>
                <a:chExt cx="2167" cy="384"/>
              </a:xfrm>
            </p:grpSpPr>
            <p:sp>
              <p:nvSpPr>
                <p:cNvPr id="20497" name="Rectangle 5"/>
                <p:cNvSpPr>
                  <a:spLocks noChangeArrowheads="1"/>
                </p:cNvSpPr>
                <p:nvPr/>
              </p:nvSpPr>
              <p:spPr bwMode="auto">
                <a:xfrm>
                  <a:off x="639" y="0"/>
                  <a:ext cx="215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2000" b="1">
                      <a:solidFill>
                        <a:srgbClr val="000000"/>
                      </a:solidFill>
                      <a:ea typeface="바탕체" pitchFamily="17" charset="-127"/>
                    </a:rPr>
                    <a:t>정보시스템</a:t>
                  </a:r>
                  <a:r>
                    <a:rPr lang="ko-KR" altLang="en-US" sz="2000" b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2000" b="1">
                      <a:solidFill>
                        <a:srgbClr val="000000"/>
                      </a:solidFill>
                      <a:ea typeface="바탕체" pitchFamily="17" charset="-127"/>
                    </a:rPr>
                    <a:t>감리</a:t>
                  </a:r>
                  <a:r>
                    <a:rPr lang="ko-KR" altLang="en-US" sz="2000" b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2000" b="1">
                      <a:solidFill>
                        <a:srgbClr val="000000"/>
                      </a:solidFill>
                      <a:ea typeface="바탕체" pitchFamily="17" charset="-127"/>
                    </a:rPr>
                    <a:t>정의</a:t>
                  </a:r>
                  <a:endParaRPr lang="ko-KR" altLang="en-US" sz="2000"/>
                </a:p>
              </p:txBody>
            </p:sp>
            <p:sp>
              <p:nvSpPr>
                <p:cNvPr id="20498" name="Rectangle 10"/>
                <p:cNvSpPr>
                  <a:spLocks noChangeArrowheads="1"/>
                </p:cNvSpPr>
                <p:nvPr/>
              </p:nvSpPr>
              <p:spPr bwMode="auto">
                <a:xfrm>
                  <a:off x="634" y="0"/>
                  <a:ext cx="216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20491" name="Group 13"/>
              <p:cNvGrpSpPr>
                <a:grpSpLocks/>
              </p:cNvGrpSpPr>
              <p:nvPr/>
            </p:nvGrpSpPr>
            <p:grpSpPr bwMode="auto">
              <a:xfrm>
                <a:off x="0" y="384"/>
                <a:ext cx="634" cy="672"/>
                <a:chOff x="0" y="384"/>
                <a:chExt cx="634" cy="672"/>
              </a:xfrm>
            </p:grpSpPr>
            <p:sp>
              <p:nvSpPr>
                <p:cNvPr id="20495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384"/>
                  <a:ext cx="624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정보시스템감리</a:t>
                  </a:r>
                </a:p>
                <a:p>
                  <a:pPr algn="ctr" latinLnBrk="0"/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기준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한국전산원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)</a:t>
                  </a:r>
                  <a:endParaRPr lang="en-US" altLang="ko-KR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ctr" latinLnBrk="0"/>
                  <a:endParaRPr lang="en-US" altLang="ko-KR" sz="1600"/>
                </a:p>
              </p:txBody>
            </p:sp>
            <p:sp>
              <p:nvSpPr>
                <p:cNvPr id="20496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63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20492" name="Group 15"/>
              <p:cNvGrpSpPr>
                <a:grpSpLocks/>
              </p:cNvGrpSpPr>
              <p:nvPr/>
            </p:nvGrpSpPr>
            <p:grpSpPr bwMode="auto">
              <a:xfrm>
                <a:off x="634" y="384"/>
                <a:ext cx="2167" cy="672"/>
                <a:chOff x="634" y="384"/>
                <a:chExt cx="2167" cy="672"/>
              </a:xfrm>
            </p:grpSpPr>
            <p:sp>
              <p:nvSpPr>
                <p:cNvPr id="20493" name="Rectangle 7"/>
                <p:cNvSpPr>
                  <a:spLocks noChangeArrowheads="1"/>
                </p:cNvSpPr>
                <p:nvPr/>
              </p:nvSpPr>
              <p:spPr bwMode="auto">
                <a:xfrm>
                  <a:off x="639" y="384"/>
                  <a:ext cx="2157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539750" algn="l"/>
                      <a:tab pos="1016000" algn="l"/>
                      <a:tab pos="1081088" algn="l"/>
                      <a:tab pos="1524000" algn="l"/>
                      <a:tab pos="1620838" algn="l"/>
                      <a:tab pos="2032000" algn="l"/>
                      <a:tab pos="2162175" algn="l"/>
                      <a:tab pos="2540000" algn="l"/>
                      <a:tab pos="2701925" algn="l"/>
                      <a:tab pos="3048000" algn="l"/>
                      <a:tab pos="3243263" algn="l"/>
                      <a:tab pos="3556000" algn="l"/>
                      <a:tab pos="3783013" algn="l"/>
                      <a:tab pos="4064000" algn="l"/>
                      <a:tab pos="4324350" algn="l"/>
                      <a:tab pos="4572000" algn="l"/>
                      <a:tab pos="4864100" algn="l"/>
                      <a:tab pos="5080000" algn="l"/>
                      <a:tab pos="5405438" algn="l"/>
                      <a:tab pos="5588000" algn="l"/>
                      <a:tab pos="5945188" algn="l"/>
                      <a:tab pos="6096000" algn="l"/>
                      <a:tab pos="6486525" algn="l"/>
                      <a:tab pos="6604000" algn="l"/>
                      <a:tab pos="7026275" algn="l"/>
                      <a:tab pos="7112000" algn="l"/>
                      <a:tab pos="7566025" algn="l"/>
                      <a:tab pos="7620000" algn="l"/>
                      <a:tab pos="8107363" algn="l"/>
                      <a:tab pos="8128000" algn="l"/>
                      <a:tab pos="8636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정보시스템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감리인이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전산망의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효과성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효율성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보안성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및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준거성의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관점에서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자료의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수집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및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분석을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통해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전산망을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점검</a:t>
                  </a:r>
                  <a:r>
                    <a:rPr lang="en-US" altLang="ko-KR" sz="1600">
                      <a:solidFill>
                        <a:srgbClr val="000000"/>
                      </a:solidFill>
                      <a:ea typeface="바탕체" pitchFamily="17" charset="-127"/>
                    </a:rPr>
                    <a:t>,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평가해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감리의뢰인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등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관계자에게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조언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권고하는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체" pitchFamily="17" charset="-127"/>
                    </a:rPr>
                    <a:t>것</a:t>
                  </a:r>
                  <a:endParaRPr lang="ko-KR" altLang="en-US" sz="1600"/>
                </a:p>
              </p:txBody>
            </p:sp>
            <p:sp>
              <p:nvSpPr>
                <p:cNvPr id="20494" name="Rectangle 14"/>
                <p:cNvSpPr>
                  <a:spLocks noChangeArrowheads="1"/>
                </p:cNvSpPr>
                <p:nvPr/>
              </p:nvSpPr>
              <p:spPr bwMode="auto">
                <a:xfrm>
                  <a:off x="634" y="384"/>
                  <a:ext cx="2167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20488" name="Rectangle 17"/>
            <p:cNvSpPr>
              <a:spLocks noChangeArrowheads="1"/>
            </p:cNvSpPr>
            <p:nvPr/>
          </p:nvSpPr>
          <p:spPr bwMode="auto">
            <a:xfrm>
              <a:off x="-3" y="-3"/>
              <a:ext cx="2807" cy="1062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20485" name="Rectangle 19"/>
          <p:cNvSpPr>
            <a:spLocks noChangeArrowheads="1"/>
          </p:cNvSpPr>
          <p:nvPr/>
        </p:nvSpPr>
        <p:spPr bwMode="auto">
          <a:xfrm>
            <a:off x="3175" y="3632200"/>
            <a:ext cx="4686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20486" name="Rectangle 20"/>
          <p:cNvSpPr>
            <a:spLocks noChangeArrowheads="1"/>
          </p:cNvSpPr>
          <p:nvPr/>
        </p:nvSpPr>
        <p:spPr bwMode="auto">
          <a:xfrm>
            <a:off x="3175" y="42418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정보시스템의 통제와 감리의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목적은 주어진 요건을 준수하고 정보시스템의 안정성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효율성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효과성을 향상시키는 데 있으며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이러한 시스템이 구비해야할 속성은 다음과 같이 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3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가지로 요약할 수 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</a:t>
            </a:r>
            <a:endParaRPr lang="en-US" altLang="ko-KR" sz="24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en-US" altLang="ko-KR" sz="2400" smtClean="0">
                <a:solidFill>
                  <a:srgbClr val="000000"/>
                </a:solidFill>
                <a:ea typeface="바탕체" pitchFamily="17" charset="-127"/>
              </a:rPr>
              <a:t>①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효율성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(Efficiency)    :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제한된 자원으로 최대의 산출물을 제공하는 속성</a:t>
            </a:r>
            <a:endParaRPr lang="ko-KR" altLang="en-US" sz="24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ko-KR" altLang="en-US" sz="2400" smtClean="0">
                <a:solidFill>
                  <a:srgbClr val="000000"/>
                </a:solidFill>
                <a:ea typeface="바탕체" pitchFamily="17" charset="-127"/>
              </a:rPr>
              <a:t>②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효과성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(Effectiveness) :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사전에 정의하고 요구된 목적을 달성하는 속성</a:t>
            </a:r>
            <a:endParaRPr lang="ko-KR" altLang="en-US" sz="24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ko-KR" altLang="en-US" sz="2400" smtClean="0">
                <a:solidFill>
                  <a:srgbClr val="000000"/>
                </a:solidFill>
                <a:ea typeface="바탕체" pitchFamily="17" charset="-127"/>
              </a:rPr>
              <a:t>③</a:t>
            </a:r>
            <a:r>
              <a:rPr lang="ko-KR" alt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안정성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(Security)      :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각종 위험의 차단정도의 속성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정보시스템 감리의 목적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495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ko-KR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이러한 정보시스템 감리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및 통제의 목적은 </a:t>
            </a:r>
          </a:p>
          <a:p>
            <a:pPr algn="just" eaLnBrk="1" hangingPunct="1">
              <a:buFontTx/>
              <a:buNone/>
            </a:pP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 다음과 같은 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3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가지로 요약할 수 있다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.</a:t>
            </a:r>
          </a:p>
          <a:p>
            <a:pPr algn="just" eaLnBrk="1" hangingPunct="1">
              <a:buFontTx/>
              <a:buNone/>
            </a:pPr>
            <a:endParaRPr lang="en-US" altLang="ko-KR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endParaRPr lang="en-US" altLang="ko-KR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en-US" altLang="ko-KR" sz="2800" smtClean="0">
                <a:solidFill>
                  <a:srgbClr val="000000"/>
                </a:solidFill>
                <a:ea typeface="바탕체" pitchFamily="17" charset="-127"/>
              </a:rPr>
              <a:t>①</a:t>
            </a:r>
            <a:r>
              <a:rPr lang="en-US" altLang="ko-KR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의사결정을 위한 정보의 완전성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(integrity)</a:t>
            </a:r>
            <a:endParaRPr lang="en-US" altLang="ko-KR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en-US" altLang="ko-KR" sz="2800" smtClean="0">
                <a:solidFill>
                  <a:srgbClr val="000000"/>
                </a:solidFill>
                <a:ea typeface="바탕체" pitchFamily="17" charset="-127"/>
              </a:rPr>
              <a:t>②</a:t>
            </a:r>
            <a:r>
              <a:rPr lang="en-US" altLang="ko-KR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조직의 정보시스템자산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(H/W, S/W, Data)</a:t>
            </a:r>
          </a:p>
          <a:p>
            <a:pPr algn="just" eaLnBrk="1" hangingPunct="1">
              <a:buFontTx/>
              <a:buNone/>
            </a:pP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    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의 안전 및 보호의 목적</a:t>
            </a:r>
            <a:endParaRPr lang="ko-KR" altLang="en-US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algn="just" eaLnBrk="1" hangingPunct="1">
              <a:buFontTx/>
              <a:buNone/>
            </a:pPr>
            <a:r>
              <a:rPr lang="ko-KR" altLang="en-US" sz="2800" smtClean="0">
                <a:solidFill>
                  <a:srgbClr val="000000"/>
                </a:solidFill>
                <a:ea typeface="바탕체" pitchFamily="17" charset="-127"/>
              </a:rPr>
              <a:t>③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내부 또는 외부의 절차 및 규정의 준수 목적</a:t>
            </a:r>
            <a:endParaRPr lang="ko-KR" altLang="en-US" sz="2800" smtClean="0">
              <a:solidFill>
                <a:srgbClr val="000000"/>
              </a:solidFill>
              <a:ea typeface="바탕체" pitchFamily="17" charset="-127"/>
            </a:endParaRPr>
          </a:p>
          <a:p>
            <a:pPr eaLnBrk="1" hangingPunct="1">
              <a:buFontTx/>
              <a:buNone/>
            </a:pPr>
            <a:endParaRPr lang="en-US" altLang="ko-KR" sz="28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목적에 따라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사업감리</a:t>
            </a:r>
            <a:r>
              <a:rPr lang="en-US" altLang="ko-KR" smtClean="0"/>
              <a:t>, </a:t>
            </a:r>
            <a:r>
              <a:rPr lang="ko-KR" altLang="en-US" smtClean="0"/>
              <a:t>운영감리</a:t>
            </a:r>
          </a:p>
          <a:p>
            <a:pPr eaLnBrk="1" hangingPunct="1"/>
            <a:r>
              <a:rPr lang="ko-KR" altLang="en-US" smtClean="0"/>
              <a:t>그 분야에 따라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기술감리</a:t>
            </a:r>
            <a:r>
              <a:rPr lang="en-US" altLang="ko-KR" smtClean="0"/>
              <a:t>, </a:t>
            </a:r>
            <a:r>
              <a:rPr lang="ko-KR" altLang="en-US" smtClean="0"/>
              <a:t>비용감리</a:t>
            </a:r>
            <a:r>
              <a:rPr lang="en-US" altLang="ko-KR" smtClean="0"/>
              <a:t>, </a:t>
            </a:r>
            <a:r>
              <a:rPr lang="ko-KR" altLang="en-US" smtClean="0"/>
              <a:t>성과감리</a:t>
            </a:r>
          </a:p>
          <a:p>
            <a:pPr eaLnBrk="1" hangingPunct="1"/>
            <a:r>
              <a:rPr lang="ko-KR" altLang="en-US" smtClean="0"/>
              <a:t>조직을 중심으로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외부감리</a:t>
            </a:r>
            <a:r>
              <a:rPr lang="en-US" altLang="ko-KR" smtClean="0"/>
              <a:t>, </a:t>
            </a:r>
            <a:r>
              <a:rPr lang="ko-KR" altLang="en-US" smtClean="0"/>
              <a:t>내부감리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정보시스템 감리의 종류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정보와 정보시스템 감사</a:t>
            </a:r>
          </a:p>
          <a:p>
            <a:pPr marL="609600" indent="-609600" eaLnBrk="1" hangingPunct="1">
              <a:buFontTx/>
              <a:buNone/>
            </a:pPr>
            <a:endParaRPr lang="en-US" altLang="ko-KR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정보시스템 감사의 개요</a:t>
            </a:r>
          </a:p>
        </p:txBody>
      </p:sp>
      <p:sp>
        <p:nvSpPr>
          <p:cNvPr id="4100" name="Rectangle 82"/>
          <p:cNvSpPr>
            <a:spLocks noChangeArrowheads="1"/>
          </p:cNvSpPr>
          <p:nvPr/>
        </p:nvSpPr>
        <p:spPr bwMode="auto">
          <a:xfrm>
            <a:off x="3175" y="4227513"/>
            <a:ext cx="50752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4101" name="Rectangle 83"/>
          <p:cNvSpPr>
            <a:spLocks noChangeArrowheads="1"/>
          </p:cNvSpPr>
          <p:nvPr/>
        </p:nvSpPr>
        <p:spPr bwMode="auto">
          <a:xfrm>
            <a:off x="3175" y="4837113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sp>
        <p:nvSpPr>
          <p:cNvPr id="4102" name="Rectangle 84"/>
          <p:cNvSpPr>
            <a:spLocks noChangeArrowheads="1"/>
          </p:cNvSpPr>
          <p:nvPr/>
        </p:nvSpPr>
        <p:spPr bwMode="auto">
          <a:xfrm>
            <a:off x="381000" y="3505200"/>
            <a:ext cx="1676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정보화의 전진</a:t>
            </a:r>
          </a:p>
          <a:p>
            <a:pPr algn="ctr" eaLnBrk="1" hangingPunct="1"/>
            <a:endParaRPr lang="ko-KR" altLang="en-US" sz="1800"/>
          </a:p>
          <a:p>
            <a:pPr algn="ctr" eaLnBrk="1" hangingPunct="1"/>
            <a:r>
              <a:rPr lang="ko-KR" altLang="en-US" sz="1800"/>
              <a:t>컴퓨터 및 통신</a:t>
            </a:r>
          </a:p>
          <a:p>
            <a:pPr algn="ctr" eaLnBrk="1" hangingPunct="1"/>
            <a:r>
              <a:rPr lang="ko-KR" altLang="en-US" sz="1800"/>
              <a:t>기술의 발달</a:t>
            </a:r>
          </a:p>
        </p:txBody>
      </p:sp>
      <p:sp>
        <p:nvSpPr>
          <p:cNvPr id="4103" name="Rectangle 92"/>
          <p:cNvSpPr>
            <a:spLocks noChangeArrowheads="1"/>
          </p:cNvSpPr>
          <p:nvPr/>
        </p:nvSpPr>
        <p:spPr bwMode="auto">
          <a:xfrm>
            <a:off x="2667000" y="3505200"/>
            <a:ext cx="1676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컴퓨터의 높은</a:t>
            </a:r>
          </a:p>
          <a:p>
            <a:pPr algn="ctr" eaLnBrk="1" hangingPunct="1"/>
            <a:r>
              <a:rPr lang="ko-KR" altLang="en-US" sz="1800"/>
              <a:t>의존</a:t>
            </a:r>
          </a:p>
          <a:p>
            <a:pPr algn="ctr" eaLnBrk="1" hangingPunct="1"/>
            <a:endParaRPr lang="ko-KR" altLang="en-US" sz="1800"/>
          </a:p>
          <a:p>
            <a:pPr algn="ctr" eaLnBrk="1" hangingPunct="1"/>
            <a:r>
              <a:rPr lang="ko-KR" altLang="en-US" sz="1800"/>
              <a:t>고도의 </a:t>
            </a:r>
          </a:p>
          <a:p>
            <a:pPr algn="ctr" eaLnBrk="1" hangingPunct="1"/>
            <a:r>
              <a:rPr lang="ko-KR" altLang="en-US" sz="1800"/>
              <a:t>자료처리시스템</a:t>
            </a:r>
          </a:p>
          <a:p>
            <a:pPr algn="ctr" eaLnBrk="1" hangingPunct="1"/>
            <a:r>
              <a:rPr lang="ko-KR" altLang="en-US" sz="1800"/>
              <a:t>및</a:t>
            </a:r>
          </a:p>
          <a:p>
            <a:pPr algn="ctr" eaLnBrk="1" hangingPunct="1"/>
            <a:r>
              <a:rPr lang="ko-KR" altLang="en-US" sz="1800"/>
              <a:t>통신시스템</a:t>
            </a:r>
          </a:p>
        </p:txBody>
      </p:sp>
      <p:sp>
        <p:nvSpPr>
          <p:cNvPr id="4104" name="Rectangle 93"/>
          <p:cNvSpPr>
            <a:spLocks noChangeArrowheads="1"/>
          </p:cNvSpPr>
          <p:nvPr/>
        </p:nvSpPr>
        <p:spPr bwMode="auto">
          <a:xfrm>
            <a:off x="4876800" y="3505200"/>
            <a:ext cx="1676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정보화의 문제점</a:t>
            </a:r>
          </a:p>
          <a:p>
            <a:pPr algn="ctr" eaLnBrk="1" hangingPunct="1"/>
            <a:r>
              <a:rPr lang="ko-KR" altLang="en-US" sz="1800"/>
              <a:t>발생</a:t>
            </a:r>
          </a:p>
          <a:p>
            <a:pPr algn="ctr" eaLnBrk="1" hangingPunct="1"/>
            <a:endParaRPr lang="ko-KR" altLang="en-US" sz="1800"/>
          </a:p>
          <a:p>
            <a:pPr algn="ctr" eaLnBrk="1" hangingPunct="1"/>
            <a:endParaRPr lang="ko-KR" altLang="en-US" sz="1800"/>
          </a:p>
          <a:p>
            <a:pPr algn="ctr" eaLnBrk="1" hangingPunct="1"/>
            <a:r>
              <a:rPr lang="ko-KR" altLang="en-US" sz="1800"/>
              <a:t>컴퓨터 부정</a:t>
            </a:r>
          </a:p>
          <a:p>
            <a:pPr algn="ctr" eaLnBrk="1" hangingPunct="1"/>
            <a:r>
              <a:rPr lang="ko-KR" altLang="en-US" sz="1800"/>
              <a:t>컴퓨터 장애</a:t>
            </a:r>
          </a:p>
          <a:p>
            <a:pPr algn="ctr" eaLnBrk="1" hangingPunct="1"/>
            <a:r>
              <a:rPr lang="ko-KR" altLang="en-US" sz="1800"/>
              <a:t>사생활 침해</a:t>
            </a:r>
          </a:p>
        </p:txBody>
      </p:sp>
      <p:sp>
        <p:nvSpPr>
          <p:cNvPr id="4105" name="Rectangle 94"/>
          <p:cNvSpPr>
            <a:spLocks noChangeArrowheads="1"/>
          </p:cNvSpPr>
          <p:nvPr/>
        </p:nvSpPr>
        <p:spPr bwMode="auto">
          <a:xfrm>
            <a:off x="7086600" y="3505200"/>
            <a:ext cx="1676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문제점에 대한</a:t>
            </a:r>
          </a:p>
          <a:p>
            <a:pPr algn="ctr" eaLnBrk="1" hangingPunct="1"/>
            <a:r>
              <a:rPr lang="ko-KR" altLang="en-US" sz="1800"/>
              <a:t>대책</a:t>
            </a:r>
          </a:p>
          <a:p>
            <a:pPr algn="ctr" eaLnBrk="1" hangingPunct="1"/>
            <a:endParaRPr lang="ko-KR" altLang="en-US" sz="1800"/>
          </a:p>
          <a:p>
            <a:pPr algn="ctr" eaLnBrk="1" hangingPunct="1"/>
            <a:r>
              <a:rPr lang="ko-KR" altLang="en-US" sz="1800"/>
              <a:t>컴퓨터 통제</a:t>
            </a:r>
          </a:p>
          <a:p>
            <a:pPr algn="ctr" eaLnBrk="1" hangingPunct="1"/>
            <a:r>
              <a:rPr lang="ko-KR" altLang="en-US" sz="1800"/>
              <a:t>정보시스템</a:t>
            </a:r>
          </a:p>
          <a:p>
            <a:pPr algn="ctr" eaLnBrk="1" hangingPunct="1"/>
            <a:r>
              <a:rPr lang="ko-KR" altLang="en-US" sz="1800"/>
              <a:t>감사</a:t>
            </a:r>
          </a:p>
        </p:txBody>
      </p:sp>
      <p:sp>
        <p:nvSpPr>
          <p:cNvPr id="4106" name="AutoShape 95"/>
          <p:cNvSpPr>
            <a:spLocks noChangeArrowheads="1"/>
          </p:cNvSpPr>
          <p:nvPr/>
        </p:nvSpPr>
        <p:spPr bwMode="auto">
          <a:xfrm>
            <a:off x="2286000" y="4343400"/>
            <a:ext cx="3048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4107" name="AutoShape 96"/>
          <p:cNvSpPr>
            <a:spLocks noChangeArrowheads="1"/>
          </p:cNvSpPr>
          <p:nvPr/>
        </p:nvSpPr>
        <p:spPr bwMode="auto">
          <a:xfrm>
            <a:off x="4495800" y="4343400"/>
            <a:ext cx="3048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4108" name="AutoShape 97"/>
          <p:cNvSpPr>
            <a:spLocks noChangeArrowheads="1"/>
          </p:cNvSpPr>
          <p:nvPr/>
        </p:nvSpPr>
        <p:spPr bwMode="auto">
          <a:xfrm>
            <a:off x="6629400" y="4267200"/>
            <a:ext cx="304800" cy="914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4109" name="Text Box 98"/>
          <p:cNvSpPr txBox="1">
            <a:spLocks noChangeArrowheads="1"/>
          </p:cNvSpPr>
          <p:nvPr/>
        </p:nvSpPr>
        <p:spPr bwMode="auto">
          <a:xfrm>
            <a:off x="1143000" y="2743200"/>
            <a:ext cx="410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1&gt;</a:t>
            </a:r>
            <a:r>
              <a:rPr lang="ko-KR" altLang="en-US"/>
              <a:t>정보화의 일반적인 문제점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657600"/>
          </a:xfrm>
        </p:spPr>
        <p:txBody>
          <a:bodyPr/>
          <a:lstStyle/>
          <a:p>
            <a:pPr algn="just" eaLnBrk="1" hangingPunct="1"/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정보시스템 감리기준의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목적은 감리의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기본절차 및 방법 그리고 정보시스템 감리를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수행하는 감리인이 감리수행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기간에 준수하고 검토해야 할 최소한도의 사항을 명시하여 감리업무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수행결과에 대한 객관성 및 타당성을 제공하며</a:t>
            </a:r>
            <a:r>
              <a:rPr lang="en-US" altLang="ko-KR" sz="28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감리인과 감리의뢰인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및 피감리인</a:t>
            </a:r>
            <a:r>
              <a:rPr lang="ko-KR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smtClean="0">
                <a:solidFill>
                  <a:srgbClr val="000000"/>
                </a:solidFill>
                <a:ea typeface="바탕" pitchFamily="18" charset="-127"/>
              </a:rPr>
              <a:t>사이의 의사소통을 위한 기본수단으로서의 역할을 수행하는 목적을 지니고 있다</a:t>
            </a:r>
            <a:r>
              <a:rPr lang="en-US" altLang="ko-KR" smtClean="0">
                <a:solidFill>
                  <a:srgbClr val="000000"/>
                </a:solidFill>
                <a:ea typeface="바탕" pitchFamily="18" charset="-127"/>
              </a:rPr>
              <a:t>.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정보시스템 감리 기준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9"/>
          <p:cNvGrpSpPr>
            <a:grpSpLocks/>
          </p:cNvGrpSpPr>
          <p:nvPr/>
        </p:nvGrpSpPr>
        <p:grpSpPr bwMode="auto">
          <a:xfrm>
            <a:off x="533400" y="533400"/>
            <a:ext cx="8305800" cy="5410200"/>
            <a:chOff x="336" y="432"/>
            <a:chExt cx="5232" cy="3408"/>
          </a:xfrm>
        </p:grpSpPr>
        <p:sp>
          <p:nvSpPr>
            <p:cNvPr id="25604" name="Rectangle 4"/>
            <p:cNvSpPr>
              <a:spLocks noChangeArrowheads="1"/>
            </p:cNvSpPr>
            <p:nvPr/>
          </p:nvSpPr>
          <p:spPr bwMode="auto">
            <a:xfrm>
              <a:off x="1968" y="432"/>
              <a:ext cx="1728" cy="6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정보화촉진기본법</a:t>
              </a:r>
            </a:p>
            <a:p>
              <a:pPr algn="ctr" eaLnBrk="1" hangingPunct="1"/>
              <a:r>
                <a:rPr lang="en-US" altLang="ko-KR"/>
                <a:t>(</a:t>
              </a:r>
              <a:r>
                <a:rPr lang="ko-KR" altLang="en-US"/>
                <a:t>제</a:t>
              </a:r>
              <a:r>
                <a:rPr lang="en-US" altLang="ko-KR"/>
                <a:t>15</a:t>
              </a:r>
              <a:r>
                <a:rPr lang="ko-KR" altLang="en-US"/>
                <a:t>조 </a:t>
              </a:r>
              <a:r>
                <a:rPr lang="en-US" altLang="ko-KR"/>
                <a:t>2)</a:t>
              </a:r>
            </a:p>
          </p:txBody>
        </p:sp>
        <p:sp>
          <p:nvSpPr>
            <p:cNvPr id="25605" name="Rectangle 6"/>
            <p:cNvSpPr>
              <a:spLocks noChangeArrowheads="1"/>
            </p:cNvSpPr>
            <p:nvPr/>
          </p:nvSpPr>
          <p:spPr bwMode="auto">
            <a:xfrm>
              <a:off x="336" y="1488"/>
              <a:ext cx="187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정보시스템 감리기준</a:t>
              </a:r>
            </a:p>
          </p:txBody>
        </p:sp>
        <p:sp>
          <p:nvSpPr>
            <p:cNvPr id="25606" name="Rectangle 7"/>
            <p:cNvSpPr>
              <a:spLocks noChangeArrowheads="1"/>
            </p:cNvSpPr>
            <p:nvPr/>
          </p:nvSpPr>
          <p:spPr bwMode="auto">
            <a:xfrm>
              <a:off x="3408" y="1392"/>
              <a:ext cx="1776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정보시스템 </a:t>
              </a:r>
            </a:p>
            <a:p>
              <a:pPr algn="ctr" eaLnBrk="1" hangingPunct="1"/>
              <a:r>
                <a:rPr lang="ko-KR" altLang="en-US"/>
                <a:t>감리기준 해설서</a:t>
              </a:r>
            </a:p>
          </p:txBody>
        </p:sp>
        <p:sp>
          <p:nvSpPr>
            <p:cNvPr id="25607" name="Rectangle 8"/>
            <p:cNvSpPr>
              <a:spLocks noChangeArrowheads="1"/>
            </p:cNvSpPr>
            <p:nvPr/>
          </p:nvSpPr>
          <p:spPr bwMode="auto">
            <a:xfrm>
              <a:off x="432" y="2256"/>
              <a:ext cx="1728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정보시스템감리</a:t>
              </a:r>
            </a:p>
            <a:p>
              <a:pPr algn="ctr" eaLnBrk="1" hangingPunct="1"/>
              <a:r>
                <a:rPr lang="ko-KR" altLang="en-US"/>
                <a:t>비산정 기준</a:t>
              </a:r>
            </a:p>
          </p:txBody>
        </p:sp>
        <p:sp>
          <p:nvSpPr>
            <p:cNvPr id="25608" name="Rectangle 9"/>
            <p:cNvSpPr>
              <a:spLocks noChangeArrowheads="1"/>
            </p:cNvSpPr>
            <p:nvPr/>
          </p:nvSpPr>
          <p:spPr bwMode="auto">
            <a:xfrm>
              <a:off x="3360" y="2280"/>
              <a:ext cx="2208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정보시스템 감리인 </a:t>
              </a:r>
            </a:p>
            <a:p>
              <a:pPr algn="ctr" eaLnBrk="1" hangingPunct="1"/>
              <a:r>
                <a:rPr lang="ko-KR" altLang="en-US"/>
                <a:t>자격관리규정</a:t>
              </a:r>
            </a:p>
          </p:txBody>
        </p:sp>
        <p:sp>
          <p:nvSpPr>
            <p:cNvPr id="25609" name="Rectangle 10"/>
            <p:cNvSpPr>
              <a:spLocks noChangeArrowheads="1"/>
            </p:cNvSpPr>
            <p:nvPr/>
          </p:nvSpPr>
          <p:spPr bwMode="auto">
            <a:xfrm>
              <a:off x="432" y="3264"/>
              <a:ext cx="192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개발공정별 </a:t>
              </a:r>
            </a:p>
            <a:p>
              <a:pPr algn="ctr" eaLnBrk="1" hangingPunct="1"/>
              <a:r>
                <a:rPr lang="ko-KR" altLang="en-US"/>
                <a:t>정보시스템 감리지침</a:t>
              </a:r>
            </a:p>
          </p:txBody>
        </p:sp>
        <p:sp>
          <p:nvSpPr>
            <p:cNvPr id="25610" name="Rectangle 11"/>
            <p:cNvSpPr>
              <a:spLocks noChangeArrowheads="1"/>
            </p:cNvSpPr>
            <p:nvPr/>
          </p:nvSpPr>
          <p:spPr bwMode="auto">
            <a:xfrm>
              <a:off x="3456" y="3264"/>
              <a:ext cx="2064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요소기술별 정보시스템</a:t>
              </a:r>
            </a:p>
            <a:p>
              <a:pPr algn="ctr" eaLnBrk="1" hangingPunct="1"/>
              <a:r>
                <a:rPr lang="ko-KR" altLang="en-US"/>
                <a:t>감리지침</a:t>
              </a:r>
            </a:p>
          </p:txBody>
        </p:sp>
        <p:cxnSp>
          <p:nvCxnSpPr>
            <p:cNvPr id="25611" name="AutoShape 20"/>
            <p:cNvCxnSpPr>
              <a:cxnSpLocks noChangeShapeType="1"/>
              <a:stCxn id="25604" idx="2"/>
              <a:endCxn id="25605" idx="3"/>
            </p:cNvCxnSpPr>
            <p:nvPr/>
          </p:nvCxnSpPr>
          <p:spPr bwMode="auto">
            <a:xfrm rot="5400000">
              <a:off x="2232" y="1080"/>
              <a:ext cx="576" cy="62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2" name="AutoShape 21"/>
            <p:cNvCxnSpPr>
              <a:cxnSpLocks noChangeShapeType="1"/>
              <a:stCxn id="25604" idx="2"/>
              <a:endCxn id="25606" idx="1"/>
            </p:cNvCxnSpPr>
            <p:nvPr/>
          </p:nvCxnSpPr>
          <p:spPr bwMode="auto">
            <a:xfrm rot="16200000" flipH="1">
              <a:off x="2832" y="1104"/>
              <a:ext cx="576" cy="57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3" name="AutoShape 22"/>
            <p:cNvCxnSpPr>
              <a:cxnSpLocks noChangeShapeType="1"/>
              <a:stCxn id="25607" idx="3"/>
              <a:endCxn id="25604" idx="2"/>
            </p:cNvCxnSpPr>
            <p:nvPr/>
          </p:nvCxnSpPr>
          <p:spPr bwMode="auto">
            <a:xfrm flipV="1">
              <a:off x="2160" y="1104"/>
              <a:ext cx="672" cy="14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4" name="AutoShape 23"/>
            <p:cNvCxnSpPr>
              <a:cxnSpLocks noChangeShapeType="1"/>
              <a:stCxn id="25608" idx="1"/>
              <a:endCxn id="25604" idx="2"/>
            </p:cNvCxnSpPr>
            <p:nvPr/>
          </p:nvCxnSpPr>
          <p:spPr bwMode="auto">
            <a:xfrm rot="10800000">
              <a:off x="2832" y="1104"/>
              <a:ext cx="528" cy="14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5" name="AutoShape 26"/>
            <p:cNvCxnSpPr>
              <a:cxnSpLocks noChangeShapeType="1"/>
            </p:cNvCxnSpPr>
            <p:nvPr/>
          </p:nvCxnSpPr>
          <p:spPr bwMode="auto">
            <a:xfrm rot="5400000" flipV="1">
              <a:off x="2891" y="1645"/>
              <a:ext cx="1" cy="3240"/>
            </a:xfrm>
            <a:prstGeom prst="bentConnector3">
              <a:avLst>
                <a:gd name="adj1" fmla="val -144000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16" name="Line 28"/>
            <p:cNvSpPr>
              <a:spLocks noChangeShapeType="1"/>
            </p:cNvSpPr>
            <p:nvPr/>
          </p:nvSpPr>
          <p:spPr bwMode="auto">
            <a:xfrm>
              <a:off x="2832" y="259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5603" name="Text Box 30"/>
          <p:cNvSpPr txBox="1">
            <a:spLocks noChangeArrowheads="1"/>
          </p:cNvSpPr>
          <p:nvPr/>
        </p:nvSpPr>
        <p:spPr bwMode="auto">
          <a:xfrm>
            <a:off x="2965450" y="6019800"/>
            <a:ext cx="343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정보시스템 감리의 체계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048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관  리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4478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품질보증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133600" y="40386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기 획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3581400" y="40386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개발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26670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문서화</a:t>
            </a: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38862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형상관리</a:t>
            </a:r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5105400" y="40386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운 영</a:t>
            </a:r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51054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문제해결</a:t>
            </a:r>
          </a:p>
        </p:txBody>
      </p:sp>
      <p:sp>
        <p:nvSpPr>
          <p:cNvPr id="26634" name="Rectangle 11"/>
          <p:cNvSpPr>
            <a:spLocks noChangeArrowheads="1"/>
          </p:cNvSpPr>
          <p:nvPr/>
        </p:nvSpPr>
        <p:spPr bwMode="auto">
          <a:xfrm>
            <a:off x="62484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기반구조</a:t>
            </a:r>
          </a:p>
        </p:txBody>
      </p:sp>
      <p:sp>
        <p:nvSpPr>
          <p:cNvPr id="26635" name="Rectangle 12"/>
          <p:cNvSpPr>
            <a:spLocks noChangeArrowheads="1"/>
          </p:cNvSpPr>
          <p:nvPr/>
        </p:nvSpPr>
        <p:spPr bwMode="auto">
          <a:xfrm>
            <a:off x="6629400" y="40386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유지보수</a:t>
            </a:r>
          </a:p>
        </p:txBody>
      </p:sp>
      <p:sp>
        <p:nvSpPr>
          <p:cNvPr id="26636" name="Rectangle 13"/>
          <p:cNvSpPr>
            <a:spLocks noChangeArrowheads="1"/>
          </p:cNvSpPr>
          <p:nvPr/>
        </p:nvSpPr>
        <p:spPr bwMode="auto">
          <a:xfrm>
            <a:off x="7467600" y="2971800"/>
            <a:ext cx="990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교육훈련</a:t>
            </a:r>
          </a:p>
        </p:txBody>
      </p:sp>
      <p:sp>
        <p:nvSpPr>
          <p:cNvPr id="26637" name="Text Box 14"/>
          <p:cNvSpPr txBox="1">
            <a:spLocks noChangeArrowheads="1"/>
          </p:cNvSpPr>
          <p:nvPr/>
        </p:nvSpPr>
        <p:spPr bwMode="auto">
          <a:xfrm>
            <a:off x="669925" y="1316038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계약</a:t>
            </a:r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2193925" y="1316038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획득</a:t>
            </a:r>
          </a:p>
        </p:txBody>
      </p:sp>
      <p:sp>
        <p:nvSpPr>
          <p:cNvPr id="26639" name="Text Box 16"/>
          <p:cNvSpPr txBox="1">
            <a:spLocks noChangeArrowheads="1"/>
          </p:cNvSpPr>
          <p:nvPr/>
        </p:nvSpPr>
        <p:spPr bwMode="auto">
          <a:xfrm>
            <a:off x="6765925" y="1239838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공급</a:t>
            </a:r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>
            <a:off x="3200400" y="1524000"/>
            <a:ext cx="3276600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641" name="Text Box 18"/>
          <p:cNvSpPr txBox="1">
            <a:spLocks noChangeArrowheads="1"/>
          </p:cNvSpPr>
          <p:nvPr/>
        </p:nvSpPr>
        <p:spPr bwMode="auto">
          <a:xfrm>
            <a:off x="517525" y="23828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일반관리</a:t>
            </a:r>
          </a:p>
        </p:txBody>
      </p:sp>
      <p:sp>
        <p:nvSpPr>
          <p:cNvPr id="26642" name="Text Box 19"/>
          <p:cNvSpPr txBox="1">
            <a:spLocks noChangeArrowheads="1"/>
          </p:cNvSpPr>
          <p:nvPr/>
        </p:nvSpPr>
        <p:spPr bwMode="auto">
          <a:xfrm>
            <a:off x="365125" y="3983038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단계별</a:t>
            </a:r>
          </a:p>
        </p:txBody>
      </p:sp>
      <p:cxnSp>
        <p:nvCxnSpPr>
          <p:cNvPr id="26643" name="AutoShape 20"/>
          <p:cNvCxnSpPr>
            <a:cxnSpLocks noChangeShapeType="1"/>
            <a:stCxn id="26626" idx="3"/>
            <a:endCxn id="26627" idx="1"/>
          </p:cNvCxnSpPr>
          <p:nvPr/>
        </p:nvCxnSpPr>
        <p:spPr bwMode="auto">
          <a:xfrm>
            <a:off x="1295400" y="3162300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4" name="AutoShape 21"/>
          <p:cNvCxnSpPr>
            <a:cxnSpLocks noChangeShapeType="1"/>
            <a:stCxn id="26627" idx="3"/>
            <a:endCxn id="26630" idx="1"/>
          </p:cNvCxnSpPr>
          <p:nvPr/>
        </p:nvCxnSpPr>
        <p:spPr bwMode="auto">
          <a:xfrm>
            <a:off x="2438400" y="3162300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5" name="AutoShape 22"/>
          <p:cNvCxnSpPr>
            <a:cxnSpLocks noChangeShapeType="1"/>
            <a:stCxn id="26630" idx="3"/>
            <a:endCxn id="26631" idx="1"/>
          </p:cNvCxnSpPr>
          <p:nvPr/>
        </p:nvCxnSpPr>
        <p:spPr bwMode="auto">
          <a:xfrm>
            <a:off x="3657600" y="3162300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6" name="AutoShape 23"/>
          <p:cNvCxnSpPr>
            <a:cxnSpLocks noChangeShapeType="1"/>
            <a:stCxn id="26631" idx="3"/>
            <a:endCxn id="26633" idx="1"/>
          </p:cNvCxnSpPr>
          <p:nvPr/>
        </p:nvCxnSpPr>
        <p:spPr bwMode="auto">
          <a:xfrm>
            <a:off x="4876800" y="3162300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7" name="AutoShape 24"/>
          <p:cNvCxnSpPr>
            <a:cxnSpLocks noChangeShapeType="1"/>
            <a:stCxn id="26633" idx="3"/>
            <a:endCxn id="26634" idx="1"/>
          </p:cNvCxnSpPr>
          <p:nvPr/>
        </p:nvCxnSpPr>
        <p:spPr bwMode="auto">
          <a:xfrm>
            <a:off x="6096000" y="3162300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8" name="AutoShape 25"/>
          <p:cNvCxnSpPr>
            <a:cxnSpLocks noChangeShapeType="1"/>
            <a:stCxn id="26634" idx="3"/>
            <a:endCxn id="26636" idx="1"/>
          </p:cNvCxnSpPr>
          <p:nvPr/>
        </p:nvCxnSpPr>
        <p:spPr bwMode="auto">
          <a:xfrm>
            <a:off x="7239000" y="3162300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9" name="AutoShape 26"/>
          <p:cNvCxnSpPr>
            <a:cxnSpLocks noChangeShapeType="1"/>
            <a:stCxn id="26628" idx="3"/>
            <a:endCxn id="26629" idx="1"/>
          </p:cNvCxnSpPr>
          <p:nvPr/>
        </p:nvCxnSpPr>
        <p:spPr bwMode="auto">
          <a:xfrm>
            <a:off x="3124200" y="42291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0" name="AutoShape 27"/>
          <p:cNvCxnSpPr>
            <a:cxnSpLocks noChangeShapeType="1"/>
            <a:stCxn id="26629" idx="3"/>
            <a:endCxn id="26632" idx="1"/>
          </p:cNvCxnSpPr>
          <p:nvPr/>
        </p:nvCxnSpPr>
        <p:spPr bwMode="auto">
          <a:xfrm>
            <a:off x="4572000" y="42291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1" name="AutoShape 28"/>
          <p:cNvCxnSpPr>
            <a:cxnSpLocks noChangeShapeType="1"/>
            <a:stCxn id="26632" idx="3"/>
            <a:endCxn id="26635" idx="1"/>
          </p:cNvCxnSpPr>
          <p:nvPr/>
        </p:nvCxnSpPr>
        <p:spPr bwMode="auto">
          <a:xfrm>
            <a:off x="6096000" y="42291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52" name="Text Box 31"/>
          <p:cNvSpPr txBox="1">
            <a:spLocks noChangeArrowheads="1"/>
          </p:cNvSpPr>
          <p:nvPr/>
        </p:nvSpPr>
        <p:spPr bwMode="auto">
          <a:xfrm>
            <a:off x="2025650" y="5486400"/>
            <a:ext cx="536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정보시스템 개발공정별 감리지침 개발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정보시스템 감리의 절차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600200" y="21336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2. </a:t>
            </a:r>
            <a:r>
              <a:rPr lang="ko-KR" altLang="en-US" sz="1600"/>
              <a:t>감리가능여부 통보</a:t>
            </a:r>
          </a:p>
        </p:txBody>
      </p:sp>
      <p:sp>
        <p:nvSpPr>
          <p:cNvPr id="27652" name="Rectangle 10"/>
          <p:cNvSpPr>
            <a:spLocks noChangeArrowheads="1"/>
          </p:cNvSpPr>
          <p:nvPr/>
        </p:nvSpPr>
        <p:spPr bwMode="auto">
          <a:xfrm>
            <a:off x="228600" y="1676400"/>
            <a:ext cx="533400" cy="487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감</a:t>
            </a:r>
          </a:p>
          <a:p>
            <a:pPr algn="ctr" eaLnBrk="1" hangingPunct="1"/>
            <a:r>
              <a:rPr lang="ko-KR" altLang="en-US"/>
              <a:t>리</a:t>
            </a:r>
          </a:p>
          <a:p>
            <a:pPr algn="ctr" eaLnBrk="1" hangingPunct="1"/>
            <a:r>
              <a:rPr lang="ko-KR" altLang="en-US"/>
              <a:t>의</a:t>
            </a:r>
          </a:p>
          <a:p>
            <a:pPr algn="ctr" eaLnBrk="1" hangingPunct="1"/>
            <a:r>
              <a:rPr lang="ko-KR" altLang="en-US"/>
              <a:t>뢰</a:t>
            </a:r>
          </a:p>
          <a:p>
            <a:pPr algn="ctr" eaLnBrk="1" hangingPunct="1"/>
            <a:r>
              <a:rPr lang="ko-KR" altLang="en-US"/>
              <a:t>기</a:t>
            </a:r>
          </a:p>
          <a:p>
            <a:pPr algn="ctr" eaLnBrk="1" hangingPunct="1"/>
            <a:r>
              <a:rPr lang="ko-KR" altLang="en-US"/>
              <a:t>관</a:t>
            </a:r>
          </a:p>
        </p:txBody>
      </p:sp>
      <p:sp>
        <p:nvSpPr>
          <p:cNvPr id="27653" name="Rectangle 12"/>
          <p:cNvSpPr>
            <a:spLocks noChangeArrowheads="1"/>
          </p:cNvSpPr>
          <p:nvPr/>
        </p:nvSpPr>
        <p:spPr bwMode="auto">
          <a:xfrm>
            <a:off x="4191000" y="1676400"/>
            <a:ext cx="533400" cy="487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감</a:t>
            </a:r>
          </a:p>
          <a:p>
            <a:pPr algn="ctr" eaLnBrk="1" hangingPunct="1"/>
            <a:r>
              <a:rPr lang="ko-KR" altLang="en-US"/>
              <a:t>리</a:t>
            </a:r>
          </a:p>
          <a:p>
            <a:pPr algn="ctr" eaLnBrk="1" hangingPunct="1"/>
            <a:r>
              <a:rPr lang="ko-KR" altLang="en-US"/>
              <a:t>기</a:t>
            </a:r>
          </a:p>
          <a:p>
            <a:pPr algn="ctr" eaLnBrk="1" hangingPunct="1"/>
            <a:r>
              <a:rPr lang="ko-KR" altLang="en-US"/>
              <a:t>관</a:t>
            </a:r>
          </a:p>
        </p:txBody>
      </p:sp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8229600" y="1752600"/>
            <a:ext cx="533400" cy="487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피</a:t>
            </a:r>
          </a:p>
          <a:p>
            <a:pPr algn="ctr" eaLnBrk="1" hangingPunct="1"/>
            <a:r>
              <a:rPr lang="ko-KR" altLang="en-US"/>
              <a:t>감</a:t>
            </a:r>
          </a:p>
          <a:p>
            <a:pPr algn="ctr" eaLnBrk="1" hangingPunct="1"/>
            <a:r>
              <a:rPr lang="ko-KR" altLang="en-US"/>
              <a:t>리</a:t>
            </a:r>
          </a:p>
          <a:p>
            <a:pPr algn="ctr" eaLnBrk="1" hangingPunct="1"/>
            <a:r>
              <a:rPr lang="ko-KR" altLang="en-US"/>
              <a:t>기</a:t>
            </a:r>
          </a:p>
          <a:p>
            <a:pPr algn="ctr" eaLnBrk="1" hangingPunct="1"/>
            <a:r>
              <a:rPr lang="ko-KR" altLang="en-US"/>
              <a:t>관</a:t>
            </a:r>
          </a:p>
        </p:txBody>
      </p:sp>
      <p:sp>
        <p:nvSpPr>
          <p:cNvPr id="27655" name="Rectangle 16"/>
          <p:cNvSpPr>
            <a:spLocks noChangeArrowheads="1"/>
          </p:cNvSpPr>
          <p:nvPr/>
        </p:nvSpPr>
        <p:spPr bwMode="auto">
          <a:xfrm>
            <a:off x="1600200" y="25908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3. </a:t>
            </a:r>
            <a:r>
              <a:rPr lang="ko-KR" altLang="en-US" sz="1600"/>
              <a:t>감리의뢰</a:t>
            </a:r>
          </a:p>
        </p:txBody>
      </p:sp>
      <p:sp>
        <p:nvSpPr>
          <p:cNvPr id="27656" name="Rectangle 17"/>
          <p:cNvSpPr>
            <a:spLocks noChangeArrowheads="1"/>
          </p:cNvSpPr>
          <p:nvPr/>
        </p:nvSpPr>
        <p:spPr bwMode="auto">
          <a:xfrm>
            <a:off x="1600200" y="16764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1. </a:t>
            </a:r>
            <a:r>
              <a:rPr lang="ko-KR" altLang="en-US" sz="1600"/>
              <a:t>감리가능문의</a:t>
            </a:r>
          </a:p>
        </p:txBody>
      </p:sp>
      <p:sp>
        <p:nvSpPr>
          <p:cNvPr id="27657" name="Rectangle 18"/>
          <p:cNvSpPr>
            <a:spLocks noChangeArrowheads="1"/>
          </p:cNvSpPr>
          <p:nvPr/>
        </p:nvSpPr>
        <p:spPr bwMode="auto">
          <a:xfrm>
            <a:off x="1600200" y="31242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4. </a:t>
            </a:r>
            <a:r>
              <a:rPr lang="ko-KR" altLang="en-US" sz="1600"/>
              <a:t>감리계약</a:t>
            </a:r>
          </a:p>
        </p:txBody>
      </p:sp>
      <p:sp>
        <p:nvSpPr>
          <p:cNvPr id="27658" name="Rectangle 19"/>
          <p:cNvSpPr>
            <a:spLocks noChangeArrowheads="1"/>
          </p:cNvSpPr>
          <p:nvPr/>
        </p:nvSpPr>
        <p:spPr bwMode="auto">
          <a:xfrm>
            <a:off x="1600200" y="34290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(</a:t>
            </a:r>
            <a:r>
              <a:rPr lang="ko-KR" altLang="en-US" sz="1600"/>
              <a:t>종합감리계획서 통보</a:t>
            </a:r>
            <a:r>
              <a:rPr lang="en-US" altLang="ko-KR" sz="1600"/>
              <a:t>)</a:t>
            </a:r>
          </a:p>
        </p:txBody>
      </p:sp>
      <p:sp>
        <p:nvSpPr>
          <p:cNvPr id="27659" name="Rectangle 22"/>
          <p:cNvSpPr>
            <a:spLocks noChangeArrowheads="1"/>
          </p:cNvSpPr>
          <p:nvPr/>
        </p:nvSpPr>
        <p:spPr bwMode="auto">
          <a:xfrm>
            <a:off x="1524000" y="52578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7. </a:t>
            </a:r>
            <a:r>
              <a:rPr lang="ko-KR" altLang="en-US" sz="1600"/>
              <a:t>개별감리계획서 통보</a:t>
            </a:r>
          </a:p>
        </p:txBody>
      </p:sp>
      <p:sp>
        <p:nvSpPr>
          <p:cNvPr id="27660" name="Rectangle 23"/>
          <p:cNvSpPr>
            <a:spLocks noChangeArrowheads="1"/>
          </p:cNvSpPr>
          <p:nvPr/>
        </p:nvSpPr>
        <p:spPr bwMode="auto">
          <a:xfrm>
            <a:off x="1447800" y="59436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9. </a:t>
            </a:r>
            <a:r>
              <a:rPr lang="ko-KR" altLang="en-US" sz="1600"/>
              <a:t>감리보고서 통보</a:t>
            </a:r>
          </a:p>
        </p:txBody>
      </p:sp>
      <p:sp>
        <p:nvSpPr>
          <p:cNvPr id="27661" name="Rectangle 24"/>
          <p:cNvSpPr>
            <a:spLocks noChangeArrowheads="1"/>
          </p:cNvSpPr>
          <p:nvPr/>
        </p:nvSpPr>
        <p:spPr bwMode="auto">
          <a:xfrm>
            <a:off x="5486400" y="57912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9. </a:t>
            </a:r>
            <a:r>
              <a:rPr lang="ko-KR" altLang="en-US" sz="1600"/>
              <a:t>감리보고서 통보</a:t>
            </a:r>
          </a:p>
        </p:txBody>
      </p:sp>
      <p:sp>
        <p:nvSpPr>
          <p:cNvPr id="27662" name="Rectangle 25"/>
          <p:cNvSpPr>
            <a:spLocks noChangeArrowheads="1"/>
          </p:cNvSpPr>
          <p:nvPr/>
        </p:nvSpPr>
        <p:spPr bwMode="auto">
          <a:xfrm>
            <a:off x="5181600" y="5181600"/>
            <a:ext cx="27432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(</a:t>
            </a:r>
            <a:r>
              <a:rPr lang="ko-KR" altLang="en-US" sz="1600"/>
              <a:t>착수회의</a:t>
            </a:r>
            <a:r>
              <a:rPr lang="en-US" altLang="ko-KR" sz="1600"/>
              <a:t>, </a:t>
            </a:r>
            <a:r>
              <a:rPr lang="ko-KR" altLang="en-US" sz="1600"/>
              <a:t>본 조사</a:t>
            </a:r>
            <a:r>
              <a:rPr lang="en-US" altLang="ko-KR" sz="1600"/>
              <a:t>, </a:t>
            </a:r>
            <a:r>
              <a:rPr lang="ko-KR" altLang="en-US" sz="1600"/>
              <a:t>종료회의</a:t>
            </a:r>
            <a:r>
              <a:rPr lang="en-US" altLang="ko-KR" sz="1600"/>
              <a:t>)</a:t>
            </a:r>
          </a:p>
        </p:txBody>
      </p:sp>
      <p:sp>
        <p:nvSpPr>
          <p:cNvPr id="27663" name="Rectangle 26"/>
          <p:cNvSpPr>
            <a:spLocks noChangeArrowheads="1"/>
          </p:cNvSpPr>
          <p:nvPr/>
        </p:nvSpPr>
        <p:spPr bwMode="auto">
          <a:xfrm>
            <a:off x="5638800" y="48768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8. </a:t>
            </a:r>
            <a:r>
              <a:rPr lang="ko-KR" altLang="en-US" sz="1600"/>
              <a:t>예비조사</a:t>
            </a:r>
            <a:r>
              <a:rPr lang="en-US" altLang="ko-KR" sz="1600"/>
              <a:t>, </a:t>
            </a:r>
            <a:r>
              <a:rPr lang="ko-KR" altLang="en-US" sz="1600"/>
              <a:t>감리실시</a:t>
            </a:r>
          </a:p>
        </p:txBody>
      </p:sp>
      <p:sp>
        <p:nvSpPr>
          <p:cNvPr id="27664" name="Rectangle 27"/>
          <p:cNvSpPr>
            <a:spLocks noChangeArrowheads="1"/>
          </p:cNvSpPr>
          <p:nvPr/>
        </p:nvSpPr>
        <p:spPr bwMode="auto">
          <a:xfrm>
            <a:off x="5638800" y="42672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7. </a:t>
            </a:r>
            <a:r>
              <a:rPr lang="ko-KR" altLang="en-US" sz="1600"/>
              <a:t>개별감리계획서 통보</a:t>
            </a:r>
          </a:p>
        </p:txBody>
      </p:sp>
      <p:sp>
        <p:nvSpPr>
          <p:cNvPr id="27665" name="Rectangle 28"/>
          <p:cNvSpPr>
            <a:spLocks noChangeArrowheads="1"/>
          </p:cNvSpPr>
          <p:nvPr/>
        </p:nvSpPr>
        <p:spPr bwMode="auto">
          <a:xfrm>
            <a:off x="5562600" y="3581400"/>
            <a:ext cx="2133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6. </a:t>
            </a:r>
            <a:r>
              <a:rPr lang="ko-KR" altLang="en-US" sz="1600"/>
              <a:t>감리대상문서 제출</a:t>
            </a:r>
          </a:p>
        </p:txBody>
      </p:sp>
      <p:sp>
        <p:nvSpPr>
          <p:cNvPr id="27666" name="Line 31"/>
          <p:cNvSpPr>
            <a:spLocks noChangeShapeType="1"/>
          </p:cNvSpPr>
          <p:nvPr/>
        </p:nvSpPr>
        <p:spPr bwMode="auto">
          <a:xfrm flipH="1">
            <a:off x="1143000" y="6248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67" name="Line 32"/>
          <p:cNvSpPr>
            <a:spLocks noChangeShapeType="1"/>
          </p:cNvSpPr>
          <p:nvPr/>
        </p:nvSpPr>
        <p:spPr bwMode="auto">
          <a:xfrm flipH="1">
            <a:off x="1066800" y="5562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27668" name="Group 38"/>
          <p:cNvGrpSpPr>
            <a:grpSpLocks/>
          </p:cNvGrpSpPr>
          <p:nvPr/>
        </p:nvGrpSpPr>
        <p:grpSpPr bwMode="auto">
          <a:xfrm>
            <a:off x="990600" y="3886200"/>
            <a:ext cx="3124200" cy="685800"/>
            <a:chOff x="576" y="2592"/>
            <a:chExt cx="1968" cy="432"/>
          </a:xfrm>
        </p:grpSpPr>
        <p:sp>
          <p:nvSpPr>
            <p:cNvPr id="27677" name="Rectangle 20"/>
            <p:cNvSpPr>
              <a:spLocks noChangeArrowheads="1"/>
            </p:cNvSpPr>
            <p:nvPr/>
          </p:nvSpPr>
          <p:spPr bwMode="auto">
            <a:xfrm>
              <a:off x="816" y="2592"/>
              <a:ext cx="134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600"/>
                <a:t>5. </a:t>
              </a:r>
              <a:r>
                <a:rPr lang="ko-KR" altLang="en-US" sz="1600"/>
                <a:t>감리준비</a:t>
              </a:r>
            </a:p>
          </p:txBody>
        </p:sp>
        <p:sp>
          <p:nvSpPr>
            <p:cNvPr id="27678" name="Rectangle 21"/>
            <p:cNvSpPr>
              <a:spLocks noChangeArrowheads="1"/>
            </p:cNvSpPr>
            <p:nvPr/>
          </p:nvSpPr>
          <p:spPr bwMode="auto">
            <a:xfrm>
              <a:off x="624" y="2784"/>
              <a:ext cx="172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600"/>
                <a:t>(</a:t>
              </a:r>
              <a:r>
                <a:rPr lang="ko-KR" altLang="en-US" sz="1600"/>
                <a:t>개별감리요청</a:t>
              </a:r>
              <a:r>
                <a:rPr lang="en-US" altLang="ko-KR" sz="1600"/>
                <a:t>/</a:t>
              </a:r>
              <a:r>
                <a:rPr lang="ko-KR" altLang="en-US" sz="1600"/>
                <a:t>검토요구사항</a:t>
              </a:r>
              <a:r>
                <a:rPr lang="en-US" altLang="ko-KR" sz="1600"/>
                <a:t>)</a:t>
              </a:r>
            </a:p>
          </p:txBody>
        </p:sp>
        <p:sp>
          <p:nvSpPr>
            <p:cNvPr id="27679" name="Line 33"/>
            <p:cNvSpPr>
              <a:spLocks noChangeShapeType="1"/>
            </p:cNvSpPr>
            <p:nvPr/>
          </p:nvSpPr>
          <p:spPr bwMode="auto">
            <a:xfrm>
              <a:off x="576" y="2784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669" name="Line 34"/>
          <p:cNvSpPr>
            <a:spLocks noChangeShapeType="1"/>
          </p:cNvSpPr>
          <p:nvPr/>
        </p:nvSpPr>
        <p:spPr bwMode="auto">
          <a:xfrm>
            <a:off x="1219200" y="3429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0" name="Line 35"/>
          <p:cNvSpPr>
            <a:spLocks noChangeShapeType="1"/>
          </p:cNvSpPr>
          <p:nvPr/>
        </p:nvSpPr>
        <p:spPr bwMode="auto">
          <a:xfrm>
            <a:off x="914400" y="28956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1" name="Line 36"/>
          <p:cNvSpPr>
            <a:spLocks noChangeShapeType="1"/>
          </p:cNvSpPr>
          <p:nvPr/>
        </p:nvSpPr>
        <p:spPr bwMode="auto">
          <a:xfrm flipH="1">
            <a:off x="1066800" y="24384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2" name="Line 37"/>
          <p:cNvSpPr>
            <a:spLocks noChangeShapeType="1"/>
          </p:cNvSpPr>
          <p:nvPr/>
        </p:nvSpPr>
        <p:spPr bwMode="auto">
          <a:xfrm>
            <a:off x="1143000" y="1981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3" name="Line 39"/>
          <p:cNvSpPr>
            <a:spLocks noChangeShapeType="1"/>
          </p:cNvSpPr>
          <p:nvPr/>
        </p:nvSpPr>
        <p:spPr bwMode="auto">
          <a:xfrm flipH="1">
            <a:off x="5029200" y="3886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4" name="Line 40"/>
          <p:cNvSpPr>
            <a:spLocks noChangeShapeType="1"/>
          </p:cNvSpPr>
          <p:nvPr/>
        </p:nvSpPr>
        <p:spPr bwMode="auto">
          <a:xfrm>
            <a:off x="5257800" y="4572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5" name="Line 41"/>
          <p:cNvSpPr>
            <a:spLocks noChangeShapeType="1"/>
          </p:cNvSpPr>
          <p:nvPr/>
        </p:nvSpPr>
        <p:spPr bwMode="auto">
          <a:xfrm>
            <a:off x="4953000" y="51816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676" name="Line 42"/>
          <p:cNvSpPr>
            <a:spLocks noChangeShapeType="1"/>
          </p:cNvSpPr>
          <p:nvPr/>
        </p:nvSpPr>
        <p:spPr bwMode="auto">
          <a:xfrm>
            <a:off x="5105400" y="6096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000" smtClean="0"/>
              <a:t>정보시스템 감리의 기대효과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>
                <a:ea typeface="바탕" pitchFamily="18" charset="-127"/>
              </a:rPr>
              <a:t>      정보시스템 감리를 통해 정보시스템의 기획</a:t>
            </a:r>
            <a:r>
              <a:rPr lang="en-US" altLang="ko-KR" sz="2000" smtClean="0">
                <a:ea typeface="바탕" pitchFamily="18" charset="-127"/>
              </a:rPr>
              <a:t>, </a:t>
            </a:r>
            <a:r>
              <a:rPr lang="ko-KR" altLang="en-US" sz="2000" smtClean="0">
                <a:ea typeface="바탕" pitchFamily="18" charset="-127"/>
              </a:rPr>
              <a:t>개발에서 개선된 부분을 설문 조사한 결과 프로젝트 관리 측면에서의 효과가 상대적으로 큰 것으로 나타나고 있다</a:t>
            </a:r>
            <a:r>
              <a:rPr lang="en-US" altLang="ko-KR" sz="2000" smtClean="0">
                <a:ea typeface="바탕" pitchFamily="18" charset="-127"/>
              </a:rPr>
              <a:t>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>
                <a:ea typeface="바탕" pitchFamily="18" charset="-127"/>
              </a:rPr>
              <a:t>(2) </a:t>
            </a:r>
            <a:r>
              <a:rPr lang="ko-KR" altLang="en-US" sz="2000" smtClean="0">
                <a:ea typeface="바탕" pitchFamily="18" charset="-127"/>
              </a:rPr>
              <a:t>공공부문 정보화 사업 감리시행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>
                <a:ea typeface="바탕" pitchFamily="18" charset="-127"/>
              </a:rPr>
              <a:t>      공공부문 정보화사업의 규모 증대와 함께 정보시스템 감리에 대한 수요는 증가하는 추세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>
                <a:ea typeface="바탕" pitchFamily="18" charset="-127"/>
              </a:rPr>
              <a:t>(3) </a:t>
            </a:r>
            <a:r>
              <a:rPr lang="ko-KR" altLang="en-US" sz="2000" smtClean="0">
                <a:ea typeface="바탕" pitchFamily="18" charset="-127"/>
              </a:rPr>
              <a:t>정보시스템 감리제도 연구 및 운영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>
                <a:ea typeface="바탕" pitchFamily="18" charset="-127"/>
              </a:rPr>
              <a:t>      정보시스템 감리제도는 정보화의 역기능을 예방</a:t>
            </a:r>
            <a:r>
              <a:rPr lang="en-US" altLang="ko-KR" sz="2000" smtClean="0">
                <a:ea typeface="바탕" pitchFamily="18" charset="-127"/>
              </a:rPr>
              <a:t>, </a:t>
            </a:r>
            <a:r>
              <a:rPr lang="ko-KR" altLang="en-US" sz="2000" smtClean="0">
                <a:ea typeface="바탕" pitchFamily="18" charset="-127"/>
              </a:rPr>
              <a:t>제거</a:t>
            </a:r>
            <a:r>
              <a:rPr lang="en-US" altLang="ko-KR" sz="2000" smtClean="0">
                <a:ea typeface="바탕" pitchFamily="18" charset="-127"/>
              </a:rPr>
              <a:t>, </a:t>
            </a:r>
            <a:r>
              <a:rPr lang="ko-KR" altLang="en-US" sz="2000" smtClean="0">
                <a:ea typeface="바탕" pitchFamily="18" charset="-127"/>
              </a:rPr>
              <a:t>정보시스템의 이용을 촉진한다는 것을 기본목표로 하고 있다</a:t>
            </a:r>
            <a:r>
              <a:rPr lang="en-US" altLang="ko-KR" sz="2000" smtClean="0">
                <a:ea typeface="바탕" pitchFamily="18" charset="-127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>
                <a:ea typeface="바탕" pitchFamily="18" charset="-127"/>
              </a:rPr>
              <a:t>(4) </a:t>
            </a:r>
            <a:r>
              <a:rPr lang="ko-KR" altLang="en-US" sz="2000" smtClean="0">
                <a:ea typeface="바탕" pitchFamily="18" charset="-127"/>
              </a:rPr>
              <a:t>향후 전망 및 발전방향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>
                <a:ea typeface="바탕" pitchFamily="18" charset="-127"/>
              </a:rPr>
              <a:t>     국내 정보화의 발전속도로 볼 때 향후에는 정보시스템 운영에 대한 감리도 증가할 것으로 예상됨</a:t>
            </a:r>
            <a:r>
              <a:rPr lang="en-US" altLang="ko-KR" sz="2000" smtClean="0">
                <a:ea typeface="바탕" pitchFamily="18" charset="-127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>
                <a:ea typeface="바탕" pitchFamily="18" charset="-127"/>
              </a:rPr>
              <a:t>     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4. </a:t>
            </a:r>
            <a:r>
              <a:rPr lang="ko-KR" altLang="en-US" sz="3600" smtClean="0"/>
              <a:t>정보시스템 감리의 효과와 미래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5. </a:t>
            </a:r>
            <a:r>
              <a:rPr lang="ko-KR" altLang="en-US" sz="3600" dirty="0" smtClean="0"/>
              <a:t>정보시스템 감리실제</a:t>
            </a:r>
          </a:p>
        </p:txBody>
      </p:sp>
      <p:grpSp>
        <p:nvGrpSpPr>
          <p:cNvPr id="37891" name="Group 31"/>
          <p:cNvGrpSpPr>
            <a:grpSpLocks/>
          </p:cNvGrpSpPr>
          <p:nvPr/>
        </p:nvGrpSpPr>
        <p:grpSpPr bwMode="auto">
          <a:xfrm>
            <a:off x="457200" y="990600"/>
            <a:ext cx="8077200" cy="4932363"/>
            <a:chOff x="288" y="925"/>
            <a:chExt cx="5088" cy="3107"/>
          </a:xfrm>
        </p:grpSpPr>
        <p:sp>
          <p:nvSpPr>
            <p:cNvPr id="37893" name="Rectangle 4"/>
            <p:cNvSpPr>
              <a:spLocks noChangeArrowheads="1"/>
            </p:cNvSpPr>
            <p:nvPr/>
          </p:nvSpPr>
          <p:spPr bwMode="auto">
            <a:xfrm>
              <a:off x="288" y="2304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감리의 새로운</a:t>
              </a:r>
            </a:p>
            <a:p>
              <a:pPr algn="ctr" eaLnBrk="1" hangingPunct="1"/>
              <a:r>
                <a:rPr lang="ko-KR" altLang="en-US" sz="2000"/>
                <a:t>방법</a:t>
              </a:r>
            </a:p>
          </p:txBody>
        </p:sp>
        <p:sp>
          <p:nvSpPr>
            <p:cNvPr id="37894" name="Rectangle 5"/>
            <p:cNvSpPr>
              <a:spLocks noChangeArrowheads="1"/>
            </p:cNvSpPr>
            <p:nvPr/>
          </p:nvSpPr>
          <p:spPr bwMode="auto">
            <a:xfrm>
              <a:off x="1488" y="2328"/>
              <a:ext cx="67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감리</a:t>
              </a:r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2304" y="3504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통제의 새로운</a:t>
              </a:r>
            </a:p>
            <a:p>
              <a:pPr algn="ctr" eaLnBrk="1" hangingPunct="1"/>
              <a:r>
                <a:rPr lang="ko-KR" altLang="en-US" sz="2000"/>
                <a:t>방법</a:t>
              </a:r>
            </a:p>
          </p:txBody>
        </p: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2304" y="2880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통제</a:t>
              </a:r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2304" y="2256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통제목적</a:t>
              </a:r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2304" y="1632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활동</a:t>
              </a:r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>
              <a:off x="2304" y="1008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새로운 활동</a:t>
              </a:r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auto">
            <a:xfrm>
              <a:off x="4320" y="2256"/>
              <a:ext cx="1056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2000"/>
                <a:t>새롭고 증가된</a:t>
              </a:r>
            </a:p>
            <a:p>
              <a:pPr algn="ctr" eaLnBrk="1" hangingPunct="1"/>
              <a:r>
                <a:rPr lang="ko-KR" altLang="en-US" sz="2000"/>
                <a:t>위험</a:t>
              </a:r>
            </a:p>
          </p:txBody>
        </p:sp>
        <p:sp>
          <p:nvSpPr>
            <p:cNvPr id="37901" name="Rectangle 14"/>
            <p:cNvSpPr>
              <a:spLocks noChangeArrowheads="1"/>
            </p:cNvSpPr>
            <p:nvPr/>
          </p:nvSpPr>
          <p:spPr bwMode="auto">
            <a:xfrm>
              <a:off x="3456" y="2328"/>
              <a:ext cx="67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위험</a:t>
              </a:r>
            </a:p>
          </p:txBody>
        </p:sp>
        <p:cxnSp>
          <p:nvCxnSpPr>
            <p:cNvPr id="37902" name="AutoShape 15"/>
            <p:cNvCxnSpPr>
              <a:cxnSpLocks noChangeShapeType="1"/>
              <a:stCxn id="37893" idx="0"/>
              <a:endCxn id="37899" idx="1"/>
            </p:cNvCxnSpPr>
            <p:nvPr/>
          </p:nvCxnSpPr>
          <p:spPr bwMode="auto">
            <a:xfrm rot="-5400000">
              <a:off x="1044" y="1044"/>
              <a:ext cx="1032" cy="14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3" name="AutoShape 16"/>
            <p:cNvCxnSpPr>
              <a:cxnSpLocks noChangeShapeType="1"/>
              <a:stCxn id="37899" idx="3"/>
              <a:endCxn id="37900" idx="0"/>
            </p:cNvCxnSpPr>
            <p:nvPr/>
          </p:nvCxnSpPr>
          <p:spPr bwMode="auto">
            <a:xfrm>
              <a:off x="3360" y="1272"/>
              <a:ext cx="1488" cy="98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4" name="AutoShape 17"/>
            <p:cNvCxnSpPr>
              <a:cxnSpLocks noChangeShapeType="1"/>
              <a:stCxn id="37893" idx="2"/>
              <a:endCxn id="37895" idx="1"/>
            </p:cNvCxnSpPr>
            <p:nvPr/>
          </p:nvCxnSpPr>
          <p:spPr bwMode="auto">
            <a:xfrm rot="16200000" flipH="1">
              <a:off x="1092" y="2556"/>
              <a:ext cx="936" cy="14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5" name="AutoShape 18"/>
            <p:cNvCxnSpPr>
              <a:cxnSpLocks noChangeShapeType="1"/>
              <a:stCxn id="37895" idx="3"/>
              <a:endCxn id="37900" idx="2"/>
            </p:cNvCxnSpPr>
            <p:nvPr/>
          </p:nvCxnSpPr>
          <p:spPr bwMode="auto">
            <a:xfrm flipV="1">
              <a:off x="3360" y="2784"/>
              <a:ext cx="1488" cy="98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6" name="AutoShape 19"/>
            <p:cNvCxnSpPr>
              <a:cxnSpLocks noChangeShapeType="1"/>
              <a:stCxn id="37894" idx="0"/>
              <a:endCxn id="37898" idx="1"/>
            </p:cNvCxnSpPr>
            <p:nvPr/>
          </p:nvCxnSpPr>
          <p:spPr bwMode="auto">
            <a:xfrm rot="-5400000">
              <a:off x="1848" y="1872"/>
              <a:ext cx="432" cy="48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7" name="AutoShape 20"/>
            <p:cNvCxnSpPr>
              <a:cxnSpLocks noChangeShapeType="1"/>
              <a:stCxn id="37898" idx="3"/>
              <a:endCxn id="37901" idx="0"/>
            </p:cNvCxnSpPr>
            <p:nvPr/>
          </p:nvCxnSpPr>
          <p:spPr bwMode="auto">
            <a:xfrm>
              <a:off x="3360" y="1896"/>
              <a:ext cx="432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8" name="AutoShape 21"/>
            <p:cNvCxnSpPr>
              <a:cxnSpLocks noChangeShapeType="1"/>
              <a:stCxn id="37894" idx="2"/>
              <a:endCxn id="37896" idx="1"/>
            </p:cNvCxnSpPr>
            <p:nvPr/>
          </p:nvCxnSpPr>
          <p:spPr bwMode="auto">
            <a:xfrm rot="16200000" flipH="1">
              <a:off x="1848" y="2688"/>
              <a:ext cx="432" cy="48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9" name="AutoShape 22"/>
            <p:cNvCxnSpPr>
              <a:cxnSpLocks noChangeShapeType="1"/>
              <a:stCxn id="37896" idx="3"/>
              <a:endCxn id="37901" idx="2"/>
            </p:cNvCxnSpPr>
            <p:nvPr/>
          </p:nvCxnSpPr>
          <p:spPr bwMode="auto">
            <a:xfrm flipV="1">
              <a:off x="3360" y="2712"/>
              <a:ext cx="432" cy="4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0" name="AutoShape 23"/>
            <p:cNvCxnSpPr>
              <a:cxnSpLocks noChangeShapeType="1"/>
              <a:stCxn id="37898" idx="2"/>
              <a:endCxn id="37897" idx="0"/>
            </p:cNvCxnSpPr>
            <p:nvPr/>
          </p:nvCxnSpPr>
          <p:spPr bwMode="auto">
            <a:xfrm>
              <a:off x="2832" y="2160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1" name="AutoShape 24"/>
            <p:cNvCxnSpPr>
              <a:cxnSpLocks noChangeShapeType="1"/>
              <a:stCxn id="37897" idx="2"/>
              <a:endCxn id="37896" idx="0"/>
            </p:cNvCxnSpPr>
            <p:nvPr/>
          </p:nvCxnSpPr>
          <p:spPr bwMode="auto">
            <a:xfrm>
              <a:off x="2832" y="2784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2" name="AutoShape 25"/>
            <p:cNvCxnSpPr>
              <a:cxnSpLocks noChangeShapeType="1"/>
              <a:stCxn id="37894" idx="3"/>
              <a:endCxn id="37897" idx="1"/>
            </p:cNvCxnSpPr>
            <p:nvPr/>
          </p:nvCxnSpPr>
          <p:spPr bwMode="auto">
            <a:xfrm>
              <a:off x="2160" y="2520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3" name="AutoShape 26"/>
            <p:cNvCxnSpPr>
              <a:cxnSpLocks noChangeShapeType="1"/>
              <a:stCxn id="37897" idx="3"/>
              <a:endCxn id="37901" idx="1"/>
            </p:cNvCxnSpPr>
            <p:nvPr/>
          </p:nvCxnSpPr>
          <p:spPr bwMode="auto">
            <a:xfrm>
              <a:off x="3360" y="2520"/>
              <a:ext cx="9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14" name="Text Box 27"/>
            <p:cNvSpPr txBox="1">
              <a:spLocks noChangeArrowheads="1"/>
            </p:cNvSpPr>
            <p:nvPr/>
          </p:nvSpPr>
          <p:spPr bwMode="auto">
            <a:xfrm>
              <a:off x="614" y="92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접근</a:t>
              </a:r>
            </a:p>
          </p:txBody>
        </p:sp>
        <p:sp>
          <p:nvSpPr>
            <p:cNvPr id="37915" name="Text Box 28"/>
            <p:cNvSpPr txBox="1">
              <a:spLocks noChangeArrowheads="1"/>
            </p:cNvSpPr>
            <p:nvPr/>
          </p:nvSpPr>
          <p:spPr bwMode="auto">
            <a:xfrm>
              <a:off x="4262" y="92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생성</a:t>
              </a:r>
            </a:p>
          </p:txBody>
        </p:sp>
        <p:sp>
          <p:nvSpPr>
            <p:cNvPr id="37916" name="Text Box 29"/>
            <p:cNvSpPr txBox="1">
              <a:spLocks noChangeArrowheads="1"/>
            </p:cNvSpPr>
            <p:nvPr/>
          </p:nvSpPr>
          <p:spPr bwMode="auto">
            <a:xfrm>
              <a:off x="748" y="374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요구</a:t>
              </a:r>
            </a:p>
          </p:txBody>
        </p:sp>
        <p:sp>
          <p:nvSpPr>
            <p:cNvPr id="37917" name="Text Box 30"/>
            <p:cNvSpPr txBox="1">
              <a:spLocks noChangeArrowheads="1"/>
            </p:cNvSpPr>
            <p:nvPr/>
          </p:nvSpPr>
          <p:spPr bwMode="auto">
            <a:xfrm>
              <a:off x="4444" y="374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요구</a:t>
              </a:r>
            </a:p>
          </p:txBody>
        </p:sp>
      </p:grpSp>
      <p:sp>
        <p:nvSpPr>
          <p:cNvPr id="37892" name="Text Box 32"/>
          <p:cNvSpPr txBox="1">
            <a:spLocks noChangeArrowheads="1"/>
          </p:cNvSpPr>
          <p:nvPr/>
        </p:nvSpPr>
        <p:spPr bwMode="auto">
          <a:xfrm>
            <a:off x="2057400" y="6019800"/>
            <a:ext cx="516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감리 환경의 변화와 정보시스템 감리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51"/>
          <p:cNvGrpSpPr>
            <a:grpSpLocks/>
          </p:cNvGrpSpPr>
          <p:nvPr/>
        </p:nvGrpSpPr>
        <p:grpSpPr bwMode="auto">
          <a:xfrm>
            <a:off x="685800" y="762000"/>
            <a:ext cx="7772400" cy="5715000"/>
            <a:chOff x="-3" y="-3"/>
            <a:chExt cx="3104" cy="2694"/>
          </a:xfrm>
        </p:grpSpPr>
        <p:grpSp>
          <p:nvGrpSpPr>
            <p:cNvPr id="39942" name="Group 49"/>
            <p:cNvGrpSpPr>
              <a:grpSpLocks/>
            </p:cNvGrpSpPr>
            <p:nvPr/>
          </p:nvGrpSpPr>
          <p:grpSpPr bwMode="auto">
            <a:xfrm>
              <a:off x="0" y="0"/>
              <a:ext cx="3098" cy="2688"/>
              <a:chOff x="0" y="0"/>
              <a:chExt cx="3098" cy="2688"/>
            </a:xfrm>
          </p:grpSpPr>
          <p:grpSp>
            <p:nvGrpSpPr>
              <p:cNvPr id="39944" name="Group 20"/>
              <p:cNvGrpSpPr>
                <a:grpSpLocks/>
              </p:cNvGrpSpPr>
              <p:nvPr/>
            </p:nvGrpSpPr>
            <p:grpSpPr bwMode="auto">
              <a:xfrm>
                <a:off x="0" y="0"/>
                <a:ext cx="370" cy="480"/>
                <a:chOff x="0" y="0"/>
                <a:chExt cx="370" cy="480"/>
              </a:xfrm>
            </p:grpSpPr>
            <p:sp>
              <p:nvSpPr>
                <p:cNvPr id="39987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36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 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공정</a:t>
                  </a:r>
                </a:p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   내용</a:t>
                  </a:r>
                  <a:endParaRPr lang="ko-KR" altLang="en-US"/>
                </a:p>
              </p:txBody>
            </p:sp>
            <p:sp>
              <p:nvSpPr>
                <p:cNvPr id="39988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7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45" name="Group 22"/>
              <p:cNvGrpSpPr>
                <a:grpSpLocks/>
              </p:cNvGrpSpPr>
              <p:nvPr/>
            </p:nvGrpSpPr>
            <p:grpSpPr bwMode="auto">
              <a:xfrm>
                <a:off x="370" y="0"/>
                <a:ext cx="654" cy="480"/>
                <a:chOff x="370" y="0"/>
                <a:chExt cx="654" cy="480"/>
              </a:xfrm>
            </p:grpSpPr>
            <p:sp>
              <p:nvSpPr>
                <p:cNvPr id="39985" name="Rectangle 5"/>
                <p:cNvSpPr>
                  <a:spLocks noChangeArrowheads="1"/>
                </p:cNvSpPr>
                <p:nvPr/>
              </p:nvSpPr>
              <p:spPr bwMode="auto">
                <a:xfrm>
                  <a:off x="375" y="0"/>
                  <a:ext cx="644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기획공정</a:t>
                  </a:r>
                  <a:endParaRPr lang="ko-KR" altLang="en-US" sz="1600"/>
                </a:p>
              </p:txBody>
            </p:sp>
            <p:sp>
              <p:nvSpPr>
                <p:cNvPr id="39986" name="Rectangle 21"/>
                <p:cNvSpPr>
                  <a:spLocks noChangeArrowheads="1"/>
                </p:cNvSpPr>
                <p:nvPr/>
              </p:nvSpPr>
              <p:spPr bwMode="auto">
                <a:xfrm>
                  <a:off x="370" y="0"/>
                  <a:ext cx="65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46" name="Group 24"/>
              <p:cNvGrpSpPr>
                <a:grpSpLocks/>
              </p:cNvGrpSpPr>
              <p:nvPr/>
            </p:nvGrpSpPr>
            <p:grpSpPr bwMode="auto">
              <a:xfrm>
                <a:off x="1024" y="0"/>
                <a:ext cx="722" cy="480"/>
                <a:chOff x="1024" y="0"/>
                <a:chExt cx="722" cy="480"/>
              </a:xfrm>
            </p:grpSpPr>
            <p:sp>
              <p:nvSpPr>
                <p:cNvPr id="39983" name="Rectangle 6"/>
                <p:cNvSpPr>
                  <a:spLocks noChangeArrowheads="1"/>
                </p:cNvSpPr>
                <p:nvPr/>
              </p:nvSpPr>
              <p:spPr bwMode="auto">
                <a:xfrm>
                  <a:off x="1029" y="0"/>
                  <a:ext cx="71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개발공정</a:t>
                  </a:r>
                  <a:endParaRPr lang="ko-KR" altLang="en-US" sz="1600"/>
                </a:p>
              </p:txBody>
            </p:sp>
            <p:sp>
              <p:nvSpPr>
                <p:cNvPr id="39984" name="Rectangle 23"/>
                <p:cNvSpPr>
                  <a:spLocks noChangeArrowheads="1"/>
                </p:cNvSpPr>
                <p:nvPr/>
              </p:nvSpPr>
              <p:spPr bwMode="auto">
                <a:xfrm>
                  <a:off x="1024" y="0"/>
                  <a:ext cx="722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47" name="Group 26"/>
              <p:cNvGrpSpPr>
                <a:grpSpLocks/>
              </p:cNvGrpSpPr>
              <p:nvPr/>
            </p:nvGrpSpPr>
            <p:grpSpPr bwMode="auto">
              <a:xfrm>
                <a:off x="1746" y="0"/>
                <a:ext cx="767" cy="480"/>
                <a:chOff x="1746" y="0"/>
                <a:chExt cx="767" cy="480"/>
              </a:xfrm>
            </p:grpSpPr>
            <p:sp>
              <p:nvSpPr>
                <p:cNvPr id="39981" name="Rectangle 7"/>
                <p:cNvSpPr>
                  <a:spLocks noChangeArrowheads="1"/>
                </p:cNvSpPr>
                <p:nvPr/>
              </p:nvSpPr>
              <p:spPr bwMode="auto">
                <a:xfrm>
                  <a:off x="1751" y="0"/>
                  <a:ext cx="757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운영공정</a:t>
                  </a:r>
                  <a:endParaRPr lang="ko-KR" altLang="en-US" sz="1600"/>
                </a:p>
              </p:txBody>
            </p:sp>
            <p:sp>
              <p:nvSpPr>
                <p:cNvPr id="39982" name="Rectangle 25"/>
                <p:cNvSpPr>
                  <a:spLocks noChangeArrowheads="1"/>
                </p:cNvSpPr>
                <p:nvPr/>
              </p:nvSpPr>
              <p:spPr bwMode="auto">
                <a:xfrm>
                  <a:off x="1746" y="0"/>
                  <a:ext cx="767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48" name="Group 28"/>
              <p:cNvGrpSpPr>
                <a:grpSpLocks/>
              </p:cNvGrpSpPr>
              <p:nvPr/>
            </p:nvGrpSpPr>
            <p:grpSpPr bwMode="auto">
              <a:xfrm>
                <a:off x="2513" y="0"/>
                <a:ext cx="585" cy="480"/>
                <a:chOff x="2513" y="0"/>
                <a:chExt cx="585" cy="480"/>
              </a:xfrm>
            </p:grpSpPr>
            <p:sp>
              <p:nvSpPr>
                <p:cNvPr id="39979" name="Rectangle 8"/>
                <p:cNvSpPr>
                  <a:spLocks noChangeArrowheads="1"/>
                </p:cNvSpPr>
                <p:nvPr/>
              </p:nvSpPr>
              <p:spPr bwMode="auto">
                <a:xfrm>
                  <a:off x="2518" y="0"/>
                  <a:ext cx="575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유지보수공정</a:t>
                  </a:r>
                  <a:endParaRPr lang="ko-KR" altLang="en-US" sz="1600"/>
                </a:p>
              </p:txBody>
            </p:sp>
            <p:sp>
              <p:nvSpPr>
                <p:cNvPr id="39980" name="Rectangle 27"/>
                <p:cNvSpPr>
                  <a:spLocks noChangeArrowheads="1"/>
                </p:cNvSpPr>
                <p:nvPr/>
              </p:nvSpPr>
              <p:spPr bwMode="auto">
                <a:xfrm>
                  <a:off x="2513" y="0"/>
                  <a:ext cx="585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49" name="Group 30"/>
              <p:cNvGrpSpPr>
                <a:grpSpLocks/>
              </p:cNvGrpSpPr>
              <p:nvPr/>
            </p:nvGrpSpPr>
            <p:grpSpPr bwMode="auto">
              <a:xfrm>
                <a:off x="0" y="480"/>
                <a:ext cx="370" cy="864"/>
                <a:chOff x="0" y="480"/>
                <a:chExt cx="370" cy="864"/>
              </a:xfrm>
            </p:grpSpPr>
            <p:sp>
              <p:nvSpPr>
                <p:cNvPr id="39977" name="Rectangle 9"/>
                <p:cNvSpPr>
                  <a:spLocks noChangeArrowheads="1"/>
                </p:cNvSpPr>
                <p:nvPr/>
              </p:nvSpPr>
              <p:spPr bwMode="auto">
                <a:xfrm>
                  <a:off x="5" y="480"/>
                  <a:ext cx="360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39978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480"/>
                  <a:ext cx="3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0" name="Group 32"/>
              <p:cNvGrpSpPr>
                <a:grpSpLocks/>
              </p:cNvGrpSpPr>
              <p:nvPr/>
            </p:nvGrpSpPr>
            <p:grpSpPr bwMode="auto">
              <a:xfrm>
                <a:off x="370" y="480"/>
                <a:ext cx="654" cy="864"/>
                <a:chOff x="370" y="480"/>
                <a:chExt cx="654" cy="864"/>
              </a:xfrm>
            </p:grpSpPr>
            <p:sp>
              <p:nvSpPr>
                <p:cNvPr id="39975" name="Rectangle 10"/>
                <p:cNvSpPr>
                  <a:spLocks noChangeArrowheads="1"/>
                </p:cNvSpPr>
                <p:nvPr/>
              </p:nvSpPr>
              <p:spPr bwMode="auto">
                <a:xfrm>
                  <a:off x="375" y="480"/>
                  <a:ext cx="644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정보화기본계획      수립단계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정보화실행계획      수립단계</a:t>
                  </a:r>
                  <a:endParaRPr lang="ko-KR" altLang="en-US" sz="1600"/>
                </a:p>
              </p:txBody>
            </p:sp>
            <p:sp>
              <p:nvSpPr>
                <p:cNvPr id="39976" name="Rectangle 31"/>
                <p:cNvSpPr>
                  <a:spLocks noChangeArrowheads="1"/>
                </p:cNvSpPr>
                <p:nvPr/>
              </p:nvSpPr>
              <p:spPr bwMode="auto">
                <a:xfrm>
                  <a:off x="370" y="480"/>
                  <a:ext cx="654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1" name="Group 34"/>
              <p:cNvGrpSpPr>
                <a:grpSpLocks/>
              </p:cNvGrpSpPr>
              <p:nvPr/>
            </p:nvGrpSpPr>
            <p:grpSpPr bwMode="auto">
              <a:xfrm>
                <a:off x="1024" y="480"/>
                <a:ext cx="722" cy="864"/>
                <a:chOff x="1024" y="480"/>
                <a:chExt cx="722" cy="864"/>
              </a:xfrm>
            </p:grpSpPr>
            <p:sp>
              <p:nvSpPr>
                <p:cNvPr id="39973" name="Rectangle 11"/>
                <p:cNvSpPr>
                  <a:spLocks noChangeArrowheads="1"/>
                </p:cNvSpPr>
                <p:nvPr/>
              </p:nvSpPr>
              <p:spPr bwMode="auto">
                <a:xfrm>
                  <a:off x="1029" y="480"/>
                  <a:ext cx="712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분석단계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설계단계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구현단계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시험 및 설치단계</a:t>
                  </a:r>
                  <a:endParaRPr lang="ko-KR" altLang="en-US" sz="1600"/>
                </a:p>
              </p:txBody>
            </p:sp>
            <p:sp>
              <p:nvSpPr>
                <p:cNvPr id="39974" name="Rectangle 33"/>
                <p:cNvSpPr>
                  <a:spLocks noChangeArrowheads="1"/>
                </p:cNvSpPr>
                <p:nvPr/>
              </p:nvSpPr>
              <p:spPr bwMode="auto">
                <a:xfrm>
                  <a:off x="1024" y="480"/>
                  <a:ext cx="722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2" name="Group 36"/>
              <p:cNvGrpSpPr>
                <a:grpSpLocks/>
              </p:cNvGrpSpPr>
              <p:nvPr/>
            </p:nvGrpSpPr>
            <p:grpSpPr bwMode="auto">
              <a:xfrm>
                <a:off x="1746" y="480"/>
                <a:ext cx="767" cy="864"/>
                <a:chOff x="1746" y="480"/>
                <a:chExt cx="767" cy="864"/>
              </a:xfrm>
            </p:grpSpPr>
            <p:sp>
              <p:nvSpPr>
                <p:cNvPr id="39971" name="Rectangle 12"/>
                <p:cNvSpPr>
                  <a:spLocks noChangeArrowheads="1"/>
                </p:cNvSpPr>
                <p:nvPr/>
              </p:nvSpPr>
              <p:spPr bwMode="auto">
                <a:xfrm>
                  <a:off x="1751" y="480"/>
                  <a:ext cx="757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운영준비단계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운영실행단계</a:t>
                  </a:r>
                  <a:endParaRPr lang="ko-KR" altLang="en-US" sz="1600"/>
                </a:p>
              </p:txBody>
            </p:sp>
            <p:sp>
              <p:nvSpPr>
                <p:cNvPr id="39972" name="Rectangle 35"/>
                <p:cNvSpPr>
                  <a:spLocks noChangeArrowheads="1"/>
                </p:cNvSpPr>
                <p:nvPr/>
              </p:nvSpPr>
              <p:spPr bwMode="auto">
                <a:xfrm>
                  <a:off x="1746" y="480"/>
                  <a:ext cx="767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3" name="Group 38"/>
              <p:cNvGrpSpPr>
                <a:grpSpLocks/>
              </p:cNvGrpSpPr>
              <p:nvPr/>
            </p:nvGrpSpPr>
            <p:grpSpPr bwMode="auto">
              <a:xfrm>
                <a:off x="2513" y="480"/>
                <a:ext cx="585" cy="864"/>
                <a:chOff x="2513" y="480"/>
                <a:chExt cx="585" cy="864"/>
              </a:xfrm>
            </p:grpSpPr>
            <p:sp>
              <p:nvSpPr>
                <p:cNvPr id="3996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18" y="480"/>
                  <a:ext cx="575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000">
                      <a:solidFill>
                        <a:srgbClr val="000000"/>
                      </a:solidFill>
                      <a:latin typeface="Times New Roman" pitchFamily="18" charset="0"/>
                      <a:ea typeface="바탕체" pitchFamily="17" charset="-127"/>
                    </a:rPr>
                    <a:t> </a:t>
                  </a:r>
                  <a:endParaRPr lang="en-US" altLang="ko-KR" sz="10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/>
                </a:p>
              </p:txBody>
            </p:sp>
            <p:sp>
              <p:nvSpPr>
                <p:cNvPr id="39970" name="Rectangle 37"/>
                <p:cNvSpPr>
                  <a:spLocks noChangeArrowheads="1"/>
                </p:cNvSpPr>
                <p:nvPr/>
              </p:nvSpPr>
              <p:spPr bwMode="auto">
                <a:xfrm>
                  <a:off x="2513" y="480"/>
                  <a:ext cx="585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4" name="Group 40"/>
              <p:cNvGrpSpPr>
                <a:grpSpLocks/>
              </p:cNvGrpSpPr>
              <p:nvPr/>
            </p:nvGrpSpPr>
            <p:grpSpPr bwMode="auto">
              <a:xfrm>
                <a:off x="0" y="1344"/>
                <a:ext cx="370" cy="1344"/>
                <a:chOff x="0" y="1344"/>
                <a:chExt cx="370" cy="1344"/>
              </a:xfrm>
            </p:grpSpPr>
            <p:sp>
              <p:nvSpPr>
                <p:cNvPr id="39967" name="Rectangle 14"/>
                <p:cNvSpPr>
                  <a:spLocks noChangeArrowheads="1"/>
                </p:cNvSpPr>
                <p:nvPr/>
              </p:nvSpPr>
              <p:spPr bwMode="auto">
                <a:xfrm>
                  <a:off x="5" y="1344"/>
                  <a:ext cx="360" cy="13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감리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영역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39968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1344"/>
                  <a:ext cx="370" cy="13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5" name="Group 42"/>
              <p:cNvGrpSpPr>
                <a:grpSpLocks/>
              </p:cNvGrpSpPr>
              <p:nvPr/>
            </p:nvGrpSpPr>
            <p:grpSpPr bwMode="auto">
              <a:xfrm>
                <a:off x="370" y="1344"/>
                <a:ext cx="654" cy="1344"/>
                <a:chOff x="370" y="1344"/>
                <a:chExt cx="654" cy="1344"/>
              </a:xfrm>
            </p:grpSpPr>
            <p:sp>
              <p:nvSpPr>
                <p:cNvPr id="39965" name="Rectangle 15"/>
                <p:cNvSpPr>
                  <a:spLocks noChangeArrowheads="1"/>
                </p:cNvSpPr>
                <p:nvPr/>
              </p:nvSpPr>
              <p:spPr bwMode="auto">
                <a:xfrm>
                  <a:off x="375" y="1344"/>
                  <a:ext cx="644" cy="13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응용시스템 및 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데이터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정보기술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조직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공통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39966" name="Rectangle 41"/>
                <p:cNvSpPr>
                  <a:spLocks noChangeArrowheads="1"/>
                </p:cNvSpPr>
                <p:nvPr/>
              </p:nvSpPr>
              <p:spPr bwMode="auto">
                <a:xfrm>
                  <a:off x="370" y="1344"/>
                  <a:ext cx="654" cy="13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6" name="Group 44"/>
              <p:cNvGrpSpPr>
                <a:grpSpLocks/>
              </p:cNvGrpSpPr>
              <p:nvPr/>
            </p:nvGrpSpPr>
            <p:grpSpPr bwMode="auto">
              <a:xfrm>
                <a:off x="1024" y="1344"/>
                <a:ext cx="722" cy="1344"/>
                <a:chOff x="1024" y="1344"/>
                <a:chExt cx="722" cy="1344"/>
              </a:xfrm>
            </p:grpSpPr>
            <p:sp>
              <p:nvSpPr>
                <p:cNvPr id="39963" name="Rectangle 16"/>
                <p:cNvSpPr>
                  <a:spLocks noChangeArrowheads="1"/>
                </p:cNvSpPr>
                <p:nvPr/>
              </p:nvSpPr>
              <p:spPr bwMode="auto">
                <a:xfrm>
                  <a:off x="1029" y="1344"/>
                  <a:ext cx="712" cy="13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응용시스템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데이터베이스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시스템 구조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공통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사용자</a:t>
                  </a:r>
                  <a:r>
                    <a:rPr lang="en-US" altLang="ko-KR" sz="1600">
                      <a:solidFill>
                        <a:srgbClr val="000000"/>
                      </a:solidFill>
                      <a:ea typeface="바탕" pitchFamily="18" charset="-127"/>
                    </a:rPr>
                    <a:t>/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운영자교육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6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SW </a:t>
                  </a:r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통합시험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시스템 통합시험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시스템 설치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인수시험</a:t>
                  </a:r>
                  <a:endParaRPr lang="ko-KR" altLang="en-US" sz="1600"/>
                </a:p>
              </p:txBody>
            </p:sp>
            <p:sp>
              <p:nvSpPr>
                <p:cNvPr id="39964" name="Rectangle 43"/>
                <p:cNvSpPr>
                  <a:spLocks noChangeArrowheads="1"/>
                </p:cNvSpPr>
                <p:nvPr/>
              </p:nvSpPr>
              <p:spPr bwMode="auto">
                <a:xfrm>
                  <a:off x="1024" y="1344"/>
                  <a:ext cx="722" cy="13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7" name="Group 46"/>
              <p:cNvGrpSpPr>
                <a:grpSpLocks/>
              </p:cNvGrpSpPr>
              <p:nvPr/>
            </p:nvGrpSpPr>
            <p:grpSpPr bwMode="auto">
              <a:xfrm>
                <a:off x="1746" y="1344"/>
                <a:ext cx="767" cy="1344"/>
                <a:chOff x="1746" y="1344"/>
                <a:chExt cx="767" cy="1344"/>
              </a:xfrm>
            </p:grpSpPr>
            <p:sp>
              <p:nvSpPr>
                <p:cNvPr id="39961" name="Rectangle 17"/>
                <p:cNvSpPr>
                  <a:spLocks noChangeArrowheads="1"/>
                </p:cNvSpPr>
                <p:nvPr/>
              </p:nvSpPr>
              <p:spPr bwMode="auto">
                <a:xfrm>
                  <a:off x="1751" y="1344"/>
                  <a:ext cx="757" cy="13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운영계획 및 절차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운영시험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시스템 및 업무이행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운영관리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데이터관리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소프트웨어 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하드웨어 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네트워크 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건물 및 설비관리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안전관리</a:t>
                  </a:r>
                  <a:endParaRPr lang="ko-KR" altLang="en-US" sz="1600"/>
                </a:p>
              </p:txBody>
            </p:sp>
            <p:sp>
              <p:nvSpPr>
                <p:cNvPr id="39962" name="Rectangle 45"/>
                <p:cNvSpPr>
                  <a:spLocks noChangeArrowheads="1"/>
                </p:cNvSpPr>
                <p:nvPr/>
              </p:nvSpPr>
              <p:spPr bwMode="auto">
                <a:xfrm>
                  <a:off x="1746" y="1344"/>
                  <a:ext cx="767" cy="13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39958" name="Group 48"/>
              <p:cNvGrpSpPr>
                <a:grpSpLocks/>
              </p:cNvGrpSpPr>
              <p:nvPr/>
            </p:nvGrpSpPr>
            <p:grpSpPr bwMode="auto">
              <a:xfrm>
                <a:off x="2513" y="1344"/>
                <a:ext cx="585" cy="1344"/>
                <a:chOff x="2513" y="1344"/>
                <a:chExt cx="585" cy="1344"/>
              </a:xfrm>
            </p:grpSpPr>
            <p:sp>
              <p:nvSpPr>
                <p:cNvPr id="39959" name="Rectangle 18"/>
                <p:cNvSpPr>
                  <a:spLocks noChangeArrowheads="1"/>
                </p:cNvSpPr>
                <p:nvPr/>
              </p:nvSpPr>
              <p:spPr bwMode="auto">
                <a:xfrm>
                  <a:off x="2518" y="1344"/>
                  <a:ext cx="575" cy="13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유지보수계획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변경요청 분석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유지보수실시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600">
                      <a:solidFill>
                        <a:srgbClr val="000000"/>
                      </a:solidFill>
                      <a:ea typeface="바탕" pitchFamily="18" charset="-127"/>
                    </a:rPr>
                    <a:t>시험 및 승인</a:t>
                  </a:r>
                  <a:endParaRPr lang="ko-KR" altLang="en-US" sz="1600">
                    <a:solidFill>
                      <a:srgbClr val="000000"/>
                    </a:solidFill>
                    <a:ea typeface="바탕체" pitchFamily="17" charset="-127"/>
                  </a:endParaRPr>
                </a:p>
                <a:p>
                  <a:pPr algn="just" latinLnBrk="0"/>
                  <a:endParaRPr lang="en-US" altLang="ko-KR" sz="1600"/>
                </a:p>
              </p:txBody>
            </p:sp>
            <p:sp>
              <p:nvSpPr>
                <p:cNvPr id="39960" name="Rectangle 47"/>
                <p:cNvSpPr>
                  <a:spLocks noChangeArrowheads="1"/>
                </p:cNvSpPr>
                <p:nvPr/>
              </p:nvSpPr>
              <p:spPr bwMode="auto">
                <a:xfrm>
                  <a:off x="2513" y="1344"/>
                  <a:ext cx="585" cy="13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9943" name="Rectangle 50"/>
            <p:cNvSpPr>
              <a:spLocks noChangeArrowheads="1"/>
            </p:cNvSpPr>
            <p:nvPr/>
          </p:nvSpPr>
          <p:spPr bwMode="auto">
            <a:xfrm>
              <a:off x="-3" y="-3"/>
              <a:ext cx="3104" cy="2694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9939" name="Rectangle 52"/>
          <p:cNvSpPr>
            <a:spLocks noChangeArrowheads="1"/>
          </p:cNvSpPr>
          <p:nvPr/>
        </p:nvSpPr>
        <p:spPr bwMode="auto">
          <a:xfrm>
            <a:off x="3175" y="4927600"/>
            <a:ext cx="51323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39940" name="Rectangle 53"/>
          <p:cNvSpPr>
            <a:spLocks noChangeArrowheads="1"/>
          </p:cNvSpPr>
          <p:nvPr/>
        </p:nvSpPr>
        <p:spPr bwMode="auto">
          <a:xfrm>
            <a:off x="3175" y="55372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sp>
        <p:nvSpPr>
          <p:cNvPr id="39941" name="Text Box 54"/>
          <p:cNvSpPr txBox="1">
            <a:spLocks noChangeArrowheads="1"/>
          </p:cNvSpPr>
          <p:nvPr/>
        </p:nvSpPr>
        <p:spPr bwMode="auto">
          <a:xfrm>
            <a:off x="593725" y="249238"/>
            <a:ext cx="3669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dirty="0" smtClean="0"/>
              <a:t>1) </a:t>
            </a:r>
            <a:r>
              <a:rPr lang="ko-KR" altLang="en-US" dirty="0" smtClean="0"/>
              <a:t>정보시스템 감리 </a:t>
            </a:r>
            <a:r>
              <a:rPr lang="ko-KR" altLang="en-US" dirty="0"/>
              <a:t>모형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4"/>
          <p:cNvGrpSpPr>
            <a:grpSpLocks/>
          </p:cNvGrpSpPr>
          <p:nvPr/>
        </p:nvGrpSpPr>
        <p:grpSpPr bwMode="auto">
          <a:xfrm>
            <a:off x="457200" y="2667000"/>
            <a:ext cx="8305800" cy="3200400"/>
            <a:chOff x="-3" y="-3"/>
            <a:chExt cx="3078" cy="1158"/>
          </a:xfrm>
        </p:grpSpPr>
        <p:grpSp>
          <p:nvGrpSpPr>
            <p:cNvPr id="40965" name="Group 22"/>
            <p:cNvGrpSpPr>
              <a:grpSpLocks/>
            </p:cNvGrpSpPr>
            <p:nvPr/>
          </p:nvGrpSpPr>
          <p:grpSpPr bwMode="auto">
            <a:xfrm>
              <a:off x="0" y="0"/>
              <a:ext cx="3072" cy="1152"/>
              <a:chOff x="0" y="0"/>
              <a:chExt cx="3072" cy="1152"/>
            </a:xfrm>
          </p:grpSpPr>
          <p:grpSp>
            <p:nvGrpSpPr>
              <p:cNvPr id="40967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1167" cy="384"/>
                <a:chOff x="0" y="0"/>
                <a:chExt cx="1167" cy="384"/>
              </a:xfrm>
            </p:grpSpPr>
            <p:sp>
              <p:nvSpPr>
                <p:cNvPr id="40983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115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2000">
                      <a:solidFill>
                        <a:srgbClr val="000000"/>
                      </a:solidFill>
                      <a:ea typeface="바탕" pitchFamily="18" charset="-127"/>
                    </a:rPr>
                    <a:t>                   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영역</a:t>
                  </a:r>
                </a:p>
                <a:p>
                  <a:pPr algn="just" eaLnBrk="1" hangingPunct="1"/>
                  <a:r>
                    <a:rPr lang="ko-KR" altLang="en-US" sz="2000"/>
                    <a:t>구분</a:t>
                  </a:r>
                </a:p>
              </p:txBody>
            </p:sp>
            <p:sp>
              <p:nvSpPr>
                <p:cNvPr id="40984" name="Rectangle 1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16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68" name="Group 13"/>
              <p:cNvGrpSpPr>
                <a:grpSpLocks/>
              </p:cNvGrpSpPr>
              <p:nvPr/>
            </p:nvGrpSpPr>
            <p:grpSpPr bwMode="auto">
              <a:xfrm>
                <a:off x="1167" y="0"/>
                <a:ext cx="1905" cy="384"/>
                <a:chOff x="1167" y="0"/>
                <a:chExt cx="1905" cy="384"/>
              </a:xfrm>
            </p:grpSpPr>
            <p:sp>
              <p:nvSpPr>
                <p:cNvPr id="40981" name="Rectangle 5"/>
                <p:cNvSpPr>
                  <a:spLocks noChangeArrowheads="1"/>
                </p:cNvSpPr>
                <p:nvPr/>
              </p:nvSpPr>
              <p:spPr bwMode="auto">
                <a:xfrm>
                  <a:off x="1172" y="0"/>
                  <a:ext cx="1895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0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                                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단                      계</a:t>
                  </a:r>
                  <a:endParaRPr lang="ko-KR" altLang="en-US" sz="2000"/>
                </a:p>
              </p:txBody>
            </p:sp>
            <p:sp>
              <p:nvSpPr>
                <p:cNvPr id="40982" name="Rectangle 12"/>
                <p:cNvSpPr>
                  <a:spLocks noChangeArrowheads="1"/>
                </p:cNvSpPr>
                <p:nvPr/>
              </p:nvSpPr>
              <p:spPr bwMode="auto">
                <a:xfrm>
                  <a:off x="1167" y="0"/>
                  <a:ext cx="1905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69" name="Group 15"/>
              <p:cNvGrpSpPr>
                <a:grpSpLocks/>
              </p:cNvGrpSpPr>
              <p:nvPr/>
            </p:nvGrpSpPr>
            <p:grpSpPr bwMode="auto">
              <a:xfrm>
                <a:off x="0" y="384"/>
                <a:ext cx="1167" cy="384"/>
                <a:chOff x="0" y="384"/>
                <a:chExt cx="1167" cy="384"/>
              </a:xfrm>
            </p:grpSpPr>
            <p:sp>
              <p:nvSpPr>
                <p:cNvPr id="40979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384"/>
                  <a:ext cx="115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프로젝트 관리</a:t>
                  </a:r>
                  <a:endParaRPr lang="ko-KR" altLang="en-US" sz="2000"/>
                </a:p>
              </p:txBody>
            </p:sp>
            <p:sp>
              <p:nvSpPr>
                <p:cNvPr id="40980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116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0" name="Group 17"/>
              <p:cNvGrpSpPr>
                <a:grpSpLocks/>
              </p:cNvGrpSpPr>
              <p:nvPr/>
            </p:nvGrpSpPr>
            <p:grpSpPr bwMode="auto">
              <a:xfrm>
                <a:off x="1167" y="384"/>
                <a:ext cx="1905" cy="384"/>
                <a:chOff x="1167" y="384"/>
                <a:chExt cx="1905" cy="384"/>
              </a:xfrm>
            </p:grpSpPr>
            <p:sp>
              <p:nvSpPr>
                <p:cNvPr id="40977" name="Rectangle 7"/>
                <p:cNvSpPr>
                  <a:spLocks noChangeArrowheads="1"/>
                </p:cNvSpPr>
                <p:nvPr/>
              </p:nvSpPr>
              <p:spPr bwMode="auto">
                <a:xfrm>
                  <a:off x="1172" y="384"/>
                  <a:ext cx="1895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범위관리</a:t>
                  </a:r>
                  <a:r>
                    <a:rPr lang="en-US" altLang="ko-KR" sz="2000">
                      <a:solidFill>
                        <a:srgbClr val="000000"/>
                      </a:solidFill>
                      <a:ea typeface="바탕" pitchFamily="18" charset="-127"/>
                    </a:rPr>
                    <a:t>,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일정관리</a:t>
                  </a:r>
                  <a:r>
                    <a:rPr lang="en-US" altLang="ko-KR" sz="2000">
                      <a:solidFill>
                        <a:srgbClr val="000000"/>
                      </a:solidFill>
                      <a:ea typeface="바탕" pitchFamily="18" charset="-127"/>
                    </a:rPr>
                    <a:t>,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위험관리</a:t>
                  </a:r>
                  <a:endParaRPr lang="ko-KR" altLang="en-US" sz="2000"/>
                </a:p>
              </p:txBody>
            </p:sp>
            <p:sp>
              <p:nvSpPr>
                <p:cNvPr id="40978" name="Rectangle 16"/>
                <p:cNvSpPr>
                  <a:spLocks noChangeArrowheads="1"/>
                </p:cNvSpPr>
                <p:nvPr/>
              </p:nvSpPr>
              <p:spPr bwMode="auto">
                <a:xfrm>
                  <a:off x="1167" y="384"/>
                  <a:ext cx="1905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1" name="Group 19"/>
              <p:cNvGrpSpPr>
                <a:grpSpLocks/>
              </p:cNvGrpSpPr>
              <p:nvPr/>
            </p:nvGrpSpPr>
            <p:grpSpPr bwMode="auto">
              <a:xfrm>
                <a:off x="0" y="768"/>
                <a:ext cx="1167" cy="384"/>
                <a:chOff x="0" y="768"/>
                <a:chExt cx="1167" cy="384"/>
              </a:xfrm>
            </p:grpSpPr>
            <p:sp>
              <p:nvSpPr>
                <p:cNvPr id="40975" name="Rectangle 8"/>
                <p:cNvSpPr>
                  <a:spLocks noChangeArrowheads="1"/>
                </p:cNvSpPr>
                <p:nvPr/>
              </p:nvSpPr>
              <p:spPr bwMode="auto">
                <a:xfrm>
                  <a:off x="5" y="768"/>
                  <a:ext cx="115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개발방법론 및 표준</a:t>
                  </a:r>
                  <a:endParaRPr lang="ko-KR" altLang="en-US"/>
                </a:p>
              </p:txBody>
            </p:sp>
            <p:sp>
              <p:nvSpPr>
                <p:cNvPr id="40976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768"/>
                  <a:ext cx="1167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2" name="Group 21"/>
              <p:cNvGrpSpPr>
                <a:grpSpLocks/>
              </p:cNvGrpSpPr>
              <p:nvPr/>
            </p:nvGrpSpPr>
            <p:grpSpPr bwMode="auto">
              <a:xfrm>
                <a:off x="1167" y="768"/>
                <a:ext cx="1905" cy="384"/>
                <a:chOff x="1167" y="768"/>
                <a:chExt cx="1905" cy="384"/>
              </a:xfrm>
            </p:grpSpPr>
            <p:sp>
              <p:nvSpPr>
                <p:cNvPr id="40973" name="Rectangle 9"/>
                <p:cNvSpPr>
                  <a:spLocks noChangeArrowheads="1"/>
                </p:cNvSpPr>
                <p:nvPr/>
              </p:nvSpPr>
              <p:spPr bwMode="auto">
                <a:xfrm>
                  <a:off x="1172" y="768"/>
                  <a:ext cx="1895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형상관리</a:t>
                  </a:r>
                  <a:r>
                    <a:rPr lang="en-US" altLang="ko-KR" sz="2000">
                      <a:solidFill>
                        <a:srgbClr val="000000"/>
                      </a:solidFill>
                      <a:ea typeface="바탕" pitchFamily="18" charset="-127"/>
                    </a:rPr>
                    <a:t>,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품질관리</a:t>
                  </a:r>
                  <a:r>
                    <a:rPr lang="en-US" altLang="ko-KR" sz="2000">
                      <a:solidFill>
                        <a:srgbClr val="000000"/>
                      </a:solidFill>
                      <a:ea typeface="바탕" pitchFamily="18" charset="-127"/>
                    </a:rPr>
                    <a:t>, </a:t>
                  </a:r>
                  <a:r>
                    <a:rPr lang="ko-KR" altLang="en-US" sz="2000">
                      <a:solidFill>
                        <a:srgbClr val="000000"/>
                      </a:solidFill>
                      <a:ea typeface="바탕" pitchFamily="18" charset="-127"/>
                    </a:rPr>
                    <a:t>프로젝트 표준 및 기타</a:t>
                  </a:r>
                  <a:endParaRPr lang="ko-KR" altLang="en-US" sz="2000"/>
                </a:p>
              </p:txBody>
            </p:sp>
            <p:sp>
              <p:nvSpPr>
                <p:cNvPr id="40974" name="Rectangle 20"/>
                <p:cNvSpPr>
                  <a:spLocks noChangeArrowheads="1"/>
                </p:cNvSpPr>
                <p:nvPr/>
              </p:nvSpPr>
              <p:spPr bwMode="auto">
                <a:xfrm>
                  <a:off x="1167" y="768"/>
                  <a:ext cx="1905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40966" name="Rectangle 23"/>
            <p:cNvSpPr>
              <a:spLocks noChangeArrowheads="1"/>
            </p:cNvSpPr>
            <p:nvPr/>
          </p:nvSpPr>
          <p:spPr bwMode="auto">
            <a:xfrm>
              <a:off x="-3" y="-3"/>
              <a:ext cx="3078" cy="115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40963" name="Rectangle 26"/>
          <p:cNvSpPr>
            <a:spLocks noChangeArrowheads="1"/>
          </p:cNvSpPr>
          <p:nvPr/>
        </p:nvSpPr>
        <p:spPr bwMode="auto">
          <a:xfrm>
            <a:off x="3175" y="43180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sp>
        <p:nvSpPr>
          <p:cNvPr id="40964" name="Text Box 29"/>
          <p:cNvSpPr txBox="1">
            <a:spLocks noChangeArrowheads="1"/>
          </p:cNvSpPr>
          <p:nvPr/>
        </p:nvSpPr>
        <p:spPr bwMode="auto">
          <a:xfrm>
            <a:off x="593725" y="1773238"/>
            <a:ext cx="3246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dirty="0" smtClean="0"/>
              <a:t>2) </a:t>
            </a:r>
            <a:r>
              <a:rPr lang="ko-KR" altLang="en-US" dirty="0"/>
              <a:t>일반관리 감리 영역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정보시스템 감리 모형 설정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381000" y="1981200"/>
            <a:ext cx="8534400" cy="411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endParaRPr lang="ko-KR" altLang="ko-KR"/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914400" y="2895600"/>
            <a:ext cx="76962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endParaRPr lang="ko-KR" altLang="ko-KR"/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1905000" y="35052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기획 공정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1905000" y="41910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개발 공정</a:t>
            </a:r>
          </a:p>
        </p:txBody>
      </p:sp>
      <p:sp>
        <p:nvSpPr>
          <p:cNvPr id="41991" name="Rectangle 8"/>
          <p:cNvSpPr>
            <a:spLocks noChangeArrowheads="1"/>
          </p:cNvSpPr>
          <p:nvPr/>
        </p:nvSpPr>
        <p:spPr bwMode="auto">
          <a:xfrm>
            <a:off x="1905000" y="48006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운영 공정</a:t>
            </a:r>
          </a:p>
        </p:txBody>
      </p:sp>
      <p:sp>
        <p:nvSpPr>
          <p:cNvPr id="41992" name="Rectangle 9"/>
          <p:cNvSpPr>
            <a:spLocks noChangeArrowheads="1"/>
          </p:cNvSpPr>
          <p:nvPr/>
        </p:nvSpPr>
        <p:spPr bwMode="auto">
          <a:xfrm>
            <a:off x="1905000" y="54102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유지보수 공정</a:t>
            </a:r>
          </a:p>
        </p:txBody>
      </p:sp>
      <p:sp>
        <p:nvSpPr>
          <p:cNvPr id="41993" name="Text Box 11"/>
          <p:cNvSpPr txBox="1">
            <a:spLocks noChangeArrowheads="1"/>
          </p:cNvSpPr>
          <p:nvPr/>
        </p:nvSpPr>
        <p:spPr bwMode="auto">
          <a:xfrm>
            <a:off x="3448050" y="2209800"/>
            <a:ext cx="211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일반관리 감리</a:t>
            </a:r>
          </a:p>
        </p:txBody>
      </p:sp>
      <p:sp>
        <p:nvSpPr>
          <p:cNvPr id="41994" name="Text Box 13"/>
          <p:cNvSpPr txBox="1">
            <a:spLocks noChangeArrowheads="1"/>
          </p:cNvSpPr>
          <p:nvPr/>
        </p:nvSpPr>
        <p:spPr bwMode="auto">
          <a:xfrm>
            <a:off x="3641725" y="2916238"/>
            <a:ext cx="180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공정별 감리</a:t>
            </a:r>
          </a:p>
        </p:txBody>
      </p:sp>
      <p:sp>
        <p:nvSpPr>
          <p:cNvPr id="41995" name="Text Box 22"/>
          <p:cNvSpPr txBox="1">
            <a:spLocks noChangeArrowheads="1"/>
          </p:cNvSpPr>
          <p:nvPr/>
        </p:nvSpPr>
        <p:spPr bwMode="auto">
          <a:xfrm>
            <a:off x="3276600" y="6096000"/>
            <a:ext cx="302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정보시스템 감리모형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000" smtClean="0"/>
              <a:t>COSO</a:t>
            </a:r>
            <a:r>
              <a:rPr lang="ko-KR" altLang="en-US" sz="4000" smtClean="0"/>
              <a:t>요소와 </a:t>
            </a:r>
            <a:r>
              <a:rPr lang="en-US" altLang="ko-KR" sz="4000" smtClean="0"/>
              <a:t>Cobit </a:t>
            </a:r>
            <a:r>
              <a:rPr lang="ko-KR" altLang="en-US" sz="4000" smtClean="0"/>
              <a:t>목표의 결합</a:t>
            </a:r>
            <a:r>
              <a:rPr lang="ko-KR" altLang="en-US" smtClean="0"/>
              <a:t/>
            </a:r>
            <a:br>
              <a:rPr lang="ko-KR" altLang="en-US" smtClean="0"/>
            </a:br>
            <a:endParaRPr lang="ko-KR" altLang="en-US" smtClean="0"/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43012" name="_x90560104" descr="EMB000008e81c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143000"/>
            <a:ext cx="7786687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smtClean="0"/>
              <a:t> </a:t>
            </a:r>
            <a:r>
              <a:rPr lang="ko-KR" altLang="en-US" sz="2800" smtClean="0"/>
              <a:t>웨버의 조직의 전산화에 따른 문제점</a:t>
            </a:r>
          </a:p>
          <a:p>
            <a:pPr eaLnBrk="1" hangingPunct="1">
              <a:buFontTx/>
              <a:buNone/>
            </a:pPr>
            <a:endParaRPr lang="ko-KR" altLang="en-US" sz="2800" smtClean="0"/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1) </a:t>
            </a:r>
            <a:r>
              <a:rPr lang="ko-KR" altLang="en-US" sz="2800" smtClean="0"/>
              <a:t>자료상실의 비용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2) </a:t>
            </a:r>
            <a:r>
              <a:rPr lang="ko-KR" altLang="en-US" sz="2800" smtClean="0"/>
              <a:t>부적절한 의사결정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3) </a:t>
            </a:r>
            <a:r>
              <a:rPr lang="ko-KR" altLang="en-US" sz="2800" smtClean="0"/>
              <a:t>컴퓨터 부정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4) </a:t>
            </a:r>
            <a:r>
              <a:rPr lang="ko-KR" altLang="en-US" sz="2800" smtClean="0"/>
              <a:t>컴퓨터 자원의 가치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5) </a:t>
            </a:r>
            <a:r>
              <a:rPr lang="ko-KR" altLang="en-US" sz="2800" smtClean="0"/>
              <a:t>개인 사생활의 침해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6) </a:t>
            </a:r>
            <a:r>
              <a:rPr lang="ko-KR" altLang="en-US" sz="2800" smtClean="0"/>
              <a:t>개인 사생활의 침해</a:t>
            </a:r>
          </a:p>
          <a:p>
            <a:pPr eaLnBrk="1" hangingPunct="1">
              <a:buFontTx/>
              <a:buNone/>
            </a:pPr>
            <a:r>
              <a:rPr lang="ko-KR" altLang="en-US" sz="2800" smtClean="0"/>
              <a:t>  </a:t>
            </a:r>
            <a:r>
              <a:rPr lang="en-US" altLang="ko-KR" sz="2800" smtClean="0"/>
              <a:t>7) </a:t>
            </a:r>
            <a:r>
              <a:rPr lang="ko-KR" altLang="en-US" sz="2800" smtClean="0"/>
              <a:t>컴퓨터의 부적절한 사용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dirty="0" smtClean="0"/>
              <a:t>질의 및 응답</a:t>
            </a:r>
            <a:endParaRPr lang="ko-KR" altLang="en-US" sz="4000" dirty="0" smtClean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2&gt; </a:t>
            </a:r>
            <a:r>
              <a:rPr lang="ko-KR" altLang="en-US" sz="2400" smtClean="0"/>
              <a:t>정보화가 조직 및 감사에 미친 영향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ㄱ</a:t>
            </a:r>
            <a:r>
              <a:rPr lang="en-US" altLang="ko-KR" sz="2400" smtClean="0"/>
              <a:t>. </a:t>
            </a:r>
            <a:r>
              <a:rPr lang="ko-KR" altLang="en-US" sz="2400" smtClean="0"/>
              <a:t>전산부서의 설치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ㄴ</a:t>
            </a:r>
            <a:r>
              <a:rPr lang="en-US" altLang="ko-KR" sz="2400" smtClean="0"/>
              <a:t>. </a:t>
            </a:r>
            <a:r>
              <a:rPr lang="ko-KR" altLang="en-US" sz="2400" smtClean="0"/>
              <a:t>업무의 분장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ㄷ</a:t>
            </a:r>
            <a:r>
              <a:rPr lang="en-US" altLang="ko-KR" sz="2400" smtClean="0"/>
              <a:t>. </a:t>
            </a:r>
            <a:r>
              <a:rPr lang="ko-KR" altLang="en-US" sz="2400" smtClean="0"/>
              <a:t>획일적인 업무처리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ㄹ</a:t>
            </a:r>
            <a:r>
              <a:rPr lang="en-US" altLang="ko-KR" sz="2400" smtClean="0"/>
              <a:t>. </a:t>
            </a:r>
            <a:r>
              <a:rPr lang="ko-KR" altLang="en-US" sz="2400" smtClean="0"/>
              <a:t>승인시스템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ㅁ</a:t>
            </a:r>
            <a:r>
              <a:rPr lang="en-US" altLang="ko-KR" sz="2400" smtClean="0"/>
              <a:t>. </a:t>
            </a:r>
            <a:r>
              <a:rPr lang="ko-KR" altLang="en-US" sz="2400" smtClean="0"/>
              <a:t>자료를 볼 수 없음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ㅂ</a:t>
            </a:r>
            <a:r>
              <a:rPr lang="en-US" altLang="ko-KR" sz="2400" smtClean="0"/>
              <a:t>. </a:t>
            </a:r>
            <a:r>
              <a:rPr lang="ko-KR" altLang="en-US" sz="2400" smtClean="0"/>
              <a:t>처리과정을 볼 수 없음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ㅅ</a:t>
            </a:r>
            <a:r>
              <a:rPr lang="en-US" altLang="ko-KR" sz="2400" smtClean="0"/>
              <a:t>. </a:t>
            </a:r>
            <a:r>
              <a:rPr lang="ko-KR" altLang="en-US" sz="2400" smtClean="0"/>
              <a:t>감사증적의 소멸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ㅇ</a:t>
            </a:r>
            <a:r>
              <a:rPr lang="en-US" altLang="ko-KR" sz="2400" smtClean="0"/>
              <a:t>. </a:t>
            </a:r>
            <a:r>
              <a:rPr lang="ko-KR" altLang="en-US" sz="2400" smtClean="0"/>
              <a:t>원시프로그램과 실제 운영프로그램이 다름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ㅈ</a:t>
            </a:r>
            <a:r>
              <a:rPr lang="en-US" altLang="ko-KR" sz="2400" smtClean="0"/>
              <a:t>. </a:t>
            </a:r>
            <a:r>
              <a:rPr lang="ko-KR" altLang="en-US" sz="2400" smtClean="0"/>
              <a:t>정보시스템 감사기법의 사용 및 정보시스템 감사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  의 발전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772400" cy="4191000"/>
          </a:xfrm>
        </p:spPr>
        <p:txBody>
          <a:bodyPr/>
          <a:lstStyle/>
          <a:p>
            <a:pPr algn="just" eaLnBrk="1" hangingPunct="1"/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정보시스템감사를 업무감사와는 이질적인 것으로 보거나 함부로 업무감사의 일환으로 포착하든 그 해석에는 차이가 있는 것 같다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 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해석에 차이가 생기는 원인으로는 컴퓨터에 직접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·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간접으로 관계되는 영역이나 행위를 모두 함께 정보시스템의 감사 대상으로 하고 있다는 것과 컴퓨터의 세계가 특수한 세계 </a:t>
            </a:r>
            <a:r>
              <a:rPr lang="en-US" altLang="ko-KR" sz="2400" smtClean="0">
                <a:solidFill>
                  <a:srgbClr val="000000"/>
                </a:solidFill>
                <a:ea typeface="바탕체" pitchFamily="17" charset="-127"/>
              </a:rPr>
              <a:t>―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대부분의 경우에 그것이 아직 사실이지만 </a:t>
            </a:r>
            <a:r>
              <a:rPr lang="en-US" altLang="ko-KR" sz="2400" smtClean="0">
                <a:solidFill>
                  <a:srgbClr val="000000"/>
                </a:solidFill>
                <a:ea typeface="바탕체" pitchFamily="17" charset="-127"/>
              </a:rPr>
              <a:t>―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라는 인식이 존재한다는 두 가지를 들 수 있다</a:t>
            </a:r>
            <a:r>
              <a:rPr lang="en-US" altLang="ko-KR" sz="2400" smtClean="0">
                <a:solidFill>
                  <a:srgbClr val="000000"/>
                </a:solidFill>
                <a:ea typeface="바탕" pitchFamily="18" charset="-127"/>
              </a:rPr>
              <a:t>.  </a:t>
            </a:r>
            <a:r>
              <a:rPr lang="ko-KR" altLang="en-US" sz="2400" smtClean="0">
                <a:solidFill>
                  <a:srgbClr val="000000"/>
                </a:solidFill>
                <a:ea typeface="바탕" pitchFamily="18" charset="-127"/>
              </a:rPr>
              <a:t>정보시스템감사의 대상은 다방면에 걸쳐 있는데 그 중에서 업무애플리케이션은 특히 중요하며 감사의 해석에 차이가 있어서는 안된다</a:t>
            </a:r>
            <a:r>
              <a:rPr lang="en-US" altLang="ko-KR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ko-KR" sz="240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2) </a:t>
            </a:r>
            <a:r>
              <a:rPr lang="ko-KR" altLang="en-US" sz="2800" smtClean="0"/>
              <a:t>업무 감사와 정보시스템 감사와의 비교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743200"/>
            <a:ext cx="77724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>
                <a:ea typeface="바탕" pitchFamily="18" charset="-127"/>
              </a:rPr>
              <a:t>   </a:t>
            </a:r>
            <a:r>
              <a:rPr lang="ko-KR" altLang="en-US" smtClean="0">
                <a:ea typeface="바탕" pitchFamily="18" charset="-127"/>
              </a:rPr>
              <a:t>시스템의 개발과정에서 적합한 통제가 구축되고 있는지 또한 가동중인 시스템에 설정되어 있는 통제가 적합한지 그리고 효과적이며 효율적인지를 검토</a:t>
            </a:r>
            <a:r>
              <a:rPr lang="en-US" altLang="ko-KR" smtClean="0">
                <a:ea typeface="바탕" pitchFamily="18" charset="-127"/>
              </a:rPr>
              <a:t>, </a:t>
            </a:r>
            <a:r>
              <a:rPr lang="ko-KR" altLang="en-US" smtClean="0">
                <a:ea typeface="바탕" pitchFamily="18" charset="-127"/>
              </a:rPr>
              <a:t>확인</a:t>
            </a:r>
            <a:r>
              <a:rPr lang="en-US" altLang="ko-KR" smtClean="0">
                <a:ea typeface="바탕" pitchFamily="18" charset="-127"/>
              </a:rPr>
              <a:t>, </a:t>
            </a:r>
            <a:r>
              <a:rPr lang="ko-KR" altLang="en-US" smtClean="0">
                <a:ea typeface="바탕" pitchFamily="18" charset="-127"/>
              </a:rPr>
              <a:t>평가 하는 것이 정보시스템 감사인 것이다</a:t>
            </a:r>
            <a:r>
              <a:rPr lang="en-US" altLang="ko-KR" smtClean="0">
                <a:ea typeface="바탕" pitchFamily="18" charset="-127"/>
              </a:rPr>
              <a:t>.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정보시스템감사의 필요성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0"/>
          <p:cNvSpPr>
            <a:spLocks noChangeArrowheads="1"/>
          </p:cNvSpPr>
          <p:nvPr/>
        </p:nvSpPr>
        <p:spPr bwMode="auto">
          <a:xfrm>
            <a:off x="3175" y="5918200"/>
            <a:ext cx="48117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9219" name="Rectangle 101"/>
          <p:cNvSpPr>
            <a:spLocks noChangeArrowheads="1"/>
          </p:cNvSpPr>
          <p:nvPr/>
        </p:nvSpPr>
        <p:spPr bwMode="auto">
          <a:xfrm>
            <a:off x="3175" y="6527800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/>
              <a:t/>
            </a:r>
            <a:br>
              <a:rPr lang="en-US" altLang="ko-KR" sz="1400"/>
            </a:br>
            <a:endParaRPr lang="en-US" altLang="ko-KR"/>
          </a:p>
        </p:txBody>
      </p:sp>
      <p:sp>
        <p:nvSpPr>
          <p:cNvPr id="9220" name="Line 102"/>
          <p:cNvSpPr>
            <a:spLocks noChangeShapeType="1"/>
          </p:cNvSpPr>
          <p:nvPr/>
        </p:nvSpPr>
        <p:spPr bwMode="auto">
          <a:xfrm>
            <a:off x="990600" y="13716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1" name="Line 103"/>
          <p:cNvSpPr>
            <a:spLocks noChangeShapeType="1"/>
          </p:cNvSpPr>
          <p:nvPr/>
        </p:nvSpPr>
        <p:spPr bwMode="auto">
          <a:xfrm>
            <a:off x="990600" y="1752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2" name="Line 104"/>
          <p:cNvSpPr>
            <a:spLocks noChangeShapeType="1"/>
          </p:cNvSpPr>
          <p:nvPr/>
        </p:nvSpPr>
        <p:spPr bwMode="auto">
          <a:xfrm>
            <a:off x="914400" y="2362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3" name="Line 105"/>
          <p:cNvSpPr>
            <a:spLocks noChangeShapeType="1"/>
          </p:cNvSpPr>
          <p:nvPr/>
        </p:nvSpPr>
        <p:spPr bwMode="auto">
          <a:xfrm>
            <a:off x="914400" y="2895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4" name="Line 106"/>
          <p:cNvSpPr>
            <a:spLocks noChangeShapeType="1"/>
          </p:cNvSpPr>
          <p:nvPr/>
        </p:nvSpPr>
        <p:spPr bwMode="auto">
          <a:xfrm>
            <a:off x="990600" y="3352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5" name="Line 107"/>
          <p:cNvSpPr>
            <a:spLocks noChangeShapeType="1"/>
          </p:cNvSpPr>
          <p:nvPr/>
        </p:nvSpPr>
        <p:spPr bwMode="auto">
          <a:xfrm>
            <a:off x="914400" y="39624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6" name="Line 108"/>
          <p:cNvSpPr>
            <a:spLocks noChangeShapeType="1"/>
          </p:cNvSpPr>
          <p:nvPr/>
        </p:nvSpPr>
        <p:spPr bwMode="auto">
          <a:xfrm>
            <a:off x="914400" y="44958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7" name="Rectangle 109"/>
          <p:cNvSpPr>
            <a:spLocks noChangeArrowheads="1"/>
          </p:cNvSpPr>
          <p:nvPr/>
        </p:nvSpPr>
        <p:spPr bwMode="auto">
          <a:xfrm>
            <a:off x="6934200" y="1066800"/>
            <a:ext cx="1524000" cy="381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28" name="Text Box 110"/>
          <p:cNvSpPr txBox="1">
            <a:spLocks noChangeArrowheads="1"/>
          </p:cNvSpPr>
          <p:nvPr/>
        </p:nvSpPr>
        <p:spPr bwMode="auto">
          <a:xfrm>
            <a:off x="6858000" y="5105400"/>
            <a:ext cx="1808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자산</a:t>
            </a:r>
            <a:r>
              <a:rPr lang="en-US" altLang="ko-KR"/>
              <a:t>(Asset)</a:t>
            </a:r>
          </a:p>
        </p:txBody>
      </p:sp>
      <p:sp>
        <p:nvSpPr>
          <p:cNvPr id="9229" name="Text Box 111"/>
          <p:cNvSpPr txBox="1">
            <a:spLocks noChangeArrowheads="1"/>
          </p:cNvSpPr>
          <p:nvPr/>
        </p:nvSpPr>
        <p:spPr bwMode="auto">
          <a:xfrm>
            <a:off x="4191000" y="3505200"/>
            <a:ext cx="2325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노출</a:t>
            </a:r>
            <a:r>
              <a:rPr lang="en-US" altLang="ko-KR"/>
              <a:t>(exposure)</a:t>
            </a:r>
          </a:p>
        </p:txBody>
      </p:sp>
      <p:sp>
        <p:nvSpPr>
          <p:cNvPr id="9230" name="Text Box 112"/>
          <p:cNvSpPr txBox="1">
            <a:spLocks noChangeArrowheads="1"/>
          </p:cNvSpPr>
          <p:nvPr/>
        </p:nvSpPr>
        <p:spPr bwMode="auto">
          <a:xfrm>
            <a:off x="4191000" y="1295400"/>
            <a:ext cx="2325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노출</a:t>
            </a:r>
            <a:r>
              <a:rPr lang="en-US" altLang="ko-KR"/>
              <a:t>(exposure)</a:t>
            </a:r>
          </a:p>
        </p:txBody>
      </p:sp>
      <p:sp>
        <p:nvSpPr>
          <p:cNvPr id="9231" name="Rectangle 113"/>
          <p:cNvSpPr>
            <a:spLocks noChangeArrowheads="1"/>
          </p:cNvSpPr>
          <p:nvPr/>
        </p:nvSpPr>
        <p:spPr bwMode="auto">
          <a:xfrm>
            <a:off x="3810000" y="12192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2" name="Rectangle 114"/>
          <p:cNvSpPr>
            <a:spLocks noChangeArrowheads="1"/>
          </p:cNvSpPr>
          <p:nvPr/>
        </p:nvSpPr>
        <p:spPr bwMode="auto">
          <a:xfrm>
            <a:off x="4876800" y="21336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3" name="Rectangle 115"/>
          <p:cNvSpPr>
            <a:spLocks noChangeArrowheads="1"/>
          </p:cNvSpPr>
          <p:nvPr/>
        </p:nvSpPr>
        <p:spPr bwMode="auto">
          <a:xfrm>
            <a:off x="5638800" y="26670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4" name="Rectangle 116"/>
          <p:cNvSpPr>
            <a:spLocks noChangeArrowheads="1"/>
          </p:cNvSpPr>
          <p:nvPr/>
        </p:nvSpPr>
        <p:spPr bwMode="auto">
          <a:xfrm>
            <a:off x="3048000" y="32004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5" name="Rectangle 117"/>
          <p:cNvSpPr>
            <a:spLocks noChangeArrowheads="1"/>
          </p:cNvSpPr>
          <p:nvPr/>
        </p:nvSpPr>
        <p:spPr bwMode="auto">
          <a:xfrm>
            <a:off x="3810000" y="42672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6" name="Line 118"/>
          <p:cNvSpPr>
            <a:spLocks noChangeShapeType="1"/>
          </p:cNvSpPr>
          <p:nvPr/>
        </p:nvSpPr>
        <p:spPr bwMode="auto">
          <a:xfrm>
            <a:off x="533400" y="5638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37" name="Rectangle 119"/>
          <p:cNvSpPr>
            <a:spLocks noChangeArrowheads="1"/>
          </p:cNvSpPr>
          <p:nvPr/>
        </p:nvSpPr>
        <p:spPr bwMode="auto">
          <a:xfrm>
            <a:off x="685800" y="58674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9238" name="Text Box 120"/>
          <p:cNvSpPr txBox="1">
            <a:spLocks noChangeArrowheads="1"/>
          </p:cNvSpPr>
          <p:nvPr/>
        </p:nvSpPr>
        <p:spPr bwMode="auto">
          <a:xfrm>
            <a:off x="1279525" y="5354638"/>
            <a:ext cx="191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위협</a:t>
            </a:r>
            <a:r>
              <a:rPr lang="en-US" altLang="ko-KR"/>
              <a:t>(Threat)</a:t>
            </a:r>
          </a:p>
        </p:txBody>
      </p:sp>
      <p:sp>
        <p:nvSpPr>
          <p:cNvPr id="9239" name="Text Box 121"/>
          <p:cNvSpPr txBox="1">
            <a:spLocks noChangeArrowheads="1"/>
          </p:cNvSpPr>
          <p:nvPr/>
        </p:nvSpPr>
        <p:spPr bwMode="auto">
          <a:xfrm>
            <a:off x="1300163" y="5888038"/>
            <a:ext cx="2052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통제</a:t>
            </a:r>
            <a:r>
              <a:rPr lang="en-US" altLang="ko-KR"/>
              <a:t>(Control)</a:t>
            </a:r>
          </a:p>
        </p:txBody>
      </p:sp>
      <p:sp>
        <p:nvSpPr>
          <p:cNvPr id="9240" name="Text Box 122"/>
          <p:cNvSpPr txBox="1">
            <a:spLocks noChangeArrowheads="1"/>
          </p:cNvSpPr>
          <p:nvPr/>
        </p:nvSpPr>
        <p:spPr bwMode="auto">
          <a:xfrm>
            <a:off x="2965450" y="381000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b="1"/>
              <a:t>정보 시스템 감사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설치환경의 감사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시스템 하드웨어의 감사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시스템 소프트웨어의 감사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시스템의 기획</a:t>
            </a:r>
            <a:r>
              <a:rPr lang="en-US" altLang="ko-KR" smtClean="0"/>
              <a:t>.</a:t>
            </a:r>
            <a:r>
              <a:rPr lang="ko-KR" altLang="en-US" smtClean="0"/>
              <a:t>개발</a:t>
            </a:r>
            <a:r>
              <a:rPr lang="en-US" altLang="ko-KR" smtClean="0"/>
              <a:t>.</a:t>
            </a:r>
            <a:r>
              <a:rPr lang="ko-KR" altLang="en-US" smtClean="0"/>
              <a:t>운용</a:t>
            </a:r>
            <a:r>
              <a:rPr lang="en-US" altLang="ko-KR" smtClean="0"/>
              <a:t>.</a:t>
            </a:r>
            <a:r>
              <a:rPr lang="ko-KR" altLang="en-US" smtClean="0"/>
              <a:t>보수업무의 감사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프로그램을 통한 감사 등이다</a:t>
            </a:r>
            <a:r>
              <a:rPr lang="en-US" altLang="ko-KR" smtClean="0"/>
              <a:t>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정보시스템감사의 분류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910</TotalTime>
  <Words>1697</Words>
  <Application>Microsoft Office PowerPoint</Application>
  <PresentationFormat>화면 슬라이드 쇼(4:3)</PresentationFormat>
  <Paragraphs>397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50" baseType="lpstr">
      <vt:lpstr>굴림</vt:lpstr>
      <vt:lpstr>Arial</vt:lpstr>
      <vt:lpstr>맑은 고딕</vt:lpstr>
      <vt:lpstr>Times New Roman</vt:lpstr>
      <vt:lpstr>바탕체</vt:lpstr>
      <vt:lpstr>바탕</vt:lpstr>
      <vt:lpstr>돋움</vt:lpstr>
      <vt:lpstr>Wingdings</vt:lpstr>
      <vt:lpstr>HY중고딕</vt:lpstr>
      <vt:lpstr>광장</vt:lpstr>
      <vt:lpstr>제 13 장 정보시스템 감사</vt:lpstr>
      <vt:lpstr>제 1 절 정보시스템 감사</vt:lpstr>
      <vt:lpstr>(1) 정보시스템 감사의 개요</vt:lpstr>
      <vt:lpstr>PowerPoint 프레젠테이션</vt:lpstr>
      <vt:lpstr>PowerPoint 프레젠테이션</vt:lpstr>
      <vt:lpstr>2) 업무 감사와 정보시스템 감사와의 비교</vt:lpstr>
      <vt:lpstr>(2) 정보시스템감사의 필요성</vt:lpstr>
      <vt:lpstr>PowerPoint 프레젠테이션</vt:lpstr>
      <vt:lpstr>(3) 정보시스템감사의 분류</vt:lpstr>
      <vt:lpstr>(4) 정보시스템 감사의 개념</vt:lpstr>
      <vt:lpstr>2. 정보시스템 감사제도</vt:lpstr>
      <vt:lpstr>3. 정보시스템 감사의 체계</vt:lpstr>
      <vt:lpstr>PowerPoint 프레젠테이션</vt:lpstr>
      <vt:lpstr>PowerPoint 프레젠테이션</vt:lpstr>
      <vt:lpstr>4. 애플리케이션 감사</vt:lpstr>
      <vt:lpstr>PowerPoint 프레젠테이션</vt:lpstr>
      <vt:lpstr>(4) 정보시스템 감사와의 관계</vt:lpstr>
      <vt:lpstr>5. 정보시스템 감사절차</vt:lpstr>
      <vt:lpstr>(2) 감사계획</vt:lpstr>
      <vt:lpstr>(3) 감사수행, 증거수집</vt:lpstr>
      <vt:lpstr>PowerPoint 프레젠테이션</vt:lpstr>
      <vt:lpstr>PowerPoint 프레젠테이션</vt:lpstr>
      <vt:lpstr>(4) 감사 보고서 작성. 제시</vt:lpstr>
      <vt:lpstr>(5) 감사 사후 관리</vt:lpstr>
      <vt:lpstr>제 2 절 정보시스템 감리</vt:lpstr>
      <vt:lpstr>1. 정보시스템 감리의 개요</vt:lpstr>
      <vt:lpstr>(2) 정보시스템 감리의 목적</vt:lpstr>
      <vt:lpstr>PowerPoint 프레젠테이션</vt:lpstr>
      <vt:lpstr>(3) 정보시스템 감리의 종류</vt:lpstr>
      <vt:lpstr>2. 정보시스템 감리 기준</vt:lpstr>
      <vt:lpstr>PowerPoint 프레젠테이션</vt:lpstr>
      <vt:lpstr>PowerPoint 프레젠테이션</vt:lpstr>
      <vt:lpstr>3. 정보시스템 감리의 절차</vt:lpstr>
      <vt:lpstr>4. 정보시스템 감리의 효과와 미래</vt:lpstr>
      <vt:lpstr>5. 정보시스템 감리실제</vt:lpstr>
      <vt:lpstr>PowerPoint 프레젠테이션</vt:lpstr>
      <vt:lpstr>PowerPoint 프레젠테이션</vt:lpstr>
      <vt:lpstr>(2) 정보시스템 감리 모형 설정</vt:lpstr>
      <vt:lpstr>COSO요소와 Cobit 목표의 결합 </vt:lpstr>
      <vt:lpstr>질의 및 응답</vt:lpstr>
    </vt:vector>
  </TitlesOfParts>
  <Company>재범이네 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13 장 정보시스템 감사</dc:title>
  <dc:creator>황재범</dc:creator>
  <cp:lastModifiedBy>USER</cp:lastModifiedBy>
  <cp:revision>10</cp:revision>
  <dcterms:created xsi:type="dcterms:W3CDTF">2000-12-10T06:22:43Z</dcterms:created>
  <dcterms:modified xsi:type="dcterms:W3CDTF">2017-12-13T15:17:03Z</dcterms:modified>
</cp:coreProperties>
</file>