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0"/>
  </p:notesMasterIdLst>
  <p:handoutMasterIdLst>
    <p:handoutMasterId r:id="rId3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333" r:id="rId19"/>
    <p:sldId id="274" r:id="rId20"/>
    <p:sldId id="275" r:id="rId21"/>
    <p:sldId id="277" r:id="rId22"/>
    <p:sldId id="278" r:id="rId23"/>
    <p:sldId id="279" r:id="rId24"/>
    <p:sldId id="334" r:id="rId25"/>
    <p:sldId id="335" r:id="rId26"/>
    <p:sldId id="336" r:id="rId27"/>
    <p:sldId id="340" r:id="rId28"/>
    <p:sldId id="297" r:id="rId29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48" d="100"/>
          <a:sy n="48" d="100"/>
        </p:scale>
        <p:origin x="-941" y="-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29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29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BCEC6FF-3385-470A-B71F-AC6395B589A8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395727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37A23DD-C3A5-4D64-A07F-9BA3BAACF779}" type="datetimeFigureOut">
              <a:rPr lang="ko-KR" altLang="en-US"/>
              <a:pPr>
                <a:defRPr/>
              </a:pPr>
              <a:t>2017-12-13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 noProof="0" smtClean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noProof="0" smtClean="0"/>
              <a:t>마스터 텍스트 스타일을 편집합니다</a:t>
            </a:r>
          </a:p>
          <a:p>
            <a:pPr lvl="1"/>
            <a:r>
              <a:rPr lang="ko-KR" altLang="en-US" noProof="0" smtClean="0"/>
              <a:t>둘째 수준</a:t>
            </a:r>
          </a:p>
          <a:p>
            <a:pPr lvl="2"/>
            <a:r>
              <a:rPr lang="ko-KR" altLang="en-US" noProof="0" smtClean="0"/>
              <a:t>셋째 수준</a:t>
            </a:r>
          </a:p>
          <a:p>
            <a:pPr lvl="3"/>
            <a:r>
              <a:rPr lang="ko-KR" altLang="en-US" noProof="0" smtClean="0"/>
              <a:t>넷째 수준</a:t>
            </a:r>
          </a:p>
          <a:p>
            <a:pPr lvl="4"/>
            <a:r>
              <a:rPr lang="ko-KR" altLang="en-US" noProof="0" smtClean="0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319B26A-4EA1-4F4E-8369-8DD96E81A107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368894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ko-KR" altLang="en-US" smtClean="0"/>
          </a:p>
        </p:txBody>
      </p:sp>
      <p:sp>
        <p:nvSpPr>
          <p:cNvPr id="35844" name="슬라이드 번호 개체 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fld id="{F40E560C-08E5-45A9-83C9-C3FF3D9D2C7B}" type="slidenum">
              <a:rPr lang="ko-KR" altLang="en-US" sz="1200" smtClean="0"/>
              <a:pPr eaLnBrk="1" hangingPunct="1"/>
              <a:t>18</a:t>
            </a:fld>
            <a:endParaRPr lang="ko-KR" altLang="en-US" sz="12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각 삼각형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grpSp>
        <p:nvGrpSpPr>
          <p:cNvPr id="2" name="그룹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자유형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자유형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자유형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직선 연결선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 altLang="ko-KR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ko-KR" altLang="en-US" smtClean="0"/>
              <a:t>이장형 교수</a:t>
            </a:r>
            <a:endParaRPr lang="en-US" altLang="ko-KR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52D496CC-E39D-497C-8353-524C8BA23510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ko-KR" altLang="en-US" smtClean="0"/>
              <a:t>이장형 교수</a:t>
            </a:r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ED8F89F-F966-4057-954F-AF007F094DD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ko-KR" altLang="en-US" smtClean="0"/>
              <a:t>이장형 교수</a:t>
            </a:r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766432E-4425-4E5D-8C80-C915808D11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ko-KR" altLang="en-US" smtClean="0"/>
              <a:t>이장형 교수</a:t>
            </a:r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7429138-3C8A-4042-A08B-A87DA23C76D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7" name="제목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ko-KR" altLang="en-US" smtClean="0"/>
              <a:t>이장형 교수</a:t>
            </a:r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6855E4C-76D7-42D2-894C-771429027C0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7" name="갈매기형 수장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갈매기형 수장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ko-KR" altLang="en-US" smtClean="0"/>
              <a:t>이장형 교수</a:t>
            </a:r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630B4C0-183D-4CF8-B990-EB801311A5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8" name="제목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ko-KR" altLang="en-US" smtClean="0"/>
              <a:t>이장형 교수</a:t>
            </a:r>
            <a:endParaRPr lang="en-US" altLang="ko-KR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B7BD6E6-54A5-4DB8-8B38-107E8F6F3BE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ko-KR" altLang="en-US" smtClean="0"/>
              <a:t>이장형 교수</a:t>
            </a:r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C2ABC88-E85A-416F-A859-53CBCCAE66D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ko-KR" altLang="en-US" smtClean="0"/>
              <a:t>이장형 교수</a:t>
            </a:r>
            <a:endParaRPr lang="en-US" alt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C1D6606-1CF7-473F-8E4B-38770937981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ko-KR" altLang="en-US" smtClean="0"/>
              <a:t>이장형 교수</a:t>
            </a:r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45F1B50-0E3C-40B7-A192-94A646F71393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ko-KR" altLang="en-US" smtClean="0"/>
              <a:t>이장형 교수</a:t>
            </a:r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1A8E3DC2-DA17-48BD-AB85-26F25208730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자유형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직각 삼각형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직선 연결선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갈매기형 수장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갈매기형 수장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자유형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자유형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직각 삼각형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직선 연결선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altLang="ko-KR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ko-KR" altLang="en-US" smtClean="0"/>
              <a:t>이장형 교수</a:t>
            </a:r>
            <a:endParaRPr lang="en-US" altLang="ko-KR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ACFBAE43-4483-4CA2-B610-6292D209E5BE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1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1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1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1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3048000"/>
            <a:ext cx="7772400" cy="2667000"/>
          </a:xfrm>
        </p:spPr>
        <p:txBody>
          <a:bodyPr/>
          <a:lstStyle/>
          <a:p>
            <a:pPr eaLnBrk="1" hangingPunct="1"/>
            <a:r>
              <a:rPr lang="ko-KR" altLang="en-US" dirty="0" smtClean="0"/>
              <a:t>제 </a:t>
            </a:r>
            <a:r>
              <a:rPr lang="en-US" altLang="ko-KR" dirty="0" smtClean="0"/>
              <a:t>1 </a:t>
            </a:r>
            <a:r>
              <a:rPr lang="ko-KR" altLang="en-US" dirty="0" smtClean="0"/>
              <a:t>절 내부통제시스템의 </a:t>
            </a:r>
            <a:r>
              <a:rPr lang="ko-KR" altLang="en-US" dirty="0" smtClean="0"/>
              <a:t>이해와  </a:t>
            </a:r>
            <a:r>
              <a:rPr lang="ko-KR" altLang="en-US" dirty="0" smtClean="0"/>
              <a:t>평가</a:t>
            </a:r>
          </a:p>
          <a:p>
            <a:pPr eaLnBrk="1" hangingPunct="1"/>
            <a:r>
              <a:rPr lang="ko-KR" altLang="en-US" dirty="0" smtClean="0"/>
              <a:t>제 </a:t>
            </a:r>
            <a:r>
              <a:rPr lang="en-US" altLang="ko-KR" dirty="0" smtClean="0"/>
              <a:t>2 </a:t>
            </a:r>
            <a:r>
              <a:rPr lang="ko-KR" altLang="en-US" dirty="0" smtClean="0"/>
              <a:t>절 내부회계관리제도</a:t>
            </a:r>
            <a:endParaRPr lang="en-US" altLang="ko-KR" dirty="0" smtClean="0"/>
          </a:p>
          <a:p>
            <a:pPr eaLnBrk="1" hangingPunct="1"/>
            <a:r>
              <a:rPr lang="ko-KR" altLang="en-US" dirty="0" smtClean="0"/>
              <a:t>엑셀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엑셀로 원가계산</a:t>
            </a:r>
          </a:p>
        </p:txBody>
      </p:sp>
      <p:sp>
        <p:nvSpPr>
          <p:cNvPr id="2053" name="바닥글 개체 틀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이장형 교수</a:t>
            </a:r>
            <a:endParaRPr lang="en-US" altLang="ko-KR" sz="1400" smtClean="0"/>
          </a:p>
        </p:txBody>
      </p:sp>
      <p:sp>
        <p:nvSpPr>
          <p:cNvPr id="2052" name="슬라이드 번호 개체 틀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fld id="{5E34D7A1-E711-4F03-ADC2-21F96371249D}" type="slidenum">
              <a:rPr lang="en-US" altLang="ko-KR" sz="1400" smtClean="0"/>
              <a:pPr eaLnBrk="1" hangingPunct="1"/>
              <a:t>1</a:t>
            </a:fld>
            <a:endParaRPr lang="en-US" altLang="ko-KR" sz="1400" smtClean="0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smtClean="0"/>
              <a:t>제 </a:t>
            </a:r>
            <a:r>
              <a:rPr lang="en-US" altLang="ko-KR" smtClean="0"/>
              <a:t>11 </a:t>
            </a:r>
            <a:r>
              <a:rPr lang="ko-KR" altLang="en-US" smtClean="0"/>
              <a:t>장 내부통제시스템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76400"/>
            <a:ext cx="8001000" cy="4495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ko-KR" sz="2400" smtClean="0"/>
              <a:t>1&gt; </a:t>
            </a:r>
            <a:r>
              <a:rPr lang="ko-KR" altLang="en-US" sz="2400" smtClean="0"/>
              <a:t>통제환경 </a:t>
            </a:r>
            <a:r>
              <a:rPr lang="en-US" altLang="ko-KR" sz="2400" smtClean="0"/>
              <a:t>: </a:t>
            </a:r>
            <a:r>
              <a:rPr lang="ko-KR" altLang="en-US" sz="2400" smtClean="0"/>
              <a:t>내부통제가 유효하게 운영되는지 여부를 판가름하는 중요한 요소이다</a:t>
            </a:r>
            <a:r>
              <a:rPr lang="en-US" altLang="ko-KR" sz="2400" smtClean="0"/>
              <a:t>.</a:t>
            </a:r>
          </a:p>
          <a:p>
            <a:pPr eaLnBrk="1" hangingPunct="1">
              <a:buFontTx/>
              <a:buNone/>
            </a:pPr>
            <a:r>
              <a:rPr lang="en-US" altLang="ko-KR" sz="2400" smtClean="0"/>
              <a:t>   </a:t>
            </a:r>
            <a:r>
              <a:rPr lang="ko-KR" altLang="en-US" sz="2400" smtClean="0"/>
              <a:t>주요요소 </a:t>
            </a:r>
            <a:r>
              <a:rPr lang="en-US" altLang="ko-KR" sz="2400" smtClean="0">
                <a:latin typeface="Times New Roman" pitchFamily="18" charset="0"/>
              </a:rPr>
              <a:t>–</a:t>
            </a:r>
            <a:r>
              <a:rPr lang="en-US" altLang="ko-KR" sz="2400" smtClean="0"/>
              <a:t> </a:t>
            </a:r>
            <a:r>
              <a:rPr lang="ko-KR" altLang="en-US" sz="2400" smtClean="0"/>
              <a:t>경영자의 방침</a:t>
            </a:r>
            <a:r>
              <a:rPr lang="en-US" altLang="ko-KR" sz="2400" smtClean="0"/>
              <a:t>, </a:t>
            </a:r>
            <a:r>
              <a:rPr lang="ko-KR" altLang="en-US" sz="2400" smtClean="0"/>
              <a:t>조직구조</a:t>
            </a:r>
            <a:r>
              <a:rPr lang="en-US" altLang="ko-KR" sz="2400" smtClean="0"/>
              <a:t>, </a:t>
            </a:r>
            <a:r>
              <a:rPr lang="ko-KR" altLang="en-US" sz="2400" smtClean="0"/>
              <a:t>감사위원회 및 내부감사</a:t>
            </a:r>
            <a:r>
              <a:rPr lang="en-US" altLang="ko-KR" sz="2400" smtClean="0"/>
              <a:t>, </a:t>
            </a:r>
            <a:r>
              <a:rPr lang="ko-KR" altLang="en-US" sz="2400" smtClean="0"/>
              <a:t>권한과 책임의 위양에 따른 의사소통</a:t>
            </a:r>
            <a:r>
              <a:rPr lang="en-US" altLang="ko-KR" sz="2400" smtClean="0"/>
              <a:t>, </a:t>
            </a:r>
            <a:r>
              <a:rPr lang="ko-KR" altLang="en-US" sz="2400" smtClean="0"/>
              <a:t>경영통제방법</a:t>
            </a:r>
            <a:r>
              <a:rPr lang="en-US" altLang="ko-KR" sz="2400" smtClean="0"/>
              <a:t>, </a:t>
            </a:r>
            <a:r>
              <a:rPr lang="ko-KR" altLang="en-US" sz="2400" smtClean="0"/>
              <a:t>인사정책</a:t>
            </a:r>
            <a:r>
              <a:rPr lang="en-US" altLang="ko-KR" sz="2400" smtClean="0"/>
              <a:t>, </a:t>
            </a:r>
            <a:r>
              <a:rPr lang="ko-KR" altLang="en-US" sz="2400" smtClean="0"/>
              <a:t>외부영향</a:t>
            </a:r>
          </a:p>
          <a:p>
            <a:pPr eaLnBrk="1" hangingPunct="1">
              <a:buFontTx/>
              <a:buNone/>
            </a:pPr>
            <a:r>
              <a:rPr lang="ko-KR" altLang="en-US" sz="2400" smtClean="0"/>
              <a:t> </a:t>
            </a:r>
            <a:r>
              <a:rPr lang="en-US" altLang="ko-KR" sz="2400" smtClean="0"/>
              <a:t>2&gt; </a:t>
            </a:r>
            <a:r>
              <a:rPr lang="ko-KR" altLang="en-US" sz="2400" smtClean="0"/>
              <a:t>회계시스템 </a:t>
            </a:r>
            <a:r>
              <a:rPr lang="en-US" altLang="ko-KR" sz="2400" smtClean="0"/>
              <a:t>: </a:t>
            </a:r>
            <a:r>
              <a:rPr lang="ko-KR" altLang="en-US" sz="2400" smtClean="0"/>
              <a:t>기업의 회계정보처리 방법이 컴퓨터를 이용하는 경우에는 감사증적을 어떻게 확보하느냐가 중요한 문제이다</a:t>
            </a:r>
            <a:r>
              <a:rPr lang="en-US" altLang="ko-KR" sz="2400" smtClean="0"/>
              <a:t>. </a:t>
            </a:r>
          </a:p>
          <a:p>
            <a:pPr eaLnBrk="1" hangingPunct="1">
              <a:buFontTx/>
              <a:buNone/>
            </a:pPr>
            <a:r>
              <a:rPr lang="en-US" altLang="ko-KR" sz="2400" smtClean="0"/>
              <a:t> 3&gt; </a:t>
            </a:r>
            <a:r>
              <a:rPr lang="ko-KR" altLang="en-US" sz="2400" smtClean="0"/>
              <a:t>통제절차 </a:t>
            </a:r>
            <a:r>
              <a:rPr lang="en-US" altLang="ko-KR" sz="2400" smtClean="0"/>
              <a:t>: </a:t>
            </a:r>
            <a:r>
              <a:rPr lang="ko-KR" altLang="en-US" sz="2400" smtClean="0"/>
              <a:t>통제절차에는 승인절차</a:t>
            </a:r>
            <a:r>
              <a:rPr lang="en-US" altLang="ko-KR" sz="2400" smtClean="0"/>
              <a:t>, </a:t>
            </a:r>
            <a:r>
              <a:rPr lang="ko-KR" altLang="en-US" sz="2400" smtClean="0"/>
              <a:t>업무분장</a:t>
            </a:r>
            <a:r>
              <a:rPr lang="en-US" altLang="ko-KR" sz="2400" smtClean="0"/>
              <a:t>, </a:t>
            </a:r>
            <a:r>
              <a:rPr lang="ko-KR" altLang="en-US" sz="2400" smtClean="0"/>
              <a:t>문서화와 기록</a:t>
            </a:r>
            <a:r>
              <a:rPr lang="en-US" altLang="ko-KR" sz="2400" smtClean="0"/>
              <a:t>, </a:t>
            </a:r>
            <a:r>
              <a:rPr lang="ko-KR" altLang="en-US" sz="2400" smtClean="0"/>
              <a:t>물리적 통제</a:t>
            </a:r>
            <a:r>
              <a:rPr lang="en-US" altLang="ko-KR" sz="2400" smtClean="0"/>
              <a:t>, </a:t>
            </a:r>
            <a:r>
              <a:rPr lang="ko-KR" altLang="en-US" sz="2400" smtClean="0"/>
              <a:t>내부검증의 </a:t>
            </a:r>
            <a:r>
              <a:rPr lang="en-US" altLang="ko-KR" sz="2400" smtClean="0"/>
              <a:t>5</a:t>
            </a:r>
            <a:r>
              <a:rPr lang="ko-KR" altLang="en-US" sz="2400" smtClean="0"/>
              <a:t>가지로 구성된다</a:t>
            </a:r>
            <a:r>
              <a:rPr lang="en-US" altLang="ko-KR" sz="2400" smtClean="0"/>
              <a:t>. </a:t>
            </a:r>
            <a:r>
              <a:rPr lang="ko-KR" altLang="en-US" sz="2400" smtClean="0"/>
              <a:t>승인절차는 일반승인과 개별승인으로 나누어 진다</a:t>
            </a:r>
            <a:r>
              <a:rPr lang="en-US" altLang="ko-KR" sz="2400" smtClean="0"/>
              <a:t>.</a:t>
            </a:r>
          </a:p>
        </p:txBody>
      </p:sp>
      <p:sp>
        <p:nvSpPr>
          <p:cNvPr id="11269" name="바닥글 개체 틀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이장형 교수</a:t>
            </a:r>
            <a:endParaRPr lang="en-US" altLang="ko-KR" sz="1400" smtClean="0"/>
          </a:p>
        </p:txBody>
      </p:sp>
      <p:sp>
        <p:nvSpPr>
          <p:cNvPr id="11268" name="슬라이드 번호 개체 틀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fld id="{572CC5F2-FA32-4140-B550-96BBB0FC5859}" type="slidenum">
              <a:rPr lang="en-US" altLang="ko-KR" sz="1400" smtClean="0"/>
              <a:pPr eaLnBrk="1" hangingPunct="1"/>
              <a:t>10</a:t>
            </a:fld>
            <a:endParaRPr lang="en-US" altLang="ko-KR" sz="1400" smtClean="0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09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ko-KR" sz="3600" smtClean="0"/>
              <a:t>2) </a:t>
            </a:r>
            <a:r>
              <a:rPr lang="ko-KR" altLang="en-US" sz="3600" smtClean="0"/>
              <a:t>내부통제구조</a:t>
            </a:r>
            <a:r>
              <a:rPr lang="en-US" altLang="ko-KR" sz="3600" smtClean="0"/>
              <a:t>(2/2)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23"/>
          <p:cNvGrpSpPr>
            <a:grpSpLocks/>
          </p:cNvGrpSpPr>
          <p:nvPr/>
        </p:nvGrpSpPr>
        <p:grpSpPr bwMode="auto">
          <a:xfrm>
            <a:off x="609600" y="838200"/>
            <a:ext cx="7948613" cy="5278438"/>
            <a:chOff x="384" y="528"/>
            <a:chExt cx="5007" cy="3325"/>
          </a:xfrm>
        </p:grpSpPr>
        <p:sp>
          <p:nvSpPr>
            <p:cNvPr id="12293" name="Rectangle 2"/>
            <p:cNvSpPr>
              <a:spLocks noChangeArrowheads="1"/>
            </p:cNvSpPr>
            <p:nvPr/>
          </p:nvSpPr>
          <p:spPr bwMode="auto">
            <a:xfrm>
              <a:off x="384" y="528"/>
              <a:ext cx="4992" cy="29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endParaRPr lang="ko-KR" altLang="ko-KR"/>
            </a:p>
          </p:txBody>
        </p:sp>
        <p:sp>
          <p:nvSpPr>
            <p:cNvPr id="12294" name="Rectangle 3"/>
            <p:cNvSpPr>
              <a:spLocks noChangeArrowheads="1"/>
            </p:cNvSpPr>
            <p:nvPr/>
          </p:nvSpPr>
          <p:spPr bwMode="auto">
            <a:xfrm>
              <a:off x="1440" y="1296"/>
              <a:ext cx="2976" cy="192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endParaRPr lang="ko-KR" altLang="ko-KR"/>
            </a:p>
          </p:txBody>
        </p:sp>
        <p:sp>
          <p:nvSpPr>
            <p:cNvPr id="12295" name="Rectangle 4"/>
            <p:cNvSpPr>
              <a:spLocks noChangeArrowheads="1"/>
            </p:cNvSpPr>
            <p:nvPr/>
          </p:nvSpPr>
          <p:spPr bwMode="auto">
            <a:xfrm>
              <a:off x="2064" y="1824"/>
              <a:ext cx="1728" cy="91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endParaRPr lang="ko-KR" altLang="ko-KR"/>
            </a:p>
          </p:txBody>
        </p:sp>
        <p:sp>
          <p:nvSpPr>
            <p:cNvPr id="12296" name="Text Box 6"/>
            <p:cNvSpPr txBox="1">
              <a:spLocks noChangeArrowheads="1"/>
            </p:cNvSpPr>
            <p:nvPr/>
          </p:nvSpPr>
          <p:spPr bwMode="auto">
            <a:xfrm>
              <a:off x="1008" y="720"/>
              <a:ext cx="376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/>
                <a:t>금융기관 </a:t>
              </a:r>
              <a:r>
                <a:rPr lang="en-US" altLang="ko-KR"/>
                <a:t>EDP </a:t>
              </a:r>
              <a:r>
                <a:rPr lang="ko-KR" altLang="en-US"/>
                <a:t>내부통제시스템의 통제환경</a:t>
              </a:r>
            </a:p>
          </p:txBody>
        </p:sp>
        <p:sp>
          <p:nvSpPr>
            <p:cNvPr id="12297" name="Text Box 7"/>
            <p:cNvSpPr txBox="1">
              <a:spLocks noChangeArrowheads="1"/>
            </p:cNvSpPr>
            <p:nvPr/>
          </p:nvSpPr>
          <p:spPr bwMode="auto">
            <a:xfrm>
              <a:off x="422" y="1375"/>
              <a:ext cx="92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 sz="1600"/>
                <a:t>이사회와 감사</a:t>
              </a:r>
            </a:p>
          </p:txBody>
        </p:sp>
        <p:sp>
          <p:nvSpPr>
            <p:cNvPr id="12298" name="Text Box 8"/>
            <p:cNvSpPr txBox="1">
              <a:spLocks noChangeArrowheads="1"/>
            </p:cNvSpPr>
            <p:nvPr/>
          </p:nvSpPr>
          <p:spPr bwMode="auto">
            <a:xfrm>
              <a:off x="432" y="2016"/>
              <a:ext cx="1012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 sz="1600"/>
                <a:t>정보시스템획득</a:t>
              </a:r>
            </a:p>
            <a:p>
              <a:pPr eaLnBrk="1" hangingPunct="1"/>
              <a:r>
                <a:rPr lang="ko-KR" altLang="en-US" sz="1600"/>
                <a:t>통              제</a:t>
              </a:r>
            </a:p>
          </p:txBody>
        </p:sp>
        <p:sp>
          <p:nvSpPr>
            <p:cNvPr id="12299" name="Text Box 9"/>
            <p:cNvSpPr txBox="1">
              <a:spLocks noChangeArrowheads="1"/>
            </p:cNvSpPr>
            <p:nvPr/>
          </p:nvSpPr>
          <p:spPr bwMode="auto">
            <a:xfrm>
              <a:off x="432" y="2592"/>
              <a:ext cx="105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 sz="1600"/>
                <a:t>정부의 금융정책</a:t>
              </a:r>
            </a:p>
          </p:txBody>
        </p:sp>
        <p:sp>
          <p:nvSpPr>
            <p:cNvPr id="12300" name="Text Box 10"/>
            <p:cNvSpPr txBox="1">
              <a:spLocks noChangeArrowheads="1"/>
            </p:cNvSpPr>
            <p:nvPr/>
          </p:nvSpPr>
          <p:spPr bwMode="auto">
            <a:xfrm>
              <a:off x="4464" y="2592"/>
              <a:ext cx="927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 sz="1600"/>
                <a:t>각 감독원의</a:t>
              </a:r>
            </a:p>
            <a:p>
              <a:pPr eaLnBrk="1" hangingPunct="1"/>
              <a:r>
                <a:rPr lang="ko-KR" altLang="en-US" sz="1600"/>
                <a:t>규제</a:t>
              </a:r>
              <a:r>
                <a:rPr lang="en-US" altLang="ko-KR" sz="1600"/>
                <a:t>, </a:t>
              </a:r>
              <a:r>
                <a:rPr lang="ko-KR" altLang="en-US" sz="1600"/>
                <a:t>감독</a:t>
              </a:r>
            </a:p>
          </p:txBody>
        </p:sp>
        <p:sp>
          <p:nvSpPr>
            <p:cNvPr id="12301" name="Text Box 11"/>
            <p:cNvSpPr txBox="1">
              <a:spLocks noChangeArrowheads="1"/>
            </p:cNvSpPr>
            <p:nvPr/>
          </p:nvSpPr>
          <p:spPr bwMode="auto">
            <a:xfrm>
              <a:off x="4416" y="1920"/>
              <a:ext cx="67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 sz="1600"/>
                <a:t>경영 통제</a:t>
              </a:r>
            </a:p>
          </p:txBody>
        </p:sp>
        <p:sp>
          <p:nvSpPr>
            <p:cNvPr id="12302" name="Text Box 12"/>
            <p:cNvSpPr txBox="1">
              <a:spLocks noChangeArrowheads="1"/>
            </p:cNvSpPr>
            <p:nvPr/>
          </p:nvSpPr>
          <p:spPr bwMode="auto">
            <a:xfrm>
              <a:off x="4416" y="1344"/>
              <a:ext cx="67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 sz="1600"/>
                <a:t>조직 구조</a:t>
              </a:r>
            </a:p>
          </p:txBody>
        </p:sp>
        <p:sp>
          <p:nvSpPr>
            <p:cNvPr id="12303" name="Text Box 14"/>
            <p:cNvSpPr txBox="1">
              <a:spLocks noChangeArrowheads="1"/>
            </p:cNvSpPr>
            <p:nvPr/>
          </p:nvSpPr>
          <p:spPr bwMode="auto">
            <a:xfrm>
              <a:off x="1622" y="1309"/>
              <a:ext cx="260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/>
                <a:t>금융기관 </a:t>
              </a:r>
              <a:r>
                <a:rPr lang="en-US" altLang="ko-KR"/>
                <a:t>EDP </a:t>
              </a:r>
              <a:r>
                <a:rPr lang="ko-KR" altLang="en-US"/>
                <a:t>내부통제 절차</a:t>
              </a:r>
            </a:p>
          </p:txBody>
        </p:sp>
        <p:sp>
          <p:nvSpPr>
            <p:cNvPr id="12304" name="Text Box 15"/>
            <p:cNvSpPr txBox="1">
              <a:spLocks noChangeArrowheads="1"/>
            </p:cNvSpPr>
            <p:nvPr/>
          </p:nvSpPr>
          <p:spPr bwMode="auto">
            <a:xfrm>
              <a:off x="1542" y="1795"/>
              <a:ext cx="346" cy="10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/>
                <a:t>업무의 분장</a:t>
              </a:r>
            </a:p>
          </p:txBody>
        </p:sp>
        <p:sp>
          <p:nvSpPr>
            <p:cNvPr id="12305" name="Text Box 16"/>
            <p:cNvSpPr txBox="1">
              <a:spLocks noChangeArrowheads="1"/>
            </p:cNvSpPr>
            <p:nvPr/>
          </p:nvSpPr>
          <p:spPr bwMode="auto">
            <a:xfrm>
              <a:off x="3990" y="1747"/>
              <a:ext cx="346" cy="1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/>
                <a:t>내부검증기능</a:t>
              </a:r>
            </a:p>
          </p:txBody>
        </p:sp>
        <p:sp>
          <p:nvSpPr>
            <p:cNvPr id="12306" name="Text Box 17"/>
            <p:cNvSpPr txBox="1">
              <a:spLocks noChangeArrowheads="1"/>
            </p:cNvSpPr>
            <p:nvPr/>
          </p:nvSpPr>
          <p:spPr bwMode="auto">
            <a:xfrm>
              <a:off x="2172" y="2797"/>
              <a:ext cx="152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/>
                <a:t>승인절차와 규정</a:t>
              </a:r>
            </a:p>
          </p:txBody>
        </p:sp>
        <p:sp>
          <p:nvSpPr>
            <p:cNvPr id="12307" name="Text Box 20"/>
            <p:cNvSpPr txBox="1">
              <a:spLocks noChangeArrowheads="1"/>
            </p:cNvSpPr>
            <p:nvPr/>
          </p:nvSpPr>
          <p:spPr bwMode="auto">
            <a:xfrm>
              <a:off x="2726" y="1920"/>
              <a:ext cx="1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endParaRPr lang="ko-KR" altLang="ko-KR"/>
            </a:p>
          </p:txBody>
        </p:sp>
        <p:sp>
          <p:nvSpPr>
            <p:cNvPr id="12308" name="Text Box 21"/>
            <p:cNvSpPr txBox="1">
              <a:spLocks noChangeArrowheads="1"/>
            </p:cNvSpPr>
            <p:nvPr/>
          </p:nvSpPr>
          <p:spPr bwMode="auto">
            <a:xfrm>
              <a:off x="2208" y="1890"/>
              <a:ext cx="1460" cy="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 sz="1800"/>
                <a:t>금융기관의 회계제도</a:t>
              </a:r>
            </a:p>
            <a:p>
              <a:pPr eaLnBrk="1" hangingPunct="1">
                <a:buFontTx/>
                <a:buChar char="•"/>
              </a:pPr>
              <a:r>
                <a:rPr lang="ko-KR" altLang="en-US" sz="1800"/>
                <a:t> 회계 처리 규정</a:t>
              </a:r>
            </a:p>
            <a:p>
              <a:pPr eaLnBrk="1" hangingPunct="1">
                <a:buFontTx/>
                <a:buChar char="•"/>
              </a:pPr>
              <a:r>
                <a:rPr lang="ko-KR" altLang="en-US" sz="1800"/>
                <a:t>회계 감사 규정</a:t>
              </a:r>
            </a:p>
            <a:p>
              <a:pPr eaLnBrk="1" hangingPunct="1">
                <a:buFontTx/>
                <a:buChar char="•"/>
              </a:pPr>
              <a:r>
                <a:rPr lang="ko-KR" altLang="en-US" sz="1800"/>
                <a:t>전산업무 처리집</a:t>
              </a:r>
            </a:p>
          </p:txBody>
        </p:sp>
        <p:sp>
          <p:nvSpPr>
            <p:cNvPr id="12309" name="Text Box 22"/>
            <p:cNvSpPr txBox="1">
              <a:spLocks noChangeArrowheads="1"/>
            </p:cNvSpPr>
            <p:nvPr/>
          </p:nvSpPr>
          <p:spPr bwMode="auto">
            <a:xfrm>
              <a:off x="1142" y="3565"/>
              <a:ext cx="337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/>
                <a:t>금융기관 </a:t>
              </a:r>
              <a:r>
                <a:rPr lang="en-US" altLang="ko-KR"/>
                <a:t>EDP </a:t>
              </a:r>
              <a:r>
                <a:rPr lang="ko-KR" altLang="en-US"/>
                <a:t>내부통제시스템의 구조</a:t>
              </a:r>
            </a:p>
          </p:txBody>
        </p:sp>
      </p:grpSp>
      <p:sp>
        <p:nvSpPr>
          <p:cNvPr id="12292" name="바닥글 개체 틀 2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이장형 교수</a:t>
            </a:r>
            <a:endParaRPr lang="en-US" altLang="ko-KR" sz="1400" smtClean="0"/>
          </a:p>
        </p:txBody>
      </p:sp>
      <p:sp>
        <p:nvSpPr>
          <p:cNvPr id="12291" name="슬라이드 번호 개체 틀 2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fld id="{CCA8D7B6-DBBD-40DB-9A0D-515721D72537}" type="slidenum">
              <a:rPr lang="en-US" altLang="ko-KR" sz="1400" smtClean="0"/>
              <a:pPr eaLnBrk="1" hangingPunct="1"/>
              <a:t>11</a:t>
            </a:fld>
            <a:endParaRPr lang="en-US" altLang="ko-KR" sz="140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514600"/>
            <a:ext cx="7772400" cy="3657600"/>
          </a:xfrm>
        </p:spPr>
        <p:txBody>
          <a:bodyPr/>
          <a:lstStyle/>
          <a:p>
            <a:pPr eaLnBrk="1" hangingPunct="1"/>
            <a:r>
              <a:rPr lang="ko-KR" altLang="en-US" smtClean="0"/>
              <a:t>내부통제시스템</a:t>
            </a:r>
            <a:r>
              <a:rPr lang="en-US" altLang="ko-KR" smtClean="0"/>
              <a:t>(ICS:internal control system)</a:t>
            </a:r>
            <a:r>
              <a:rPr lang="ko-KR" altLang="en-US" smtClean="0"/>
              <a:t>을 일반시스템 이론처럼 하나의 시스템이라고  </a:t>
            </a:r>
            <a:r>
              <a:rPr lang="en-US" altLang="ko-KR" smtClean="0"/>
              <a:t>Baggett(1983)</a:t>
            </a:r>
            <a:r>
              <a:rPr lang="ko-KR" altLang="en-US" smtClean="0"/>
              <a:t>이 주장하였다</a:t>
            </a:r>
            <a:r>
              <a:rPr lang="en-US" altLang="ko-KR" smtClean="0"/>
              <a:t>. </a:t>
            </a:r>
            <a:r>
              <a:rPr lang="ko-KR" altLang="en-US" smtClean="0"/>
              <a:t>동시에 </a:t>
            </a:r>
            <a:r>
              <a:rPr lang="en-US" altLang="ko-KR" smtClean="0"/>
              <a:t>EDP</a:t>
            </a:r>
            <a:r>
              <a:rPr lang="ko-KR" altLang="en-US" smtClean="0"/>
              <a:t>내부통제시스템을 경영 및 회계시스템을 포함하는 하나의 총체적인 통제시스템으로 인식하여 매우 포괄적으로 넓혀 정의 하였다</a:t>
            </a:r>
            <a:r>
              <a:rPr lang="en-US" altLang="ko-KR" smtClean="0"/>
              <a:t>.</a:t>
            </a:r>
          </a:p>
        </p:txBody>
      </p:sp>
      <p:sp>
        <p:nvSpPr>
          <p:cNvPr id="13317" name="바닥글 개체 틀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이장형 교수</a:t>
            </a:r>
            <a:endParaRPr lang="en-US" altLang="ko-KR" sz="1400" smtClean="0"/>
          </a:p>
        </p:txBody>
      </p:sp>
      <p:sp>
        <p:nvSpPr>
          <p:cNvPr id="13316" name="슬라이드 번호 개체 틀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fld id="{615A93F2-42BF-4719-9FBA-29627B38117B}" type="slidenum">
              <a:rPr lang="en-US" altLang="ko-KR" sz="1400" smtClean="0"/>
              <a:pPr eaLnBrk="1" hangingPunct="1"/>
              <a:t>12</a:t>
            </a:fld>
            <a:endParaRPr lang="en-US" altLang="ko-KR" sz="1400" smtClean="0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(3) </a:t>
            </a:r>
            <a:r>
              <a:rPr lang="ko-KR" altLang="en-US" smtClean="0"/>
              <a:t>내부통제시스템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14"/>
          <p:cNvGrpSpPr>
            <a:grpSpLocks/>
          </p:cNvGrpSpPr>
          <p:nvPr/>
        </p:nvGrpSpPr>
        <p:grpSpPr bwMode="auto">
          <a:xfrm>
            <a:off x="609600" y="1066800"/>
            <a:ext cx="8077200" cy="5105400"/>
            <a:chOff x="384" y="672"/>
            <a:chExt cx="5088" cy="3216"/>
          </a:xfrm>
        </p:grpSpPr>
        <p:sp>
          <p:nvSpPr>
            <p:cNvPr id="14341" name="Rectangle 2"/>
            <p:cNvSpPr>
              <a:spLocks noChangeArrowheads="1"/>
            </p:cNvSpPr>
            <p:nvPr/>
          </p:nvSpPr>
          <p:spPr bwMode="auto">
            <a:xfrm>
              <a:off x="576" y="672"/>
              <a:ext cx="4896" cy="26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endParaRPr lang="ko-KR" altLang="ko-KR"/>
            </a:p>
          </p:txBody>
        </p:sp>
        <p:sp>
          <p:nvSpPr>
            <p:cNvPr id="14342" name="Rectangle 3"/>
            <p:cNvSpPr>
              <a:spLocks noChangeArrowheads="1"/>
            </p:cNvSpPr>
            <p:nvPr/>
          </p:nvSpPr>
          <p:spPr bwMode="auto">
            <a:xfrm>
              <a:off x="864" y="1440"/>
              <a:ext cx="4416" cy="17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endParaRPr lang="ko-KR" altLang="ko-KR"/>
            </a:p>
          </p:txBody>
        </p:sp>
        <p:sp>
          <p:nvSpPr>
            <p:cNvPr id="14343" name="Rectangle 4"/>
            <p:cNvSpPr>
              <a:spLocks noChangeArrowheads="1"/>
            </p:cNvSpPr>
            <p:nvPr/>
          </p:nvSpPr>
          <p:spPr bwMode="auto">
            <a:xfrm>
              <a:off x="1104" y="2304"/>
              <a:ext cx="2208" cy="5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/>
                <a:t>회계정보시스템</a:t>
              </a:r>
              <a:r>
                <a:rPr lang="en-US" altLang="ko-KR"/>
                <a:t>(AIS)</a:t>
              </a:r>
            </a:p>
          </p:txBody>
        </p:sp>
        <p:sp>
          <p:nvSpPr>
            <p:cNvPr id="14344" name="Rectangle 5"/>
            <p:cNvSpPr>
              <a:spLocks noChangeArrowheads="1"/>
            </p:cNvSpPr>
            <p:nvPr/>
          </p:nvSpPr>
          <p:spPr bwMode="auto">
            <a:xfrm>
              <a:off x="2448" y="1824"/>
              <a:ext cx="2688" cy="1248"/>
            </a:xfrm>
            <a:prstGeom prst="rect">
              <a:avLst/>
            </a:prstGeom>
            <a:solidFill>
              <a:srgbClr val="FFFFFF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endParaRPr lang="ko-KR" altLang="ko-KR"/>
            </a:p>
          </p:txBody>
        </p:sp>
        <p:sp>
          <p:nvSpPr>
            <p:cNvPr id="14345" name="Text Box 7"/>
            <p:cNvSpPr txBox="1">
              <a:spLocks noChangeArrowheads="1"/>
            </p:cNvSpPr>
            <p:nvPr/>
          </p:nvSpPr>
          <p:spPr bwMode="auto">
            <a:xfrm>
              <a:off x="624" y="864"/>
              <a:ext cx="475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/>
                <a:t>조직시스템 환경 </a:t>
              </a:r>
              <a:r>
                <a:rPr lang="en-US" altLang="ko-KR"/>
                <a:t>(Organization System Environment)</a:t>
              </a:r>
            </a:p>
          </p:txBody>
        </p:sp>
        <p:sp>
          <p:nvSpPr>
            <p:cNvPr id="14346" name="Text Box 9"/>
            <p:cNvSpPr txBox="1">
              <a:spLocks noChangeArrowheads="1"/>
            </p:cNvSpPr>
            <p:nvPr/>
          </p:nvSpPr>
          <p:spPr bwMode="auto">
            <a:xfrm>
              <a:off x="902" y="1405"/>
              <a:ext cx="196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/>
                <a:t>EDP </a:t>
              </a:r>
              <a:r>
                <a:rPr lang="ko-KR" altLang="en-US"/>
                <a:t>내부통제 시스템</a:t>
              </a:r>
            </a:p>
          </p:txBody>
        </p:sp>
        <p:sp>
          <p:nvSpPr>
            <p:cNvPr id="14347" name="Text Box 12"/>
            <p:cNvSpPr txBox="1">
              <a:spLocks noChangeArrowheads="1"/>
            </p:cNvSpPr>
            <p:nvPr/>
          </p:nvSpPr>
          <p:spPr bwMode="auto">
            <a:xfrm>
              <a:off x="3014" y="1920"/>
              <a:ext cx="193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/>
                <a:t>경영정보시스템</a:t>
              </a:r>
              <a:r>
                <a:rPr lang="en-US" altLang="ko-KR"/>
                <a:t>(MIS)</a:t>
              </a:r>
            </a:p>
          </p:txBody>
        </p:sp>
        <p:sp>
          <p:nvSpPr>
            <p:cNvPr id="14348" name="Text Box 13"/>
            <p:cNvSpPr txBox="1">
              <a:spLocks noChangeArrowheads="1"/>
            </p:cNvSpPr>
            <p:nvPr/>
          </p:nvSpPr>
          <p:spPr bwMode="auto">
            <a:xfrm>
              <a:off x="384" y="3600"/>
              <a:ext cx="497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en-US" altLang="ko-KR"/>
                <a:t>EDP </a:t>
              </a:r>
              <a:r>
                <a:rPr lang="ko-KR" altLang="en-US"/>
                <a:t>내부통제시스템과 조직시스템과 하위시스템의 관계</a:t>
              </a:r>
            </a:p>
          </p:txBody>
        </p:sp>
      </p:grpSp>
      <p:sp>
        <p:nvSpPr>
          <p:cNvPr id="14340" name="바닥글 개체 틀 1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이장형 교수</a:t>
            </a:r>
            <a:endParaRPr lang="en-US" altLang="ko-KR" sz="1400" smtClean="0"/>
          </a:p>
        </p:txBody>
      </p:sp>
      <p:sp>
        <p:nvSpPr>
          <p:cNvPr id="14339" name="슬라이드 번호 개체 틀 1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fld id="{CED824C7-16A1-42A9-8CD9-A1177BC0D652}" type="slidenum">
              <a:rPr lang="en-US" altLang="ko-KR" sz="1400" smtClean="0"/>
              <a:pPr eaLnBrk="1" hangingPunct="1"/>
              <a:t>13</a:t>
            </a:fld>
            <a:endParaRPr lang="en-US" altLang="ko-KR" sz="140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ko-KR" altLang="en-US" sz="2800" smtClean="0"/>
              <a:t>경영정보시스템은 조직 내에서 운영</a:t>
            </a:r>
            <a:r>
              <a:rPr lang="en-US" altLang="ko-KR" sz="2800" smtClean="0"/>
              <a:t>, </a:t>
            </a:r>
            <a:r>
              <a:rPr lang="ko-KR" altLang="en-US" sz="2800" smtClean="0"/>
              <a:t>관리</a:t>
            </a:r>
            <a:r>
              <a:rPr lang="en-US" altLang="ko-KR" sz="2800" smtClean="0"/>
              <a:t>, </a:t>
            </a:r>
            <a:r>
              <a:rPr lang="ko-KR" altLang="en-US" sz="2800" smtClean="0"/>
              <a:t>분석 및 의사결정기능을 지원하기 위하여 정보를 제공하는 통합된 사용자</a:t>
            </a:r>
            <a:r>
              <a:rPr lang="en-US" altLang="ko-KR" sz="2800" smtClean="0"/>
              <a:t>-</a:t>
            </a:r>
            <a:r>
              <a:rPr lang="ko-KR" altLang="en-US" sz="2800" smtClean="0"/>
              <a:t>기계 시스템이다</a:t>
            </a:r>
            <a:r>
              <a:rPr lang="en-US" altLang="ko-KR" sz="2800" smtClean="0"/>
              <a:t>.</a:t>
            </a:r>
          </a:p>
          <a:p>
            <a:pPr eaLnBrk="1" hangingPunct="1"/>
            <a:r>
              <a:rPr lang="ko-KR" altLang="en-US" sz="2800" smtClean="0"/>
              <a:t>회계정보시스템은 경제적 자료를 유용한 정보로 변형시키기 위하여 설계된 사람들과 설비와 같은 자료의 집합체로 이 정보는 조직의 활동을 위한 계획과 통제를 도와주기 위해 폭 넓고 다양한 이용자들에게 이용 가능하도록 되어야 한다</a:t>
            </a:r>
            <a:r>
              <a:rPr lang="en-US" altLang="ko-KR" sz="2800" smtClean="0"/>
              <a:t>.</a:t>
            </a:r>
          </a:p>
        </p:txBody>
      </p:sp>
      <p:sp>
        <p:nvSpPr>
          <p:cNvPr id="15365" name="바닥글 개체 틀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이장형 교수</a:t>
            </a:r>
            <a:endParaRPr lang="en-US" altLang="ko-KR" sz="1400" smtClean="0"/>
          </a:p>
        </p:txBody>
      </p:sp>
      <p:sp>
        <p:nvSpPr>
          <p:cNvPr id="15364" name="슬라이드 번호 개체 틀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fld id="{8CDEC8A3-45A0-42A5-8D0E-5B764C9C936F}" type="slidenum">
              <a:rPr lang="en-US" altLang="ko-KR" sz="1400" smtClean="0"/>
              <a:pPr eaLnBrk="1" hangingPunct="1"/>
              <a:t>14</a:t>
            </a:fld>
            <a:endParaRPr lang="en-US" altLang="ko-KR" sz="1400" smtClean="0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z="3600" smtClean="0"/>
              <a:t>2. </a:t>
            </a:r>
            <a:r>
              <a:rPr lang="ko-KR" altLang="en-US" sz="3600" smtClean="0"/>
              <a:t>경영정보시스템과 회계정보시스템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2819400"/>
            <a:ext cx="7772400" cy="2667000"/>
          </a:xfrm>
        </p:spPr>
        <p:txBody>
          <a:bodyPr/>
          <a:lstStyle/>
          <a:p>
            <a:pPr eaLnBrk="1" hangingPunct="1"/>
            <a:r>
              <a:rPr lang="ko-KR" altLang="en-US" smtClean="0"/>
              <a:t>통제목표 란 내부통제의 목적을 달성하기 위해 설정된 것으로 자료의 정확성</a:t>
            </a:r>
            <a:r>
              <a:rPr lang="en-US" altLang="ko-KR" smtClean="0"/>
              <a:t>, </a:t>
            </a:r>
            <a:r>
              <a:rPr lang="ko-KR" altLang="en-US" smtClean="0"/>
              <a:t>안전성</a:t>
            </a:r>
            <a:r>
              <a:rPr lang="en-US" altLang="ko-KR" smtClean="0"/>
              <a:t>, </a:t>
            </a:r>
            <a:r>
              <a:rPr lang="ko-KR" altLang="en-US" smtClean="0"/>
              <a:t>적시성</a:t>
            </a:r>
            <a:r>
              <a:rPr lang="en-US" altLang="ko-KR" smtClean="0"/>
              <a:t>, </a:t>
            </a:r>
            <a:r>
              <a:rPr lang="ko-KR" altLang="en-US" smtClean="0"/>
              <a:t>효과성</a:t>
            </a:r>
            <a:r>
              <a:rPr lang="en-US" altLang="ko-KR" smtClean="0"/>
              <a:t>, </a:t>
            </a:r>
            <a:r>
              <a:rPr lang="ko-KR" altLang="en-US" smtClean="0"/>
              <a:t>경제성 자료처리 자체의 효율성을 보장하는 것이라고 할 수 있다</a:t>
            </a:r>
            <a:r>
              <a:rPr lang="en-US" altLang="ko-KR" smtClean="0"/>
              <a:t>.</a:t>
            </a:r>
          </a:p>
        </p:txBody>
      </p:sp>
      <p:sp>
        <p:nvSpPr>
          <p:cNvPr id="16389" name="바닥글 개체 틀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이장형 교수</a:t>
            </a:r>
            <a:endParaRPr lang="en-US" altLang="ko-KR" sz="1400" smtClean="0"/>
          </a:p>
        </p:txBody>
      </p:sp>
      <p:sp>
        <p:nvSpPr>
          <p:cNvPr id="16388" name="슬라이드 번호 개체 틀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fld id="{2392C5F6-D77F-4A80-8B99-3A9F4BB77040}" type="slidenum">
              <a:rPr lang="en-US" altLang="ko-KR" sz="1400" smtClean="0"/>
              <a:pPr eaLnBrk="1" hangingPunct="1"/>
              <a:t>15</a:t>
            </a:fld>
            <a:endParaRPr lang="en-US" altLang="ko-KR" sz="1400" smtClean="0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z="4000" smtClean="0"/>
              <a:t>3. </a:t>
            </a:r>
            <a:r>
              <a:rPr lang="ko-KR" altLang="en-US" sz="4000" smtClean="0"/>
              <a:t>통제목표</a:t>
            </a:r>
            <a:r>
              <a:rPr lang="en-US" altLang="ko-KR" sz="4000" smtClean="0"/>
              <a:t>(Control objectives)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13"/>
          <p:cNvSpPr>
            <a:spLocks noChangeArrowheads="1"/>
          </p:cNvSpPr>
          <p:nvPr/>
        </p:nvSpPr>
        <p:spPr bwMode="auto">
          <a:xfrm>
            <a:off x="3175" y="4683125"/>
            <a:ext cx="44831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just" eaLnBrk="1" hangingPunct="1"/>
            <a:r>
              <a:rPr lang="en-US" altLang="ko-KR" sz="1500">
                <a:solidFill>
                  <a:srgbClr val="000000"/>
                </a:solidFill>
                <a:latin typeface="Times New Roman" pitchFamily="18" charset="0"/>
                <a:ea typeface="바탕체" pitchFamily="17" charset="-127"/>
              </a:rPr>
              <a:t> </a:t>
            </a:r>
            <a:endParaRPr lang="en-US" altLang="ko-KR" sz="1000">
              <a:solidFill>
                <a:srgbClr val="000000"/>
              </a:solidFill>
              <a:ea typeface="바탕체" pitchFamily="17" charset="-127"/>
            </a:endParaRPr>
          </a:p>
          <a:p>
            <a:pPr algn="just" latinLnBrk="0"/>
            <a:endParaRPr lang="en-US" altLang="ko-KR"/>
          </a:p>
        </p:txBody>
      </p:sp>
      <p:sp>
        <p:nvSpPr>
          <p:cNvPr id="17411" name="Rectangle 114"/>
          <p:cNvSpPr>
            <a:spLocks noChangeArrowheads="1"/>
          </p:cNvSpPr>
          <p:nvPr/>
        </p:nvSpPr>
        <p:spPr bwMode="auto">
          <a:xfrm>
            <a:off x="3175" y="5368925"/>
            <a:ext cx="9144000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 sz="1100"/>
              <a:t/>
            </a:r>
            <a:br>
              <a:rPr lang="en-US" altLang="ko-KR" sz="1100"/>
            </a:br>
            <a:endParaRPr lang="en-US" altLang="ko-KR"/>
          </a:p>
        </p:txBody>
      </p:sp>
      <p:grpSp>
        <p:nvGrpSpPr>
          <p:cNvPr id="17412" name="Group 117"/>
          <p:cNvGrpSpPr>
            <a:grpSpLocks/>
          </p:cNvGrpSpPr>
          <p:nvPr/>
        </p:nvGrpSpPr>
        <p:grpSpPr bwMode="auto">
          <a:xfrm>
            <a:off x="609600" y="1143000"/>
            <a:ext cx="7848600" cy="4267200"/>
            <a:chOff x="384" y="720"/>
            <a:chExt cx="4944" cy="2688"/>
          </a:xfrm>
        </p:grpSpPr>
        <p:grpSp>
          <p:nvGrpSpPr>
            <p:cNvPr id="17416" name="Group 112"/>
            <p:cNvGrpSpPr>
              <a:grpSpLocks/>
            </p:cNvGrpSpPr>
            <p:nvPr/>
          </p:nvGrpSpPr>
          <p:grpSpPr bwMode="auto">
            <a:xfrm>
              <a:off x="384" y="720"/>
              <a:ext cx="4944" cy="2688"/>
              <a:chOff x="-3" y="-3"/>
              <a:chExt cx="3048" cy="2406"/>
            </a:xfrm>
          </p:grpSpPr>
          <p:grpSp>
            <p:nvGrpSpPr>
              <p:cNvPr id="17418" name="Group 110"/>
              <p:cNvGrpSpPr>
                <a:grpSpLocks/>
              </p:cNvGrpSpPr>
              <p:nvPr/>
            </p:nvGrpSpPr>
            <p:grpSpPr bwMode="auto">
              <a:xfrm>
                <a:off x="0" y="0"/>
                <a:ext cx="3042" cy="2400"/>
                <a:chOff x="0" y="0"/>
                <a:chExt cx="3042" cy="2400"/>
              </a:xfrm>
            </p:grpSpPr>
            <p:grpSp>
              <p:nvGrpSpPr>
                <p:cNvPr id="17420" name="Group 39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762" cy="480"/>
                  <a:chOff x="0" y="0"/>
                  <a:chExt cx="762" cy="480"/>
                </a:xfrm>
              </p:grpSpPr>
              <p:sp>
                <p:nvSpPr>
                  <p:cNvPr id="17526" name="Rectangle 2"/>
                  <p:cNvSpPr>
                    <a:spLocks noChangeArrowheads="1"/>
                  </p:cNvSpPr>
                  <p:nvPr/>
                </p:nvSpPr>
                <p:spPr bwMode="auto">
                  <a:xfrm>
                    <a:off x="5" y="0"/>
                    <a:ext cx="752" cy="48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en-US" altLang="ko-KR" sz="1600">
                        <a:solidFill>
                          <a:srgbClr val="000000"/>
                        </a:solidFill>
                        <a:ea typeface="바탕" pitchFamily="18" charset="-127"/>
                      </a:rPr>
                      <a:t>           </a:t>
                    </a:r>
                    <a:r>
                      <a:rPr lang="ko-KR" altLang="en-US" sz="1600">
                        <a:solidFill>
                          <a:srgbClr val="000000"/>
                        </a:solidFill>
                        <a:ea typeface="바탕" pitchFamily="18" charset="-127"/>
                      </a:rPr>
                      <a:t>통제목표</a:t>
                    </a:r>
                  </a:p>
                  <a:p>
                    <a:pPr algn="just" eaLnBrk="1" hangingPunct="1"/>
                    <a:endParaRPr lang="ko-KR" altLang="en-US" sz="1600">
                      <a:solidFill>
                        <a:srgbClr val="000000"/>
                      </a:solidFill>
                      <a:ea typeface="바탕" pitchFamily="18" charset="-127"/>
                    </a:endParaRPr>
                  </a:p>
                  <a:p>
                    <a:pPr algn="just" eaLnBrk="1" hangingPunct="1"/>
                    <a:r>
                      <a:rPr lang="ko-KR" altLang="en-US" sz="1600">
                        <a:solidFill>
                          <a:srgbClr val="000000"/>
                        </a:solidFill>
                        <a:ea typeface="바탕" pitchFamily="18" charset="-127"/>
                      </a:rPr>
                      <a:t>통제절차             </a:t>
                    </a:r>
                    <a:endParaRPr lang="ko-KR" altLang="en-US" sz="1600">
                      <a:solidFill>
                        <a:srgbClr val="000000"/>
                      </a:solidFill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1600"/>
                  </a:p>
                </p:txBody>
              </p:sp>
              <p:sp>
                <p:nvSpPr>
                  <p:cNvPr id="17527" name="Rectangle 38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762" cy="480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17421" name="Group 41"/>
                <p:cNvGrpSpPr>
                  <a:grpSpLocks/>
                </p:cNvGrpSpPr>
                <p:nvPr/>
              </p:nvGrpSpPr>
              <p:grpSpPr bwMode="auto">
                <a:xfrm>
                  <a:off x="762" y="0"/>
                  <a:ext cx="456" cy="480"/>
                  <a:chOff x="762" y="0"/>
                  <a:chExt cx="456" cy="480"/>
                </a:xfrm>
              </p:grpSpPr>
              <p:sp>
                <p:nvSpPr>
                  <p:cNvPr id="17524" name="Rectangle 3"/>
                  <p:cNvSpPr>
                    <a:spLocks noChangeArrowheads="1"/>
                  </p:cNvSpPr>
                  <p:nvPr/>
                </p:nvSpPr>
                <p:spPr bwMode="auto">
                  <a:xfrm>
                    <a:off x="767" y="0"/>
                    <a:ext cx="446" cy="48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ko-KR" altLang="en-US" sz="1800">
                        <a:solidFill>
                          <a:srgbClr val="000000"/>
                        </a:solidFill>
                        <a:ea typeface="바탕" pitchFamily="18" charset="-127"/>
                      </a:rPr>
                      <a:t>타당성</a:t>
                    </a:r>
                    <a:endParaRPr lang="ko-KR" altLang="en-US" sz="1800">
                      <a:solidFill>
                        <a:srgbClr val="000000"/>
                      </a:solidFill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1800"/>
                  </a:p>
                </p:txBody>
              </p:sp>
              <p:sp>
                <p:nvSpPr>
                  <p:cNvPr id="17525" name="Rectangle 40"/>
                  <p:cNvSpPr>
                    <a:spLocks noChangeArrowheads="1"/>
                  </p:cNvSpPr>
                  <p:nvPr/>
                </p:nvSpPr>
                <p:spPr bwMode="auto">
                  <a:xfrm>
                    <a:off x="762" y="0"/>
                    <a:ext cx="456" cy="480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17422" name="Group 43"/>
                <p:cNvGrpSpPr>
                  <a:grpSpLocks/>
                </p:cNvGrpSpPr>
                <p:nvPr/>
              </p:nvGrpSpPr>
              <p:grpSpPr bwMode="auto">
                <a:xfrm>
                  <a:off x="1218" y="0"/>
                  <a:ext cx="456" cy="480"/>
                  <a:chOff x="1218" y="0"/>
                  <a:chExt cx="456" cy="480"/>
                </a:xfrm>
              </p:grpSpPr>
              <p:sp>
                <p:nvSpPr>
                  <p:cNvPr id="17522" name="Rectangle 4"/>
                  <p:cNvSpPr>
                    <a:spLocks noChangeArrowheads="1"/>
                  </p:cNvSpPr>
                  <p:nvPr/>
                </p:nvSpPr>
                <p:spPr bwMode="auto">
                  <a:xfrm>
                    <a:off x="1223" y="0"/>
                    <a:ext cx="446" cy="48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ko-KR" altLang="en-US" sz="1800">
                        <a:solidFill>
                          <a:srgbClr val="000000"/>
                        </a:solidFill>
                        <a:ea typeface="바탕" pitchFamily="18" charset="-127"/>
                      </a:rPr>
                      <a:t>완전성</a:t>
                    </a:r>
                    <a:endParaRPr lang="ko-KR" altLang="en-US" sz="1800">
                      <a:solidFill>
                        <a:srgbClr val="000000"/>
                      </a:solidFill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1800"/>
                  </a:p>
                </p:txBody>
              </p:sp>
              <p:sp>
                <p:nvSpPr>
                  <p:cNvPr id="17523" name="Rectangle 42"/>
                  <p:cNvSpPr>
                    <a:spLocks noChangeArrowheads="1"/>
                  </p:cNvSpPr>
                  <p:nvPr/>
                </p:nvSpPr>
                <p:spPr bwMode="auto">
                  <a:xfrm>
                    <a:off x="1218" y="0"/>
                    <a:ext cx="456" cy="480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17423" name="Group 45"/>
                <p:cNvGrpSpPr>
                  <a:grpSpLocks/>
                </p:cNvGrpSpPr>
                <p:nvPr/>
              </p:nvGrpSpPr>
              <p:grpSpPr bwMode="auto">
                <a:xfrm>
                  <a:off x="1674" y="0"/>
                  <a:ext cx="456" cy="480"/>
                  <a:chOff x="1674" y="0"/>
                  <a:chExt cx="456" cy="480"/>
                </a:xfrm>
              </p:grpSpPr>
              <p:sp>
                <p:nvSpPr>
                  <p:cNvPr id="17520" name="Rectangle 5"/>
                  <p:cNvSpPr>
                    <a:spLocks noChangeArrowheads="1"/>
                  </p:cNvSpPr>
                  <p:nvPr/>
                </p:nvSpPr>
                <p:spPr bwMode="auto">
                  <a:xfrm>
                    <a:off x="1679" y="0"/>
                    <a:ext cx="446" cy="48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ko-KR" altLang="en-US" sz="1800">
                        <a:solidFill>
                          <a:srgbClr val="000000"/>
                        </a:solidFill>
                        <a:ea typeface="바탕" pitchFamily="18" charset="-127"/>
                      </a:rPr>
                      <a:t>정확성</a:t>
                    </a:r>
                    <a:endParaRPr lang="ko-KR" altLang="en-US" sz="1800">
                      <a:solidFill>
                        <a:srgbClr val="000000"/>
                      </a:solidFill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1800"/>
                  </a:p>
                </p:txBody>
              </p:sp>
              <p:sp>
                <p:nvSpPr>
                  <p:cNvPr id="17521" name="Rectangle 44"/>
                  <p:cNvSpPr>
                    <a:spLocks noChangeArrowheads="1"/>
                  </p:cNvSpPr>
                  <p:nvPr/>
                </p:nvSpPr>
                <p:spPr bwMode="auto">
                  <a:xfrm>
                    <a:off x="1674" y="0"/>
                    <a:ext cx="456" cy="480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17424" name="Group 47"/>
                <p:cNvGrpSpPr>
                  <a:grpSpLocks/>
                </p:cNvGrpSpPr>
                <p:nvPr/>
              </p:nvGrpSpPr>
              <p:grpSpPr bwMode="auto">
                <a:xfrm>
                  <a:off x="2130" y="0"/>
                  <a:ext cx="456" cy="480"/>
                  <a:chOff x="2130" y="0"/>
                  <a:chExt cx="456" cy="480"/>
                </a:xfrm>
              </p:grpSpPr>
              <p:sp>
                <p:nvSpPr>
                  <p:cNvPr id="17518" name="Rectangle 6"/>
                  <p:cNvSpPr>
                    <a:spLocks noChangeArrowheads="1"/>
                  </p:cNvSpPr>
                  <p:nvPr/>
                </p:nvSpPr>
                <p:spPr bwMode="auto">
                  <a:xfrm>
                    <a:off x="2135" y="0"/>
                    <a:ext cx="446" cy="48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ko-KR" altLang="en-US" sz="1800">
                        <a:solidFill>
                          <a:srgbClr val="000000"/>
                        </a:solidFill>
                        <a:ea typeface="바탕" pitchFamily="18" charset="-127"/>
                      </a:rPr>
                      <a:t>자산보호</a:t>
                    </a:r>
                    <a:endParaRPr lang="ko-KR" altLang="en-US" sz="1800">
                      <a:solidFill>
                        <a:srgbClr val="000000"/>
                      </a:solidFill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1800"/>
                  </a:p>
                </p:txBody>
              </p:sp>
              <p:sp>
                <p:nvSpPr>
                  <p:cNvPr id="17519" name="Rectangle 46"/>
                  <p:cNvSpPr>
                    <a:spLocks noChangeArrowheads="1"/>
                  </p:cNvSpPr>
                  <p:nvPr/>
                </p:nvSpPr>
                <p:spPr bwMode="auto">
                  <a:xfrm>
                    <a:off x="2130" y="0"/>
                    <a:ext cx="456" cy="480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17425" name="Group 49"/>
                <p:cNvGrpSpPr>
                  <a:grpSpLocks/>
                </p:cNvGrpSpPr>
                <p:nvPr/>
              </p:nvGrpSpPr>
              <p:grpSpPr bwMode="auto">
                <a:xfrm>
                  <a:off x="2586" y="0"/>
                  <a:ext cx="456" cy="480"/>
                  <a:chOff x="2586" y="0"/>
                  <a:chExt cx="456" cy="480"/>
                </a:xfrm>
              </p:grpSpPr>
              <p:sp>
                <p:nvSpPr>
                  <p:cNvPr id="17516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2591" y="0"/>
                    <a:ext cx="446" cy="48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ko-KR" altLang="en-US" sz="1800">
                        <a:solidFill>
                          <a:srgbClr val="000000"/>
                        </a:solidFill>
                        <a:ea typeface="바탕" pitchFamily="18" charset="-127"/>
                      </a:rPr>
                      <a:t>회계책임</a:t>
                    </a:r>
                    <a:endParaRPr lang="ko-KR" altLang="en-US" sz="1800">
                      <a:solidFill>
                        <a:srgbClr val="000000"/>
                      </a:solidFill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1800"/>
                  </a:p>
                </p:txBody>
              </p:sp>
              <p:sp>
                <p:nvSpPr>
                  <p:cNvPr id="17517" name="Rectangle 48"/>
                  <p:cNvSpPr>
                    <a:spLocks noChangeArrowheads="1"/>
                  </p:cNvSpPr>
                  <p:nvPr/>
                </p:nvSpPr>
                <p:spPr bwMode="auto">
                  <a:xfrm>
                    <a:off x="2586" y="0"/>
                    <a:ext cx="456" cy="480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17426" name="Group 51"/>
                <p:cNvGrpSpPr>
                  <a:grpSpLocks/>
                </p:cNvGrpSpPr>
                <p:nvPr/>
              </p:nvGrpSpPr>
              <p:grpSpPr bwMode="auto">
                <a:xfrm>
                  <a:off x="0" y="480"/>
                  <a:ext cx="762" cy="384"/>
                  <a:chOff x="0" y="480"/>
                  <a:chExt cx="762" cy="384"/>
                </a:xfrm>
              </p:grpSpPr>
              <p:sp>
                <p:nvSpPr>
                  <p:cNvPr id="17514" name="Rectangle 8"/>
                  <p:cNvSpPr>
                    <a:spLocks noChangeArrowheads="1"/>
                  </p:cNvSpPr>
                  <p:nvPr/>
                </p:nvSpPr>
                <p:spPr bwMode="auto">
                  <a:xfrm>
                    <a:off x="5" y="480"/>
                    <a:ext cx="752" cy="38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ko-KR" altLang="en-US" sz="1800">
                        <a:solidFill>
                          <a:srgbClr val="000000"/>
                        </a:solidFill>
                        <a:ea typeface="바탕" pitchFamily="18" charset="-127"/>
                      </a:rPr>
                      <a:t>승인절차</a:t>
                    </a:r>
                    <a:endParaRPr lang="ko-KR" altLang="en-US" sz="1800">
                      <a:solidFill>
                        <a:srgbClr val="000000"/>
                      </a:solidFill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1800"/>
                  </a:p>
                </p:txBody>
              </p:sp>
              <p:sp>
                <p:nvSpPr>
                  <p:cNvPr id="17515" name="Rectangle 50"/>
                  <p:cNvSpPr>
                    <a:spLocks noChangeArrowheads="1"/>
                  </p:cNvSpPr>
                  <p:nvPr/>
                </p:nvSpPr>
                <p:spPr bwMode="auto">
                  <a:xfrm>
                    <a:off x="0" y="480"/>
                    <a:ext cx="762" cy="38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17427" name="Group 53"/>
                <p:cNvGrpSpPr>
                  <a:grpSpLocks/>
                </p:cNvGrpSpPr>
                <p:nvPr/>
              </p:nvGrpSpPr>
              <p:grpSpPr bwMode="auto">
                <a:xfrm>
                  <a:off x="762" y="480"/>
                  <a:ext cx="456" cy="384"/>
                  <a:chOff x="762" y="480"/>
                  <a:chExt cx="456" cy="384"/>
                </a:xfrm>
              </p:grpSpPr>
              <p:sp>
                <p:nvSpPr>
                  <p:cNvPr id="17512" name="Rectangle 9"/>
                  <p:cNvSpPr>
                    <a:spLocks noChangeArrowheads="1"/>
                  </p:cNvSpPr>
                  <p:nvPr/>
                </p:nvSpPr>
                <p:spPr bwMode="auto">
                  <a:xfrm>
                    <a:off x="767" y="480"/>
                    <a:ext cx="446" cy="38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algn="ctr" eaLnBrk="1" hangingPunct="1"/>
                    <a:r>
                      <a:rPr lang="en-US" altLang="ko-KR" sz="100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   </a:t>
                    </a:r>
                    <a:r>
                      <a:rPr lang="en-US" altLang="ko-KR" sz="2000">
                        <a:solidFill>
                          <a:srgbClr val="000000"/>
                        </a:solidFill>
                        <a:ea typeface="바탕체" pitchFamily="17" charset="-127"/>
                      </a:rPr>
                      <a:t>○</a:t>
                    </a:r>
                    <a:r>
                      <a:rPr lang="en-US" altLang="ko-KR" sz="200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endParaRPr lang="en-US" altLang="ko-KR" sz="2000">
                      <a:solidFill>
                        <a:srgbClr val="000000"/>
                      </a:solidFill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2000"/>
                  </a:p>
                </p:txBody>
              </p:sp>
              <p:sp>
                <p:nvSpPr>
                  <p:cNvPr id="17513" name="Rectangle 52"/>
                  <p:cNvSpPr>
                    <a:spLocks noChangeArrowheads="1"/>
                  </p:cNvSpPr>
                  <p:nvPr/>
                </p:nvSpPr>
                <p:spPr bwMode="auto">
                  <a:xfrm>
                    <a:off x="762" y="480"/>
                    <a:ext cx="456" cy="38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17428" name="Group 55"/>
                <p:cNvGrpSpPr>
                  <a:grpSpLocks/>
                </p:cNvGrpSpPr>
                <p:nvPr/>
              </p:nvGrpSpPr>
              <p:grpSpPr bwMode="auto">
                <a:xfrm>
                  <a:off x="1218" y="480"/>
                  <a:ext cx="456" cy="384"/>
                  <a:chOff x="1218" y="480"/>
                  <a:chExt cx="456" cy="384"/>
                </a:xfrm>
              </p:grpSpPr>
              <p:sp>
                <p:nvSpPr>
                  <p:cNvPr id="17510" name="Rectangle 10"/>
                  <p:cNvSpPr>
                    <a:spLocks noChangeArrowheads="1"/>
                  </p:cNvSpPr>
                  <p:nvPr/>
                </p:nvSpPr>
                <p:spPr bwMode="auto">
                  <a:xfrm>
                    <a:off x="1223" y="480"/>
                    <a:ext cx="446" cy="38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en-US" altLang="ko-KR" sz="1000">
                        <a:solidFill>
                          <a:srgbClr val="000000"/>
                        </a:solidFill>
                        <a:latin typeface="Times New Roman" pitchFamily="18" charset="0"/>
                        <a:ea typeface="바탕체" pitchFamily="17" charset="-127"/>
                      </a:rPr>
                      <a:t> </a:t>
                    </a:r>
                    <a:endParaRPr lang="en-US" altLang="ko-KR" sz="1000">
                      <a:solidFill>
                        <a:srgbClr val="000000"/>
                      </a:solidFill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/>
                  </a:p>
                </p:txBody>
              </p:sp>
              <p:sp>
                <p:nvSpPr>
                  <p:cNvPr id="17511" name="Rectangle 54"/>
                  <p:cNvSpPr>
                    <a:spLocks noChangeArrowheads="1"/>
                  </p:cNvSpPr>
                  <p:nvPr/>
                </p:nvSpPr>
                <p:spPr bwMode="auto">
                  <a:xfrm>
                    <a:off x="1218" y="480"/>
                    <a:ext cx="456" cy="38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17429" name="Group 57"/>
                <p:cNvGrpSpPr>
                  <a:grpSpLocks/>
                </p:cNvGrpSpPr>
                <p:nvPr/>
              </p:nvGrpSpPr>
              <p:grpSpPr bwMode="auto">
                <a:xfrm>
                  <a:off x="1674" y="480"/>
                  <a:ext cx="456" cy="384"/>
                  <a:chOff x="1674" y="480"/>
                  <a:chExt cx="456" cy="384"/>
                </a:xfrm>
              </p:grpSpPr>
              <p:sp>
                <p:nvSpPr>
                  <p:cNvPr id="17508" name="Rectangle 11"/>
                  <p:cNvSpPr>
                    <a:spLocks noChangeArrowheads="1"/>
                  </p:cNvSpPr>
                  <p:nvPr/>
                </p:nvSpPr>
                <p:spPr bwMode="auto">
                  <a:xfrm>
                    <a:off x="1679" y="480"/>
                    <a:ext cx="446" cy="38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algn="ctr" eaLnBrk="1" hangingPunct="1"/>
                    <a:r>
                      <a:rPr lang="en-US" altLang="ko-KR" sz="100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   </a:t>
                    </a:r>
                    <a:r>
                      <a:rPr lang="en-US" altLang="ko-KR" sz="2000">
                        <a:solidFill>
                          <a:srgbClr val="000000"/>
                        </a:solidFill>
                        <a:ea typeface="바탕체" pitchFamily="17" charset="-127"/>
                      </a:rPr>
                      <a:t>○</a:t>
                    </a:r>
                    <a:r>
                      <a:rPr lang="en-US" altLang="ko-KR" sz="200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endParaRPr lang="en-US" altLang="ko-KR" sz="2000">
                      <a:solidFill>
                        <a:srgbClr val="000000"/>
                      </a:solidFill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2000"/>
                  </a:p>
                </p:txBody>
              </p:sp>
              <p:sp>
                <p:nvSpPr>
                  <p:cNvPr id="17509" name="Rectangle 56"/>
                  <p:cNvSpPr>
                    <a:spLocks noChangeArrowheads="1"/>
                  </p:cNvSpPr>
                  <p:nvPr/>
                </p:nvSpPr>
                <p:spPr bwMode="auto">
                  <a:xfrm>
                    <a:off x="1674" y="480"/>
                    <a:ext cx="456" cy="38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17430" name="Group 59"/>
                <p:cNvGrpSpPr>
                  <a:grpSpLocks/>
                </p:cNvGrpSpPr>
                <p:nvPr/>
              </p:nvGrpSpPr>
              <p:grpSpPr bwMode="auto">
                <a:xfrm>
                  <a:off x="2130" y="480"/>
                  <a:ext cx="456" cy="384"/>
                  <a:chOff x="2130" y="480"/>
                  <a:chExt cx="456" cy="384"/>
                </a:xfrm>
              </p:grpSpPr>
              <p:sp>
                <p:nvSpPr>
                  <p:cNvPr id="17506" name="Rectangle 12"/>
                  <p:cNvSpPr>
                    <a:spLocks noChangeArrowheads="1"/>
                  </p:cNvSpPr>
                  <p:nvPr/>
                </p:nvSpPr>
                <p:spPr bwMode="auto">
                  <a:xfrm>
                    <a:off x="2135" y="480"/>
                    <a:ext cx="446" cy="38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algn="ctr" eaLnBrk="1" hangingPunct="1"/>
                    <a:r>
                      <a:rPr lang="en-US" altLang="ko-KR" sz="100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   </a:t>
                    </a:r>
                    <a:r>
                      <a:rPr lang="en-US" altLang="ko-KR" sz="2000">
                        <a:solidFill>
                          <a:srgbClr val="000000"/>
                        </a:solidFill>
                        <a:ea typeface="바탕체" pitchFamily="17" charset="-127"/>
                      </a:rPr>
                      <a:t>○</a:t>
                    </a:r>
                    <a:r>
                      <a:rPr lang="en-US" altLang="ko-KR" sz="200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endParaRPr lang="en-US" altLang="ko-KR" sz="2000">
                      <a:solidFill>
                        <a:srgbClr val="000000"/>
                      </a:solidFill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2000"/>
                  </a:p>
                </p:txBody>
              </p:sp>
              <p:sp>
                <p:nvSpPr>
                  <p:cNvPr id="17507" name="Rectangle 58"/>
                  <p:cNvSpPr>
                    <a:spLocks noChangeArrowheads="1"/>
                  </p:cNvSpPr>
                  <p:nvPr/>
                </p:nvSpPr>
                <p:spPr bwMode="auto">
                  <a:xfrm>
                    <a:off x="2130" y="480"/>
                    <a:ext cx="456" cy="38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17431" name="Group 61"/>
                <p:cNvGrpSpPr>
                  <a:grpSpLocks/>
                </p:cNvGrpSpPr>
                <p:nvPr/>
              </p:nvGrpSpPr>
              <p:grpSpPr bwMode="auto">
                <a:xfrm>
                  <a:off x="2586" y="480"/>
                  <a:ext cx="456" cy="384"/>
                  <a:chOff x="2586" y="480"/>
                  <a:chExt cx="456" cy="384"/>
                </a:xfrm>
              </p:grpSpPr>
              <p:sp>
                <p:nvSpPr>
                  <p:cNvPr id="17504" name="Rectangle 13"/>
                  <p:cNvSpPr>
                    <a:spLocks noChangeArrowheads="1"/>
                  </p:cNvSpPr>
                  <p:nvPr/>
                </p:nvSpPr>
                <p:spPr bwMode="auto">
                  <a:xfrm>
                    <a:off x="2591" y="480"/>
                    <a:ext cx="446" cy="38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en-US" altLang="ko-KR" sz="1000">
                        <a:solidFill>
                          <a:srgbClr val="000000"/>
                        </a:solidFill>
                        <a:latin typeface="Times New Roman" pitchFamily="18" charset="0"/>
                        <a:ea typeface="바탕체" pitchFamily="17" charset="-127"/>
                      </a:rPr>
                      <a:t> </a:t>
                    </a:r>
                    <a:endParaRPr lang="en-US" altLang="ko-KR" sz="1000">
                      <a:solidFill>
                        <a:srgbClr val="000000"/>
                      </a:solidFill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/>
                  </a:p>
                </p:txBody>
              </p:sp>
              <p:sp>
                <p:nvSpPr>
                  <p:cNvPr id="17505" name="Rectangle 60"/>
                  <p:cNvSpPr>
                    <a:spLocks noChangeArrowheads="1"/>
                  </p:cNvSpPr>
                  <p:nvPr/>
                </p:nvSpPr>
                <p:spPr bwMode="auto">
                  <a:xfrm>
                    <a:off x="2586" y="480"/>
                    <a:ext cx="456" cy="38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17432" name="Group 63"/>
                <p:cNvGrpSpPr>
                  <a:grpSpLocks/>
                </p:cNvGrpSpPr>
                <p:nvPr/>
              </p:nvGrpSpPr>
              <p:grpSpPr bwMode="auto">
                <a:xfrm>
                  <a:off x="0" y="864"/>
                  <a:ext cx="762" cy="384"/>
                  <a:chOff x="0" y="864"/>
                  <a:chExt cx="762" cy="384"/>
                </a:xfrm>
              </p:grpSpPr>
              <p:sp>
                <p:nvSpPr>
                  <p:cNvPr id="17502" name="Rectangle 14"/>
                  <p:cNvSpPr>
                    <a:spLocks noChangeArrowheads="1"/>
                  </p:cNvSpPr>
                  <p:nvPr/>
                </p:nvSpPr>
                <p:spPr bwMode="auto">
                  <a:xfrm>
                    <a:off x="5" y="864"/>
                    <a:ext cx="752" cy="38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ko-KR" altLang="en-US" sz="1800">
                        <a:solidFill>
                          <a:srgbClr val="000000"/>
                        </a:solidFill>
                        <a:ea typeface="바탕" pitchFamily="18" charset="-127"/>
                      </a:rPr>
                      <a:t>업무분장</a:t>
                    </a:r>
                    <a:endParaRPr lang="ko-KR" altLang="en-US" sz="1800">
                      <a:solidFill>
                        <a:srgbClr val="000000"/>
                      </a:solidFill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1800"/>
                  </a:p>
                </p:txBody>
              </p:sp>
              <p:sp>
                <p:nvSpPr>
                  <p:cNvPr id="17503" name="Rectangle 62"/>
                  <p:cNvSpPr>
                    <a:spLocks noChangeArrowheads="1"/>
                  </p:cNvSpPr>
                  <p:nvPr/>
                </p:nvSpPr>
                <p:spPr bwMode="auto">
                  <a:xfrm>
                    <a:off x="0" y="864"/>
                    <a:ext cx="762" cy="38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17433" name="Group 65"/>
                <p:cNvGrpSpPr>
                  <a:grpSpLocks/>
                </p:cNvGrpSpPr>
                <p:nvPr/>
              </p:nvGrpSpPr>
              <p:grpSpPr bwMode="auto">
                <a:xfrm>
                  <a:off x="762" y="864"/>
                  <a:ext cx="456" cy="384"/>
                  <a:chOff x="762" y="864"/>
                  <a:chExt cx="456" cy="384"/>
                </a:xfrm>
              </p:grpSpPr>
              <p:sp>
                <p:nvSpPr>
                  <p:cNvPr id="17500" name="Rectangle 15"/>
                  <p:cNvSpPr>
                    <a:spLocks noChangeArrowheads="1"/>
                  </p:cNvSpPr>
                  <p:nvPr/>
                </p:nvSpPr>
                <p:spPr bwMode="auto">
                  <a:xfrm>
                    <a:off x="767" y="864"/>
                    <a:ext cx="446" cy="38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algn="ctr" eaLnBrk="1" hangingPunct="1"/>
                    <a:r>
                      <a:rPr lang="en-US" altLang="ko-KR" sz="100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   </a:t>
                    </a:r>
                    <a:r>
                      <a:rPr lang="en-US" altLang="ko-KR" sz="2000">
                        <a:solidFill>
                          <a:srgbClr val="000000"/>
                        </a:solidFill>
                        <a:ea typeface="바탕체" pitchFamily="17" charset="-127"/>
                      </a:rPr>
                      <a:t>○</a:t>
                    </a:r>
                    <a:r>
                      <a:rPr lang="en-US" altLang="ko-KR" sz="200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endParaRPr lang="en-US" altLang="ko-KR" sz="2000">
                      <a:solidFill>
                        <a:srgbClr val="000000"/>
                      </a:solidFill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2000"/>
                  </a:p>
                </p:txBody>
              </p:sp>
              <p:sp>
                <p:nvSpPr>
                  <p:cNvPr id="17501" name="Rectangle 64"/>
                  <p:cNvSpPr>
                    <a:spLocks noChangeArrowheads="1"/>
                  </p:cNvSpPr>
                  <p:nvPr/>
                </p:nvSpPr>
                <p:spPr bwMode="auto">
                  <a:xfrm>
                    <a:off x="762" y="864"/>
                    <a:ext cx="456" cy="38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17434" name="Group 67"/>
                <p:cNvGrpSpPr>
                  <a:grpSpLocks/>
                </p:cNvGrpSpPr>
                <p:nvPr/>
              </p:nvGrpSpPr>
              <p:grpSpPr bwMode="auto">
                <a:xfrm>
                  <a:off x="1218" y="864"/>
                  <a:ext cx="456" cy="384"/>
                  <a:chOff x="1218" y="864"/>
                  <a:chExt cx="456" cy="384"/>
                </a:xfrm>
              </p:grpSpPr>
              <p:sp>
                <p:nvSpPr>
                  <p:cNvPr id="17498" name="Rectangle 16"/>
                  <p:cNvSpPr>
                    <a:spLocks noChangeArrowheads="1"/>
                  </p:cNvSpPr>
                  <p:nvPr/>
                </p:nvSpPr>
                <p:spPr bwMode="auto">
                  <a:xfrm>
                    <a:off x="1223" y="864"/>
                    <a:ext cx="446" cy="38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algn="ctr" eaLnBrk="1" hangingPunct="1"/>
                    <a:r>
                      <a:rPr lang="en-US" altLang="ko-KR" sz="100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   </a:t>
                    </a:r>
                    <a:r>
                      <a:rPr lang="en-US" altLang="ko-KR" sz="2000">
                        <a:solidFill>
                          <a:srgbClr val="000000"/>
                        </a:solidFill>
                        <a:ea typeface="바탕체" pitchFamily="17" charset="-127"/>
                      </a:rPr>
                      <a:t>○</a:t>
                    </a:r>
                    <a:r>
                      <a:rPr lang="en-US" altLang="ko-KR" sz="200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endParaRPr lang="en-US" altLang="ko-KR" sz="2000">
                      <a:solidFill>
                        <a:srgbClr val="000000"/>
                      </a:solidFill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2000"/>
                  </a:p>
                </p:txBody>
              </p:sp>
              <p:sp>
                <p:nvSpPr>
                  <p:cNvPr id="17499" name="Rectangle 66"/>
                  <p:cNvSpPr>
                    <a:spLocks noChangeArrowheads="1"/>
                  </p:cNvSpPr>
                  <p:nvPr/>
                </p:nvSpPr>
                <p:spPr bwMode="auto">
                  <a:xfrm>
                    <a:off x="1218" y="864"/>
                    <a:ext cx="456" cy="38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17435" name="Group 69"/>
                <p:cNvGrpSpPr>
                  <a:grpSpLocks/>
                </p:cNvGrpSpPr>
                <p:nvPr/>
              </p:nvGrpSpPr>
              <p:grpSpPr bwMode="auto">
                <a:xfrm>
                  <a:off x="1674" y="864"/>
                  <a:ext cx="456" cy="384"/>
                  <a:chOff x="1674" y="864"/>
                  <a:chExt cx="456" cy="384"/>
                </a:xfrm>
              </p:grpSpPr>
              <p:sp>
                <p:nvSpPr>
                  <p:cNvPr id="17496" name="Rectangle 17"/>
                  <p:cNvSpPr>
                    <a:spLocks noChangeArrowheads="1"/>
                  </p:cNvSpPr>
                  <p:nvPr/>
                </p:nvSpPr>
                <p:spPr bwMode="auto">
                  <a:xfrm>
                    <a:off x="1679" y="864"/>
                    <a:ext cx="446" cy="38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algn="ctr" eaLnBrk="1" hangingPunct="1"/>
                    <a:r>
                      <a:rPr lang="en-US" altLang="ko-KR" sz="100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   </a:t>
                    </a:r>
                    <a:r>
                      <a:rPr lang="en-US" altLang="ko-KR" sz="2000">
                        <a:solidFill>
                          <a:srgbClr val="000000"/>
                        </a:solidFill>
                        <a:ea typeface="바탕체" pitchFamily="17" charset="-127"/>
                      </a:rPr>
                      <a:t>○</a:t>
                    </a:r>
                    <a:r>
                      <a:rPr lang="en-US" altLang="ko-KR" sz="200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endParaRPr lang="en-US" altLang="ko-KR" sz="2000">
                      <a:solidFill>
                        <a:srgbClr val="000000"/>
                      </a:solidFill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2000"/>
                  </a:p>
                </p:txBody>
              </p:sp>
              <p:sp>
                <p:nvSpPr>
                  <p:cNvPr id="17497" name="Rectangle 68"/>
                  <p:cNvSpPr>
                    <a:spLocks noChangeArrowheads="1"/>
                  </p:cNvSpPr>
                  <p:nvPr/>
                </p:nvSpPr>
                <p:spPr bwMode="auto">
                  <a:xfrm>
                    <a:off x="1674" y="864"/>
                    <a:ext cx="456" cy="38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17436" name="Group 71"/>
                <p:cNvGrpSpPr>
                  <a:grpSpLocks/>
                </p:cNvGrpSpPr>
                <p:nvPr/>
              </p:nvGrpSpPr>
              <p:grpSpPr bwMode="auto">
                <a:xfrm>
                  <a:off x="2130" y="864"/>
                  <a:ext cx="456" cy="384"/>
                  <a:chOff x="2130" y="864"/>
                  <a:chExt cx="456" cy="384"/>
                </a:xfrm>
              </p:grpSpPr>
              <p:sp>
                <p:nvSpPr>
                  <p:cNvPr id="17494" name="Rectangle 18"/>
                  <p:cNvSpPr>
                    <a:spLocks noChangeArrowheads="1"/>
                  </p:cNvSpPr>
                  <p:nvPr/>
                </p:nvSpPr>
                <p:spPr bwMode="auto">
                  <a:xfrm>
                    <a:off x="2135" y="864"/>
                    <a:ext cx="446" cy="38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algn="ctr" eaLnBrk="1" hangingPunct="1"/>
                    <a:r>
                      <a:rPr lang="en-US" altLang="ko-KR" sz="100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   </a:t>
                    </a:r>
                    <a:r>
                      <a:rPr lang="en-US" altLang="ko-KR" sz="2000">
                        <a:solidFill>
                          <a:srgbClr val="000000"/>
                        </a:solidFill>
                        <a:ea typeface="바탕체" pitchFamily="17" charset="-127"/>
                      </a:rPr>
                      <a:t>○</a:t>
                    </a:r>
                    <a:r>
                      <a:rPr lang="en-US" altLang="ko-KR" sz="200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endParaRPr lang="en-US" altLang="ko-KR" sz="2000">
                      <a:solidFill>
                        <a:srgbClr val="000000"/>
                      </a:solidFill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2000"/>
                  </a:p>
                </p:txBody>
              </p:sp>
              <p:sp>
                <p:nvSpPr>
                  <p:cNvPr id="17495" name="Rectangle 70"/>
                  <p:cNvSpPr>
                    <a:spLocks noChangeArrowheads="1"/>
                  </p:cNvSpPr>
                  <p:nvPr/>
                </p:nvSpPr>
                <p:spPr bwMode="auto">
                  <a:xfrm>
                    <a:off x="2130" y="864"/>
                    <a:ext cx="456" cy="38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17437" name="Group 73"/>
                <p:cNvGrpSpPr>
                  <a:grpSpLocks/>
                </p:cNvGrpSpPr>
                <p:nvPr/>
              </p:nvGrpSpPr>
              <p:grpSpPr bwMode="auto">
                <a:xfrm>
                  <a:off x="2586" y="864"/>
                  <a:ext cx="456" cy="384"/>
                  <a:chOff x="2586" y="864"/>
                  <a:chExt cx="456" cy="384"/>
                </a:xfrm>
              </p:grpSpPr>
              <p:sp>
                <p:nvSpPr>
                  <p:cNvPr id="17492" name="Rectangle 19"/>
                  <p:cNvSpPr>
                    <a:spLocks noChangeArrowheads="1"/>
                  </p:cNvSpPr>
                  <p:nvPr/>
                </p:nvSpPr>
                <p:spPr bwMode="auto">
                  <a:xfrm>
                    <a:off x="2591" y="864"/>
                    <a:ext cx="446" cy="38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algn="ctr" eaLnBrk="1" hangingPunct="1"/>
                    <a:r>
                      <a:rPr lang="en-US" altLang="ko-KR" sz="100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   </a:t>
                    </a:r>
                    <a:r>
                      <a:rPr lang="en-US" altLang="ko-KR" sz="2000">
                        <a:solidFill>
                          <a:srgbClr val="000000"/>
                        </a:solidFill>
                        <a:ea typeface="바탕체" pitchFamily="17" charset="-127"/>
                      </a:rPr>
                      <a:t>○</a:t>
                    </a:r>
                    <a:r>
                      <a:rPr lang="en-US" altLang="ko-KR" sz="200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endParaRPr lang="en-US" altLang="ko-KR" sz="2000">
                      <a:solidFill>
                        <a:srgbClr val="000000"/>
                      </a:solidFill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2000"/>
                  </a:p>
                </p:txBody>
              </p:sp>
              <p:sp>
                <p:nvSpPr>
                  <p:cNvPr id="17493" name="Rectangle 72"/>
                  <p:cNvSpPr>
                    <a:spLocks noChangeArrowheads="1"/>
                  </p:cNvSpPr>
                  <p:nvPr/>
                </p:nvSpPr>
                <p:spPr bwMode="auto">
                  <a:xfrm>
                    <a:off x="2586" y="864"/>
                    <a:ext cx="456" cy="38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17438" name="Group 75"/>
                <p:cNvGrpSpPr>
                  <a:grpSpLocks/>
                </p:cNvGrpSpPr>
                <p:nvPr/>
              </p:nvGrpSpPr>
              <p:grpSpPr bwMode="auto">
                <a:xfrm>
                  <a:off x="0" y="1248"/>
                  <a:ext cx="762" cy="384"/>
                  <a:chOff x="0" y="1248"/>
                  <a:chExt cx="762" cy="384"/>
                </a:xfrm>
              </p:grpSpPr>
              <p:sp>
                <p:nvSpPr>
                  <p:cNvPr id="17490" name="Rectangle 20"/>
                  <p:cNvSpPr>
                    <a:spLocks noChangeArrowheads="1"/>
                  </p:cNvSpPr>
                  <p:nvPr/>
                </p:nvSpPr>
                <p:spPr bwMode="auto">
                  <a:xfrm>
                    <a:off x="5" y="1248"/>
                    <a:ext cx="752" cy="38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ko-KR" altLang="en-US" sz="1800">
                        <a:solidFill>
                          <a:srgbClr val="000000"/>
                        </a:solidFill>
                        <a:ea typeface="바탕" pitchFamily="18" charset="-127"/>
                      </a:rPr>
                      <a:t>문서 및 기록</a:t>
                    </a:r>
                    <a:endParaRPr lang="ko-KR" altLang="en-US" sz="1800">
                      <a:solidFill>
                        <a:srgbClr val="000000"/>
                      </a:solidFill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1800"/>
                  </a:p>
                </p:txBody>
              </p:sp>
              <p:sp>
                <p:nvSpPr>
                  <p:cNvPr id="17491" name="Rectangle 74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248"/>
                    <a:ext cx="762" cy="38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17439" name="Group 77"/>
                <p:cNvGrpSpPr>
                  <a:grpSpLocks/>
                </p:cNvGrpSpPr>
                <p:nvPr/>
              </p:nvGrpSpPr>
              <p:grpSpPr bwMode="auto">
                <a:xfrm>
                  <a:off x="762" y="1248"/>
                  <a:ext cx="456" cy="384"/>
                  <a:chOff x="762" y="1248"/>
                  <a:chExt cx="456" cy="384"/>
                </a:xfrm>
              </p:grpSpPr>
              <p:sp>
                <p:nvSpPr>
                  <p:cNvPr id="17488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767" y="1248"/>
                    <a:ext cx="446" cy="38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algn="ctr" eaLnBrk="1" hangingPunct="1"/>
                    <a:r>
                      <a:rPr lang="en-US" altLang="ko-KR" sz="100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   </a:t>
                    </a:r>
                    <a:r>
                      <a:rPr lang="en-US" altLang="ko-KR" sz="2000">
                        <a:solidFill>
                          <a:srgbClr val="000000"/>
                        </a:solidFill>
                        <a:ea typeface="바탕체" pitchFamily="17" charset="-127"/>
                      </a:rPr>
                      <a:t>○</a:t>
                    </a:r>
                    <a:r>
                      <a:rPr lang="en-US" altLang="ko-KR" sz="200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endParaRPr lang="en-US" altLang="ko-KR" sz="2000">
                      <a:solidFill>
                        <a:srgbClr val="000000"/>
                      </a:solidFill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2000"/>
                  </a:p>
                </p:txBody>
              </p:sp>
              <p:sp>
                <p:nvSpPr>
                  <p:cNvPr id="17489" name="Rectangle 76"/>
                  <p:cNvSpPr>
                    <a:spLocks noChangeArrowheads="1"/>
                  </p:cNvSpPr>
                  <p:nvPr/>
                </p:nvSpPr>
                <p:spPr bwMode="auto">
                  <a:xfrm>
                    <a:off x="762" y="1248"/>
                    <a:ext cx="456" cy="38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17440" name="Group 79"/>
                <p:cNvGrpSpPr>
                  <a:grpSpLocks/>
                </p:cNvGrpSpPr>
                <p:nvPr/>
              </p:nvGrpSpPr>
              <p:grpSpPr bwMode="auto">
                <a:xfrm>
                  <a:off x="1218" y="1248"/>
                  <a:ext cx="456" cy="384"/>
                  <a:chOff x="1218" y="1248"/>
                  <a:chExt cx="456" cy="384"/>
                </a:xfrm>
              </p:grpSpPr>
              <p:sp>
                <p:nvSpPr>
                  <p:cNvPr id="17486" name="Rectangle 22"/>
                  <p:cNvSpPr>
                    <a:spLocks noChangeArrowheads="1"/>
                  </p:cNvSpPr>
                  <p:nvPr/>
                </p:nvSpPr>
                <p:spPr bwMode="auto">
                  <a:xfrm>
                    <a:off x="1223" y="1248"/>
                    <a:ext cx="446" cy="38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algn="ctr" eaLnBrk="1" hangingPunct="1"/>
                    <a:r>
                      <a:rPr lang="en-US" altLang="ko-KR" sz="100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   </a:t>
                    </a:r>
                    <a:r>
                      <a:rPr lang="en-US" altLang="ko-KR" sz="2000">
                        <a:solidFill>
                          <a:srgbClr val="000000"/>
                        </a:solidFill>
                        <a:ea typeface="바탕체" pitchFamily="17" charset="-127"/>
                      </a:rPr>
                      <a:t>○</a:t>
                    </a:r>
                    <a:r>
                      <a:rPr lang="en-US" altLang="ko-KR" sz="200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endParaRPr lang="en-US" altLang="ko-KR" sz="2000">
                      <a:solidFill>
                        <a:srgbClr val="000000"/>
                      </a:solidFill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2000"/>
                  </a:p>
                </p:txBody>
              </p:sp>
              <p:sp>
                <p:nvSpPr>
                  <p:cNvPr id="17487" name="Rectangle 78"/>
                  <p:cNvSpPr>
                    <a:spLocks noChangeArrowheads="1"/>
                  </p:cNvSpPr>
                  <p:nvPr/>
                </p:nvSpPr>
                <p:spPr bwMode="auto">
                  <a:xfrm>
                    <a:off x="1218" y="1248"/>
                    <a:ext cx="456" cy="38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17441" name="Group 81"/>
                <p:cNvGrpSpPr>
                  <a:grpSpLocks/>
                </p:cNvGrpSpPr>
                <p:nvPr/>
              </p:nvGrpSpPr>
              <p:grpSpPr bwMode="auto">
                <a:xfrm>
                  <a:off x="1674" y="1248"/>
                  <a:ext cx="456" cy="384"/>
                  <a:chOff x="1674" y="1248"/>
                  <a:chExt cx="456" cy="384"/>
                </a:xfrm>
              </p:grpSpPr>
              <p:sp>
                <p:nvSpPr>
                  <p:cNvPr id="17484" name="Rectangle 23"/>
                  <p:cNvSpPr>
                    <a:spLocks noChangeArrowheads="1"/>
                  </p:cNvSpPr>
                  <p:nvPr/>
                </p:nvSpPr>
                <p:spPr bwMode="auto">
                  <a:xfrm>
                    <a:off x="1679" y="1248"/>
                    <a:ext cx="446" cy="38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algn="ctr" eaLnBrk="1" hangingPunct="1"/>
                    <a:r>
                      <a:rPr lang="en-US" altLang="ko-KR" sz="100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   </a:t>
                    </a:r>
                    <a:r>
                      <a:rPr lang="en-US" altLang="ko-KR" sz="2000">
                        <a:solidFill>
                          <a:srgbClr val="000000"/>
                        </a:solidFill>
                        <a:ea typeface="바탕체" pitchFamily="17" charset="-127"/>
                      </a:rPr>
                      <a:t>○</a:t>
                    </a:r>
                    <a:r>
                      <a:rPr lang="en-US" altLang="ko-KR" sz="200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endParaRPr lang="en-US" altLang="ko-KR" sz="2000">
                      <a:solidFill>
                        <a:srgbClr val="000000"/>
                      </a:solidFill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2000"/>
                  </a:p>
                </p:txBody>
              </p:sp>
              <p:sp>
                <p:nvSpPr>
                  <p:cNvPr id="17485" name="Rectangle 80"/>
                  <p:cNvSpPr>
                    <a:spLocks noChangeArrowheads="1"/>
                  </p:cNvSpPr>
                  <p:nvPr/>
                </p:nvSpPr>
                <p:spPr bwMode="auto">
                  <a:xfrm>
                    <a:off x="1674" y="1248"/>
                    <a:ext cx="456" cy="38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17442" name="Group 83"/>
                <p:cNvGrpSpPr>
                  <a:grpSpLocks/>
                </p:cNvGrpSpPr>
                <p:nvPr/>
              </p:nvGrpSpPr>
              <p:grpSpPr bwMode="auto">
                <a:xfrm>
                  <a:off x="2130" y="1248"/>
                  <a:ext cx="456" cy="384"/>
                  <a:chOff x="2130" y="1248"/>
                  <a:chExt cx="456" cy="384"/>
                </a:xfrm>
              </p:grpSpPr>
              <p:sp>
                <p:nvSpPr>
                  <p:cNvPr id="17482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2135" y="1248"/>
                    <a:ext cx="446" cy="38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algn="ctr" eaLnBrk="1" hangingPunct="1"/>
                    <a:r>
                      <a:rPr lang="en-US" altLang="ko-KR" sz="100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   </a:t>
                    </a:r>
                    <a:r>
                      <a:rPr lang="en-US" altLang="ko-KR" sz="2000">
                        <a:solidFill>
                          <a:srgbClr val="000000"/>
                        </a:solidFill>
                        <a:ea typeface="바탕체" pitchFamily="17" charset="-127"/>
                      </a:rPr>
                      <a:t>○</a:t>
                    </a:r>
                    <a:r>
                      <a:rPr lang="en-US" altLang="ko-KR" sz="200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endParaRPr lang="en-US" altLang="ko-KR" sz="2000">
                      <a:solidFill>
                        <a:srgbClr val="000000"/>
                      </a:solidFill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2000"/>
                  </a:p>
                </p:txBody>
              </p:sp>
              <p:sp>
                <p:nvSpPr>
                  <p:cNvPr id="17483" name="Rectangle 82"/>
                  <p:cNvSpPr>
                    <a:spLocks noChangeArrowheads="1"/>
                  </p:cNvSpPr>
                  <p:nvPr/>
                </p:nvSpPr>
                <p:spPr bwMode="auto">
                  <a:xfrm>
                    <a:off x="2130" y="1248"/>
                    <a:ext cx="456" cy="38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17443" name="Group 85"/>
                <p:cNvGrpSpPr>
                  <a:grpSpLocks/>
                </p:cNvGrpSpPr>
                <p:nvPr/>
              </p:nvGrpSpPr>
              <p:grpSpPr bwMode="auto">
                <a:xfrm>
                  <a:off x="2586" y="1248"/>
                  <a:ext cx="456" cy="384"/>
                  <a:chOff x="2586" y="1248"/>
                  <a:chExt cx="456" cy="384"/>
                </a:xfrm>
              </p:grpSpPr>
              <p:sp>
                <p:nvSpPr>
                  <p:cNvPr id="17480" name="Rectangle 25"/>
                  <p:cNvSpPr>
                    <a:spLocks noChangeArrowheads="1"/>
                  </p:cNvSpPr>
                  <p:nvPr/>
                </p:nvSpPr>
                <p:spPr bwMode="auto">
                  <a:xfrm>
                    <a:off x="2591" y="1248"/>
                    <a:ext cx="446" cy="38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algn="ctr" eaLnBrk="1" hangingPunct="1"/>
                    <a:r>
                      <a:rPr lang="en-US" altLang="ko-KR" sz="100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   </a:t>
                    </a:r>
                    <a:r>
                      <a:rPr lang="en-US" altLang="ko-KR" sz="1800">
                        <a:solidFill>
                          <a:srgbClr val="000000"/>
                        </a:solidFill>
                        <a:ea typeface="바탕체" pitchFamily="17" charset="-127"/>
                      </a:rPr>
                      <a:t>○</a:t>
                    </a:r>
                    <a:r>
                      <a:rPr lang="en-US" altLang="ko-KR" sz="180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endParaRPr lang="en-US" altLang="ko-KR" sz="1800">
                      <a:solidFill>
                        <a:srgbClr val="000000"/>
                      </a:solidFill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1800"/>
                  </a:p>
                </p:txBody>
              </p:sp>
              <p:sp>
                <p:nvSpPr>
                  <p:cNvPr id="17481" name="Rectangle 84"/>
                  <p:cNvSpPr>
                    <a:spLocks noChangeArrowheads="1"/>
                  </p:cNvSpPr>
                  <p:nvPr/>
                </p:nvSpPr>
                <p:spPr bwMode="auto">
                  <a:xfrm>
                    <a:off x="2586" y="1248"/>
                    <a:ext cx="456" cy="38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17444" name="Group 87"/>
                <p:cNvGrpSpPr>
                  <a:grpSpLocks/>
                </p:cNvGrpSpPr>
                <p:nvPr/>
              </p:nvGrpSpPr>
              <p:grpSpPr bwMode="auto">
                <a:xfrm>
                  <a:off x="0" y="1632"/>
                  <a:ext cx="762" cy="384"/>
                  <a:chOff x="0" y="1632"/>
                  <a:chExt cx="762" cy="384"/>
                </a:xfrm>
              </p:grpSpPr>
              <p:sp>
                <p:nvSpPr>
                  <p:cNvPr id="17478" name="Rectangle 26"/>
                  <p:cNvSpPr>
                    <a:spLocks noChangeArrowheads="1"/>
                  </p:cNvSpPr>
                  <p:nvPr/>
                </p:nvSpPr>
                <p:spPr bwMode="auto">
                  <a:xfrm>
                    <a:off x="5" y="1632"/>
                    <a:ext cx="752" cy="38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ko-KR" altLang="en-US" sz="1800">
                        <a:solidFill>
                          <a:srgbClr val="000000"/>
                        </a:solidFill>
                        <a:ea typeface="바탕" pitchFamily="18" charset="-127"/>
                      </a:rPr>
                      <a:t>물리적 통제</a:t>
                    </a:r>
                    <a:endParaRPr lang="ko-KR" altLang="en-US" sz="1800">
                      <a:solidFill>
                        <a:srgbClr val="000000"/>
                      </a:solidFill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1800"/>
                  </a:p>
                </p:txBody>
              </p:sp>
              <p:sp>
                <p:nvSpPr>
                  <p:cNvPr id="17479" name="Rectangle 86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632"/>
                    <a:ext cx="762" cy="38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17445" name="Group 89"/>
                <p:cNvGrpSpPr>
                  <a:grpSpLocks/>
                </p:cNvGrpSpPr>
                <p:nvPr/>
              </p:nvGrpSpPr>
              <p:grpSpPr bwMode="auto">
                <a:xfrm>
                  <a:off x="762" y="1632"/>
                  <a:ext cx="456" cy="384"/>
                  <a:chOff x="762" y="1632"/>
                  <a:chExt cx="456" cy="384"/>
                </a:xfrm>
              </p:grpSpPr>
              <p:sp>
                <p:nvSpPr>
                  <p:cNvPr id="17476" name="Rectangle 27"/>
                  <p:cNvSpPr>
                    <a:spLocks noChangeArrowheads="1"/>
                  </p:cNvSpPr>
                  <p:nvPr/>
                </p:nvSpPr>
                <p:spPr bwMode="auto">
                  <a:xfrm>
                    <a:off x="767" y="1632"/>
                    <a:ext cx="446" cy="38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en-US" altLang="ko-KR" sz="1000">
                        <a:solidFill>
                          <a:srgbClr val="000000"/>
                        </a:solidFill>
                        <a:latin typeface="Times New Roman" pitchFamily="18" charset="0"/>
                        <a:ea typeface="바탕체" pitchFamily="17" charset="-127"/>
                      </a:rPr>
                      <a:t> </a:t>
                    </a:r>
                    <a:endParaRPr lang="en-US" altLang="ko-KR" sz="1000">
                      <a:solidFill>
                        <a:srgbClr val="000000"/>
                      </a:solidFill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/>
                  </a:p>
                </p:txBody>
              </p:sp>
              <p:sp>
                <p:nvSpPr>
                  <p:cNvPr id="17477" name="Rectangle 88"/>
                  <p:cNvSpPr>
                    <a:spLocks noChangeArrowheads="1"/>
                  </p:cNvSpPr>
                  <p:nvPr/>
                </p:nvSpPr>
                <p:spPr bwMode="auto">
                  <a:xfrm>
                    <a:off x="762" y="1632"/>
                    <a:ext cx="456" cy="38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17446" name="Group 91"/>
                <p:cNvGrpSpPr>
                  <a:grpSpLocks/>
                </p:cNvGrpSpPr>
                <p:nvPr/>
              </p:nvGrpSpPr>
              <p:grpSpPr bwMode="auto">
                <a:xfrm>
                  <a:off x="1218" y="1632"/>
                  <a:ext cx="456" cy="384"/>
                  <a:chOff x="1218" y="1632"/>
                  <a:chExt cx="456" cy="384"/>
                </a:xfrm>
              </p:grpSpPr>
              <p:sp>
                <p:nvSpPr>
                  <p:cNvPr id="17474" name="Rectangle 28"/>
                  <p:cNvSpPr>
                    <a:spLocks noChangeArrowheads="1"/>
                  </p:cNvSpPr>
                  <p:nvPr/>
                </p:nvSpPr>
                <p:spPr bwMode="auto">
                  <a:xfrm>
                    <a:off x="1223" y="1632"/>
                    <a:ext cx="446" cy="38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en-US" altLang="ko-KR" sz="1000">
                        <a:solidFill>
                          <a:srgbClr val="000000"/>
                        </a:solidFill>
                        <a:latin typeface="Times New Roman" pitchFamily="18" charset="0"/>
                        <a:ea typeface="바탕체" pitchFamily="17" charset="-127"/>
                      </a:rPr>
                      <a:t> </a:t>
                    </a:r>
                    <a:endParaRPr lang="en-US" altLang="ko-KR" sz="1000">
                      <a:solidFill>
                        <a:srgbClr val="000000"/>
                      </a:solidFill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/>
                  </a:p>
                </p:txBody>
              </p:sp>
              <p:sp>
                <p:nvSpPr>
                  <p:cNvPr id="17475" name="Rectangle 90"/>
                  <p:cNvSpPr>
                    <a:spLocks noChangeArrowheads="1"/>
                  </p:cNvSpPr>
                  <p:nvPr/>
                </p:nvSpPr>
                <p:spPr bwMode="auto">
                  <a:xfrm>
                    <a:off x="1218" y="1632"/>
                    <a:ext cx="456" cy="38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17447" name="Group 93"/>
                <p:cNvGrpSpPr>
                  <a:grpSpLocks/>
                </p:cNvGrpSpPr>
                <p:nvPr/>
              </p:nvGrpSpPr>
              <p:grpSpPr bwMode="auto">
                <a:xfrm>
                  <a:off x="1674" y="1632"/>
                  <a:ext cx="456" cy="384"/>
                  <a:chOff x="1674" y="1632"/>
                  <a:chExt cx="456" cy="384"/>
                </a:xfrm>
              </p:grpSpPr>
              <p:sp>
                <p:nvSpPr>
                  <p:cNvPr id="17472" name="Rectangle 29"/>
                  <p:cNvSpPr>
                    <a:spLocks noChangeArrowheads="1"/>
                  </p:cNvSpPr>
                  <p:nvPr/>
                </p:nvSpPr>
                <p:spPr bwMode="auto">
                  <a:xfrm>
                    <a:off x="1679" y="1632"/>
                    <a:ext cx="446" cy="38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en-US" altLang="ko-KR" sz="1000">
                        <a:solidFill>
                          <a:srgbClr val="000000"/>
                        </a:solidFill>
                        <a:latin typeface="Times New Roman" pitchFamily="18" charset="0"/>
                        <a:ea typeface="바탕체" pitchFamily="17" charset="-127"/>
                      </a:rPr>
                      <a:t> </a:t>
                    </a:r>
                    <a:endParaRPr lang="en-US" altLang="ko-KR" sz="1000">
                      <a:solidFill>
                        <a:srgbClr val="000000"/>
                      </a:solidFill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/>
                  </a:p>
                </p:txBody>
              </p:sp>
              <p:sp>
                <p:nvSpPr>
                  <p:cNvPr id="17473" name="Rectangle 92"/>
                  <p:cNvSpPr>
                    <a:spLocks noChangeArrowheads="1"/>
                  </p:cNvSpPr>
                  <p:nvPr/>
                </p:nvSpPr>
                <p:spPr bwMode="auto">
                  <a:xfrm>
                    <a:off x="1674" y="1632"/>
                    <a:ext cx="456" cy="38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17448" name="Group 95"/>
                <p:cNvGrpSpPr>
                  <a:grpSpLocks/>
                </p:cNvGrpSpPr>
                <p:nvPr/>
              </p:nvGrpSpPr>
              <p:grpSpPr bwMode="auto">
                <a:xfrm>
                  <a:off x="2130" y="1632"/>
                  <a:ext cx="456" cy="384"/>
                  <a:chOff x="2130" y="1632"/>
                  <a:chExt cx="456" cy="384"/>
                </a:xfrm>
              </p:grpSpPr>
              <p:sp>
                <p:nvSpPr>
                  <p:cNvPr id="17470" name="Rectangle 30"/>
                  <p:cNvSpPr>
                    <a:spLocks noChangeArrowheads="1"/>
                  </p:cNvSpPr>
                  <p:nvPr/>
                </p:nvSpPr>
                <p:spPr bwMode="auto">
                  <a:xfrm>
                    <a:off x="2135" y="1632"/>
                    <a:ext cx="446" cy="38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algn="ctr" eaLnBrk="1" hangingPunct="1"/>
                    <a:r>
                      <a:rPr lang="en-US" altLang="ko-KR" sz="100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   </a:t>
                    </a:r>
                    <a:r>
                      <a:rPr lang="en-US" altLang="ko-KR" sz="2000">
                        <a:solidFill>
                          <a:srgbClr val="000000"/>
                        </a:solidFill>
                        <a:ea typeface="바탕체" pitchFamily="17" charset="-127"/>
                      </a:rPr>
                      <a:t>○</a:t>
                    </a:r>
                    <a:r>
                      <a:rPr lang="en-US" altLang="ko-KR" sz="200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endParaRPr lang="en-US" altLang="ko-KR" sz="2000">
                      <a:solidFill>
                        <a:srgbClr val="000000"/>
                      </a:solidFill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2000"/>
                  </a:p>
                </p:txBody>
              </p:sp>
              <p:sp>
                <p:nvSpPr>
                  <p:cNvPr id="17471" name="Rectangle 94"/>
                  <p:cNvSpPr>
                    <a:spLocks noChangeArrowheads="1"/>
                  </p:cNvSpPr>
                  <p:nvPr/>
                </p:nvSpPr>
                <p:spPr bwMode="auto">
                  <a:xfrm>
                    <a:off x="2130" y="1632"/>
                    <a:ext cx="456" cy="38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17449" name="Group 97"/>
                <p:cNvGrpSpPr>
                  <a:grpSpLocks/>
                </p:cNvGrpSpPr>
                <p:nvPr/>
              </p:nvGrpSpPr>
              <p:grpSpPr bwMode="auto">
                <a:xfrm>
                  <a:off x="2586" y="1632"/>
                  <a:ext cx="456" cy="384"/>
                  <a:chOff x="2586" y="1632"/>
                  <a:chExt cx="456" cy="384"/>
                </a:xfrm>
              </p:grpSpPr>
              <p:sp>
                <p:nvSpPr>
                  <p:cNvPr id="17468" name="Rectangle 31"/>
                  <p:cNvSpPr>
                    <a:spLocks noChangeArrowheads="1"/>
                  </p:cNvSpPr>
                  <p:nvPr/>
                </p:nvSpPr>
                <p:spPr bwMode="auto">
                  <a:xfrm>
                    <a:off x="2591" y="1632"/>
                    <a:ext cx="446" cy="38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en-US" altLang="ko-KR" sz="1000">
                        <a:solidFill>
                          <a:srgbClr val="000000"/>
                        </a:solidFill>
                        <a:latin typeface="Times New Roman" pitchFamily="18" charset="0"/>
                        <a:ea typeface="바탕체" pitchFamily="17" charset="-127"/>
                      </a:rPr>
                      <a:t> </a:t>
                    </a:r>
                    <a:endParaRPr lang="en-US" altLang="ko-KR" sz="1000">
                      <a:solidFill>
                        <a:srgbClr val="000000"/>
                      </a:solidFill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/>
                  </a:p>
                </p:txBody>
              </p:sp>
              <p:sp>
                <p:nvSpPr>
                  <p:cNvPr id="17469" name="Rectangle 96"/>
                  <p:cNvSpPr>
                    <a:spLocks noChangeArrowheads="1"/>
                  </p:cNvSpPr>
                  <p:nvPr/>
                </p:nvSpPr>
                <p:spPr bwMode="auto">
                  <a:xfrm>
                    <a:off x="2586" y="1632"/>
                    <a:ext cx="456" cy="38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17450" name="Group 99"/>
                <p:cNvGrpSpPr>
                  <a:grpSpLocks/>
                </p:cNvGrpSpPr>
                <p:nvPr/>
              </p:nvGrpSpPr>
              <p:grpSpPr bwMode="auto">
                <a:xfrm>
                  <a:off x="0" y="2016"/>
                  <a:ext cx="762" cy="384"/>
                  <a:chOff x="0" y="2016"/>
                  <a:chExt cx="762" cy="384"/>
                </a:xfrm>
              </p:grpSpPr>
              <p:sp>
                <p:nvSpPr>
                  <p:cNvPr id="17466" name="Rectangle 32"/>
                  <p:cNvSpPr>
                    <a:spLocks noChangeArrowheads="1"/>
                  </p:cNvSpPr>
                  <p:nvPr/>
                </p:nvSpPr>
                <p:spPr bwMode="auto">
                  <a:xfrm>
                    <a:off x="5" y="2016"/>
                    <a:ext cx="752" cy="38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algn="just" eaLnBrk="1" hangingPunct="1"/>
                    <a:r>
                      <a:rPr lang="ko-KR" altLang="en-US" sz="1800">
                        <a:solidFill>
                          <a:srgbClr val="000000"/>
                        </a:solidFill>
                        <a:ea typeface="바탕" pitchFamily="18" charset="-127"/>
                      </a:rPr>
                      <a:t>내부검증</a:t>
                    </a:r>
                    <a:endParaRPr lang="ko-KR" altLang="en-US" sz="1800">
                      <a:solidFill>
                        <a:srgbClr val="000000"/>
                      </a:solidFill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1800"/>
                  </a:p>
                </p:txBody>
              </p:sp>
              <p:sp>
                <p:nvSpPr>
                  <p:cNvPr id="17467" name="Rectangle 98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016"/>
                    <a:ext cx="762" cy="38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17451" name="Group 101"/>
                <p:cNvGrpSpPr>
                  <a:grpSpLocks/>
                </p:cNvGrpSpPr>
                <p:nvPr/>
              </p:nvGrpSpPr>
              <p:grpSpPr bwMode="auto">
                <a:xfrm>
                  <a:off x="762" y="2016"/>
                  <a:ext cx="456" cy="384"/>
                  <a:chOff x="762" y="2016"/>
                  <a:chExt cx="456" cy="384"/>
                </a:xfrm>
              </p:grpSpPr>
              <p:sp>
                <p:nvSpPr>
                  <p:cNvPr id="17464" name="Rectangle 33"/>
                  <p:cNvSpPr>
                    <a:spLocks noChangeArrowheads="1"/>
                  </p:cNvSpPr>
                  <p:nvPr/>
                </p:nvSpPr>
                <p:spPr bwMode="auto">
                  <a:xfrm>
                    <a:off x="767" y="2016"/>
                    <a:ext cx="446" cy="38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algn="ctr" eaLnBrk="1" hangingPunct="1"/>
                    <a:r>
                      <a:rPr lang="en-US" altLang="ko-KR" sz="100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   </a:t>
                    </a:r>
                    <a:r>
                      <a:rPr lang="en-US" altLang="ko-KR" sz="2000">
                        <a:solidFill>
                          <a:srgbClr val="000000"/>
                        </a:solidFill>
                        <a:ea typeface="바탕체" pitchFamily="17" charset="-127"/>
                      </a:rPr>
                      <a:t>○</a:t>
                    </a:r>
                    <a:r>
                      <a:rPr lang="en-US" altLang="ko-KR" sz="200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endParaRPr lang="en-US" altLang="ko-KR" sz="2000">
                      <a:solidFill>
                        <a:srgbClr val="000000"/>
                      </a:solidFill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2000"/>
                  </a:p>
                </p:txBody>
              </p:sp>
              <p:sp>
                <p:nvSpPr>
                  <p:cNvPr id="17465" name="Rectangle 100"/>
                  <p:cNvSpPr>
                    <a:spLocks noChangeArrowheads="1"/>
                  </p:cNvSpPr>
                  <p:nvPr/>
                </p:nvSpPr>
                <p:spPr bwMode="auto">
                  <a:xfrm>
                    <a:off x="762" y="2016"/>
                    <a:ext cx="456" cy="38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17452" name="Group 103"/>
                <p:cNvGrpSpPr>
                  <a:grpSpLocks/>
                </p:cNvGrpSpPr>
                <p:nvPr/>
              </p:nvGrpSpPr>
              <p:grpSpPr bwMode="auto">
                <a:xfrm>
                  <a:off x="1218" y="2016"/>
                  <a:ext cx="456" cy="384"/>
                  <a:chOff x="1218" y="2016"/>
                  <a:chExt cx="456" cy="384"/>
                </a:xfrm>
              </p:grpSpPr>
              <p:sp>
                <p:nvSpPr>
                  <p:cNvPr id="17462" name="Rectangle 34"/>
                  <p:cNvSpPr>
                    <a:spLocks noChangeArrowheads="1"/>
                  </p:cNvSpPr>
                  <p:nvPr/>
                </p:nvSpPr>
                <p:spPr bwMode="auto">
                  <a:xfrm>
                    <a:off x="1223" y="2016"/>
                    <a:ext cx="446" cy="38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algn="ctr" eaLnBrk="1" hangingPunct="1"/>
                    <a:r>
                      <a:rPr lang="en-US" altLang="ko-KR" sz="200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   </a:t>
                    </a:r>
                    <a:r>
                      <a:rPr lang="en-US" altLang="ko-KR" sz="2000">
                        <a:solidFill>
                          <a:srgbClr val="000000"/>
                        </a:solidFill>
                        <a:ea typeface="바탕체" pitchFamily="17" charset="-127"/>
                      </a:rPr>
                      <a:t>○</a:t>
                    </a:r>
                    <a:r>
                      <a:rPr lang="en-US" altLang="ko-KR" sz="200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endParaRPr lang="en-US" altLang="ko-KR" sz="2000">
                      <a:solidFill>
                        <a:srgbClr val="000000"/>
                      </a:solidFill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/>
                  </a:p>
                </p:txBody>
              </p:sp>
              <p:sp>
                <p:nvSpPr>
                  <p:cNvPr id="17463" name="Rectangle 102"/>
                  <p:cNvSpPr>
                    <a:spLocks noChangeArrowheads="1"/>
                  </p:cNvSpPr>
                  <p:nvPr/>
                </p:nvSpPr>
                <p:spPr bwMode="auto">
                  <a:xfrm>
                    <a:off x="1218" y="2016"/>
                    <a:ext cx="456" cy="38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17453" name="Group 105"/>
                <p:cNvGrpSpPr>
                  <a:grpSpLocks/>
                </p:cNvGrpSpPr>
                <p:nvPr/>
              </p:nvGrpSpPr>
              <p:grpSpPr bwMode="auto">
                <a:xfrm>
                  <a:off x="1674" y="2016"/>
                  <a:ext cx="456" cy="384"/>
                  <a:chOff x="1674" y="2016"/>
                  <a:chExt cx="456" cy="384"/>
                </a:xfrm>
              </p:grpSpPr>
              <p:sp>
                <p:nvSpPr>
                  <p:cNvPr id="17460" name="Rectangle 35"/>
                  <p:cNvSpPr>
                    <a:spLocks noChangeArrowheads="1"/>
                  </p:cNvSpPr>
                  <p:nvPr/>
                </p:nvSpPr>
                <p:spPr bwMode="auto">
                  <a:xfrm>
                    <a:off x="1679" y="2016"/>
                    <a:ext cx="446" cy="38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algn="ctr" eaLnBrk="1" hangingPunct="1"/>
                    <a:r>
                      <a:rPr lang="en-US" altLang="ko-KR" sz="100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   </a:t>
                    </a:r>
                    <a:r>
                      <a:rPr lang="en-US" altLang="ko-KR" sz="2000">
                        <a:solidFill>
                          <a:srgbClr val="000000"/>
                        </a:solidFill>
                        <a:ea typeface="바탕체" pitchFamily="17" charset="-127"/>
                      </a:rPr>
                      <a:t>○</a:t>
                    </a:r>
                    <a:r>
                      <a:rPr lang="en-US" altLang="ko-KR" sz="200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endParaRPr lang="en-US" altLang="ko-KR" sz="2000">
                      <a:solidFill>
                        <a:srgbClr val="000000"/>
                      </a:solidFill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2000"/>
                  </a:p>
                </p:txBody>
              </p:sp>
              <p:sp>
                <p:nvSpPr>
                  <p:cNvPr id="17461" name="Rectangle 104"/>
                  <p:cNvSpPr>
                    <a:spLocks noChangeArrowheads="1"/>
                  </p:cNvSpPr>
                  <p:nvPr/>
                </p:nvSpPr>
                <p:spPr bwMode="auto">
                  <a:xfrm>
                    <a:off x="1674" y="2016"/>
                    <a:ext cx="456" cy="38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17454" name="Group 107"/>
                <p:cNvGrpSpPr>
                  <a:grpSpLocks/>
                </p:cNvGrpSpPr>
                <p:nvPr/>
              </p:nvGrpSpPr>
              <p:grpSpPr bwMode="auto">
                <a:xfrm>
                  <a:off x="2130" y="2016"/>
                  <a:ext cx="456" cy="384"/>
                  <a:chOff x="2130" y="2016"/>
                  <a:chExt cx="456" cy="384"/>
                </a:xfrm>
              </p:grpSpPr>
              <p:sp>
                <p:nvSpPr>
                  <p:cNvPr id="17458" name="Rectangle 36"/>
                  <p:cNvSpPr>
                    <a:spLocks noChangeArrowheads="1"/>
                  </p:cNvSpPr>
                  <p:nvPr/>
                </p:nvSpPr>
                <p:spPr bwMode="auto">
                  <a:xfrm>
                    <a:off x="2135" y="2016"/>
                    <a:ext cx="446" cy="38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algn="ctr" eaLnBrk="1" hangingPunct="1"/>
                    <a:r>
                      <a:rPr lang="en-US" altLang="ko-KR" sz="100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   </a:t>
                    </a:r>
                    <a:r>
                      <a:rPr lang="en-US" altLang="ko-KR" sz="2000">
                        <a:solidFill>
                          <a:srgbClr val="000000"/>
                        </a:solidFill>
                        <a:ea typeface="바탕체" pitchFamily="17" charset="-127"/>
                      </a:rPr>
                      <a:t>○</a:t>
                    </a:r>
                    <a:r>
                      <a:rPr lang="en-US" altLang="ko-KR" sz="200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endParaRPr lang="en-US" altLang="ko-KR" sz="2000">
                      <a:solidFill>
                        <a:srgbClr val="000000"/>
                      </a:solidFill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2000"/>
                  </a:p>
                </p:txBody>
              </p:sp>
              <p:sp>
                <p:nvSpPr>
                  <p:cNvPr id="17459" name="Rectangle 106"/>
                  <p:cNvSpPr>
                    <a:spLocks noChangeArrowheads="1"/>
                  </p:cNvSpPr>
                  <p:nvPr/>
                </p:nvSpPr>
                <p:spPr bwMode="auto">
                  <a:xfrm>
                    <a:off x="2130" y="2016"/>
                    <a:ext cx="456" cy="38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  <p:grpSp>
              <p:nvGrpSpPr>
                <p:cNvPr id="17455" name="Group 109"/>
                <p:cNvGrpSpPr>
                  <a:grpSpLocks/>
                </p:cNvGrpSpPr>
                <p:nvPr/>
              </p:nvGrpSpPr>
              <p:grpSpPr bwMode="auto">
                <a:xfrm>
                  <a:off x="2586" y="2016"/>
                  <a:ext cx="456" cy="384"/>
                  <a:chOff x="2586" y="2016"/>
                  <a:chExt cx="456" cy="384"/>
                </a:xfrm>
              </p:grpSpPr>
              <p:sp>
                <p:nvSpPr>
                  <p:cNvPr id="17456" name="Rectangle 37"/>
                  <p:cNvSpPr>
                    <a:spLocks noChangeArrowheads="1"/>
                  </p:cNvSpPr>
                  <p:nvPr/>
                </p:nvSpPr>
                <p:spPr bwMode="auto">
                  <a:xfrm>
                    <a:off x="2591" y="2016"/>
                    <a:ext cx="446" cy="38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>
                    <a:lvl1pPr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tabLst>
                        <a:tab pos="508000" algn="l"/>
                        <a:tab pos="1016000" algn="l"/>
                        <a:tab pos="1524000" algn="l"/>
                        <a:tab pos="2032000" algn="l"/>
                        <a:tab pos="2540000" algn="l"/>
                        <a:tab pos="3048000" algn="l"/>
                        <a:tab pos="3556000" algn="l"/>
                        <a:tab pos="4064000" algn="l"/>
                        <a:tab pos="4572000" algn="l"/>
                        <a:tab pos="5080000" algn="l"/>
                        <a:tab pos="5588000" algn="l"/>
                        <a:tab pos="6096000" algn="l"/>
                        <a:tab pos="6604000" algn="l"/>
                        <a:tab pos="7112000" algn="l"/>
                        <a:tab pos="7620000" algn="l"/>
                        <a:tab pos="8128000" algn="l"/>
                        <a:tab pos="8636000" algn="l"/>
                        <a:tab pos="9144000" algn="l"/>
                        <a:tab pos="9652000" algn="l"/>
                        <a:tab pos="10160000" algn="l"/>
                        <a:tab pos="10668000" algn="l"/>
                        <a:tab pos="11176000" algn="l"/>
                        <a:tab pos="11684000" algn="l"/>
                        <a:tab pos="12192000" algn="l"/>
                        <a:tab pos="12700000" algn="l"/>
                        <a:tab pos="13208000" algn="l"/>
                        <a:tab pos="13716000" algn="l"/>
                        <a:tab pos="14224000" algn="l"/>
                        <a:tab pos="14732000" algn="l"/>
                        <a:tab pos="15240000" algn="l"/>
                        <a:tab pos="15748000" algn="l"/>
                      </a:tabLs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algn="ctr" eaLnBrk="1" hangingPunct="1"/>
                    <a:r>
                      <a:rPr lang="en-US" altLang="ko-KR" sz="100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   </a:t>
                    </a:r>
                    <a:r>
                      <a:rPr lang="en-US" altLang="ko-KR" sz="2000">
                        <a:solidFill>
                          <a:srgbClr val="000000"/>
                        </a:solidFill>
                        <a:ea typeface="바탕체" pitchFamily="17" charset="-127"/>
                      </a:rPr>
                      <a:t>○</a:t>
                    </a:r>
                    <a:r>
                      <a:rPr lang="en-US" altLang="ko-KR" sz="200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endParaRPr lang="en-US" altLang="ko-KR" sz="2000">
                      <a:solidFill>
                        <a:srgbClr val="000000"/>
                      </a:solidFill>
                      <a:ea typeface="바탕체" pitchFamily="17" charset="-127"/>
                    </a:endParaRPr>
                  </a:p>
                  <a:p>
                    <a:pPr algn="just" latinLnBrk="0"/>
                    <a:endParaRPr lang="en-US" altLang="ko-KR" sz="2000"/>
                  </a:p>
                </p:txBody>
              </p:sp>
              <p:sp>
                <p:nvSpPr>
                  <p:cNvPr id="17457" name="Rectangle 108"/>
                  <p:cNvSpPr>
                    <a:spLocks noChangeArrowheads="1"/>
                  </p:cNvSpPr>
                  <p:nvPr/>
                </p:nvSpPr>
                <p:spPr bwMode="auto">
                  <a:xfrm>
                    <a:off x="2586" y="2016"/>
                    <a:ext cx="456" cy="38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1pPr>
                    <a:lvl2pPr marL="742950" indent="-28575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2pPr>
                    <a:lvl3pPr marL="11430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3pPr>
                    <a:lvl4pPr marL="16002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4pPr>
                    <a:lvl5pPr marL="2057400" indent="-228600" eaLnBrk="0" hangingPunct="0"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굴림" pitchFamily="50" charset="-127"/>
                        <a:ea typeface="굴림" pitchFamily="50" charset="-127"/>
                      </a:defRPr>
                    </a:lvl9pPr>
                  </a:lstStyle>
                  <a:p>
                    <a:pPr eaLnBrk="1" hangingPunct="1"/>
                    <a:endParaRPr lang="ko-KR" altLang="en-US"/>
                  </a:p>
                </p:txBody>
              </p:sp>
            </p:grpSp>
          </p:grpSp>
          <p:sp>
            <p:nvSpPr>
              <p:cNvPr id="17419" name="Rectangle 111"/>
              <p:cNvSpPr>
                <a:spLocks noChangeArrowheads="1"/>
              </p:cNvSpPr>
              <p:nvPr/>
            </p:nvSpPr>
            <p:spPr bwMode="auto">
              <a:xfrm>
                <a:off x="-3" y="-3"/>
                <a:ext cx="3048" cy="2406"/>
              </a:xfrm>
              <a:prstGeom prst="rect">
                <a:avLst/>
              </a:prstGeom>
              <a:noFill/>
              <a:ln w="9525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</p:grpSp>
        <p:sp>
          <p:nvSpPr>
            <p:cNvPr id="17417" name="Line 115"/>
            <p:cNvSpPr>
              <a:spLocks noChangeShapeType="1"/>
            </p:cNvSpPr>
            <p:nvPr/>
          </p:nvSpPr>
          <p:spPr bwMode="auto">
            <a:xfrm>
              <a:off x="384" y="720"/>
              <a:ext cx="1248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17413" name="Text Box 118"/>
          <p:cNvSpPr txBox="1">
            <a:spLocks noChangeArrowheads="1"/>
          </p:cNvSpPr>
          <p:nvPr/>
        </p:nvSpPr>
        <p:spPr bwMode="auto">
          <a:xfrm>
            <a:off x="2346325" y="5659438"/>
            <a:ext cx="546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/>
              <a:t>내부통제의 목표와 통제절차 간의 관계</a:t>
            </a:r>
          </a:p>
        </p:txBody>
      </p:sp>
      <p:sp>
        <p:nvSpPr>
          <p:cNvPr id="17415" name="바닥글 개체 틀 120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이장형 교수</a:t>
            </a:r>
            <a:endParaRPr lang="en-US" altLang="ko-KR" sz="1400" smtClean="0"/>
          </a:p>
        </p:txBody>
      </p:sp>
      <p:sp>
        <p:nvSpPr>
          <p:cNvPr id="17414" name="슬라이드 번호 개체 틀 119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fld id="{A5164598-BD26-46F7-AD5D-2CE6DB2BD46E}" type="slidenum">
              <a:rPr lang="en-US" altLang="ko-KR" sz="1400" smtClean="0"/>
              <a:pPr eaLnBrk="1" hangingPunct="1"/>
              <a:t>16</a:t>
            </a:fld>
            <a:endParaRPr lang="en-US" altLang="ko-KR" sz="140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바닥글 개체 틀 9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이장형 교수</a:t>
            </a:r>
            <a:endParaRPr lang="en-US" altLang="ko-KR" sz="1400" smtClean="0"/>
          </a:p>
        </p:txBody>
      </p:sp>
      <p:sp>
        <p:nvSpPr>
          <p:cNvPr id="18436" name="슬라이드 번호 개체 틀 8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fld id="{3D9B0FB4-A5A1-4B46-B52B-9778FE927F34}" type="slidenum">
              <a:rPr lang="en-US" altLang="ko-KR" sz="1400" smtClean="0"/>
              <a:pPr eaLnBrk="1" hangingPunct="1"/>
              <a:t>17</a:t>
            </a:fld>
            <a:endParaRPr lang="en-US" altLang="ko-KR" sz="1400" smtClean="0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4.IT </a:t>
            </a:r>
            <a:r>
              <a:rPr lang="ko-KR" altLang="en-US" sz="3600" smtClean="0"/>
              <a:t>내부통제</a:t>
            </a:r>
            <a:r>
              <a:rPr lang="en-US" altLang="ko-KR" sz="3600" smtClean="0"/>
              <a:t> </a:t>
            </a:r>
            <a:endParaRPr lang="ko-KR" altLang="en-US" sz="3600" smtClean="0"/>
          </a:p>
        </p:txBody>
      </p:sp>
      <p:sp>
        <p:nvSpPr>
          <p:cNvPr id="18435" name="Text Box 7"/>
          <p:cNvSpPr txBox="1">
            <a:spLocks noChangeArrowheads="1"/>
          </p:cNvSpPr>
          <p:nvPr/>
        </p:nvSpPr>
        <p:spPr bwMode="auto">
          <a:xfrm>
            <a:off x="533400" y="1447800"/>
            <a:ext cx="35226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/>
              <a:t>(1)IT </a:t>
            </a:r>
            <a:r>
              <a:rPr lang="ko-KR" altLang="en-US"/>
              <a:t>내부통제의 필요성</a:t>
            </a:r>
          </a:p>
        </p:txBody>
      </p:sp>
      <p:sp>
        <p:nvSpPr>
          <p:cNvPr id="18438" name="TextBox 10"/>
          <p:cNvSpPr txBox="1">
            <a:spLocks noChangeArrowheads="1"/>
          </p:cNvSpPr>
          <p:nvPr/>
        </p:nvSpPr>
        <p:spPr bwMode="auto">
          <a:xfrm>
            <a:off x="928688" y="1785938"/>
            <a:ext cx="7358062" cy="4154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/>
              <a:t>(1) </a:t>
            </a:r>
            <a:r>
              <a:rPr lang="ko-KR" altLang="en-US" sz="2000"/>
              <a:t>감사인들에게 전자자료통제의 설계와 운영의 효과성에 관한 전자증거를 수집하기 위해 특정상황에서 강요한 것을 강조하는 </a:t>
            </a:r>
            <a:r>
              <a:rPr lang="en-US" altLang="ko-KR" sz="2000"/>
              <a:t>SAS No. 80 </a:t>
            </a:r>
            <a:r>
              <a:rPr lang="ko-KR" altLang="en-US" sz="2000"/>
              <a:t>개념의 구현과 확장하고</a:t>
            </a:r>
            <a:r>
              <a:rPr lang="en-US" altLang="ko-KR" sz="2000"/>
              <a:t>, (2) </a:t>
            </a:r>
            <a:r>
              <a:rPr lang="ko-KR" altLang="en-US" sz="2000"/>
              <a:t>정보기술이 내부통제</a:t>
            </a:r>
            <a:r>
              <a:rPr lang="en-US" altLang="ko-KR" sz="2000"/>
              <a:t>, </a:t>
            </a:r>
            <a:r>
              <a:rPr lang="ko-KR" altLang="en-US" sz="2000"/>
              <a:t>증빙물</a:t>
            </a:r>
            <a:r>
              <a:rPr lang="en-US" altLang="ko-KR" sz="2000"/>
              <a:t>, </a:t>
            </a:r>
            <a:r>
              <a:rPr lang="ko-KR" altLang="en-US" sz="2000"/>
              <a:t>내부통제의 이해</a:t>
            </a:r>
            <a:r>
              <a:rPr lang="en-US" altLang="ko-KR" sz="2000"/>
              <a:t>, </a:t>
            </a:r>
            <a:r>
              <a:rPr lang="ko-KR" altLang="en-US" sz="2000"/>
              <a:t>통제위험 평가에 영향을 주는 방법을 기술하는 것이다</a:t>
            </a:r>
            <a:r>
              <a:rPr lang="en-US" altLang="ko-KR" sz="2000"/>
              <a:t>. (3) </a:t>
            </a:r>
            <a:r>
              <a:rPr lang="ko-KR" altLang="en-US" sz="2000"/>
              <a:t>정보기술의 내부통제 효익과 위험을 기술하고 정보기술이 내부통제요소 특히 통제활동</a:t>
            </a:r>
            <a:r>
              <a:rPr lang="en-US" altLang="ko-KR" sz="2000"/>
              <a:t>, </a:t>
            </a:r>
            <a:r>
              <a:rPr lang="ko-KR" altLang="en-US" sz="2000"/>
              <a:t>정보와 통신 요소에 영향을 미치는 방법을 기술하고</a:t>
            </a:r>
            <a:r>
              <a:rPr lang="en-US" altLang="ko-KR" sz="2000"/>
              <a:t>, (4) </a:t>
            </a:r>
            <a:r>
              <a:rPr lang="ko-KR" altLang="en-US" sz="2000"/>
              <a:t>특별한 기술이 감사에 관한 컴퓨터 처리의 효과를 고려하고 통제를 이해하며 감사절차를 설계하고 수행하기 위하여 필요한지를 결정하는 지침을 제공하며</a:t>
            </a:r>
            <a:r>
              <a:rPr lang="en-US" altLang="ko-KR" sz="2000"/>
              <a:t>, (5) </a:t>
            </a:r>
            <a:r>
              <a:rPr lang="ko-KR" altLang="en-US" sz="2000"/>
              <a:t>표준이고 발생 입력과 비표준</a:t>
            </a:r>
            <a:r>
              <a:rPr lang="en-US" altLang="ko-KR" sz="2000"/>
              <a:t>, </a:t>
            </a:r>
            <a:r>
              <a:rPr lang="ko-KR" altLang="en-US" sz="2000"/>
              <a:t>비발생적 입력이 승인받고 완전하며 올바르게 기록되었다는 것을 확신시키는 통제를 포함하는 방법을 이해하는 필요성을 분명히 하기 위한 것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내용 개체 틀 2"/>
          <p:cNvSpPr>
            <a:spLocks noGrp="1"/>
          </p:cNvSpPr>
          <p:nvPr>
            <p:ph idx="1"/>
          </p:nvPr>
        </p:nvSpPr>
        <p:spPr>
          <a:xfrm>
            <a:off x="714375" y="1143000"/>
            <a:ext cx="7772400" cy="5357813"/>
          </a:xfrm>
        </p:spPr>
        <p:txBody>
          <a:bodyPr/>
          <a:lstStyle/>
          <a:p>
            <a:pPr eaLnBrk="1" hangingPunct="1"/>
            <a:r>
              <a:rPr lang="ko-KR" altLang="en-US" sz="1800" smtClean="0"/>
              <a:t>① 통제환경</a:t>
            </a:r>
            <a:r>
              <a:rPr lang="en-US" altLang="ko-KR" sz="1800" smtClean="0"/>
              <a:t>(control environment):</a:t>
            </a:r>
            <a:r>
              <a:rPr lang="ko-KR" altLang="en-US" sz="1800" smtClean="0"/>
              <a:t>기업의 핵심인 사람</a:t>
            </a:r>
            <a:r>
              <a:rPr lang="en-US" altLang="ko-KR" sz="1800" smtClean="0"/>
              <a:t>-</a:t>
            </a:r>
            <a:r>
              <a:rPr lang="ko-KR" altLang="en-US" sz="1800" smtClean="0"/>
              <a:t>그들의 정직성</a:t>
            </a:r>
            <a:r>
              <a:rPr lang="en-US" altLang="ko-KR" sz="1800" smtClean="0"/>
              <a:t>, </a:t>
            </a:r>
            <a:r>
              <a:rPr lang="ko-KR" altLang="en-US" sz="1800" smtClean="0"/>
              <a:t>윤리적 가치와 경쟁력을 포함하는 속성과 그들이 운영하는 환경을 말한다</a:t>
            </a:r>
            <a:r>
              <a:rPr lang="en-US" altLang="ko-KR" sz="1800" smtClean="0"/>
              <a:t>. </a:t>
            </a:r>
            <a:r>
              <a:rPr lang="ko-KR" altLang="en-US" sz="1800" smtClean="0"/>
              <a:t>이는 실체를 움직이는 엔진이고 모든 것들의 기초가 되는 것이다</a:t>
            </a:r>
            <a:r>
              <a:rPr lang="en-US" altLang="ko-KR" sz="1800" smtClean="0"/>
              <a:t>.</a:t>
            </a:r>
          </a:p>
          <a:p>
            <a:pPr eaLnBrk="1" hangingPunct="1"/>
            <a:r>
              <a:rPr lang="en-US" altLang="ko-KR" sz="1800" smtClean="0"/>
              <a:t>② </a:t>
            </a:r>
            <a:r>
              <a:rPr lang="ko-KR" altLang="en-US" sz="1800" smtClean="0"/>
              <a:t>위험평가</a:t>
            </a:r>
            <a:r>
              <a:rPr lang="en-US" altLang="ko-KR" sz="1800" smtClean="0"/>
              <a:t>(risk assessment):</a:t>
            </a:r>
            <a:r>
              <a:rPr lang="ko-KR" altLang="en-US" sz="1800" smtClean="0"/>
              <a:t>실체는 그들이 직면한 위험을 인지하고 다루어야 한다</a:t>
            </a:r>
            <a:r>
              <a:rPr lang="en-US" altLang="ko-KR" sz="1800" smtClean="0"/>
              <a:t>. </a:t>
            </a:r>
            <a:r>
              <a:rPr lang="ko-KR" altLang="en-US" sz="1800" smtClean="0"/>
              <a:t>판매</a:t>
            </a:r>
            <a:r>
              <a:rPr lang="en-US" altLang="ko-KR" sz="1800" smtClean="0"/>
              <a:t>, </a:t>
            </a:r>
            <a:r>
              <a:rPr lang="ko-KR" altLang="en-US" sz="1800" smtClean="0"/>
              <a:t>생산</a:t>
            </a:r>
            <a:r>
              <a:rPr lang="en-US" altLang="ko-KR" sz="1800" smtClean="0"/>
              <a:t>, </a:t>
            </a:r>
            <a:r>
              <a:rPr lang="ko-KR" altLang="en-US" sz="1800" smtClean="0"/>
              <a:t>마케팅</a:t>
            </a:r>
            <a:r>
              <a:rPr lang="en-US" altLang="ko-KR" sz="1800" smtClean="0"/>
              <a:t>, </a:t>
            </a:r>
            <a:r>
              <a:rPr lang="ko-KR" altLang="en-US" sz="1800" smtClean="0"/>
              <a:t>재무 기타 활동이 통합되어진 목표를 설정하고 조직은 조화롭게 운영되어야 한다</a:t>
            </a:r>
            <a:r>
              <a:rPr lang="en-US" altLang="ko-KR" sz="1800" smtClean="0"/>
              <a:t>. </a:t>
            </a:r>
            <a:r>
              <a:rPr lang="ko-KR" altLang="en-US" sz="1800" smtClean="0"/>
              <a:t>조직은 관련된 위험을 인지하고 분석하며 관리할 도구를 설정하여야만 한다</a:t>
            </a:r>
            <a:r>
              <a:rPr lang="en-US" altLang="ko-KR" sz="1800" smtClean="0"/>
              <a:t>.</a:t>
            </a:r>
          </a:p>
          <a:p>
            <a:pPr eaLnBrk="1" hangingPunct="1"/>
            <a:r>
              <a:rPr lang="en-US" altLang="ko-KR" sz="1800" smtClean="0"/>
              <a:t>③ </a:t>
            </a:r>
            <a:r>
              <a:rPr lang="ko-KR" altLang="en-US" sz="1800" smtClean="0"/>
              <a:t>통제활동</a:t>
            </a:r>
            <a:r>
              <a:rPr lang="en-US" altLang="ko-KR" sz="1800" smtClean="0"/>
              <a:t>(control activities):</a:t>
            </a:r>
            <a:r>
              <a:rPr lang="ko-KR" altLang="en-US" sz="1800" smtClean="0"/>
              <a:t>통제정책과 절차가 실체의 목표를 효과적으로 달성하기 위해 위험을 언급할 필요를 경영자에 의해 인지되는 활동을 확실히 하는 것을 설정하고 실행하여야 한다</a:t>
            </a:r>
            <a:r>
              <a:rPr lang="en-US" altLang="ko-KR" sz="1800" smtClean="0"/>
              <a:t>.</a:t>
            </a:r>
          </a:p>
          <a:p>
            <a:pPr eaLnBrk="1" hangingPunct="1"/>
            <a:r>
              <a:rPr lang="en-US" altLang="ko-KR" sz="1800" smtClean="0"/>
              <a:t>④ </a:t>
            </a:r>
            <a:r>
              <a:rPr lang="ko-KR" altLang="en-US" sz="1800" smtClean="0"/>
              <a:t>정보와 통신</a:t>
            </a:r>
            <a:r>
              <a:rPr lang="en-US" altLang="ko-KR" sz="1800" smtClean="0"/>
              <a:t>( information and communication):</a:t>
            </a:r>
            <a:r>
              <a:rPr lang="ko-KR" altLang="en-US" sz="1800" smtClean="0"/>
              <a:t>통제활동들의 주변에는 다양한 정보와 통신시스템이 있다</a:t>
            </a:r>
            <a:r>
              <a:rPr lang="en-US" altLang="ko-KR" sz="1800" smtClean="0"/>
              <a:t>. </a:t>
            </a:r>
            <a:r>
              <a:rPr lang="ko-KR" altLang="en-US" sz="1800" smtClean="0"/>
              <a:t>이들은 실체의 사람들에게 운영을 수행하고 관리하며 통제하는데 필요한 정보를 포착하고 교환하도록 해준다</a:t>
            </a:r>
            <a:r>
              <a:rPr lang="en-US" altLang="ko-KR" sz="1800" smtClean="0"/>
              <a:t>.</a:t>
            </a:r>
          </a:p>
          <a:p>
            <a:pPr eaLnBrk="1" hangingPunct="1"/>
            <a:r>
              <a:rPr lang="en-US" altLang="ko-KR" sz="1800" smtClean="0"/>
              <a:t>⑤ </a:t>
            </a:r>
            <a:r>
              <a:rPr lang="ko-KR" altLang="en-US" sz="1800" smtClean="0"/>
              <a:t>감독</a:t>
            </a:r>
            <a:r>
              <a:rPr lang="en-US" altLang="ko-KR" sz="1800" smtClean="0"/>
              <a:t>(monitoring):</a:t>
            </a:r>
            <a:r>
              <a:rPr lang="ko-KR" altLang="en-US" sz="1800" smtClean="0"/>
              <a:t>전체 프로세스는 감독되어져야 하는데 필요하다면 수정을 가한다</a:t>
            </a:r>
            <a:r>
              <a:rPr lang="en-US" altLang="ko-KR" sz="1800" smtClean="0"/>
              <a:t>. </a:t>
            </a:r>
            <a:r>
              <a:rPr lang="ko-KR" altLang="en-US" sz="1800" smtClean="0"/>
              <a:t>이런 식으로 시스템은 환경이 정당화되는 것처럼 극적이고 변화하게 작동할 수 있다</a:t>
            </a:r>
            <a:r>
              <a:rPr lang="en-US" altLang="ko-KR" sz="1800" smtClean="0"/>
              <a:t>.</a:t>
            </a:r>
          </a:p>
          <a:p>
            <a:pPr eaLnBrk="1" hangingPunct="1"/>
            <a:endParaRPr lang="ko-KR" altLang="en-US" smtClean="0"/>
          </a:p>
        </p:txBody>
      </p:sp>
      <p:sp>
        <p:nvSpPr>
          <p:cNvPr id="19460" name="바닥글 개체 틀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이장형 교수</a:t>
            </a:r>
            <a:endParaRPr lang="en-US" altLang="ko-KR" sz="1400" smtClean="0"/>
          </a:p>
        </p:txBody>
      </p:sp>
      <p:sp>
        <p:nvSpPr>
          <p:cNvPr id="19461" name="슬라이드 번호 개체 틀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fld id="{19478EC0-A999-4496-BFD1-E5F42017782F}" type="slidenum">
              <a:rPr lang="en-US" altLang="ko-KR" sz="1400" smtClean="0"/>
              <a:pPr eaLnBrk="1" hangingPunct="1"/>
              <a:t>18</a:t>
            </a:fld>
            <a:endParaRPr lang="en-US" altLang="ko-KR" sz="1400" smtClean="0"/>
          </a:p>
        </p:txBody>
      </p:sp>
      <p:sp>
        <p:nvSpPr>
          <p:cNvPr id="19458" name="제목 1"/>
          <p:cNvSpPr>
            <a:spLocks noGrp="1"/>
          </p:cNvSpPr>
          <p:nvPr>
            <p:ph type="title"/>
          </p:nvPr>
        </p:nvSpPr>
        <p:spPr>
          <a:xfrm>
            <a:off x="285750" y="609600"/>
            <a:ext cx="8429625" cy="1143000"/>
          </a:xfrm>
        </p:spPr>
        <p:txBody>
          <a:bodyPr/>
          <a:lstStyle/>
          <a:p>
            <a:pPr eaLnBrk="1" hangingPunct="1"/>
            <a:r>
              <a:rPr lang="ko-KR" altLang="en-US" sz="3200" smtClean="0"/>
              <a:t>내부통제요소</a:t>
            </a:r>
            <a:r>
              <a:rPr lang="en-US" altLang="ko-KR" sz="3200" smtClean="0"/>
              <a:t>(internal control components)</a:t>
            </a:r>
            <a:br>
              <a:rPr lang="en-US" altLang="ko-KR" sz="3200" smtClean="0"/>
            </a:br>
            <a:endParaRPr lang="ko-KR" altLang="en-US" sz="320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828800"/>
            <a:ext cx="7772400" cy="4572000"/>
          </a:xfrm>
        </p:spPr>
        <p:txBody>
          <a:bodyPr/>
          <a:lstStyle/>
          <a:p>
            <a:pPr marL="609600" indent="-609600" eaLnBrk="1" hangingPunct="1">
              <a:buFontTx/>
              <a:buAutoNum type="arabicParenBoth"/>
            </a:pPr>
            <a:r>
              <a:rPr lang="ko-KR" altLang="en-US" sz="2400" smtClean="0"/>
              <a:t>내부통제수준의 평가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400" smtClean="0"/>
              <a:t>    </a:t>
            </a:r>
            <a:r>
              <a:rPr lang="en-US" altLang="ko-KR" sz="2400" smtClean="0"/>
              <a:t>1) </a:t>
            </a:r>
            <a:r>
              <a:rPr lang="ko-KR" altLang="en-US" sz="2400" smtClean="0"/>
              <a:t>통제표의 사용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400" smtClean="0"/>
              <a:t>        통제수준을 평가하기 위해 사용되는 표로서 가로축에 필요한 통제를 세로축에 위험 또는 오류를 기록하여 평가하는 도구이다</a:t>
            </a:r>
            <a:r>
              <a:rPr lang="en-US" altLang="ko-KR" smtClean="0"/>
              <a:t>.</a:t>
            </a:r>
          </a:p>
          <a:p>
            <a:pPr marL="609600" indent="-609600" eaLnBrk="1" hangingPunct="1">
              <a:buFontTx/>
              <a:buNone/>
            </a:pPr>
            <a:r>
              <a:rPr lang="en-US" altLang="ko-KR" smtClean="0"/>
              <a:t>   </a:t>
            </a:r>
            <a:r>
              <a:rPr lang="en-US" altLang="ko-KR" sz="2400" smtClean="0"/>
              <a:t>2) </a:t>
            </a:r>
            <a:r>
              <a:rPr lang="ko-KR" altLang="en-US" sz="2400" smtClean="0"/>
              <a:t>고려해야 할 사항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400" smtClean="0"/>
              <a:t>        </a:t>
            </a:r>
            <a:r>
              <a:rPr lang="en-US" altLang="ko-KR" sz="2400" smtClean="0"/>
              <a:t>1&gt; </a:t>
            </a:r>
            <a:r>
              <a:rPr lang="ko-KR" altLang="en-US" sz="2400" smtClean="0"/>
              <a:t>통계의 상관관계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400" smtClean="0"/>
              <a:t>        </a:t>
            </a:r>
            <a:r>
              <a:rPr lang="en-US" altLang="ko-KR" sz="2400" smtClean="0"/>
              <a:t>2&gt; </a:t>
            </a:r>
            <a:r>
              <a:rPr lang="ko-KR" altLang="en-US" sz="2400" smtClean="0"/>
              <a:t>보충 내지 중복 통제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400" smtClean="0"/>
              <a:t>        </a:t>
            </a:r>
            <a:r>
              <a:rPr lang="en-US" altLang="ko-KR" sz="2400" smtClean="0"/>
              <a:t>3&gt; </a:t>
            </a:r>
            <a:r>
              <a:rPr lang="ko-KR" altLang="en-US" sz="2400" smtClean="0"/>
              <a:t>합목적적인 정보만 사용한다</a:t>
            </a:r>
            <a:r>
              <a:rPr lang="en-US" altLang="ko-KR" sz="2400" smtClean="0"/>
              <a:t>.</a:t>
            </a:r>
          </a:p>
          <a:p>
            <a:pPr marL="609600" indent="-609600" eaLnBrk="1" hangingPunct="1">
              <a:buFontTx/>
              <a:buNone/>
            </a:pPr>
            <a:r>
              <a:rPr lang="en-US" altLang="ko-KR" sz="2400" smtClean="0"/>
              <a:t>        4&gt; </a:t>
            </a:r>
            <a:r>
              <a:rPr lang="ko-KR" altLang="en-US" sz="2400" smtClean="0"/>
              <a:t>증거 분석의 기법을 활용한다</a:t>
            </a:r>
            <a:r>
              <a:rPr lang="en-US" altLang="ko-KR" sz="2400" smtClean="0"/>
              <a:t>.</a:t>
            </a:r>
          </a:p>
        </p:txBody>
      </p:sp>
      <p:sp>
        <p:nvSpPr>
          <p:cNvPr id="21509" name="바닥글 개체 틀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이장형 교수</a:t>
            </a:r>
            <a:endParaRPr lang="en-US" altLang="ko-KR" sz="1400" smtClean="0"/>
          </a:p>
        </p:txBody>
      </p:sp>
      <p:sp>
        <p:nvSpPr>
          <p:cNvPr id="21508" name="슬라이드 번호 개체 틀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fld id="{CEF27ECE-EC24-405E-9AE1-44E030F85CAB}" type="slidenum">
              <a:rPr lang="en-US" altLang="ko-KR" sz="1400" smtClean="0"/>
              <a:pPr eaLnBrk="1" hangingPunct="1"/>
              <a:t>19</a:t>
            </a:fld>
            <a:endParaRPr lang="en-US" altLang="ko-KR" sz="1400" smtClean="0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7620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ko-KR" sz="3600" dirty="0" smtClean="0"/>
              <a:t>5. </a:t>
            </a:r>
            <a:r>
              <a:rPr lang="ko-KR" altLang="en-US" sz="3600" dirty="0" smtClean="0"/>
              <a:t>내부통제시스템의 강점</a:t>
            </a:r>
            <a:r>
              <a:rPr lang="en-US" altLang="ko-KR" sz="3600" dirty="0" smtClean="0"/>
              <a:t>.</a:t>
            </a:r>
            <a:r>
              <a:rPr lang="ko-KR" altLang="en-US" sz="3600" dirty="0" smtClean="0"/>
              <a:t>약점 평가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895600"/>
            <a:ext cx="7772400" cy="2514600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ko-KR" altLang="en-US" smtClean="0"/>
              <a:t>내부통제시스템의 정의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ko-KR" altLang="en-US" smtClean="0"/>
              <a:t>경영정보시스템과 회계정보시스템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ko-KR" altLang="en-US" smtClean="0"/>
              <a:t>통제목표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ko-KR" altLang="en-US" smtClean="0"/>
              <a:t>통제 및 내부통제에 관한 선행연구</a:t>
            </a:r>
          </a:p>
        </p:txBody>
      </p:sp>
      <p:sp>
        <p:nvSpPr>
          <p:cNvPr id="3077" name="바닥글 개체 틀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이장형 교수</a:t>
            </a:r>
            <a:endParaRPr lang="en-US" altLang="ko-KR" sz="1400" smtClean="0"/>
          </a:p>
        </p:txBody>
      </p:sp>
      <p:sp>
        <p:nvSpPr>
          <p:cNvPr id="3076" name="슬라이드 번호 개체 틀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fld id="{EF3E4FFA-1640-4AB6-8FC4-72FAB218BE98}" type="slidenum">
              <a:rPr lang="en-US" altLang="ko-KR" sz="1400" smtClean="0"/>
              <a:pPr eaLnBrk="1" hangingPunct="1"/>
              <a:t>2</a:t>
            </a:fld>
            <a:endParaRPr lang="en-US" altLang="ko-KR" sz="1400" smtClean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ko-KR" altLang="en-US" sz="4000" dirty="0" smtClean="0"/>
              <a:t>제 </a:t>
            </a:r>
            <a:r>
              <a:rPr lang="en-US" altLang="ko-KR" sz="4000" dirty="0" smtClean="0"/>
              <a:t>1 </a:t>
            </a:r>
            <a:r>
              <a:rPr lang="ko-KR" altLang="en-US" sz="4000" dirty="0" smtClean="0"/>
              <a:t>절 내부통제시스템의 </a:t>
            </a:r>
            <a:r>
              <a:rPr lang="ko-KR" altLang="en-US" sz="4000" dirty="0" smtClean="0"/>
              <a:t>이해와 평가</a:t>
            </a:r>
            <a:endParaRPr lang="ko-KR" altLang="en-US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7772400" cy="2362200"/>
          </a:xfrm>
        </p:spPr>
        <p:txBody>
          <a:bodyPr/>
          <a:lstStyle/>
          <a:p>
            <a:pPr marL="609600" indent="-609600" eaLnBrk="1" hangingPunct="1">
              <a:buFontTx/>
              <a:buAutoNum type="arabicParenR"/>
            </a:pPr>
            <a:r>
              <a:rPr lang="ko-KR" altLang="en-US" smtClean="0"/>
              <a:t>내부통제시스템의 안전성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ko-KR" altLang="en-US" smtClean="0"/>
              <a:t>내부통제시스템의 효과성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ko-KR" altLang="en-US" smtClean="0"/>
              <a:t>내부통제시스템의 효율성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ko-KR" altLang="en-US" smtClean="0"/>
              <a:t>내부통제시스템 평가의 정리</a:t>
            </a:r>
          </a:p>
        </p:txBody>
      </p:sp>
      <p:sp>
        <p:nvSpPr>
          <p:cNvPr id="22537" name="바닥글 개체 틀 18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이장형 교수</a:t>
            </a:r>
            <a:endParaRPr lang="en-US" altLang="ko-KR" sz="1400" smtClean="0"/>
          </a:p>
        </p:txBody>
      </p:sp>
      <p:sp>
        <p:nvSpPr>
          <p:cNvPr id="22536" name="슬라이드 번호 개체 틀 1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fld id="{807ABBEC-C83C-4020-9057-9250C5E4E3F4}" type="slidenum">
              <a:rPr lang="en-US" altLang="ko-KR" sz="1400" smtClean="0"/>
              <a:pPr eaLnBrk="1" hangingPunct="1"/>
              <a:t>20</a:t>
            </a:fld>
            <a:endParaRPr lang="en-US" altLang="ko-KR" sz="1400" smtClean="0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09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ko-KR" sz="3600" smtClean="0"/>
              <a:t>(2) </a:t>
            </a:r>
            <a:r>
              <a:rPr lang="ko-KR" altLang="en-US" sz="3600" smtClean="0"/>
              <a:t>내부통제시스템 평가의 관점</a:t>
            </a:r>
          </a:p>
        </p:txBody>
      </p:sp>
      <p:sp>
        <p:nvSpPr>
          <p:cNvPr id="22532" name="Rectangle 103"/>
          <p:cNvSpPr>
            <a:spLocks noChangeArrowheads="1"/>
          </p:cNvSpPr>
          <p:nvPr/>
        </p:nvSpPr>
        <p:spPr bwMode="auto">
          <a:xfrm>
            <a:off x="3175" y="5254625"/>
            <a:ext cx="4357688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just" eaLnBrk="1" hangingPunct="1"/>
            <a:r>
              <a:rPr lang="en-US" altLang="ko-KR" sz="1000">
                <a:solidFill>
                  <a:srgbClr val="000000"/>
                </a:solidFill>
                <a:latin typeface="Times New Roman" pitchFamily="18" charset="0"/>
                <a:ea typeface="바탕체" pitchFamily="17" charset="-127"/>
              </a:rPr>
              <a:t> </a:t>
            </a:r>
            <a:endParaRPr lang="en-US" altLang="ko-KR" sz="1000">
              <a:solidFill>
                <a:srgbClr val="000000"/>
              </a:solidFill>
              <a:ea typeface="바탕체" pitchFamily="17" charset="-127"/>
            </a:endParaRPr>
          </a:p>
          <a:p>
            <a:pPr algn="just" latinLnBrk="0"/>
            <a:endParaRPr lang="en-US" altLang="ko-KR"/>
          </a:p>
        </p:txBody>
      </p:sp>
      <p:sp>
        <p:nvSpPr>
          <p:cNvPr id="22533" name="Rectangle 104"/>
          <p:cNvSpPr>
            <a:spLocks noChangeArrowheads="1"/>
          </p:cNvSpPr>
          <p:nvPr/>
        </p:nvSpPr>
        <p:spPr bwMode="auto">
          <a:xfrm>
            <a:off x="3175" y="5864225"/>
            <a:ext cx="9144000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 sz="1100"/>
              <a:t/>
            </a:r>
            <a:br>
              <a:rPr lang="en-US" altLang="ko-KR" sz="1100"/>
            </a:br>
            <a:endParaRPr lang="en-US" altLang="ko-KR"/>
          </a:p>
        </p:txBody>
      </p:sp>
      <p:sp>
        <p:nvSpPr>
          <p:cNvPr id="22534" name="Text Box 109"/>
          <p:cNvSpPr txBox="1">
            <a:spLocks noChangeArrowheads="1"/>
          </p:cNvSpPr>
          <p:nvPr/>
        </p:nvSpPr>
        <p:spPr bwMode="auto">
          <a:xfrm>
            <a:off x="1584325" y="413543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endParaRPr lang="ko-KR" altLang="ko-KR"/>
          </a:p>
        </p:txBody>
      </p:sp>
      <p:grpSp>
        <p:nvGrpSpPr>
          <p:cNvPr id="22535" name="Group 119"/>
          <p:cNvGrpSpPr>
            <a:grpSpLocks/>
          </p:cNvGrpSpPr>
          <p:nvPr/>
        </p:nvGrpSpPr>
        <p:grpSpPr bwMode="auto">
          <a:xfrm>
            <a:off x="762000" y="4114800"/>
            <a:ext cx="7772400" cy="2057400"/>
            <a:chOff x="480" y="2832"/>
            <a:chExt cx="4896" cy="1296"/>
          </a:xfrm>
        </p:grpSpPr>
        <p:sp>
          <p:nvSpPr>
            <p:cNvPr id="22538" name="Rectangle 110"/>
            <p:cNvSpPr>
              <a:spLocks noChangeArrowheads="1"/>
            </p:cNvSpPr>
            <p:nvPr/>
          </p:nvSpPr>
          <p:spPr bwMode="auto">
            <a:xfrm>
              <a:off x="480" y="2832"/>
              <a:ext cx="1440" cy="33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800"/>
                <a:t>시스템의 인간 존중성</a:t>
              </a:r>
            </a:p>
          </p:txBody>
        </p:sp>
        <p:sp>
          <p:nvSpPr>
            <p:cNvPr id="22539" name="Rectangle 112"/>
            <p:cNvSpPr>
              <a:spLocks noChangeArrowheads="1"/>
            </p:cNvSpPr>
            <p:nvPr/>
          </p:nvSpPr>
          <p:spPr bwMode="auto">
            <a:xfrm>
              <a:off x="480" y="3552"/>
              <a:ext cx="1440" cy="33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800"/>
                <a:t>시스템의 경제성</a:t>
              </a:r>
            </a:p>
          </p:txBody>
        </p:sp>
        <p:sp>
          <p:nvSpPr>
            <p:cNvPr id="22540" name="Rectangle 113"/>
            <p:cNvSpPr>
              <a:spLocks noChangeArrowheads="1"/>
            </p:cNvSpPr>
            <p:nvPr/>
          </p:nvSpPr>
          <p:spPr bwMode="auto">
            <a:xfrm>
              <a:off x="3936" y="2928"/>
              <a:ext cx="1440" cy="33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800"/>
                <a:t>시스템의 안전성</a:t>
              </a:r>
            </a:p>
          </p:txBody>
        </p:sp>
        <p:sp>
          <p:nvSpPr>
            <p:cNvPr id="22541" name="Rectangle 114"/>
            <p:cNvSpPr>
              <a:spLocks noChangeArrowheads="1"/>
            </p:cNvSpPr>
            <p:nvPr/>
          </p:nvSpPr>
          <p:spPr bwMode="auto">
            <a:xfrm>
              <a:off x="3936" y="3360"/>
              <a:ext cx="1440" cy="33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800"/>
                <a:t>시스템의 효과성</a:t>
              </a:r>
            </a:p>
          </p:txBody>
        </p:sp>
        <p:sp>
          <p:nvSpPr>
            <p:cNvPr id="22542" name="Rectangle 115"/>
            <p:cNvSpPr>
              <a:spLocks noChangeArrowheads="1"/>
            </p:cNvSpPr>
            <p:nvPr/>
          </p:nvSpPr>
          <p:spPr bwMode="auto">
            <a:xfrm>
              <a:off x="3936" y="3792"/>
              <a:ext cx="1440" cy="33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 sz="1800"/>
                <a:t>시스템의 효율성</a:t>
              </a:r>
            </a:p>
          </p:txBody>
        </p:sp>
        <p:cxnSp>
          <p:nvCxnSpPr>
            <p:cNvPr id="22543" name="AutoShape 116"/>
            <p:cNvCxnSpPr>
              <a:cxnSpLocks noChangeShapeType="1"/>
              <a:stCxn id="22539" idx="3"/>
              <a:endCxn id="22540" idx="1"/>
            </p:cNvCxnSpPr>
            <p:nvPr/>
          </p:nvCxnSpPr>
          <p:spPr bwMode="auto">
            <a:xfrm flipV="1">
              <a:off x="1920" y="3096"/>
              <a:ext cx="2016" cy="624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544" name="AutoShape 117"/>
            <p:cNvCxnSpPr>
              <a:cxnSpLocks noChangeShapeType="1"/>
              <a:stCxn id="22539" idx="3"/>
              <a:endCxn id="22541" idx="1"/>
            </p:cNvCxnSpPr>
            <p:nvPr/>
          </p:nvCxnSpPr>
          <p:spPr bwMode="auto">
            <a:xfrm flipV="1">
              <a:off x="1920" y="3528"/>
              <a:ext cx="2016" cy="192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545" name="AutoShape 118"/>
            <p:cNvCxnSpPr>
              <a:cxnSpLocks noChangeShapeType="1"/>
              <a:stCxn id="22539" idx="3"/>
              <a:endCxn id="22542" idx="1"/>
            </p:cNvCxnSpPr>
            <p:nvPr/>
          </p:nvCxnSpPr>
          <p:spPr bwMode="auto">
            <a:xfrm>
              <a:off x="1920" y="3720"/>
              <a:ext cx="2016" cy="240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743200"/>
            <a:ext cx="7772400" cy="3124200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ko-KR" altLang="en-US" smtClean="0"/>
              <a:t>내부회계관리제도의 개요</a:t>
            </a:r>
            <a:endParaRPr lang="en-US" altLang="ko-KR" smtClean="0"/>
          </a:p>
          <a:p>
            <a:pPr marL="609600" indent="-609600" eaLnBrk="1" hangingPunct="1">
              <a:buFontTx/>
              <a:buAutoNum type="arabicPeriod"/>
            </a:pPr>
            <a:r>
              <a:rPr lang="ko-KR" altLang="en-US" smtClean="0"/>
              <a:t>내부회계관리제도의 평가</a:t>
            </a:r>
            <a:endParaRPr lang="en-US" altLang="ko-KR" smtClean="0"/>
          </a:p>
          <a:p>
            <a:pPr marL="609600" indent="-609600" eaLnBrk="1" hangingPunct="1">
              <a:buFontTx/>
              <a:buAutoNum type="arabicPeriod"/>
            </a:pPr>
            <a:r>
              <a:rPr lang="ko-KR" altLang="en-US" smtClean="0"/>
              <a:t>내부회계관리제도 설계의 문서화</a:t>
            </a:r>
          </a:p>
        </p:txBody>
      </p:sp>
      <p:sp>
        <p:nvSpPr>
          <p:cNvPr id="23557" name="바닥글 개체 틀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이장형 교수</a:t>
            </a:r>
            <a:endParaRPr lang="en-US" altLang="ko-KR" sz="1400" smtClean="0"/>
          </a:p>
        </p:txBody>
      </p:sp>
      <p:sp>
        <p:nvSpPr>
          <p:cNvPr id="23556" name="슬라이드 번호 개체 틀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fld id="{8DB18EC5-F3FC-41AE-9973-D0AF2382F498}" type="slidenum">
              <a:rPr lang="en-US" altLang="ko-KR" sz="1400" smtClean="0"/>
              <a:pPr eaLnBrk="1" hangingPunct="1"/>
              <a:t>21</a:t>
            </a:fld>
            <a:endParaRPr lang="en-US" altLang="ko-KR" sz="1400" smtClean="0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sz="4000" dirty="0" smtClean="0"/>
              <a:t>제 </a:t>
            </a:r>
            <a:r>
              <a:rPr lang="en-US" altLang="ko-KR" sz="4000" dirty="0" smtClean="0"/>
              <a:t>2 </a:t>
            </a:r>
            <a:r>
              <a:rPr lang="ko-KR" altLang="en-US" sz="4000" dirty="0" smtClean="0"/>
              <a:t>절 내부회계관리제도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7772400" cy="4495800"/>
          </a:xfrm>
        </p:spPr>
        <p:txBody>
          <a:bodyPr>
            <a:normAutofit lnSpcReduction="10000"/>
          </a:bodyPr>
          <a:lstStyle/>
          <a:p>
            <a:pPr marL="609600" indent="-609600" eaLnBrk="1" hangingPunct="1">
              <a:buFontTx/>
              <a:buAutoNum type="arabicParenBoth"/>
            </a:pPr>
            <a:r>
              <a:rPr lang="ko-KR" altLang="en-US" sz="2800" smtClean="0"/>
              <a:t>내부회계관리제도의 범위</a:t>
            </a:r>
            <a:endParaRPr lang="en-US" altLang="ko-KR" sz="2800" smtClean="0"/>
          </a:p>
          <a:p>
            <a:pPr marL="609600" indent="-609600" eaLnBrk="1" hangingPunct="1">
              <a:buFontTx/>
              <a:buNone/>
            </a:pPr>
            <a:r>
              <a:rPr lang="en-US" altLang="ko-KR" sz="2400" smtClean="0"/>
              <a:t>     1) </a:t>
            </a:r>
            <a:r>
              <a:rPr lang="ko-KR" altLang="en-US" sz="2400" smtClean="0"/>
              <a:t>자산의 보호</a:t>
            </a:r>
            <a:endParaRPr lang="en-US" altLang="ko-KR" sz="2400" smtClean="0"/>
          </a:p>
          <a:p>
            <a:pPr marL="609600" indent="-609600" eaLnBrk="1" hangingPunct="1">
              <a:buFontTx/>
              <a:buNone/>
            </a:pPr>
            <a:r>
              <a:rPr lang="en-US" altLang="ko-KR" sz="2400" smtClean="0"/>
              <a:t>     2) </a:t>
            </a:r>
            <a:r>
              <a:rPr lang="ko-KR" altLang="en-US" sz="2400" smtClean="0"/>
              <a:t>부정방지 프로그램</a:t>
            </a:r>
            <a:endParaRPr lang="en-US" altLang="ko-KR" sz="2400" smtClean="0"/>
          </a:p>
          <a:p>
            <a:pPr marL="609600" indent="-609600" eaLnBrk="1" hangingPunct="1">
              <a:buFontTx/>
              <a:buNone/>
            </a:pPr>
            <a:endParaRPr lang="ko-KR" altLang="en-US" sz="2400" smtClean="0"/>
          </a:p>
          <a:p>
            <a:pPr marL="609600" indent="-609600" eaLnBrk="1" hangingPunct="1">
              <a:buFontTx/>
              <a:buNone/>
            </a:pPr>
            <a:r>
              <a:rPr lang="en-US" altLang="ko-KR" sz="2800" smtClean="0"/>
              <a:t>(2)</a:t>
            </a:r>
            <a:r>
              <a:rPr lang="ko-KR" altLang="en-US" sz="2800" smtClean="0"/>
              <a:t>내부회계관리제도의 설계 및 운영</a:t>
            </a:r>
            <a:endParaRPr lang="en-US" altLang="ko-KR" sz="2800" smtClean="0"/>
          </a:p>
          <a:p>
            <a:pPr marL="609600" indent="-609600" eaLnBrk="1" hangingPunct="1">
              <a:buFontTx/>
              <a:buNone/>
            </a:pPr>
            <a:r>
              <a:rPr lang="en-US" altLang="ko-KR" sz="2800" smtClean="0"/>
              <a:t>    </a:t>
            </a:r>
            <a:r>
              <a:rPr lang="en-US" altLang="ko-KR" sz="2400" smtClean="0"/>
              <a:t>1) </a:t>
            </a:r>
            <a:r>
              <a:rPr lang="ko-KR" altLang="en-US" sz="2400" smtClean="0"/>
              <a:t>통제환경</a:t>
            </a:r>
            <a:endParaRPr lang="en-US" altLang="ko-KR" sz="2400" smtClean="0"/>
          </a:p>
          <a:p>
            <a:pPr marL="609600" indent="-609600" eaLnBrk="1" hangingPunct="1">
              <a:buFontTx/>
              <a:buNone/>
            </a:pPr>
            <a:r>
              <a:rPr lang="en-US" altLang="ko-KR" sz="2400" smtClean="0"/>
              <a:t>     2)</a:t>
            </a:r>
            <a:r>
              <a:rPr lang="ko-KR" altLang="en-US" sz="2400" smtClean="0"/>
              <a:t>위험평가</a:t>
            </a:r>
            <a:endParaRPr lang="en-US" altLang="ko-KR" sz="2400" smtClean="0"/>
          </a:p>
          <a:p>
            <a:pPr marL="609600" indent="-609600" eaLnBrk="1" hangingPunct="1">
              <a:buFontTx/>
              <a:buNone/>
            </a:pPr>
            <a:r>
              <a:rPr lang="en-US" altLang="ko-KR" sz="2400" smtClean="0"/>
              <a:t>     3)</a:t>
            </a:r>
            <a:r>
              <a:rPr lang="ko-KR" altLang="en-US" sz="2400" smtClean="0"/>
              <a:t>통제활동</a:t>
            </a:r>
            <a:endParaRPr lang="en-US" altLang="ko-KR" sz="2400" smtClean="0"/>
          </a:p>
          <a:p>
            <a:pPr marL="609600" indent="-609600" eaLnBrk="1" hangingPunct="1">
              <a:buFontTx/>
              <a:buNone/>
            </a:pPr>
            <a:r>
              <a:rPr lang="en-US" altLang="ko-KR" sz="2400" smtClean="0"/>
              <a:t>     4) </a:t>
            </a:r>
            <a:r>
              <a:rPr lang="ko-KR" altLang="en-US" sz="2400" smtClean="0"/>
              <a:t>정보와 의사소통</a:t>
            </a:r>
            <a:endParaRPr lang="en-US" altLang="ko-KR" sz="2400" smtClean="0"/>
          </a:p>
          <a:p>
            <a:pPr marL="609600" indent="-609600" eaLnBrk="1" hangingPunct="1">
              <a:buFontTx/>
              <a:buNone/>
            </a:pPr>
            <a:r>
              <a:rPr lang="en-US" altLang="ko-KR" sz="2400" smtClean="0"/>
              <a:t>     5)</a:t>
            </a:r>
            <a:r>
              <a:rPr lang="ko-KR" altLang="en-US" sz="2400" smtClean="0"/>
              <a:t>모니터링</a:t>
            </a:r>
            <a:endParaRPr lang="en-US" altLang="ko-KR" sz="2400" smtClean="0"/>
          </a:p>
          <a:p>
            <a:pPr marL="609600" indent="-609600" eaLnBrk="1" hangingPunct="1">
              <a:buFontTx/>
              <a:buNone/>
            </a:pPr>
            <a:r>
              <a:rPr lang="ko-KR" altLang="en-US" sz="2800" smtClean="0"/>
              <a:t>  </a:t>
            </a:r>
            <a:endParaRPr lang="en-US" altLang="ko-KR" sz="2000" smtClean="0"/>
          </a:p>
        </p:txBody>
      </p:sp>
      <p:sp>
        <p:nvSpPr>
          <p:cNvPr id="24581" name="바닥글 개체 틀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이장형 교수</a:t>
            </a:r>
            <a:endParaRPr lang="en-US" altLang="ko-KR" sz="1400" smtClean="0"/>
          </a:p>
        </p:txBody>
      </p:sp>
      <p:sp>
        <p:nvSpPr>
          <p:cNvPr id="24580" name="슬라이드 번호 개체 틀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fld id="{64549279-8BDA-4040-9F36-FC9643796071}" type="slidenum">
              <a:rPr lang="en-US" altLang="ko-KR" sz="1400" smtClean="0"/>
              <a:pPr eaLnBrk="1" hangingPunct="1"/>
              <a:t>22</a:t>
            </a:fld>
            <a:endParaRPr lang="en-US" altLang="ko-KR" sz="1400" smtClean="0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ko-KR" sz="3600" smtClean="0"/>
              <a:t>1. </a:t>
            </a:r>
            <a:r>
              <a:rPr lang="ko-KR" altLang="en-US" sz="3600" smtClean="0"/>
              <a:t>내부회계관리제도의 개요</a:t>
            </a:r>
            <a:r>
              <a:rPr lang="en-US" altLang="ko-KR" sz="3600" smtClean="0"/>
              <a:t/>
            </a:r>
            <a:br>
              <a:rPr lang="en-US" altLang="ko-KR" sz="3600" smtClean="0"/>
            </a:br>
            <a:endParaRPr lang="ko-KR" altLang="en-US" sz="360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52600"/>
            <a:ext cx="7772400" cy="4648200"/>
          </a:xfrm>
        </p:spPr>
        <p:txBody>
          <a:bodyPr/>
          <a:lstStyle/>
          <a:p>
            <a:pPr marL="457200" indent="-457200" eaLnBrk="1" hangingPunct="1">
              <a:buFontTx/>
              <a:buAutoNum type="arabicParenR"/>
            </a:pPr>
            <a:r>
              <a:rPr lang="ko-KR" altLang="en-US" sz="2400" smtClean="0"/>
              <a:t>내부회계관리제도의 평가의 의의</a:t>
            </a:r>
            <a:endParaRPr lang="en-US" altLang="ko-KR" sz="2400" smtClean="0"/>
          </a:p>
          <a:p>
            <a:pPr marL="457200" indent="-457200" eaLnBrk="1" hangingPunct="1">
              <a:buFontTx/>
              <a:buNone/>
            </a:pPr>
            <a:r>
              <a:rPr lang="ko-KR" altLang="en-US" sz="2400" smtClean="0"/>
              <a:t>      주식회사의 외부감사에 관한 법률</a:t>
            </a:r>
            <a:r>
              <a:rPr lang="en-US" altLang="ko-KR" sz="2400" smtClean="0"/>
              <a:t>(</a:t>
            </a:r>
            <a:r>
              <a:rPr lang="ko-KR" altLang="en-US" sz="2400" smtClean="0"/>
              <a:t>이하 </a:t>
            </a:r>
            <a:r>
              <a:rPr lang="en-US" altLang="ko-KR" sz="2400" smtClean="0"/>
              <a:t>"</a:t>
            </a:r>
            <a:r>
              <a:rPr lang="ko-KR" altLang="en-US" sz="2400" smtClean="0"/>
              <a:t>외감법</a:t>
            </a:r>
            <a:r>
              <a:rPr lang="en-US" altLang="ko-KR" sz="2400" smtClean="0"/>
              <a:t>"</a:t>
            </a:r>
            <a:r>
              <a:rPr lang="ko-KR" altLang="en-US" sz="2400" smtClean="0"/>
              <a:t>이라 함</a:t>
            </a:r>
            <a:r>
              <a:rPr lang="en-US" altLang="ko-KR" sz="2400" smtClean="0"/>
              <a:t>) </a:t>
            </a:r>
            <a:r>
              <a:rPr lang="ko-KR" altLang="en-US" sz="2400" smtClean="0"/>
              <a:t>제</a:t>
            </a:r>
            <a:r>
              <a:rPr lang="en-US" altLang="ko-KR" sz="2400" smtClean="0"/>
              <a:t>2</a:t>
            </a:r>
            <a:r>
              <a:rPr lang="ko-KR" altLang="en-US" sz="2400" smtClean="0"/>
              <a:t>조의</a:t>
            </a:r>
            <a:r>
              <a:rPr lang="en-US" altLang="ko-KR" sz="2400" smtClean="0"/>
              <a:t>2 </a:t>
            </a:r>
            <a:r>
              <a:rPr lang="ko-KR" altLang="en-US" sz="2400" smtClean="0"/>
              <a:t>에서는 내부회계관리자가 매 반기마다 이사회 및 감사</a:t>
            </a:r>
            <a:r>
              <a:rPr lang="en-US" altLang="ko-KR" sz="2400" smtClean="0"/>
              <a:t>(</a:t>
            </a:r>
            <a:r>
              <a:rPr lang="ko-KR" altLang="en-US" sz="2400" smtClean="0"/>
              <a:t>위원회</a:t>
            </a:r>
            <a:r>
              <a:rPr lang="en-US" altLang="ko-KR" sz="2400" smtClean="0"/>
              <a:t>)</a:t>
            </a:r>
            <a:r>
              <a:rPr lang="ko-KR" altLang="en-US" sz="2400" smtClean="0"/>
              <a:t>에게 당해 회사의 내부회계관리제도의 운영실태를 보고하고</a:t>
            </a:r>
            <a:r>
              <a:rPr lang="en-US" altLang="ko-KR" sz="2400" smtClean="0"/>
              <a:t>, </a:t>
            </a:r>
            <a:r>
              <a:rPr lang="ko-KR" altLang="en-US" sz="2400" smtClean="0"/>
              <a:t>감사</a:t>
            </a:r>
            <a:r>
              <a:rPr lang="en-US" altLang="ko-KR" sz="2400" smtClean="0"/>
              <a:t>(</a:t>
            </a:r>
            <a:r>
              <a:rPr lang="ko-KR" altLang="en-US" sz="2400" smtClean="0"/>
              <a:t>위원회</a:t>
            </a:r>
            <a:r>
              <a:rPr lang="en-US" altLang="ko-KR" sz="2400" smtClean="0"/>
              <a:t>)</a:t>
            </a:r>
            <a:r>
              <a:rPr lang="ko-KR" altLang="en-US" sz="2400" smtClean="0"/>
              <a:t>는 매 사업연도마다 내부회계관리제도의 운영실태를 평가하여 이사회에 보고하도록 규정하고 있으며</a:t>
            </a:r>
            <a:r>
              <a:rPr lang="en-US" altLang="ko-KR" sz="2400" smtClean="0"/>
              <a:t>, </a:t>
            </a:r>
            <a:r>
              <a:rPr lang="ko-KR" altLang="en-US" sz="2400" smtClean="0"/>
              <a:t>모범규준에서는 경영진은 체계적이고 합리적인 평가 절차를 개발하여 내부회계관리제도를 평가하여야 하며</a:t>
            </a:r>
            <a:r>
              <a:rPr lang="en-US" altLang="ko-KR" sz="2400" smtClean="0"/>
              <a:t>, </a:t>
            </a:r>
            <a:r>
              <a:rPr lang="ko-KR" altLang="en-US" sz="2400" smtClean="0"/>
              <a:t>충분한 문서화를 통해 그 근거를 마련하도록 하고 있다</a:t>
            </a:r>
            <a:r>
              <a:rPr lang="en-US" altLang="ko-KR" sz="2400" smtClean="0"/>
              <a:t>.</a:t>
            </a:r>
          </a:p>
          <a:p>
            <a:pPr marL="457200" indent="-457200" eaLnBrk="1" hangingPunct="1">
              <a:buFontTx/>
              <a:buAutoNum type="arabicParenR"/>
            </a:pPr>
            <a:endParaRPr lang="en-US" altLang="ko-KR" sz="2400" smtClean="0"/>
          </a:p>
        </p:txBody>
      </p:sp>
      <p:sp>
        <p:nvSpPr>
          <p:cNvPr id="25605" name="바닥글 개체 틀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이장형 교수</a:t>
            </a:r>
            <a:endParaRPr lang="en-US" altLang="ko-KR" sz="1400" smtClean="0"/>
          </a:p>
        </p:txBody>
      </p:sp>
      <p:sp>
        <p:nvSpPr>
          <p:cNvPr id="25604" name="슬라이드 번호 개체 틀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fld id="{CB1B1524-BB68-4471-8CAA-DCAC5A897EB1}" type="slidenum">
              <a:rPr lang="en-US" altLang="ko-KR" sz="1400" smtClean="0"/>
              <a:pPr eaLnBrk="1" hangingPunct="1"/>
              <a:t>23</a:t>
            </a:fld>
            <a:endParaRPr lang="en-US" altLang="ko-KR" sz="1400" smtClean="0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09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ko-KR" sz="3600" smtClean="0"/>
              <a:t>2. </a:t>
            </a:r>
            <a:r>
              <a:rPr lang="ko-KR" altLang="en-US" sz="3600" smtClean="0"/>
              <a:t>내부회계관리제도의 평가</a:t>
            </a:r>
            <a:r>
              <a:rPr lang="en-US" altLang="ko-KR" sz="3600" smtClean="0"/>
              <a:t/>
            </a:r>
            <a:br>
              <a:rPr lang="en-US" altLang="ko-KR" sz="3600" smtClean="0"/>
            </a:br>
            <a:endParaRPr lang="en-US" altLang="ko-KR" sz="360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52600"/>
            <a:ext cx="7772400" cy="4648200"/>
          </a:xfrm>
        </p:spPr>
        <p:txBody>
          <a:bodyPr/>
          <a:lstStyle/>
          <a:p>
            <a:pPr marL="457200" indent="-457200" eaLnBrk="1" hangingPunct="1">
              <a:buFontTx/>
              <a:buNone/>
              <a:defRPr/>
            </a:pPr>
            <a:r>
              <a:rPr lang="en-US" altLang="ko-KR" sz="2400" dirty="0" smtClean="0"/>
              <a:t>2) </a:t>
            </a:r>
            <a:r>
              <a:rPr lang="ko-KR" altLang="en-US" sz="2400" dirty="0" smtClean="0"/>
              <a:t>내부회계관리제도의 평가</a:t>
            </a:r>
            <a:endParaRPr lang="en-US" altLang="ko-KR" sz="2400" dirty="0" smtClean="0"/>
          </a:p>
          <a:p>
            <a:pPr marL="457200" indent="-457200" eaLnBrk="1" hangingPunct="1">
              <a:buFontTx/>
              <a:buNone/>
              <a:defRPr/>
            </a:pPr>
            <a:r>
              <a:rPr lang="ko-KR" altLang="en-US" sz="2400" dirty="0" smtClean="0"/>
              <a:t>      </a:t>
            </a:r>
            <a:r>
              <a:rPr lang="en-US" altLang="ko-KR" sz="2400" dirty="0" smtClean="0"/>
              <a:t>1) </a:t>
            </a:r>
            <a:r>
              <a:rPr lang="ko-KR" altLang="en-US" sz="2400" dirty="0" smtClean="0"/>
              <a:t>하향식 접근방법 또는 위험중심의 접근방법</a:t>
            </a:r>
            <a:r>
              <a:rPr lang="en-US" altLang="ko-KR" sz="2400" dirty="0" smtClean="0"/>
              <a:t>(</a:t>
            </a:r>
            <a:r>
              <a:rPr lang="en-US" sz="2400" dirty="0" smtClean="0"/>
              <a:t>Top-Down / Risk-Based Approach)</a:t>
            </a:r>
            <a:r>
              <a:rPr lang="ko-KR" altLang="en-US" sz="2400" dirty="0" smtClean="0"/>
              <a:t>의 적용</a:t>
            </a:r>
            <a:endParaRPr lang="en-US" altLang="ko-KR" sz="2400" dirty="0" smtClean="0"/>
          </a:p>
          <a:p>
            <a:pPr marL="457200" indent="-457200" eaLnBrk="1" hangingPunct="1">
              <a:buFontTx/>
              <a:buNone/>
              <a:defRPr/>
            </a:pPr>
            <a:r>
              <a:rPr lang="en-US" altLang="ko-KR" sz="2400" dirty="0" smtClean="0"/>
              <a:t>      2) </a:t>
            </a:r>
            <a:r>
              <a:rPr lang="ko-KR" altLang="en-US" sz="2400" dirty="0" smtClean="0"/>
              <a:t>내부회계관리제도의 평가 대상</a:t>
            </a:r>
            <a:endParaRPr lang="en-US" altLang="ko-KR" sz="2400" dirty="0" smtClean="0"/>
          </a:p>
          <a:p>
            <a:pPr marL="609600" indent="-609600" eaLnBrk="1" hangingPunct="1">
              <a:buFontTx/>
              <a:buNone/>
              <a:defRPr/>
            </a:pPr>
            <a:r>
              <a:rPr lang="en-US" altLang="ko-KR" sz="2400" dirty="0" smtClean="0"/>
              <a:t>        1) </a:t>
            </a:r>
            <a:r>
              <a:rPr lang="ko-KR" altLang="en-US" sz="2400" dirty="0" smtClean="0"/>
              <a:t>통제환경</a:t>
            </a:r>
            <a:endParaRPr lang="en-US" altLang="ko-KR" sz="2400" dirty="0" smtClean="0"/>
          </a:p>
          <a:p>
            <a:pPr marL="609600" indent="-609600" eaLnBrk="1" hangingPunct="1">
              <a:buFontTx/>
              <a:buNone/>
              <a:defRPr/>
            </a:pPr>
            <a:r>
              <a:rPr lang="en-US" altLang="ko-KR" sz="2400" dirty="0" smtClean="0"/>
              <a:t>        2)</a:t>
            </a:r>
            <a:r>
              <a:rPr lang="ko-KR" altLang="en-US" sz="2400" dirty="0" smtClean="0"/>
              <a:t>위험평가</a:t>
            </a:r>
            <a:endParaRPr lang="en-US" altLang="ko-KR" sz="2400" dirty="0" smtClean="0"/>
          </a:p>
          <a:p>
            <a:pPr marL="609600" indent="-609600" eaLnBrk="1" hangingPunct="1">
              <a:buFontTx/>
              <a:buNone/>
              <a:defRPr/>
            </a:pPr>
            <a:r>
              <a:rPr lang="en-US" altLang="ko-KR" sz="2400" dirty="0" smtClean="0"/>
              <a:t>        3)</a:t>
            </a:r>
            <a:r>
              <a:rPr lang="ko-KR" altLang="en-US" sz="2400" dirty="0" smtClean="0"/>
              <a:t>통제활동</a:t>
            </a:r>
            <a:endParaRPr lang="en-US" altLang="ko-KR" sz="2400" dirty="0" smtClean="0"/>
          </a:p>
          <a:p>
            <a:pPr marL="609600" indent="-609600" eaLnBrk="1" hangingPunct="1">
              <a:buFontTx/>
              <a:buNone/>
              <a:defRPr/>
            </a:pPr>
            <a:r>
              <a:rPr lang="en-US" altLang="ko-KR" sz="2400" dirty="0" smtClean="0"/>
              <a:t>        4) </a:t>
            </a:r>
            <a:r>
              <a:rPr lang="ko-KR" altLang="en-US" sz="2400" dirty="0" smtClean="0"/>
              <a:t>정보와 의사소통</a:t>
            </a:r>
            <a:endParaRPr lang="en-US" altLang="ko-KR" sz="2400" dirty="0" smtClean="0"/>
          </a:p>
          <a:p>
            <a:pPr marL="609600" indent="-609600" eaLnBrk="1" hangingPunct="1">
              <a:buFontTx/>
              <a:buNone/>
              <a:defRPr/>
            </a:pPr>
            <a:r>
              <a:rPr lang="en-US" altLang="ko-KR" sz="2400" dirty="0" smtClean="0"/>
              <a:t>        5)</a:t>
            </a:r>
            <a:r>
              <a:rPr lang="ko-KR" altLang="en-US" sz="2400" dirty="0" smtClean="0"/>
              <a:t>모니터링</a:t>
            </a:r>
            <a:endParaRPr lang="en-US" altLang="ko-KR" sz="2400" dirty="0" smtClean="0"/>
          </a:p>
          <a:p>
            <a:pPr marL="457200" indent="-457200" eaLnBrk="1" hangingPunct="1">
              <a:buFontTx/>
              <a:buNone/>
              <a:defRPr/>
            </a:pPr>
            <a:endParaRPr lang="ko-KR" altLang="en-US" sz="2400" dirty="0" smtClean="0"/>
          </a:p>
          <a:p>
            <a:pPr marL="457200" indent="-457200" eaLnBrk="1" hangingPunct="1">
              <a:buFontTx/>
              <a:buNone/>
              <a:defRPr/>
            </a:pPr>
            <a:endParaRPr lang="en-US" altLang="ko-KR" sz="2400" dirty="0" smtClean="0"/>
          </a:p>
        </p:txBody>
      </p:sp>
      <p:sp>
        <p:nvSpPr>
          <p:cNvPr id="26629" name="바닥글 개체 틀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이장형 교수</a:t>
            </a:r>
            <a:endParaRPr lang="en-US" altLang="ko-KR" sz="1400" smtClean="0"/>
          </a:p>
        </p:txBody>
      </p:sp>
      <p:sp>
        <p:nvSpPr>
          <p:cNvPr id="26628" name="슬라이드 번호 개체 틀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fld id="{FD853EF8-C341-4A52-BD02-04A51986C714}" type="slidenum">
              <a:rPr lang="en-US" altLang="ko-KR" sz="1400" smtClean="0"/>
              <a:pPr eaLnBrk="1" hangingPunct="1"/>
              <a:t>24</a:t>
            </a:fld>
            <a:endParaRPr lang="en-US" altLang="ko-KR" sz="1400" smtClean="0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09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ko-KR" sz="3600" smtClean="0"/>
              <a:t>2. </a:t>
            </a:r>
            <a:r>
              <a:rPr lang="ko-KR" altLang="en-US" sz="3600" smtClean="0"/>
              <a:t>내부회계관리제도의 평가</a:t>
            </a:r>
            <a:r>
              <a:rPr lang="en-US" altLang="ko-KR" sz="3600" smtClean="0"/>
              <a:t/>
            </a:r>
            <a:br>
              <a:rPr lang="en-US" altLang="ko-KR" sz="3600" smtClean="0"/>
            </a:br>
            <a:endParaRPr lang="en-US" altLang="ko-KR" sz="3600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52600"/>
            <a:ext cx="7772400" cy="4648200"/>
          </a:xfrm>
        </p:spPr>
        <p:txBody>
          <a:bodyPr/>
          <a:lstStyle/>
          <a:p>
            <a:pPr marL="457200" indent="-457200" eaLnBrk="1" hangingPunct="1">
              <a:buFontTx/>
              <a:buNone/>
              <a:defRPr/>
            </a:pPr>
            <a:r>
              <a:rPr lang="en-US" altLang="ko-KR" sz="2400" dirty="0" smtClean="0"/>
              <a:t>3) </a:t>
            </a:r>
            <a:r>
              <a:rPr lang="ko-KR" altLang="en-US" sz="2400" dirty="0" smtClean="0"/>
              <a:t>내부회계관리제도의 평가 절차   </a:t>
            </a:r>
          </a:p>
          <a:p>
            <a:pPr eaLnBrk="1" hangingPunct="1">
              <a:defRPr/>
            </a:pPr>
            <a:r>
              <a:rPr lang="ko-KR" altLang="en-US" sz="2400" dirty="0" smtClean="0"/>
              <a:t>전사적 수준에서의 내부회계관리제도 파악</a:t>
            </a:r>
          </a:p>
          <a:p>
            <a:pPr eaLnBrk="1" hangingPunct="1">
              <a:defRPr/>
            </a:pPr>
            <a:r>
              <a:rPr lang="ko-KR" altLang="en-US" sz="2400" dirty="0" smtClean="0"/>
              <a:t>유의한 계정과목 및 주석정보의 파악</a:t>
            </a:r>
          </a:p>
          <a:p>
            <a:pPr eaLnBrk="1" hangingPunct="1">
              <a:defRPr/>
            </a:pPr>
            <a:r>
              <a:rPr lang="ko-KR" altLang="en-US" sz="2400" dirty="0" smtClean="0"/>
              <a:t>경영자 주장의 식별</a:t>
            </a:r>
          </a:p>
          <a:p>
            <a:pPr eaLnBrk="1" hangingPunct="1">
              <a:defRPr/>
            </a:pPr>
            <a:r>
              <a:rPr lang="ko-KR" altLang="en-US" sz="2400" dirty="0" smtClean="0"/>
              <a:t>유의한 업무프로세스 파악 및 평가 대상 사업단위의 결정</a:t>
            </a:r>
          </a:p>
          <a:p>
            <a:pPr eaLnBrk="1" hangingPunct="1">
              <a:defRPr/>
            </a:pPr>
            <a:r>
              <a:rPr lang="ko-KR" altLang="en-US" sz="2400" dirty="0" smtClean="0"/>
              <a:t>내부회계관리제도 설계의 </a:t>
            </a:r>
            <a:r>
              <a:rPr lang="ko-KR" altLang="en-US" sz="2400" dirty="0" err="1" smtClean="0"/>
              <a:t>효과성</a:t>
            </a:r>
            <a:r>
              <a:rPr lang="ko-KR" altLang="en-US" sz="2400" dirty="0" smtClean="0"/>
              <a:t> 평가</a:t>
            </a:r>
          </a:p>
          <a:p>
            <a:pPr eaLnBrk="1" hangingPunct="1">
              <a:defRPr/>
            </a:pPr>
            <a:r>
              <a:rPr lang="ko-KR" altLang="en-US" sz="2400" dirty="0" smtClean="0"/>
              <a:t>내부회계관리제도 운영의 </a:t>
            </a:r>
            <a:r>
              <a:rPr lang="ko-KR" altLang="en-US" sz="2400" dirty="0" err="1" smtClean="0"/>
              <a:t>효과성</a:t>
            </a:r>
            <a:r>
              <a:rPr lang="ko-KR" altLang="en-US" sz="2400" dirty="0" smtClean="0"/>
              <a:t> 평가</a:t>
            </a:r>
          </a:p>
          <a:p>
            <a:pPr marL="457200" indent="-457200" eaLnBrk="1" hangingPunct="1">
              <a:buFontTx/>
              <a:buNone/>
              <a:defRPr/>
            </a:pPr>
            <a:r>
              <a:rPr lang="en-US" altLang="ko-KR" sz="2400" dirty="0" smtClean="0"/>
              <a:t>4)</a:t>
            </a:r>
            <a:r>
              <a:rPr lang="ko-KR" altLang="en-US" sz="2400" dirty="0" smtClean="0"/>
              <a:t> 내부회계관리제도의 평가 시기 </a:t>
            </a:r>
            <a:endParaRPr lang="en-US" altLang="ko-KR" sz="2400" dirty="0" smtClean="0"/>
          </a:p>
          <a:p>
            <a:pPr marL="457200" indent="-457200" eaLnBrk="1" hangingPunct="1">
              <a:buFontTx/>
              <a:buNone/>
              <a:defRPr/>
            </a:pPr>
            <a:r>
              <a:rPr lang="en-US" altLang="ko-KR" sz="2400" dirty="0" smtClean="0"/>
              <a:t>5) </a:t>
            </a:r>
            <a:r>
              <a:rPr lang="ko-KR" altLang="en-US" sz="2400" dirty="0" smtClean="0"/>
              <a:t>내부회계관리제도의 </a:t>
            </a:r>
            <a:r>
              <a:rPr lang="ko-KR" altLang="en-US" sz="2400" dirty="0" err="1" smtClean="0"/>
              <a:t>효과성</a:t>
            </a:r>
            <a:r>
              <a:rPr lang="ko-KR" altLang="en-US" sz="2400" dirty="0" smtClean="0"/>
              <a:t> 평가</a:t>
            </a:r>
            <a:endParaRPr lang="en-US" altLang="ko-KR" sz="2400" dirty="0" smtClean="0"/>
          </a:p>
        </p:txBody>
      </p:sp>
      <p:sp>
        <p:nvSpPr>
          <p:cNvPr id="27653" name="바닥글 개체 틀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이장형 교수</a:t>
            </a:r>
            <a:endParaRPr lang="en-US" altLang="ko-KR" sz="1400" smtClean="0"/>
          </a:p>
        </p:txBody>
      </p:sp>
      <p:sp>
        <p:nvSpPr>
          <p:cNvPr id="27652" name="슬라이드 번호 개체 틀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fld id="{CCACA671-F8B3-4457-9FBF-A4EE13BCB09D}" type="slidenum">
              <a:rPr lang="en-US" altLang="ko-KR" sz="1400" smtClean="0"/>
              <a:pPr eaLnBrk="1" hangingPunct="1"/>
              <a:t>25</a:t>
            </a:fld>
            <a:endParaRPr lang="en-US" altLang="ko-KR" sz="1400" smtClean="0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09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ko-KR" sz="3600" smtClean="0"/>
              <a:t>2. </a:t>
            </a:r>
            <a:r>
              <a:rPr lang="ko-KR" altLang="en-US" sz="3600" smtClean="0"/>
              <a:t>내부회계관리제도의 평가</a:t>
            </a:r>
            <a:r>
              <a:rPr lang="en-US" altLang="ko-KR" sz="3600" smtClean="0"/>
              <a:t/>
            </a:r>
            <a:br>
              <a:rPr lang="en-US" altLang="ko-KR" sz="3600" smtClean="0"/>
            </a:br>
            <a:endParaRPr lang="en-US" altLang="ko-KR" sz="3600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52600"/>
            <a:ext cx="7772400" cy="4648200"/>
          </a:xfrm>
        </p:spPr>
        <p:txBody>
          <a:bodyPr/>
          <a:lstStyle/>
          <a:p>
            <a:pPr marL="457200" indent="-457200" eaLnBrk="1" hangingPunct="1">
              <a:buFontTx/>
              <a:buAutoNum type="arabicParenR"/>
            </a:pPr>
            <a:r>
              <a:rPr lang="ko-KR" altLang="en-US" sz="2400" smtClean="0"/>
              <a:t>통제목표 또는 위험</a:t>
            </a:r>
            <a:endParaRPr lang="en-US" altLang="ko-KR" sz="2400" smtClean="0"/>
          </a:p>
          <a:p>
            <a:pPr marL="457200" indent="-457200" eaLnBrk="1" hangingPunct="1">
              <a:buFontTx/>
              <a:buAutoNum type="arabicParenR"/>
            </a:pPr>
            <a:r>
              <a:rPr lang="ko-KR" altLang="en-US" sz="2400" smtClean="0"/>
              <a:t>통제활동</a:t>
            </a:r>
            <a:endParaRPr lang="en-US" altLang="ko-KR" sz="2400" smtClean="0"/>
          </a:p>
          <a:p>
            <a:pPr marL="457200" indent="-457200" eaLnBrk="1" hangingPunct="1">
              <a:buFontTx/>
              <a:buAutoNum type="arabicParenR"/>
            </a:pPr>
            <a:r>
              <a:rPr lang="ko-KR" altLang="en-US" sz="2400" smtClean="0"/>
              <a:t>관련 계정과목 및 경영자 주장</a:t>
            </a:r>
            <a:endParaRPr lang="en-US" altLang="ko-KR" sz="2400" smtClean="0"/>
          </a:p>
          <a:p>
            <a:pPr marL="457200" indent="-457200" eaLnBrk="1" hangingPunct="1">
              <a:buFontTx/>
              <a:buAutoNum type="arabicParenR"/>
            </a:pPr>
            <a:r>
              <a:rPr lang="ko-KR" altLang="en-US" sz="2400" smtClean="0"/>
              <a:t>통제의 속성</a:t>
            </a:r>
            <a:endParaRPr lang="en-US" altLang="ko-KR" sz="2400" smtClean="0"/>
          </a:p>
        </p:txBody>
      </p:sp>
      <p:sp>
        <p:nvSpPr>
          <p:cNvPr id="28677" name="바닥글 개체 틀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이장형 교수</a:t>
            </a:r>
            <a:endParaRPr lang="en-US" altLang="ko-KR" sz="1400" smtClean="0"/>
          </a:p>
        </p:txBody>
      </p:sp>
      <p:sp>
        <p:nvSpPr>
          <p:cNvPr id="28676" name="슬라이드 번호 개체 틀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fld id="{4B1C4A6A-07B7-4953-A6B3-20E6BBD52C88}" type="slidenum">
              <a:rPr lang="en-US" altLang="ko-KR" sz="1400" smtClean="0"/>
              <a:pPr eaLnBrk="1" hangingPunct="1"/>
              <a:t>26</a:t>
            </a:fld>
            <a:endParaRPr lang="en-US" altLang="ko-KR" sz="1400" smtClean="0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09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ko-KR" sz="3600" smtClean="0"/>
              <a:t>3. </a:t>
            </a:r>
            <a:r>
              <a:rPr lang="ko-KR" altLang="en-US" sz="3600" smtClean="0"/>
              <a:t>내부회계관리제도 설계의 문서화</a:t>
            </a:r>
            <a:endParaRPr lang="en-US" altLang="ko-KR" sz="3600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바닥글 개체 틀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이장형 교수</a:t>
            </a:r>
            <a:endParaRPr lang="en-US" altLang="ko-KR" sz="1400" smtClean="0"/>
          </a:p>
        </p:txBody>
      </p:sp>
      <p:sp>
        <p:nvSpPr>
          <p:cNvPr id="29700" name="슬라이드 번호 개체 틀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fld id="{76A5B3E1-E468-4A3F-BEAD-AAEE0AADF157}" type="slidenum">
              <a:rPr lang="en-US" altLang="ko-KR" sz="1400" smtClean="0"/>
              <a:pPr eaLnBrk="1" hangingPunct="1"/>
              <a:t>27</a:t>
            </a:fld>
            <a:endParaRPr lang="en-US" altLang="ko-KR" sz="1400" smtClean="0"/>
          </a:p>
        </p:txBody>
      </p:sp>
      <p:sp>
        <p:nvSpPr>
          <p:cNvPr id="29698" name="제목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886700" cy="1143000"/>
          </a:xfrm>
        </p:spPr>
        <p:txBody>
          <a:bodyPr/>
          <a:lstStyle/>
          <a:p>
            <a:r>
              <a:rPr lang="ko-KR" altLang="en-US" sz="2800" smtClean="0"/>
              <a:t>내부회계관리제도운영보고서</a:t>
            </a:r>
            <a:r>
              <a:rPr lang="en-US" altLang="ko-KR" sz="2800" smtClean="0"/>
              <a:t>(</a:t>
            </a:r>
            <a:r>
              <a:rPr lang="ko-KR" altLang="en-US" sz="2800" smtClean="0"/>
              <a:t>전자공시시스템</a:t>
            </a:r>
            <a:r>
              <a:rPr lang="en-US" altLang="ko-KR" sz="2800" smtClean="0"/>
              <a:t>)</a:t>
            </a:r>
            <a:r>
              <a:rPr lang="en-US" altLang="ko-KR" smtClean="0"/>
              <a:t/>
            </a:r>
            <a:br>
              <a:rPr lang="en-US" altLang="ko-KR" smtClean="0"/>
            </a:br>
            <a:endParaRPr lang="ko-KR" altLang="en-US" smtClean="0"/>
          </a:p>
        </p:txBody>
      </p:sp>
      <p:sp>
        <p:nvSpPr>
          <p:cNvPr id="29701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endParaRPr lang="ko-KR" altLang="en-US"/>
          </a:p>
        </p:txBody>
      </p:sp>
      <p:pic>
        <p:nvPicPr>
          <p:cNvPr id="29702" name="_x74342704" descr="EMB00000f5014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1143000"/>
            <a:ext cx="7858125" cy="500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5" name="바닥글 개체 틀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이장형 교수</a:t>
            </a:r>
            <a:endParaRPr lang="en-US" altLang="ko-KR" sz="1400" smtClean="0"/>
          </a:p>
        </p:txBody>
      </p:sp>
      <p:sp>
        <p:nvSpPr>
          <p:cNvPr id="30724" name="슬라이드 번호 개체 틀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fld id="{870C6505-521D-4773-986E-CC8313F15282}" type="slidenum">
              <a:rPr lang="en-US" altLang="ko-KR" sz="1400" smtClean="0"/>
              <a:pPr eaLnBrk="1" hangingPunct="1"/>
              <a:t>28</a:t>
            </a:fld>
            <a:endParaRPr lang="en-US" altLang="ko-KR" sz="1400" smtClean="0"/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dirty="0" smtClean="0"/>
              <a:t>질의 및 응답</a:t>
            </a:r>
            <a:endParaRPr lang="ko-KR" altLang="en-US" dirty="0" smtClean="0"/>
          </a:p>
        </p:txBody>
      </p:sp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arenBoth"/>
            </a:pPr>
            <a:r>
              <a:rPr lang="ko-KR" altLang="en-US" smtClean="0"/>
              <a:t>통제</a:t>
            </a:r>
          </a:p>
          <a:p>
            <a:pPr marL="609600" indent="-609600" eaLnBrk="1" hangingPunct="1"/>
            <a:r>
              <a:rPr lang="ko-KR" altLang="en-US" smtClean="0"/>
              <a:t>통제란 종업원이 조직의 목표를 달성하도록 이끄는 방법으로</a:t>
            </a:r>
            <a:r>
              <a:rPr lang="en-US" altLang="ko-KR" smtClean="0"/>
              <a:t>, </a:t>
            </a:r>
            <a:r>
              <a:rPr lang="ko-KR" altLang="en-US" smtClean="0"/>
              <a:t>행동할 확률을 증대 시키려는 조직적인 시도라고 정의한다</a:t>
            </a:r>
            <a:r>
              <a:rPr lang="en-US" altLang="ko-KR" smtClean="0"/>
              <a:t>.</a:t>
            </a:r>
          </a:p>
          <a:p>
            <a:pPr marL="609600" indent="-609600" eaLnBrk="1" hangingPunct="1"/>
            <a:r>
              <a:rPr lang="ko-KR" altLang="en-US" smtClean="0"/>
              <a:t>경영통제</a:t>
            </a:r>
            <a:r>
              <a:rPr lang="en-US" altLang="ko-KR" smtClean="0"/>
              <a:t>, </a:t>
            </a:r>
            <a:r>
              <a:rPr lang="ko-KR" altLang="en-US" smtClean="0"/>
              <a:t>재무통제</a:t>
            </a:r>
            <a:r>
              <a:rPr lang="en-US" altLang="ko-KR" smtClean="0"/>
              <a:t>, </a:t>
            </a:r>
            <a:r>
              <a:rPr lang="ko-KR" altLang="en-US" smtClean="0"/>
              <a:t>내부통제</a:t>
            </a:r>
            <a:r>
              <a:rPr lang="en-US" altLang="ko-KR" smtClean="0"/>
              <a:t>,</a:t>
            </a:r>
          </a:p>
          <a:p>
            <a:pPr marL="609600" indent="-609600" eaLnBrk="1" hangingPunct="1">
              <a:buFontTx/>
              <a:buNone/>
            </a:pPr>
            <a:r>
              <a:rPr lang="en-US" altLang="ko-KR" smtClean="0"/>
              <a:t>     </a:t>
            </a:r>
            <a:r>
              <a:rPr lang="ko-KR" altLang="en-US" smtClean="0"/>
              <a:t>자료처리통제</a:t>
            </a:r>
            <a:r>
              <a:rPr lang="en-US" altLang="ko-KR" smtClean="0"/>
              <a:t>, </a:t>
            </a:r>
            <a:r>
              <a:rPr lang="ko-KR" altLang="en-US" smtClean="0"/>
              <a:t>회계통제 </a:t>
            </a:r>
          </a:p>
        </p:txBody>
      </p:sp>
      <p:sp>
        <p:nvSpPr>
          <p:cNvPr id="4101" name="바닥글 개체 틀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이장형 교수</a:t>
            </a:r>
            <a:endParaRPr lang="en-US" altLang="ko-KR" sz="1400" smtClean="0"/>
          </a:p>
        </p:txBody>
      </p:sp>
      <p:sp>
        <p:nvSpPr>
          <p:cNvPr id="4100" name="슬라이드 번호 개체 틀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fld id="{95728879-24C7-495B-9A27-EA366C113046}" type="slidenum">
              <a:rPr lang="en-US" altLang="ko-KR" sz="1400" smtClean="0"/>
              <a:pPr eaLnBrk="1" hangingPunct="1"/>
              <a:t>3</a:t>
            </a:fld>
            <a:endParaRPr lang="en-US" altLang="ko-KR" sz="1400" smtClean="0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dirty="0" smtClean="0"/>
              <a:t>1. </a:t>
            </a:r>
            <a:r>
              <a:rPr lang="ko-KR" altLang="en-US" dirty="0" smtClean="0"/>
              <a:t>내부통제시스템의 </a:t>
            </a:r>
            <a:r>
              <a:rPr lang="ko-KR" altLang="en-US" dirty="0" smtClean="0"/>
              <a:t>정의</a:t>
            </a:r>
            <a:endParaRPr lang="ko-KR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0"/>
          <p:cNvGrpSpPr>
            <a:grpSpLocks/>
          </p:cNvGrpSpPr>
          <p:nvPr/>
        </p:nvGrpSpPr>
        <p:grpSpPr bwMode="auto">
          <a:xfrm>
            <a:off x="609600" y="609600"/>
            <a:ext cx="7924800" cy="5867400"/>
            <a:chOff x="384" y="384"/>
            <a:chExt cx="4992" cy="3696"/>
          </a:xfrm>
        </p:grpSpPr>
        <p:sp>
          <p:nvSpPr>
            <p:cNvPr id="5125" name="Rectangle 2"/>
            <p:cNvSpPr>
              <a:spLocks noChangeArrowheads="1"/>
            </p:cNvSpPr>
            <p:nvPr/>
          </p:nvSpPr>
          <p:spPr bwMode="auto">
            <a:xfrm>
              <a:off x="384" y="384"/>
              <a:ext cx="4992" cy="326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endParaRPr lang="ko-KR" altLang="ko-KR"/>
            </a:p>
          </p:txBody>
        </p:sp>
        <p:sp>
          <p:nvSpPr>
            <p:cNvPr id="5126" name="Rectangle 3"/>
            <p:cNvSpPr>
              <a:spLocks noChangeArrowheads="1"/>
            </p:cNvSpPr>
            <p:nvPr/>
          </p:nvSpPr>
          <p:spPr bwMode="auto">
            <a:xfrm>
              <a:off x="720" y="1200"/>
              <a:ext cx="4416" cy="225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endParaRPr lang="ko-KR" altLang="ko-KR"/>
            </a:p>
          </p:txBody>
        </p:sp>
        <p:sp>
          <p:nvSpPr>
            <p:cNvPr id="5127" name="Rectangle 4"/>
            <p:cNvSpPr>
              <a:spLocks noChangeArrowheads="1"/>
            </p:cNvSpPr>
            <p:nvPr/>
          </p:nvSpPr>
          <p:spPr bwMode="auto">
            <a:xfrm>
              <a:off x="1008" y="1632"/>
              <a:ext cx="3936" cy="163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endParaRPr lang="ko-KR" altLang="ko-KR"/>
            </a:p>
          </p:txBody>
        </p:sp>
        <p:sp>
          <p:nvSpPr>
            <p:cNvPr id="5128" name="Rectangle 5"/>
            <p:cNvSpPr>
              <a:spLocks noChangeArrowheads="1"/>
            </p:cNvSpPr>
            <p:nvPr/>
          </p:nvSpPr>
          <p:spPr bwMode="auto">
            <a:xfrm>
              <a:off x="1152" y="2064"/>
              <a:ext cx="3648" cy="105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endParaRPr lang="ko-KR" altLang="ko-KR"/>
            </a:p>
          </p:txBody>
        </p:sp>
        <p:sp>
          <p:nvSpPr>
            <p:cNvPr id="5129" name="Rectangle 6"/>
            <p:cNvSpPr>
              <a:spLocks noChangeArrowheads="1"/>
            </p:cNvSpPr>
            <p:nvPr/>
          </p:nvSpPr>
          <p:spPr bwMode="auto">
            <a:xfrm>
              <a:off x="1344" y="2544"/>
              <a:ext cx="3216" cy="43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/>
                <a:t>회계통제 </a:t>
              </a:r>
              <a:r>
                <a:rPr lang="en-US" altLang="ko-KR"/>
                <a:t>(accounting controls)</a:t>
              </a:r>
            </a:p>
          </p:txBody>
        </p:sp>
        <p:sp>
          <p:nvSpPr>
            <p:cNvPr id="5130" name="Text Box 8"/>
            <p:cNvSpPr txBox="1">
              <a:spLocks noChangeArrowheads="1"/>
            </p:cNvSpPr>
            <p:nvPr/>
          </p:nvSpPr>
          <p:spPr bwMode="auto">
            <a:xfrm>
              <a:off x="1238" y="781"/>
              <a:ext cx="32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/>
                <a:t>경 영 통 제 </a:t>
              </a:r>
              <a:r>
                <a:rPr lang="en-US" altLang="ko-KR"/>
                <a:t>(management controls)</a:t>
              </a:r>
            </a:p>
          </p:txBody>
        </p:sp>
        <p:sp>
          <p:nvSpPr>
            <p:cNvPr id="5131" name="Text Box 11"/>
            <p:cNvSpPr txBox="1">
              <a:spLocks noChangeArrowheads="1"/>
            </p:cNvSpPr>
            <p:nvPr/>
          </p:nvSpPr>
          <p:spPr bwMode="auto">
            <a:xfrm>
              <a:off x="1478" y="1213"/>
              <a:ext cx="282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/>
                <a:t>재 무 통 제 </a:t>
              </a:r>
              <a:r>
                <a:rPr lang="en-US" altLang="ko-KR"/>
                <a:t>(financial controls)</a:t>
              </a:r>
            </a:p>
          </p:txBody>
        </p:sp>
        <p:sp>
          <p:nvSpPr>
            <p:cNvPr id="5132" name="Text Box 14"/>
            <p:cNvSpPr txBox="1">
              <a:spLocks noChangeArrowheads="1"/>
            </p:cNvSpPr>
            <p:nvPr/>
          </p:nvSpPr>
          <p:spPr bwMode="auto">
            <a:xfrm>
              <a:off x="1766" y="1645"/>
              <a:ext cx="246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/>
                <a:t>내부통제</a:t>
              </a:r>
              <a:r>
                <a:rPr lang="en-US" altLang="ko-KR"/>
                <a:t>(internal controls)</a:t>
              </a:r>
            </a:p>
          </p:txBody>
        </p:sp>
        <p:sp>
          <p:nvSpPr>
            <p:cNvPr id="5133" name="Text Box 17"/>
            <p:cNvSpPr txBox="1">
              <a:spLocks noChangeArrowheads="1"/>
            </p:cNvSpPr>
            <p:nvPr/>
          </p:nvSpPr>
          <p:spPr bwMode="auto">
            <a:xfrm>
              <a:off x="1152" y="2112"/>
              <a:ext cx="36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/>
                <a:t>자료처리통제</a:t>
              </a:r>
              <a:r>
                <a:rPr lang="en-US" altLang="ko-KR"/>
                <a:t>(data processing controls)</a:t>
              </a:r>
            </a:p>
          </p:txBody>
        </p:sp>
        <p:sp>
          <p:nvSpPr>
            <p:cNvPr id="5134" name="Text Box 19"/>
            <p:cNvSpPr txBox="1">
              <a:spLocks noChangeArrowheads="1"/>
            </p:cNvSpPr>
            <p:nvPr/>
          </p:nvSpPr>
          <p:spPr bwMode="auto">
            <a:xfrm>
              <a:off x="1536" y="3792"/>
              <a:ext cx="280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/>
                <a:t>통제의 종류와 내부통제의 위치</a:t>
              </a:r>
            </a:p>
          </p:txBody>
        </p:sp>
      </p:grpSp>
      <p:sp>
        <p:nvSpPr>
          <p:cNvPr id="5124" name="바닥글 개체 틀 1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이장형 교수</a:t>
            </a:r>
            <a:endParaRPr lang="en-US" altLang="ko-KR" sz="1400" smtClean="0"/>
          </a:p>
        </p:txBody>
      </p:sp>
      <p:sp>
        <p:nvSpPr>
          <p:cNvPr id="5123" name="슬라이드 번호 개체 틀 1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fld id="{8415F46C-B008-43AA-A447-C225F22C5437}" type="slidenum">
              <a:rPr lang="en-US" altLang="ko-KR" sz="1400" smtClean="0"/>
              <a:pPr eaLnBrk="1" hangingPunct="1"/>
              <a:t>4</a:t>
            </a:fld>
            <a:endParaRPr lang="en-US" altLang="ko-KR" sz="140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19"/>
          <p:cNvGrpSpPr>
            <a:grpSpLocks/>
          </p:cNvGrpSpPr>
          <p:nvPr/>
        </p:nvGrpSpPr>
        <p:grpSpPr bwMode="auto">
          <a:xfrm>
            <a:off x="990600" y="1600200"/>
            <a:ext cx="7391400" cy="4343400"/>
            <a:chOff x="624" y="1008"/>
            <a:chExt cx="4656" cy="2736"/>
          </a:xfrm>
        </p:grpSpPr>
        <p:sp>
          <p:nvSpPr>
            <p:cNvPr id="6149" name="Rectangle 2"/>
            <p:cNvSpPr>
              <a:spLocks noChangeArrowheads="1"/>
            </p:cNvSpPr>
            <p:nvPr/>
          </p:nvSpPr>
          <p:spPr bwMode="auto">
            <a:xfrm>
              <a:off x="624" y="1008"/>
              <a:ext cx="1152" cy="62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/>
                <a:t>경영목표</a:t>
              </a:r>
            </a:p>
          </p:txBody>
        </p:sp>
        <p:sp>
          <p:nvSpPr>
            <p:cNvPr id="6150" name="Rectangle 3"/>
            <p:cNvSpPr>
              <a:spLocks noChangeArrowheads="1"/>
            </p:cNvSpPr>
            <p:nvPr/>
          </p:nvSpPr>
          <p:spPr bwMode="auto">
            <a:xfrm>
              <a:off x="4128" y="2448"/>
              <a:ext cx="1152" cy="62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/>
                <a:t>성과평과</a:t>
              </a:r>
            </a:p>
          </p:txBody>
        </p:sp>
        <p:sp>
          <p:nvSpPr>
            <p:cNvPr id="6151" name="Rectangle 4"/>
            <p:cNvSpPr>
              <a:spLocks noChangeArrowheads="1"/>
            </p:cNvSpPr>
            <p:nvPr/>
          </p:nvSpPr>
          <p:spPr bwMode="auto">
            <a:xfrm>
              <a:off x="2400" y="1008"/>
              <a:ext cx="1152" cy="62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/>
                <a:t>업무수행</a:t>
              </a:r>
            </a:p>
          </p:txBody>
        </p:sp>
        <p:sp>
          <p:nvSpPr>
            <p:cNvPr id="6152" name="Rectangle 5"/>
            <p:cNvSpPr>
              <a:spLocks noChangeArrowheads="1"/>
            </p:cNvSpPr>
            <p:nvPr/>
          </p:nvSpPr>
          <p:spPr bwMode="auto">
            <a:xfrm>
              <a:off x="4128" y="1008"/>
              <a:ext cx="1152" cy="62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/>
                <a:t>통제결과</a:t>
              </a:r>
            </a:p>
          </p:txBody>
        </p:sp>
        <p:cxnSp>
          <p:nvCxnSpPr>
            <p:cNvPr id="6153" name="AutoShape 6"/>
            <p:cNvCxnSpPr>
              <a:cxnSpLocks noChangeShapeType="1"/>
              <a:stCxn id="6149" idx="3"/>
              <a:endCxn id="6151" idx="1"/>
            </p:cNvCxnSpPr>
            <p:nvPr/>
          </p:nvCxnSpPr>
          <p:spPr bwMode="auto">
            <a:xfrm>
              <a:off x="1776" y="1320"/>
              <a:ext cx="624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154" name="AutoShape 7"/>
            <p:cNvCxnSpPr>
              <a:cxnSpLocks noChangeShapeType="1"/>
              <a:stCxn id="6151" idx="3"/>
              <a:endCxn id="6152" idx="1"/>
            </p:cNvCxnSpPr>
            <p:nvPr/>
          </p:nvCxnSpPr>
          <p:spPr bwMode="auto">
            <a:xfrm>
              <a:off x="3552" y="1320"/>
              <a:ext cx="57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155" name="AutoShape 8"/>
            <p:cNvCxnSpPr>
              <a:cxnSpLocks noChangeShapeType="1"/>
              <a:stCxn id="6152" idx="2"/>
              <a:endCxn id="6150" idx="0"/>
            </p:cNvCxnSpPr>
            <p:nvPr/>
          </p:nvCxnSpPr>
          <p:spPr bwMode="auto">
            <a:xfrm>
              <a:off x="4704" y="1632"/>
              <a:ext cx="0" cy="8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156" name="AutoShape 9"/>
            <p:cNvCxnSpPr>
              <a:cxnSpLocks noChangeShapeType="1"/>
              <a:stCxn id="6150" idx="1"/>
              <a:endCxn id="6149" idx="2"/>
            </p:cNvCxnSpPr>
            <p:nvPr/>
          </p:nvCxnSpPr>
          <p:spPr bwMode="auto">
            <a:xfrm rot="10800000">
              <a:off x="1200" y="1632"/>
              <a:ext cx="2928" cy="1128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157" name="AutoShape 10"/>
            <p:cNvCxnSpPr>
              <a:cxnSpLocks noChangeShapeType="1"/>
              <a:stCxn id="6150" idx="1"/>
              <a:endCxn id="6151" idx="2"/>
            </p:cNvCxnSpPr>
            <p:nvPr/>
          </p:nvCxnSpPr>
          <p:spPr bwMode="auto">
            <a:xfrm rot="10800000">
              <a:off x="2976" y="1632"/>
              <a:ext cx="1152" cy="1128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158" name="Text Box 16"/>
            <p:cNvSpPr txBox="1">
              <a:spLocks noChangeArrowheads="1"/>
            </p:cNvSpPr>
            <p:nvPr/>
          </p:nvSpPr>
          <p:spPr bwMode="auto">
            <a:xfrm>
              <a:off x="1382" y="2077"/>
              <a:ext cx="69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/>
                <a:t>피드백</a:t>
              </a:r>
            </a:p>
          </p:txBody>
        </p:sp>
        <p:sp>
          <p:nvSpPr>
            <p:cNvPr id="6159" name="Text Box 17"/>
            <p:cNvSpPr txBox="1">
              <a:spLocks noChangeArrowheads="1"/>
            </p:cNvSpPr>
            <p:nvPr/>
          </p:nvSpPr>
          <p:spPr bwMode="auto">
            <a:xfrm>
              <a:off x="3072" y="2064"/>
              <a:ext cx="69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/>
                <a:t>피드백</a:t>
              </a:r>
            </a:p>
          </p:txBody>
        </p:sp>
        <p:sp>
          <p:nvSpPr>
            <p:cNvPr id="6160" name="Text Box 18"/>
            <p:cNvSpPr txBox="1">
              <a:spLocks noChangeArrowheads="1"/>
            </p:cNvSpPr>
            <p:nvPr/>
          </p:nvSpPr>
          <p:spPr bwMode="auto">
            <a:xfrm>
              <a:off x="2256" y="3456"/>
              <a:ext cx="152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/>
                <a:t>통제과정의 내용</a:t>
              </a:r>
            </a:p>
          </p:txBody>
        </p:sp>
      </p:grpSp>
      <p:sp>
        <p:nvSpPr>
          <p:cNvPr id="6148" name="바닥글 개체 틀 17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이장형 교수</a:t>
            </a:r>
            <a:endParaRPr lang="en-US" altLang="ko-KR" sz="1400" smtClean="0"/>
          </a:p>
        </p:txBody>
      </p:sp>
      <p:sp>
        <p:nvSpPr>
          <p:cNvPr id="6147" name="슬라이드 번호 개체 틀 1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fld id="{E34F064C-5DBD-489D-ADE0-4C913A818117}" type="slidenum">
              <a:rPr lang="en-US" altLang="ko-KR" sz="1400" smtClean="0"/>
              <a:pPr eaLnBrk="1" hangingPunct="1"/>
              <a:t>5</a:t>
            </a:fld>
            <a:endParaRPr lang="en-US" altLang="ko-KR" sz="140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15"/>
          <p:cNvGrpSpPr>
            <a:grpSpLocks/>
          </p:cNvGrpSpPr>
          <p:nvPr/>
        </p:nvGrpSpPr>
        <p:grpSpPr bwMode="auto">
          <a:xfrm>
            <a:off x="990600" y="1600200"/>
            <a:ext cx="7315200" cy="4419600"/>
            <a:chOff x="624" y="1008"/>
            <a:chExt cx="4608" cy="2784"/>
          </a:xfrm>
        </p:grpSpPr>
        <p:sp>
          <p:nvSpPr>
            <p:cNvPr id="7173" name="Rectangle 2"/>
            <p:cNvSpPr>
              <a:spLocks noChangeArrowheads="1"/>
            </p:cNvSpPr>
            <p:nvPr/>
          </p:nvSpPr>
          <p:spPr bwMode="auto">
            <a:xfrm>
              <a:off x="624" y="1008"/>
              <a:ext cx="1152" cy="62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/>
                <a:t>통제목표</a:t>
              </a:r>
            </a:p>
          </p:txBody>
        </p:sp>
        <p:sp>
          <p:nvSpPr>
            <p:cNvPr id="7174" name="Rectangle 3"/>
            <p:cNvSpPr>
              <a:spLocks noChangeArrowheads="1"/>
            </p:cNvSpPr>
            <p:nvPr/>
          </p:nvSpPr>
          <p:spPr bwMode="auto">
            <a:xfrm>
              <a:off x="4005" y="2544"/>
              <a:ext cx="1152" cy="62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en-US" altLang="ko-KR"/>
                <a:t>AIS</a:t>
              </a:r>
              <a:r>
                <a:rPr lang="ko-KR" altLang="en-US"/>
                <a:t>성과평가</a:t>
              </a:r>
            </a:p>
          </p:txBody>
        </p:sp>
        <p:sp>
          <p:nvSpPr>
            <p:cNvPr id="7175" name="Rectangle 4"/>
            <p:cNvSpPr>
              <a:spLocks noChangeArrowheads="1"/>
            </p:cNvSpPr>
            <p:nvPr/>
          </p:nvSpPr>
          <p:spPr bwMode="auto">
            <a:xfrm>
              <a:off x="2256" y="1008"/>
              <a:ext cx="1296" cy="62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/>
                <a:t>통제업무수행</a:t>
              </a:r>
            </a:p>
          </p:txBody>
        </p:sp>
        <p:sp>
          <p:nvSpPr>
            <p:cNvPr id="7176" name="Rectangle 5"/>
            <p:cNvSpPr>
              <a:spLocks noChangeArrowheads="1"/>
            </p:cNvSpPr>
            <p:nvPr/>
          </p:nvSpPr>
          <p:spPr bwMode="auto">
            <a:xfrm>
              <a:off x="3936" y="1008"/>
              <a:ext cx="1296" cy="62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/>
                <a:t>내부통제결과</a:t>
              </a:r>
            </a:p>
          </p:txBody>
        </p:sp>
        <p:cxnSp>
          <p:nvCxnSpPr>
            <p:cNvPr id="7177" name="AutoShape 6"/>
            <p:cNvCxnSpPr>
              <a:cxnSpLocks noChangeShapeType="1"/>
              <a:stCxn id="7173" idx="3"/>
              <a:endCxn id="7175" idx="1"/>
            </p:cNvCxnSpPr>
            <p:nvPr/>
          </p:nvCxnSpPr>
          <p:spPr bwMode="auto">
            <a:xfrm>
              <a:off x="1776" y="1320"/>
              <a:ext cx="48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178" name="AutoShape 7"/>
            <p:cNvCxnSpPr>
              <a:cxnSpLocks noChangeShapeType="1"/>
              <a:stCxn id="7175" idx="3"/>
              <a:endCxn id="7176" idx="1"/>
            </p:cNvCxnSpPr>
            <p:nvPr/>
          </p:nvCxnSpPr>
          <p:spPr bwMode="auto">
            <a:xfrm>
              <a:off x="3552" y="1320"/>
              <a:ext cx="384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179" name="AutoShape 9"/>
            <p:cNvCxnSpPr>
              <a:cxnSpLocks noChangeShapeType="1"/>
              <a:stCxn id="7176" idx="2"/>
              <a:endCxn id="7174" idx="0"/>
            </p:cNvCxnSpPr>
            <p:nvPr/>
          </p:nvCxnSpPr>
          <p:spPr bwMode="auto">
            <a:xfrm flipH="1">
              <a:off x="4581" y="1632"/>
              <a:ext cx="3" cy="91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180" name="AutoShape 10"/>
            <p:cNvCxnSpPr>
              <a:cxnSpLocks noChangeShapeType="1"/>
              <a:stCxn id="7174" idx="1"/>
              <a:endCxn id="7173" idx="2"/>
            </p:cNvCxnSpPr>
            <p:nvPr/>
          </p:nvCxnSpPr>
          <p:spPr bwMode="auto">
            <a:xfrm rot="10800000">
              <a:off x="1200" y="1632"/>
              <a:ext cx="2805" cy="1224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181" name="AutoShape 11"/>
            <p:cNvCxnSpPr>
              <a:cxnSpLocks noChangeShapeType="1"/>
              <a:stCxn id="7174" idx="1"/>
              <a:endCxn id="7175" idx="2"/>
            </p:cNvCxnSpPr>
            <p:nvPr/>
          </p:nvCxnSpPr>
          <p:spPr bwMode="auto">
            <a:xfrm rot="10800000">
              <a:off x="2904" y="1632"/>
              <a:ext cx="1101" cy="1224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182" name="Text Box 12"/>
            <p:cNvSpPr txBox="1">
              <a:spLocks noChangeArrowheads="1"/>
            </p:cNvSpPr>
            <p:nvPr/>
          </p:nvSpPr>
          <p:spPr bwMode="auto">
            <a:xfrm>
              <a:off x="1382" y="2077"/>
              <a:ext cx="69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/>
                <a:t>피드백</a:t>
              </a:r>
            </a:p>
          </p:txBody>
        </p:sp>
        <p:sp>
          <p:nvSpPr>
            <p:cNvPr id="7183" name="Text Box 13"/>
            <p:cNvSpPr txBox="1">
              <a:spLocks noChangeArrowheads="1"/>
            </p:cNvSpPr>
            <p:nvPr/>
          </p:nvSpPr>
          <p:spPr bwMode="auto">
            <a:xfrm>
              <a:off x="3024" y="2112"/>
              <a:ext cx="69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/>
                <a:t>피드백</a:t>
              </a:r>
            </a:p>
          </p:txBody>
        </p:sp>
        <p:sp>
          <p:nvSpPr>
            <p:cNvPr id="7184" name="Text Box 14"/>
            <p:cNvSpPr txBox="1">
              <a:spLocks noChangeArrowheads="1"/>
            </p:cNvSpPr>
            <p:nvPr/>
          </p:nvSpPr>
          <p:spPr bwMode="auto">
            <a:xfrm>
              <a:off x="1164" y="3504"/>
              <a:ext cx="382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/>
                <a:t>통제목표와 내부통제 및 성과평가와의 관계</a:t>
              </a:r>
            </a:p>
          </p:txBody>
        </p:sp>
      </p:grpSp>
      <p:sp>
        <p:nvSpPr>
          <p:cNvPr id="7172" name="바닥글 개체 틀 17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이장형 교수</a:t>
            </a:r>
            <a:endParaRPr lang="en-US" altLang="ko-KR" sz="1400" smtClean="0"/>
          </a:p>
        </p:txBody>
      </p:sp>
      <p:sp>
        <p:nvSpPr>
          <p:cNvPr id="7171" name="슬라이드 번호 개체 틀 1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fld id="{FCC84DB2-5EBA-4901-9CBD-1AB6A0376331}" type="slidenum">
              <a:rPr lang="en-US" altLang="ko-KR" sz="1400" smtClean="0"/>
              <a:pPr eaLnBrk="1" hangingPunct="1"/>
              <a:t>6</a:t>
            </a:fld>
            <a:endParaRPr lang="en-US" altLang="ko-KR" sz="140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pPr marL="609600" indent="-609600" eaLnBrk="1" hangingPunct="1">
              <a:buFontTx/>
              <a:buAutoNum type="arabicParenR"/>
            </a:pPr>
            <a:r>
              <a:rPr lang="ko-KR" altLang="en-US" smtClean="0"/>
              <a:t>내부통제 </a:t>
            </a:r>
            <a:r>
              <a:rPr lang="en-US" altLang="ko-KR" smtClean="0"/>
              <a:t>: </a:t>
            </a:r>
            <a:r>
              <a:rPr lang="ko-KR" altLang="en-US" smtClean="0"/>
              <a:t>자산을 보호하고 회계자료의 신뢰성과 정확성을 보장하며</a:t>
            </a:r>
            <a:r>
              <a:rPr lang="en-US" altLang="ko-KR" smtClean="0"/>
              <a:t>, </a:t>
            </a:r>
            <a:r>
              <a:rPr lang="ko-KR" altLang="en-US" smtClean="0"/>
              <a:t>경영정책을 준수하도록 촉진시키기 위하여 기업이 채택하는 조직계획 및 통합된 일체의 방법과 수단들로 구성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ko-KR" altLang="en-US" smtClean="0"/>
              <a:t>내부통제의 종류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mtClean="0"/>
              <a:t>     일반통제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mtClean="0"/>
              <a:t>     응용통제</a:t>
            </a:r>
          </a:p>
        </p:txBody>
      </p:sp>
      <p:sp>
        <p:nvSpPr>
          <p:cNvPr id="8197" name="바닥글 개체 틀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이장형 교수</a:t>
            </a:r>
            <a:endParaRPr lang="en-US" altLang="ko-KR" sz="1400" smtClean="0"/>
          </a:p>
        </p:txBody>
      </p:sp>
      <p:sp>
        <p:nvSpPr>
          <p:cNvPr id="8196" name="슬라이드 번호 개체 틀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fld id="{44B10EA6-FD68-439D-97D4-EF918B70A308}" type="slidenum">
              <a:rPr lang="en-US" altLang="ko-KR" sz="1400" smtClean="0"/>
              <a:pPr eaLnBrk="1" hangingPunct="1"/>
              <a:t>7</a:t>
            </a:fld>
            <a:endParaRPr lang="en-US" altLang="ko-KR" sz="1400" smtClean="0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(2) </a:t>
            </a:r>
            <a:r>
              <a:rPr lang="ko-KR" altLang="en-US" sz="3600" smtClean="0"/>
              <a:t>내부통제시스템과 관련된 용어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1143000" y="2057400"/>
            <a:ext cx="7467600" cy="403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endParaRPr lang="ko-KR" altLang="ko-KR"/>
          </a:p>
        </p:txBody>
      </p:sp>
      <p:sp>
        <p:nvSpPr>
          <p:cNvPr id="9219" name="Line 4"/>
          <p:cNvSpPr>
            <a:spLocks noChangeShapeType="1"/>
          </p:cNvSpPr>
          <p:nvPr/>
        </p:nvSpPr>
        <p:spPr bwMode="auto">
          <a:xfrm>
            <a:off x="1143000" y="2971800"/>
            <a:ext cx="7467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9220" name="Line 5"/>
          <p:cNvSpPr>
            <a:spLocks noChangeShapeType="1"/>
          </p:cNvSpPr>
          <p:nvPr/>
        </p:nvSpPr>
        <p:spPr bwMode="auto">
          <a:xfrm>
            <a:off x="1143000" y="3733800"/>
            <a:ext cx="7467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9221" name="Line 6"/>
          <p:cNvSpPr>
            <a:spLocks noChangeShapeType="1"/>
          </p:cNvSpPr>
          <p:nvPr/>
        </p:nvSpPr>
        <p:spPr bwMode="auto">
          <a:xfrm>
            <a:off x="5029200" y="2971800"/>
            <a:ext cx="0" cy="3124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9222" name="Line 7"/>
          <p:cNvSpPr>
            <a:spLocks noChangeShapeType="1"/>
          </p:cNvSpPr>
          <p:nvPr/>
        </p:nvSpPr>
        <p:spPr bwMode="auto">
          <a:xfrm>
            <a:off x="2362200" y="3733800"/>
            <a:ext cx="0" cy="2362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9223" name="Line 9"/>
          <p:cNvSpPr>
            <a:spLocks noChangeShapeType="1"/>
          </p:cNvSpPr>
          <p:nvPr/>
        </p:nvSpPr>
        <p:spPr bwMode="auto">
          <a:xfrm>
            <a:off x="3733800" y="3733800"/>
            <a:ext cx="0" cy="2362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9224" name="Line 10"/>
          <p:cNvSpPr>
            <a:spLocks noChangeShapeType="1"/>
          </p:cNvSpPr>
          <p:nvPr/>
        </p:nvSpPr>
        <p:spPr bwMode="auto">
          <a:xfrm>
            <a:off x="6248400" y="3733800"/>
            <a:ext cx="0" cy="2362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9225" name="Line 11"/>
          <p:cNvSpPr>
            <a:spLocks noChangeShapeType="1"/>
          </p:cNvSpPr>
          <p:nvPr/>
        </p:nvSpPr>
        <p:spPr bwMode="auto">
          <a:xfrm>
            <a:off x="7391400" y="3733800"/>
            <a:ext cx="0" cy="2362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9226" name="Text Box 13"/>
          <p:cNvSpPr txBox="1">
            <a:spLocks noChangeArrowheads="1"/>
          </p:cNvSpPr>
          <p:nvPr/>
        </p:nvSpPr>
        <p:spPr bwMode="auto">
          <a:xfrm>
            <a:off x="1812925" y="2230438"/>
            <a:ext cx="57515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/>
              <a:t>내    부    통     제 </a:t>
            </a:r>
            <a:r>
              <a:rPr lang="en-US" altLang="ko-KR"/>
              <a:t>(IC:Internal controls)</a:t>
            </a:r>
          </a:p>
        </p:txBody>
      </p:sp>
      <p:sp>
        <p:nvSpPr>
          <p:cNvPr id="9227" name="Text Box 14"/>
          <p:cNvSpPr txBox="1">
            <a:spLocks noChangeArrowheads="1"/>
          </p:cNvSpPr>
          <p:nvPr/>
        </p:nvSpPr>
        <p:spPr bwMode="auto">
          <a:xfrm>
            <a:off x="1965325" y="3068638"/>
            <a:ext cx="1403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/>
              <a:t>일반통제</a:t>
            </a:r>
          </a:p>
        </p:txBody>
      </p:sp>
      <p:sp>
        <p:nvSpPr>
          <p:cNvPr id="9228" name="Text Box 15"/>
          <p:cNvSpPr txBox="1">
            <a:spLocks noChangeArrowheads="1"/>
          </p:cNvSpPr>
          <p:nvPr/>
        </p:nvSpPr>
        <p:spPr bwMode="auto">
          <a:xfrm>
            <a:off x="6308725" y="3068638"/>
            <a:ext cx="1403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/>
              <a:t>응용통제</a:t>
            </a:r>
          </a:p>
        </p:txBody>
      </p:sp>
      <p:sp>
        <p:nvSpPr>
          <p:cNvPr id="9229" name="Text Box 16"/>
          <p:cNvSpPr txBox="1">
            <a:spLocks noChangeArrowheads="1"/>
          </p:cNvSpPr>
          <p:nvPr/>
        </p:nvSpPr>
        <p:spPr bwMode="auto">
          <a:xfrm>
            <a:off x="1533525" y="4144963"/>
            <a:ext cx="549275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/>
              <a:t>경영통제</a:t>
            </a:r>
          </a:p>
        </p:txBody>
      </p:sp>
      <p:sp>
        <p:nvSpPr>
          <p:cNvPr id="9230" name="Text Box 17"/>
          <p:cNvSpPr txBox="1">
            <a:spLocks noChangeArrowheads="1"/>
          </p:cNvSpPr>
          <p:nvPr/>
        </p:nvSpPr>
        <p:spPr bwMode="auto">
          <a:xfrm>
            <a:off x="2624138" y="3810000"/>
            <a:ext cx="854075" cy="223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2200"/>
              <a:t>정보시스템 개발</a:t>
            </a:r>
            <a:r>
              <a:rPr lang="en-US" altLang="ko-KR" sz="2200"/>
              <a:t>,</a:t>
            </a:r>
          </a:p>
          <a:p>
            <a:pPr eaLnBrk="1" hangingPunct="1"/>
            <a:r>
              <a:rPr lang="ko-KR" altLang="en-US" sz="2200"/>
              <a:t>획득</a:t>
            </a:r>
            <a:r>
              <a:rPr lang="en-US" altLang="ko-KR" sz="2200"/>
              <a:t>, </a:t>
            </a:r>
            <a:r>
              <a:rPr lang="ko-KR" altLang="en-US" sz="2200"/>
              <a:t>유지 통제</a:t>
            </a:r>
          </a:p>
        </p:txBody>
      </p:sp>
      <p:sp>
        <p:nvSpPr>
          <p:cNvPr id="9231" name="Text Box 18"/>
          <p:cNvSpPr txBox="1">
            <a:spLocks noChangeArrowheads="1"/>
          </p:cNvSpPr>
          <p:nvPr/>
        </p:nvSpPr>
        <p:spPr bwMode="auto">
          <a:xfrm>
            <a:off x="3886200" y="3946525"/>
            <a:ext cx="9144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/>
              <a:t>정보시스템</a:t>
            </a:r>
          </a:p>
          <a:p>
            <a:pPr eaLnBrk="1" hangingPunct="1"/>
            <a:r>
              <a:rPr lang="ko-KR" altLang="en-US"/>
              <a:t>운영통제</a:t>
            </a:r>
          </a:p>
        </p:txBody>
      </p:sp>
      <p:sp>
        <p:nvSpPr>
          <p:cNvPr id="9232" name="Text Box 19"/>
          <p:cNvSpPr txBox="1">
            <a:spLocks noChangeArrowheads="1"/>
          </p:cNvSpPr>
          <p:nvPr/>
        </p:nvSpPr>
        <p:spPr bwMode="auto">
          <a:xfrm>
            <a:off x="5343525" y="3992563"/>
            <a:ext cx="549275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/>
              <a:t>입력통제</a:t>
            </a:r>
          </a:p>
        </p:txBody>
      </p:sp>
      <p:sp>
        <p:nvSpPr>
          <p:cNvPr id="9233" name="Text Box 20"/>
          <p:cNvSpPr txBox="1">
            <a:spLocks noChangeArrowheads="1"/>
          </p:cNvSpPr>
          <p:nvPr/>
        </p:nvSpPr>
        <p:spPr bwMode="auto">
          <a:xfrm>
            <a:off x="6562725" y="4038600"/>
            <a:ext cx="549275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/>
              <a:t>처리통제</a:t>
            </a:r>
          </a:p>
        </p:txBody>
      </p:sp>
      <p:sp>
        <p:nvSpPr>
          <p:cNvPr id="9234" name="Text Box 21"/>
          <p:cNvSpPr txBox="1">
            <a:spLocks noChangeArrowheads="1"/>
          </p:cNvSpPr>
          <p:nvPr/>
        </p:nvSpPr>
        <p:spPr bwMode="auto">
          <a:xfrm>
            <a:off x="7756525" y="4038600"/>
            <a:ext cx="549275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/>
              <a:t>출력통제</a:t>
            </a:r>
          </a:p>
        </p:txBody>
      </p:sp>
      <p:sp>
        <p:nvSpPr>
          <p:cNvPr id="9235" name="Text Box 22"/>
          <p:cNvSpPr txBox="1">
            <a:spLocks noChangeArrowheads="1"/>
          </p:cNvSpPr>
          <p:nvPr/>
        </p:nvSpPr>
        <p:spPr bwMode="auto">
          <a:xfrm>
            <a:off x="2895600" y="777875"/>
            <a:ext cx="35369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3600"/>
              <a:t>내부통제의 분류</a:t>
            </a:r>
          </a:p>
        </p:txBody>
      </p:sp>
      <p:sp>
        <p:nvSpPr>
          <p:cNvPr id="9237" name="바닥글 개체 틀 2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이장형 교수</a:t>
            </a:r>
            <a:endParaRPr lang="en-US" altLang="ko-KR" sz="1400" smtClean="0"/>
          </a:p>
        </p:txBody>
      </p:sp>
      <p:sp>
        <p:nvSpPr>
          <p:cNvPr id="9236" name="슬라이드 번호 개체 틀 2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fld id="{ED0CFD61-77C1-4B74-A2A2-291DDD08A47F}" type="slidenum">
              <a:rPr lang="en-US" altLang="ko-KR" sz="1400" smtClean="0"/>
              <a:pPr eaLnBrk="1" hangingPunct="1"/>
              <a:t>8</a:t>
            </a:fld>
            <a:endParaRPr lang="en-US" altLang="ko-KR" sz="140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12"/>
          <p:cNvGrpSpPr>
            <a:grpSpLocks/>
          </p:cNvGrpSpPr>
          <p:nvPr/>
        </p:nvGrpSpPr>
        <p:grpSpPr bwMode="auto">
          <a:xfrm>
            <a:off x="1143000" y="2133600"/>
            <a:ext cx="7162800" cy="4038600"/>
            <a:chOff x="720" y="1344"/>
            <a:chExt cx="4512" cy="2544"/>
          </a:xfrm>
        </p:grpSpPr>
        <p:sp>
          <p:nvSpPr>
            <p:cNvPr id="10246" name="Rectangle 2"/>
            <p:cNvSpPr>
              <a:spLocks noChangeArrowheads="1"/>
            </p:cNvSpPr>
            <p:nvPr/>
          </p:nvSpPr>
          <p:spPr bwMode="auto">
            <a:xfrm>
              <a:off x="720" y="1344"/>
              <a:ext cx="4512" cy="25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endParaRPr lang="ko-KR" altLang="ko-KR"/>
            </a:p>
          </p:txBody>
        </p:sp>
        <p:sp>
          <p:nvSpPr>
            <p:cNvPr id="10247" name="Rectangle 3"/>
            <p:cNvSpPr>
              <a:spLocks noChangeArrowheads="1"/>
            </p:cNvSpPr>
            <p:nvPr/>
          </p:nvSpPr>
          <p:spPr bwMode="auto">
            <a:xfrm>
              <a:off x="1200" y="2064"/>
              <a:ext cx="3600" cy="14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endParaRPr lang="ko-KR" altLang="ko-KR"/>
            </a:p>
          </p:txBody>
        </p:sp>
        <p:sp>
          <p:nvSpPr>
            <p:cNvPr id="10248" name="Rectangle 4"/>
            <p:cNvSpPr>
              <a:spLocks noChangeArrowheads="1"/>
            </p:cNvSpPr>
            <p:nvPr/>
          </p:nvSpPr>
          <p:spPr bwMode="auto">
            <a:xfrm>
              <a:off x="1584" y="2640"/>
              <a:ext cx="2928" cy="72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/>
                <a:t>회계제도 </a:t>
              </a:r>
              <a:r>
                <a:rPr lang="en-US" altLang="ko-KR"/>
                <a:t>(accounting system)</a:t>
              </a:r>
            </a:p>
          </p:txBody>
        </p:sp>
        <p:sp>
          <p:nvSpPr>
            <p:cNvPr id="10249" name="Text Box 6"/>
            <p:cNvSpPr txBox="1">
              <a:spLocks noChangeArrowheads="1"/>
            </p:cNvSpPr>
            <p:nvPr/>
          </p:nvSpPr>
          <p:spPr bwMode="auto">
            <a:xfrm>
              <a:off x="1286" y="1597"/>
              <a:ext cx="306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/>
                <a:t>통 제 환 경 </a:t>
              </a:r>
              <a:r>
                <a:rPr lang="en-US" altLang="ko-KR"/>
                <a:t>(control environment)</a:t>
              </a:r>
            </a:p>
          </p:txBody>
        </p:sp>
        <p:sp>
          <p:nvSpPr>
            <p:cNvPr id="10250" name="Text Box 9"/>
            <p:cNvSpPr txBox="1">
              <a:spLocks noChangeArrowheads="1"/>
            </p:cNvSpPr>
            <p:nvPr/>
          </p:nvSpPr>
          <p:spPr bwMode="auto">
            <a:xfrm>
              <a:off x="1478" y="2160"/>
              <a:ext cx="279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/>
                <a:t>통제절차 </a:t>
              </a:r>
              <a:r>
                <a:rPr lang="en-US" altLang="ko-KR"/>
                <a:t>(control procedures)</a:t>
              </a:r>
            </a:p>
          </p:txBody>
        </p:sp>
      </p:grpSp>
      <p:sp>
        <p:nvSpPr>
          <p:cNvPr id="10243" name="Text Box 11"/>
          <p:cNvSpPr txBox="1">
            <a:spLocks noChangeArrowheads="1"/>
          </p:cNvSpPr>
          <p:nvPr/>
        </p:nvSpPr>
        <p:spPr bwMode="auto">
          <a:xfrm>
            <a:off x="2811463" y="958850"/>
            <a:ext cx="487521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 sz="3600"/>
              <a:t>2) </a:t>
            </a:r>
            <a:r>
              <a:rPr lang="ko-KR" altLang="en-US" sz="3600"/>
              <a:t>내부통제 구조 </a:t>
            </a:r>
            <a:r>
              <a:rPr lang="en-US" altLang="ko-KR" sz="3600"/>
              <a:t>(1/2)</a:t>
            </a:r>
          </a:p>
        </p:txBody>
      </p:sp>
      <p:sp>
        <p:nvSpPr>
          <p:cNvPr id="10245" name="바닥글 개체 틀 1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1400" smtClean="0"/>
              <a:t>이장형 교수</a:t>
            </a:r>
            <a:endParaRPr lang="en-US" altLang="ko-KR" sz="1400" smtClean="0"/>
          </a:p>
        </p:txBody>
      </p:sp>
      <p:sp>
        <p:nvSpPr>
          <p:cNvPr id="10244" name="슬라이드 번호 개체 틀 10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fld id="{4201EC22-FF9A-4CB9-BB4C-5FB6B7CCAA8F}" type="slidenum">
              <a:rPr lang="en-US" altLang="ko-KR" sz="1400" smtClean="0"/>
              <a:pPr eaLnBrk="1" hangingPunct="1"/>
              <a:t>9</a:t>
            </a:fld>
            <a:endParaRPr lang="en-US" altLang="ko-KR" sz="140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광장">
  <a:themeElements>
    <a:clrScheme name="광장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광장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광장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374</TotalTime>
  <Words>1247</Words>
  <Application>Microsoft Office PowerPoint</Application>
  <PresentationFormat>화면 슬라이드 쇼(4:3)</PresentationFormat>
  <Paragraphs>263</Paragraphs>
  <Slides>28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28</vt:i4>
      </vt:variant>
    </vt:vector>
  </HeadingPairs>
  <TitlesOfParts>
    <vt:vector size="35" baseType="lpstr">
      <vt:lpstr>굴림</vt:lpstr>
      <vt:lpstr>Arial</vt:lpstr>
      <vt:lpstr>맑은 고딕</vt:lpstr>
      <vt:lpstr>Times New Roman</vt:lpstr>
      <vt:lpstr>바탕체</vt:lpstr>
      <vt:lpstr>바탕</vt:lpstr>
      <vt:lpstr>광장</vt:lpstr>
      <vt:lpstr>제 11 장 내부통제시스템</vt:lpstr>
      <vt:lpstr>제 1 절 내부통제시스템의 이해와 평가</vt:lpstr>
      <vt:lpstr>1. 내부통제시스템의 정의</vt:lpstr>
      <vt:lpstr>PowerPoint 프레젠테이션</vt:lpstr>
      <vt:lpstr>PowerPoint 프레젠테이션</vt:lpstr>
      <vt:lpstr>PowerPoint 프레젠테이션</vt:lpstr>
      <vt:lpstr>(2) 내부통제시스템과 관련된 용어</vt:lpstr>
      <vt:lpstr>PowerPoint 프레젠테이션</vt:lpstr>
      <vt:lpstr>PowerPoint 프레젠테이션</vt:lpstr>
      <vt:lpstr>2) 내부통제구조(2/2)</vt:lpstr>
      <vt:lpstr>PowerPoint 프레젠테이션</vt:lpstr>
      <vt:lpstr>(3) 내부통제시스템</vt:lpstr>
      <vt:lpstr>PowerPoint 프레젠테이션</vt:lpstr>
      <vt:lpstr>2. 경영정보시스템과 회계정보시스템</vt:lpstr>
      <vt:lpstr>3. 통제목표(Control objectives)</vt:lpstr>
      <vt:lpstr>PowerPoint 프레젠테이션</vt:lpstr>
      <vt:lpstr>4.IT 내부통제 </vt:lpstr>
      <vt:lpstr>내부통제요소(internal control components) </vt:lpstr>
      <vt:lpstr>5. 내부통제시스템의 강점.약점 평가</vt:lpstr>
      <vt:lpstr>(2) 내부통제시스템 평가의 관점</vt:lpstr>
      <vt:lpstr>제 2 절 내부회계관리제도</vt:lpstr>
      <vt:lpstr>1. 내부회계관리제도의 개요 </vt:lpstr>
      <vt:lpstr>2. 내부회계관리제도의 평가 </vt:lpstr>
      <vt:lpstr>2. 내부회계관리제도의 평가 </vt:lpstr>
      <vt:lpstr>2. 내부회계관리제도의 평가 </vt:lpstr>
      <vt:lpstr>3. 내부회계관리제도 설계의 문서화</vt:lpstr>
      <vt:lpstr>내부회계관리제도운영보고서(전자공시시스템) </vt:lpstr>
      <vt:lpstr>질의 및 응답</vt:lpstr>
    </vt:vector>
  </TitlesOfParts>
  <Company>재범이네 집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제 11 장 내부통제시스템</dc:title>
  <dc:creator>황재범</dc:creator>
  <cp:lastModifiedBy>USER</cp:lastModifiedBy>
  <cp:revision>12</cp:revision>
  <dcterms:created xsi:type="dcterms:W3CDTF">2000-11-20T16:39:40Z</dcterms:created>
  <dcterms:modified xsi:type="dcterms:W3CDTF">2017-12-13T14:59:14Z</dcterms:modified>
</cp:coreProperties>
</file>