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630" autoAdjust="0"/>
  </p:normalViewPr>
  <p:slideViewPr>
    <p:cSldViewPr>
      <p:cViewPr varScale="1">
        <p:scale>
          <a:sx n="47" d="100"/>
          <a:sy n="47" d="100"/>
        </p:scale>
        <p:origin x="-989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fld id="{41A92EEB-77DA-48DC-9BBC-FD944A65472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73994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4EB154B-641F-4C4F-B2D8-6EAD0ECF1A3F}" type="datetimeFigureOut">
              <a:rPr lang="ko-KR" altLang="en-US"/>
              <a:pPr>
                <a:defRPr/>
              </a:pPr>
              <a:t>2017-12-13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86F561-1BBE-4ADC-8245-768595D75BB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887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77853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77854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10BD-B287-49B3-B1A9-F2A7B8A08EB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3035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22781-7776-4F53-973F-105F0E23DA7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9813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F83BE-6BAC-4DFE-A6AE-8C9D9E3914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16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D0E2F-47A9-4996-962A-6A4F2898E52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5174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6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A8697-22AC-468F-8902-5E77577A27F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8469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CDCDE-4094-4EF9-A0E2-C65D99C70C7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085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9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9621A-4D14-404C-BA21-4262408C0DF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8832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DD6AB-908D-4AB8-B36F-E5CB52B9F6D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0697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9C800-3DE9-4FD8-9F2B-FC6A7F63E5C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408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CA3DC-56A4-4231-B47C-54829A31F09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60286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1100-4BF7-42F8-9C0C-9F4A95CF5C6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4904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76803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04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05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06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07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08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09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0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1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2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3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4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5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6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7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8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19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0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1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2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3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4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grpSp>
        <p:nvGrpSpPr>
          <p:cNvPr id="1027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76826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7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828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028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9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76831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6832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  <p:sp>
        <p:nvSpPr>
          <p:cNvPr id="76833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C9C28F88-714E-4777-87E0-7B131015C63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hd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SzPct val="90000"/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SzPct val="70000"/>
        <a:buBlip>
          <a:blip r:embed="rId18"/>
        </a:buBlip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8991600" cy="1143000"/>
          </a:xfrm>
        </p:spPr>
        <p:txBody>
          <a:bodyPr/>
          <a:lstStyle/>
          <a:p>
            <a:pPr eaLnBrk="1" hangingPunct="1"/>
            <a:r>
              <a:rPr lang="ko-KR" altLang="en-US" sz="3600" smtClean="0"/>
              <a:t>제 </a:t>
            </a:r>
            <a:r>
              <a:rPr lang="en-US" altLang="ko-KR" sz="3600" smtClean="0"/>
              <a:t>10 </a:t>
            </a:r>
            <a:r>
              <a:rPr lang="ko-KR" altLang="en-US" sz="3600" smtClean="0"/>
              <a:t>장 회계정보시스템의 발전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438400"/>
            <a:ext cx="7772400" cy="29718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   </a:t>
            </a:r>
            <a:r>
              <a:rPr lang="ko-KR" altLang="en-US" dirty="0" smtClean="0"/>
              <a:t>인공지능과  </a:t>
            </a:r>
            <a:r>
              <a:rPr lang="ko-KR" altLang="en-US" dirty="0" smtClean="0"/>
              <a:t>전문가 시스템</a:t>
            </a:r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   중역정보시스템과 의사결정</a:t>
            </a:r>
          </a:p>
          <a:p>
            <a:pPr eaLnBrk="1" hangingPunct="1">
              <a:buFontTx/>
              <a:buNone/>
            </a:pPr>
            <a:r>
              <a:rPr lang="ko-KR" altLang="en-US" dirty="0" smtClean="0"/>
              <a:t>                시스템</a:t>
            </a:r>
          </a:p>
          <a:p>
            <a:pPr eaLnBrk="1" hangingPunct="1"/>
            <a:r>
              <a:rPr lang="ko-KR" altLang="en-US" dirty="0" smtClean="0"/>
              <a:t>엑셀 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엑셀로 재무분석</a:t>
            </a:r>
            <a:endParaRPr lang="en-US" altLang="ko-KR" dirty="0" smtClean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6E092-866A-499D-AB37-39A3BB929B43}" type="slidenum">
              <a:rPr lang="en-US" altLang="ko-KR"/>
              <a:pPr>
                <a:defRPr/>
              </a:pPr>
              <a:t>1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(5) </a:t>
            </a:r>
            <a:r>
              <a:rPr lang="ko-KR" altLang="en-US" smtClean="0"/>
              <a:t>생성과 테스트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200400"/>
          </a:xfrm>
        </p:spPr>
        <p:txBody>
          <a:bodyPr/>
          <a:lstStyle/>
          <a:p>
            <a:pPr eaLnBrk="1" hangingPunct="1"/>
            <a:r>
              <a:rPr lang="ko-KR" altLang="en-US" smtClean="0"/>
              <a:t>생성과 테스트의 모범 예를 고수하는 문제 해결자들은 두 개의 모듈을 사용한다</a:t>
            </a:r>
            <a:r>
              <a:rPr lang="en-US" altLang="ko-KR" smtClean="0"/>
              <a:t>. </a:t>
            </a:r>
            <a:r>
              <a:rPr lang="ko-KR" altLang="en-US" smtClean="0"/>
              <a:t>한 모듈 생성자는 가능한 해답들을 나열한다</a:t>
            </a:r>
            <a:r>
              <a:rPr lang="en-US" altLang="ko-KR" smtClean="0"/>
              <a:t>. </a:t>
            </a:r>
            <a:r>
              <a:rPr lang="ko-KR" altLang="en-US" smtClean="0"/>
              <a:t>두 번째 모듈 테스트는 제시된 각 해답을 평가하여 받아 들이거나 거절한다</a:t>
            </a:r>
            <a:r>
              <a:rPr lang="en-US" altLang="ko-KR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D7CDB1-A421-40B7-8300-A78CB5490877}" type="slidenum">
              <a:rPr lang="en-US" altLang="ko-KR"/>
              <a:pPr>
                <a:defRPr/>
              </a:pPr>
              <a:t>10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mtClean="0"/>
              <a:t>3. </a:t>
            </a:r>
            <a:r>
              <a:rPr lang="ko-KR" altLang="en-US" smtClean="0"/>
              <a:t>추론기관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추론은 이미 알고 있는 사실과 지식으로부터 새로운 사실을 유추해 내는 것을 말한다</a:t>
            </a:r>
            <a:r>
              <a:rPr lang="en-US" altLang="ko-KR" sz="2400" smtClean="0"/>
              <a:t>.</a:t>
            </a:r>
          </a:p>
          <a:p>
            <a:pPr eaLnBrk="1" hangingPunct="1"/>
            <a:r>
              <a:rPr lang="ko-KR" altLang="en-US" sz="2400" smtClean="0"/>
              <a:t>추론기관은 특정문제와 관련된 사실과 규칙을 처리하는 프로그램으로 필요한 연관과 추론을 통해 사용자에게 행동대안을 제안하기 위한 결론을 도출한다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추론방법으로는 순방향 연결과 역 방향 연결이 많이 쓰이며 두 가지를 함께 쓰는 경우도 있다</a:t>
            </a:r>
            <a:r>
              <a:rPr lang="en-US" altLang="ko-KR" sz="2400" smtClean="0"/>
              <a:t>.</a:t>
            </a:r>
          </a:p>
          <a:p>
            <a:pPr eaLnBrk="1" hangingPunct="1"/>
            <a:r>
              <a:rPr lang="ko-KR" altLang="en-US" sz="2400" smtClean="0"/>
              <a:t>순방향연결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사실에 규칙을 적용하는 과정에서 결론에 도달하는 방법</a:t>
            </a:r>
          </a:p>
          <a:p>
            <a:pPr eaLnBrk="1" hangingPunct="1"/>
            <a:r>
              <a:rPr lang="ko-KR" altLang="en-US" sz="2400" smtClean="0"/>
              <a:t>역 방향연결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어떤 결론을 미리 주어놓고</a:t>
            </a:r>
            <a:r>
              <a:rPr lang="en-US" altLang="ko-KR" sz="2400" smtClean="0"/>
              <a:t>, </a:t>
            </a:r>
            <a:r>
              <a:rPr lang="ko-KR" altLang="en-US" sz="2400" smtClean="0"/>
              <a:t>이의 도출에 필요한 추론을 역으로 시도해 나간다</a:t>
            </a:r>
            <a:r>
              <a:rPr lang="en-US" altLang="ko-KR" sz="24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A0DE1-2912-449D-B498-2BB3B5D974B1}" type="slidenum">
              <a:rPr lang="en-US" altLang="ko-KR"/>
              <a:pPr>
                <a:defRPr/>
              </a:pPr>
              <a:t>11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4. </a:t>
            </a:r>
            <a:r>
              <a:rPr lang="ko-KR" altLang="en-US" dirty="0" smtClean="0"/>
              <a:t>전문가 시스템의 개요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(1) </a:t>
            </a:r>
            <a:r>
              <a:rPr lang="ko-KR" altLang="en-US" sz="2400" smtClean="0"/>
              <a:t>전문가시스템이란 인간 전문가의 지식을 컴퓨터라는 도구를 이용하여 재구성하고 이를 토대로 추론하여 정보를 습득하는 시스템이다</a:t>
            </a:r>
            <a:r>
              <a:rPr lang="en-US" altLang="ko-KR" sz="240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(2) </a:t>
            </a:r>
            <a:r>
              <a:rPr lang="ko-KR" altLang="en-US" sz="2400" smtClean="0"/>
              <a:t>전문가 시스템의 역사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1960</a:t>
            </a:r>
            <a:r>
              <a:rPr lang="ko-KR" altLang="en-US" sz="2000" smtClean="0"/>
              <a:t>년대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문제해결을 위한 일반적인 방법을 찾고 일반 목적 프로그램 생성을 취해 일반적인 방법을 사용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1970</a:t>
            </a:r>
            <a:r>
              <a:rPr lang="ko-KR" altLang="en-US" sz="2000" smtClean="0"/>
              <a:t>년대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표현 방법과 탐색의 개선을 위한 일반적인 방법을 찾고 그들을 사용 특수 목적 프로그램을 생성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1980</a:t>
            </a:r>
            <a:r>
              <a:rPr lang="ko-KR" altLang="en-US" sz="2000" smtClean="0"/>
              <a:t>년대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매우 특수한 프로그램 생성을 위해 어떤 협의적인 문제 영역에 관한 광범위하고 고 수준인 특수한 지식을 이용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000" smtClean="0"/>
              <a:t>1990</a:t>
            </a:r>
            <a:r>
              <a:rPr lang="ko-KR" altLang="en-US" sz="2000" smtClean="0"/>
              <a:t>년대 </a:t>
            </a:r>
            <a:r>
              <a:rPr lang="en-US" altLang="ko-KR" sz="2000" smtClean="0">
                <a:latin typeface="Times New Roman" pitchFamily="18" charset="0"/>
              </a:rPr>
              <a:t>–</a:t>
            </a:r>
            <a:r>
              <a:rPr lang="en-US" altLang="ko-KR" sz="2000" smtClean="0"/>
              <a:t> </a:t>
            </a:r>
            <a:r>
              <a:rPr lang="ko-KR" altLang="en-US" sz="2000" smtClean="0"/>
              <a:t>응용 경험을 바탕으로 한 고장진단 같은 특수 분야용 전용도구로 발전</a:t>
            </a:r>
            <a:r>
              <a:rPr lang="en-US" altLang="ko-KR" sz="2000" smtClean="0"/>
              <a:t>, </a:t>
            </a:r>
            <a:r>
              <a:rPr lang="ko-KR" altLang="en-US" sz="2000" smtClean="0"/>
              <a:t>자동학습기능을 갖춘 신경회로망 기반시스템이 보급 됨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A4921-27DA-417E-8965-56DF6AAEBB4A}" type="slidenum">
              <a:rPr lang="en-US" altLang="ko-KR"/>
              <a:pPr>
                <a:defRPr/>
              </a:pPr>
              <a:t>12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전문가 시스템의 특징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90800"/>
            <a:ext cx="7772400" cy="34290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전문가 시스템은 문제 해결에 도움을 주는 높은 수준의 전문 기술을 갖고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전문가 시스템은 서술적인 모형화 능력을 가지고 있다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전문가 시스템은 상급 경영자와 참모들을 위한 훈련 설비를 제공해 준다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인공적인 전문 기술의 장점을 가진다</a:t>
            </a:r>
            <a:r>
              <a:rPr lang="en-US" altLang="ko-KR" sz="28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DDC51-B69E-4E65-9EF2-50775210B48F}" type="slidenum">
              <a:rPr lang="en-US" altLang="ko-KR"/>
              <a:pPr>
                <a:defRPr/>
              </a:pPr>
              <a:t>13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(4) </a:t>
            </a:r>
            <a:r>
              <a:rPr lang="ko-KR" altLang="en-US" sz="3200" smtClean="0"/>
              <a:t>지식이 전문가 시스템에서 중요한 이유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사용자는 결과에 대해서 더욱 신뢰할 수 있고</a:t>
            </a:r>
            <a:r>
              <a:rPr lang="en-US" altLang="ko-KR" sz="2400" smtClean="0"/>
              <a:t>, </a:t>
            </a:r>
            <a:r>
              <a:rPr lang="ko-KR" altLang="en-US" sz="2400" smtClean="0"/>
              <a:t>시스템에 대해서 더욱 확신을 가질 수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시스템 개발은 시스템이 보다 쉽게 수정되므로 신속하게 할 수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시스템 동작의 기초가 되는 가정이 명확하게 구축될 수 있다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시스템의 동작에서 변화가 주어졌을 경우 예측이나 시험 그리고 결과를 보다 쉽게 파악할 수 있다</a:t>
            </a:r>
            <a:r>
              <a:rPr lang="en-US" altLang="ko-KR" sz="24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13EB7-49B0-4413-87F4-B4865BF841C4}" type="slidenum">
              <a:rPr lang="en-US" altLang="ko-KR"/>
              <a:pPr>
                <a:defRPr/>
              </a:pPr>
              <a:t>14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(5) </a:t>
            </a:r>
            <a:r>
              <a:rPr lang="ko-KR" altLang="en-US" sz="3600" smtClean="0"/>
              <a:t>전문가시스템이 갖는 오류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전문가 시스템이 갖는 일반적인 프로그램과 비교할 때 중요한 차이점을 갖고 있다</a:t>
            </a:r>
            <a:r>
              <a:rPr lang="en-US" altLang="ko-KR" smtClean="0"/>
              <a:t>. </a:t>
            </a:r>
            <a:r>
              <a:rPr lang="ko-KR" altLang="en-US" smtClean="0"/>
              <a:t>즉</a:t>
            </a:r>
            <a:r>
              <a:rPr lang="en-US" altLang="ko-KR" smtClean="0"/>
              <a:t>, </a:t>
            </a:r>
            <a:r>
              <a:rPr lang="ko-KR" altLang="en-US" smtClean="0"/>
              <a:t>일반적인 프로그램은 항상 정확한 결과를 산출할 수 있도록 설계되어 있는 반면에</a:t>
            </a:r>
            <a:r>
              <a:rPr lang="en-US" altLang="ko-KR" smtClean="0"/>
              <a:t>, </a:t>
            </a:r>
            <a:r>
              <a:rPr lang="ko-KR" altLang="en-US" smtClean="0"/>
              <a:t>전문가 시스템은 인간 전문가처럼 행동하여 대개 올바른 결과를 내지만</a:t>
            </a:r>
            <a:r>
              <a:rPr lang="en-US" altLang="ko-KR" smtClean="0"/>
              <a:t>, </a:t>
            </a:r>
            <a:r>
              <a:rPr lang="ko-KR" altLang="en-US" smtClean="0"/>
              <a:t>때때로 올바르지 못한 결과를 산출해 내기도 한다</a:t>
            </a:r>
            <a:r>
              <a:rPr lang="en-US" altLang="ko-KR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DC678-0B35-418E-BB2A-1DA4B789D6F7}" type="slidenum">
              <a:rPr lang="en-US" altLang="ko-KR"/>
              <a:pPr>
                <a:defRPr/>
              </a:pPr>
              <a:t>15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(6) </a:t>
            </a:r>
            <a:r>
              <a:rPr lang="ko-KR" altLang="en-US" sz="3600" smtClean="0"/>
              <a:t>전문가시스템의 개발도구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505200"/>
          </a:xfrm>
        </p:spPr>
        <p:txBody>
          <a:bodyPr/>
          <a:lstStyle/>
          <a:p>
            <a:pPr eaLnBrk="1" hangingPunct="1"/>
            <a:r>
              <a:rPr lang="en-US" altLang="ko-KR" smtClean="0"/>
              <a:t>LISP </a:t>
            </a:r>
            <a:r>
              <a:rPr lang="ko-KR" altLang="en-US" smtClean="0"/>
              <a:t>또는 </a:t>
            </a:r>
            <a:r>
              <a:rPr lang="en-US" altLang="ko-KR" smtClean="0"/>
              <a:t>PROLOG </a:t>
            </a:r>
            <a:r>
              <a:rPr lang="ko-KR" altLang="en-US" smtClean="0"/>
              <a:t>등 상징처리가 편리한 별도의 프로그래밍 언어가 많이 사용 됨</a:t>
            </a:r>
            <a:r>
              <a:rPr lang="en-US" altLang="ko-KR" smtClean="0"/>
              <a:t>.</a:t>
            </a:r>
          </a:p>
          <a:p>
            <a:pPr eaLnBrk="1" hangingPunct="1"/>
            <a:r>
              <a:rPr lang="ko-KR" altLang="en-US" smtClean="0"/>
              <a:t>최근 </a:t>
            </a:r>
            <a:r>
              <a:rPr lang="en-US" altLang="ko-KR" smtClean="0"/>
              <a:t>C</a:t>
            </a:r>
            <a:r>
              <a:rPr lang="ko-KR" altLang="en-US" smtClean="0"/>
              <a:t>언어의 장점이 인식되어 주요 도구로 사용되는 경향이 있다</a:t>
            </a:r>
            <a:r>
              <a:rPr lang="en-US" altLang="ko-KR" smtClean="0"/>
              <a:t>.</a:t>
            </a:r>
          </a:p>
          <a:p>
            <a:pPr eaLnBrk="1" hangingPunct="1"/>
            <a:r>
              <a:rPr lang="en-US" altLang="ko-KR" smtClean="0"/>
              <a:t>KEE, ART </a:t>
            </a:r>
            <a:r>
              <a:rPr lang="ko-KR" altLang="en-US" smtClean="0"/>
              <a:t>도 많이 사용되고 있음</a:t>
            </a:r>
            <a:r>
              <a:rPr lang="en-US" altLang="ko-KR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75C6F6-7306-45E5-B028-B3FAE62CB8C1}" type="slidenum">
              <a:rPr lang="en-US" altLang="ko-KR"/>
              <a:pPr>
                <a:defRPr/>
              </a:pPr>
              <a:t>16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(7) </a:t>
            </a:r>
            <a:r>
              <a:rPr lang="ko-KR" altLang="en-US" sz="3600" smtClean="0"/>
              <a:t>전문가 시스템의 이용분야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화학분야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컴퓨터 시스템 분야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전자 분야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공학분야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지질학 분야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의학분야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군사분야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EC7C8-4066-43D6-806B-DB5144076B0E}" type="slidenum">
              <a:rPr lang="en-US" altLang="ko-KR"/>
              <a:pPr>
                <a:defRPr/>
              </a:pPr>
              <a:t>17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dirty="0" smtClean="0"/>
              <a:t>5. </a:t>
            </a:r>
            <a:r>
              <a:rPr lang="ko-KR" altLang="en-US" sz="3600" dirty="0" smtClean="0"/>
              <a:t>전문가시스템의 활동과 구조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mtClean="0"/>
              <a:t>(1) </a:t>
            </a:r>
            <a:r>
              <a:rPr lang="ko-KR" altLang="en-US" smtClean="0"/>
              <a:t>전문가 시스템의 활동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ko-KR" altLang="en-US" sz="2800" smtClean="0"/>
              <a:t>해석</a:t>
            </a:r>
            <a:r>
              <a:rPr lang="en-US" altLang="ko-KR" sz="2800" smtClean="0"/>
              <a:t>, </a:t>
            </a:r>
            <a:r>
              <a:rPr lang="ko-KR" altLang="en-US" sz="2800" smtClean="0"/>
              <a:t>예측</a:t>
            </a:r>
            <a:r>
              <a:rPr lang="en-US" altLang="ko-KR" sz="2800" smtClean="0"/>
              <a:t>, </a:t>
            </a:r>
            <a:r>
              <a:rPr lang="ko-KR" altLang="en-US" sz="2800" smtClean="0"/>
              <a:t>진단</a:t>
            </a:r>
            <a:r>
              <a:rPr lang="en-US" altLang="ko-KR" sz="2800" smtClean="0"/>
              <a:t>, </a:t>
            </a:r>
            <a:r>
              <a:rPr lang="ko-KR" altLang="en-US" sz="2800" smtClean="0"/>
              <a:t>설계</a:t>
            </a:r>
            <a:r>
              <a:rPr lang="en-US" altLang="ko-KR" sz="2800" smtClean="0"/>
              <a:t>, </a:t>
            </a:r>
            <a:r>
              <a:rPr lang="ko-KR" altLang="en-US" sz="2800" smtClean="0"/>
              <a:t>계획</a:t>
            </a:r>
            <a:r>
              <a:rPr lang="en-US" altLang="ko-KR" sz="2800" smtClean="0"/>
              <a:t>, </a:t>
            </a:r>
            <a:r>
              <a:rPr lang="ko-KR" altLang="en-US" sz="2800" smtClean="0"/>
              <a:t>감시</a:t>
            </a:r>
            <a:r>
              <a:rPr lang="en-US" altLang="ko-KR" sz="2800" smtClean="0"/>
              <a:t>, </a:t>
            </a:r>
            <a:r>
              <a:rPr lang="ko-KR" altLang="en-US" sz="2800" smtClean="0"/>
              <a:t>교정</a:t>
            </a:r>
            <a:r>
              <a:rPr lang="en-US" altLang="ko-KR" sz="2800" smtClean="0"/>
              <a:t>, </a:t>
            </a:r>
            <a:r>
              <a:rPr lang="ko-KR" altLang="en-US" sz="2800" smtClean="0"/>
              <a:t>수리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지도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제어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(2) </a:t>
            </a:r>
            <a:r>
              <a:rPr lang="ko-KR" altLang="en-US" smtClean="0"/>
              <a:t>전문가 시스템의 구조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지식베이스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추론엔진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자연어 처리 인터페이스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  </a:t>
            </a:r>
            <a:r>
              <a:rPr lang="en-US" altLang="ko-KR" sz="2400" smtClean="0"/>
              <a:t>-</a:t>
            </a:r>
            <a:r>
              <a:rPr lang="ko-KR" altLang="en-US" sz="2400" smtClean="0"/>
              <a:t>지식습득형태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상담형태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추론형태</a:t>
            </a:r>
            <a:endParaRPr lang="ko-KR" altLang="en-US" smtClean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6F690-C63B-4817-A6C9-50317121D018}" type="slidenum">
              <a:rPr lang="en-US" altLang="ko-KR"/>
              <a:pPr>
                <a:defRPr/>
              </a:pPr>
              <a:t>18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600" smtClean="0"/>
              <a:t>(3) </a:t>
            </a:r>
            <a:r>
              <a:rPr lang="ko-KR" altLang="en-US" sz="2600" smtClean="0"/>
              <a:t>기존의 프로그램과 전문가 시스템과의 차이점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12954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전문가 시스템과 기존의 프로그램과의 차이점은 전문가 시스템은 지식을 처리하고 기존의 프로그램은 데이터를 처리한다는 것이다</a:t>
            </a:r>
            <a:r>
              <a:rPr lang="en-US" altLang="ko-KR" sz="2400" smtClean="0"/>
              <a:t>.</a:t>
            </a:r>
          </a:p>
        </p:txBody>
      </p:sp>
      <p:grpSp>
        <p:nvGrpSpPr>
          <p:cNvPr id="22532" name="Group 24"/>
          <p:cNvGrpSpPr>
            <a:grpSpLocks/>
          </p:cNvGrpSpPr>
          <p:nvPr/>
        </p:nvGrpSpPr>
        <p:grpSpPr bwMode="auto">
          <a:xfrm>
            <a:off x="1219200" y="3048000"/>
            <a:ext cx="7467600" cy="3200400"/>
            <a:chOff x="-3" y="816"/>
            <a:chExt cx="2569" cy="1489"/>
          </a:xfrm>
        </p:grpSpPr>
        <p:sp>
          <p:nvSpPr>
            <p:cNvPr id="22535" name="Rectangle 4"/>
            <p:cNvSpPr>
              <a:spLocks noChangeArrowheads="1"/>
            </p:cNvSpPr>
            <p:nvPr/>
          </p:nvSpPr>
          <p:spPr bwMode="auto">
            <a:xfrm>
              <a:off x="0" y="816"/>
              <a:ext cx="2413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   </a:t>
              </a:r>
              <a:r>
                <a:rPr lang="en-US" altLang="ko-KR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&lt;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altLang="ko-KR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10-2&gt;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데이터</a:t>
              </a:r>
              <a:r>
                <a:rPr lang="ko-KR" altLang="en-US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베이스와</a:t>
              </a:r>
              <a:r>
                <a:rPr lang="ko-KR" altLang="en-US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지식공학의</a:t>
              </a:r>
              <a:r>
                <a:rPr lang="ko-KR" altLang="en-US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차이점</a:t>
              </a:r>
              <a:endParaRPr lang="ko-KR" altLang="en-US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 sz="1600">
                <a:latin typeface="굴림" pitchFamily="50" charset="-127"/>
              </a:endParaRPr>
            </a:p>
          </p:txBody>
        </p:sp>
        <p:grpSp>
          <p:nvGrpSpPr>
            <p:cNvPr id="22536" name="Group 23"/>
            <p:cNvGrpSpPr>
              <a:grpSpLocks/>
            </p:cNvGrpSpPr>
            <p:nvPr/>
          </p:nvGrpSpPr>
          <p:grpSpPr bwMode="auto">
            <a:xfrm>
              <a:off x="-3" y="1187"/>
              <a:ext cx="2569" cy="1118"/>
              <a:chOff x="-3" y="1187"/>
              <a:chExt cx="2569" cy="1118"/>
            </a:xfrm>
          </p:grpSpPr>
          <p:grpSp>
            <p:nvGrpSpPr>
              <p:cNvPr id="22537" name="Group 21"/>
              <p:cNvGrpSpPr>
                <a:grpSpLocks/>
              </p:cNvGrpSpPr>
              <p:nvPr/>
            </p:nvGrpSpPr>
            <p:grpSpPr bwMode="auto">
              <a:xfrm>
                <a:off x="0" y="1190"/>
                <a:ext cx="2563" cy="1112"/>
                <a:chOff x="0" y="1190"/>
                <a:chExt cx="2563" cy="1112"/>
              </a:xfrm>
            </p:grpSpPr>
            <p:grpSp>
              <p:nvGrpSpPr>
                <p:cNvPr id="22539" name="Group 12"/>
                <p:cNvGrpSpPr>
                  <a:grpSpLocks/>
                </p:cNvGrpSpPr>
                <p:nvPr/>
              </p:nvGrpSpPr>
              <p:grpSpPr bwMode="auto">
                <a:xfrm>
                  <a:off x="0" y="1190"/>
                  <a:ext cx="1276" cy="394"/>
                  <a:chOff x="0" y="1190"/>
                  <a:chExt cx="1276" cy="394"/>
                </a:xfrm>
              </p:grpSpPr>
              <p:sp>
                <p:nvSpPr>
                  <p:cNvPr id="2255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90"/>
                    <a:ext cx="1276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22552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1190"/>
                    <a:ext cx="1276" cy="394"/>
                    <a:chOff x="0" y="1190"/>
                    <a:chExt cx="1276" cy="394"/>
                  </a:xfrm>
                </p:grpSpPr>
                <p:sp>
                  <p:nvSpPr>
                    <p:cNvPr id="22553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" y="1190"/>
                      <a:ext cx="1266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데이터</a:t>
                      </a:r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처리</a:t>
                      </a:r>
                      <a:endPara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 sz="1600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22554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190"/>
                      <a:ext cx="1276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22540" name="Group 16"/>
                <p:cNvGrpSpPr>
                  <a:grpSpLocks/>
                </p:cNvGrpSpPr>
                <p:nvPr/>
              </p:nvGrpSpPr>
              <p:grpSpPr bwMode="auto">
                <a:xfrm>
                  <a:off x="1276" y="1190"/>
                  <a:ext cx="1287" cy="394"/>
                  <a:chOff x="1276" y="1190"/>
                  <a:chExt cx="1287" cy="394"/>
                </a:xfrm>
              </p:grpSpPr>
              <p:sp>
                <p:nvSpPr>
                  <p:cNvPr id="22547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276" y="1190"/>
                    <a:ext cx="1287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22548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1276" y="1190"/>
                    <a:ext cx="1287" cy="394"/>
                    <a:chOff x="1276" y="1190"/>
                    <a:chExt cx="1287" cy="394"/>
                  </a:xfrm>
                </p:grpSpPr>
                <p:sp>
                  <p:nvSpPr>
                    <p:cNvPr id="22549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1190"/>
                      <a:ext cx="1277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지식</a:t>
                      </a:r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공학</a:t>
                      </a:r>
                      <a:endParaRPr lang="en-US" altLang="ko-KR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endParaRPr>
                    </a:p>
                    <a:p>
                      <a:pPr algn="ctr" eaLnBrk="1" hangingPunct="1"/>
                      <a:r>
                        <a:rPr lang="en-US" altLang="ko-KR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(</a:t>
                      </a:r>
                      <a:r>
                        <a:rPr lang="ko-KR" altLang="en-US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전문가시스템</a:t>
                      </a:r>
                      <a:r>
                        <a:rPr lang="en-US" altLang="ko-KR" sz="16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)</a:t>
                      </a:r>
                      <a:endPara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 sz="1600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22550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6" y="1190"/>
                      <a:ext cx="1287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22541" name="Group 18"/>
                <p:cNvGrpSpPr>
                  <a:grpSpLocks/>
                </p:cNvGrpSpPr>
                <p:nvPr/>
              </p:nvGrpSpPr>
              <p:grpSpPr bwMode="auto">
                <a:xfrm>
                  <a:off x="0" y="1584"/>
                  <a:ext cx="1276" cy="718"/>
                  <a:chOff x="0" y="1584"/>
                  <a:chExt cx="1276" cy="718"/>
                </a:xfrm>
              </p:grpSpPr>
              <p:sp>
                <p:nvSpPr>
                  <p:cNvPr id="2254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584"/>
                    <a:ext cx="1266" cy="7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data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를 사용하여 표현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알고리즘에 의해 처리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반복적 처리       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데이터베이스에 의해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효과적으로 처리     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22546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584"/>
                    <a:ext cx="1276" cy="7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2542" name="Group 20"/>
                <p:cNvGrpSpPr>
                  <a:grpSpLocks/>
                </p:cNvGrpSpPr>
                <p:nvPr/>
              </p:nvGrpSpPr>
              <p:grpSpPr bwMode="auto">
                <a:xfrm>
                  <a:off x="1276" y="1584"/>
                  <a:ext cx="1287" cy="718"/>
                  <a:chOff x="1276" y="1584"/>
                  <a:chExt cx="1287" cy="718"/>
                </a:xfrm>
              </p:grpSpPr>
              <p:sp>
                <p:nvSpPr>
                  <p:cNvPr id="22543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281" y="1584"/>
                    <a:ext cx="1277" cy="7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지식을 사용하여 표현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경험에 의해 처리     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추론적 처리         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지식베이스에 의해    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효과적으로 처리      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22544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276" y="1584"/>
                    <a:ext cx="1287" cy="7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22538" name="Rectangle 22"/>
              <p:cNvSpPr>
                <a:spLocks noChangeArrowheads="1"/>
              </p:cNvSpPr>
              <p:nvPr/>
            </p:nvSpPr>
            <p:spPr bwMode="auto">
              <a:xfrm>
                <a:off x="-3" y="1187"/>
                <a:ext cx="2569" cy="1118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C3F3B-EE85-4B54-9439-8A17A70B048E}" type="slidenum">
              <a:rPr lang="en-US" altLang="ko-KR"/>
              <a:pPr>
                <a:defRPr/>
              </a:pPr>
              <a:t>19</a:t>
            </a:fld>
            <a:endParaRPr lang="en-US" altLang="ko-KR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1 </a:t>
            </a:r>
            <a:r>
              <a:rPr lang="ko-KR" altLang="en-US" smtClean="0"/>
              <a:t>절 인공지능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743200"/>
            <a:ext cx="7772400" cy="2133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인공지능의 개요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지식의 표현방법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추론기관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600FFD-C538-4667-8D44-1C1B7FB81E14}" type="slidenum">
              <a:rPr lang="en-US" altLang="ko-KR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1) </a:t>
            </a:r>
            <a:r>
              <a:rPr lang="ko-KR" altLang="en-US" sz="2400" smtClean="0"/>
              <a:t>지식베이스 시스템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지식공학</a:t>
            </a:r>
            <a:r>
              <a:rPr lang="en-US" altLang="ko-KR" sz="2400" smtClean="0"/>
              <a:t>, </a:t>
            </a:r>
            <a:r>
              <a:rPr lang="ko-KR" altLang="en-US" sz="2400" smtClean="0"/>
              <a:t>지식의 습득</a:t>
            </a:r>
            <a:r>
              <a:rPr lang="en-US" altLang="ko-KR" sz="2400" smtClean="0"/>
              <a:t>, 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2) </a:t>
            </a:r>
            <a:r>
              <a:rPr lang="ko-KR" altLang="en-US" sz="2400" smtClean="0"/>
              <a:t>일반적인 설계규칙</a:t>
            </a:r>
          </a:p>
          <a:p>
            <a:pPr marL="609600" indent="-609600" eaLnBrk="1" hangingPunct="1">
              <a:buFontTx/>
              <a:buNone/>
            </a:pPr>
            <a:endParaRPr lang="en-US" altLang="ko-KR" sz="2400" smtClean="0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28600" y="2057400"/>
            <a:ext cx="891540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193675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①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지식 시스템 설계에 대한 적당한 업무를 선택한다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②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이루고자 하는 목적을 설정한다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③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가능한 한 문제에 친숙해져야 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④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부목적을</a:t>
            </a:r>
            <a:r>
              <a:rPr lang="ko-KR" alt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명시하고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작은 문제로 분류한다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⑤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주요 문제 부분을 명시한다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⑥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그 영역에 대해 잘 알고 있는 지식베이스 설계에 있어서 결정적인 도움을 줄 수 있는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전문가를 구하여야 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⑦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전문가가 예제 문제를 해결하는 것을 관찰하고 처리하는 것을 상세히 기록한다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⑧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시스템 도구를 위해 사용될 소프트웨어를 선택하고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해결된 문제의 형태와 재정적 자원의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상태 및 문제 영역의 크기에 의해 결정되어야 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소프트웨어를 제공할 하드웨어를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선택해야 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⑨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전문가에 의해 문제 해결의 표준의 표준 모델을 설정한다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⑩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지식베이스의 설계를 시작한다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객체들과 객체들의 관계와 계층과 분류를 정의한다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⑪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주기적인 방법에 의한 지식의 추가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테스트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수정을 행한다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⑫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설계에 도움을 주는 도구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(tool)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를 설계하거나 구매한다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⑬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설계를 문서화한다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⑭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전문가의 확신을 얻기 위해 정확한 모듈을 사용한다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즉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모듈 단위로 설계해야 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latinLnBrk="0"/>
            <a:endParaRPr lang="en-US" altLang="ko-KR" sz="1600">
              <a:latin typeface="굴림" pitchFamily="50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F441A9-B45C-42A7-B4FC-A0A8A186CA2E}" type="slidenum">
              <a:rPr lang="en-US" altLang="ko-KR"/>
              <a:pPr>
                <a:defRPr/>
              </a:pPr>
              <a:t>20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3) </a:t>
            </a:r>
            <a:r>
              <a:rPr lang="ko-KR" altLang="en-US" sz="3600" smtClean="0"/>
              <a:t>영역의 정의</a:t>
            </a:r>
            <a:r>
              <a:rPr lang="ko-KR" altLang="en-US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905000"/>
          </a:xfrm>
        </p:spPr>
        <p:txBody>
          <a:bodyPr/>
          <a:lstStyle/>
          <a:p>
            <a:pPr eaLnBrk="1" hangingPunct="1"/>
            <a:r>
              <a:rPr lang="ko-KR" altLang="en-US" sz="2800" smtClean="0"/>
              <a:t>지식공학자의 첫째 임무는 문제의 영역을 정의하는 것이다</a:t>
            </a:r>
            <a:r>
              <a:rPr lang="en-US" altLang="ko-KR" sz="2800" smtClean="0"/>
              <a:t>. </a:t>
            </a:r>
            <a:r>
              <a:rPr lang="ko-KR" altLang="en-US" sz="2800" smtClean="0"/>
              <a:t>공학자는 시스템과 해결될 문제의 경계를 필수적으로 만들어 주어야 한다</a:t>
            </a:r>
            <a:r>
              <a:rPr lang="en-US" altLang="ko-KR" sz="2800" smtClean="0"/>
              <a:t>.</a:t>
            </a:r>
          </a:p>
          <a:p>
            <a:pPr eaLnBrk="1" hangingPunct="1"/>
            <a:r>
              <a:rPr lang="ko-KR" altLang="en-US" sz="2800" smtClean="0"/>
              <a:t>여기 </a:t>
            </a:r>
            <a:r>
              <a:rPr lang="en-US" altLang="ko-KR" sz="2800" smtClean="0"/>
              <a:t>5</a:t>
            </a:r>
            <a:r>
              <a:rPr lang="ko-KR" altLang="en-US" sz="2800" smtClean="0"/>
              <a:t>단계가 있다</a:t>
            </a:r>
            <a:r>
              <a:rPr lang="en-US" altLang="ko-KR" sz="2800" smtClean="0"/>
              <a:t>.</a:t>
            </a:r>
          </a:p>
        </p:txBody>
      </p:sp>
      <p:grpSp>
        <p:nvGrpSpPr>
          <p:cNvPr id="24580" name="Group 10"/>
          <p:cNvGrpSpPr>
            <a:grpSpLocks/>
          </p:cNvGrpSpPr>
          <p:nvPr/>
        </p:nvGrpSpPr>
        <p:grpSpPr bwMode="auto">
          <a:xfrm>
            <a:off x="1066800" y="3962400"/>
            <a:ext cx="7467600" cy="2362200"/>
            <a:chOff x="-3" y="-3"/>
            <a:chExt cx="3121" cy="640"/>
          </a:xfrm>
        </p:grpSpPr>
        <p:grpSp>
          <p:nvGrpSpPr>
            <p:cNvPr id="24585" name="Group 8"/>
            <p:cNvGrpSpPr>
              <a:grpSpLocks/>
            </p:cNvGrpSpPr>
            <p:nvPr/>
          </p:nvGrpSpPr>
          <p:grpSpPr bwMode="auto">
            <a:xfrm>
              <a:off x="0" y="0"/>
              <a:ext cx="3115" cy="634"/>
              <a:chOff x="0" y="0"/>
              <a:chExt cx="3115" cy="634"/>
            </a:xfrm>
          </p:grpSpPr>
          <p:sp>
            <p:nvSpPr>
              <p:cNvPr id="24587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15" cy="634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4588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3115" cy="634"/>
                <a:chOff x="0" y="0"/>
                <a:chExt cx="3115" cy="634"/>
              </a:xfrm>
            </p:grpSpPr>
            <p:sp>
              <p:nvSpPr>
                <p:cNvPr id="24589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3105" cy="634"/>
                </a:xfrm>
                <a:prstGeom prst="rect">
                  <a:avLst/>
                </a:prstGeom>
                <a:solidFill>
                  <a:srgbClr val="E5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>
                      <a:solidFill>
                        <a:srgbClr val="000000"/>
                      </a:solidFill>
                      <a:cs typeface="Times New Roman" pitchFamily="18" charset="0"/>
                    </a:rPr>
                    <a:t> 1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단계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: 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목적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(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문제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)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의 정의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en-US" altLang="ko-KR">
                      <a:solidFill>
                        <a:srgbClr val="000000"/>
                      </a:solidFill>
                      <a:cs typeface="Times New Roman" pitchFamily="18" charset="0"/>
                    </a:rPr>
                    <a:t>2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단계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: 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영역에서 객체들을 확인한다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.</a:t>
                  </a:r>
                  <a:endParaRPr lang="en-US" altLang="ko-KR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>
                      <a:solidFill>
                        <a:srgbClr val="000000"/>
                      </a:solidFill>
                      <a:cs typeface="Times New Roman" pitchFamily="18" charset="0"/>
                    </a:rPr>
                    <a:t> 3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단계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: 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객체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(object)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들간의 관계를 확인한다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.</a:t>
                  </a:r>
                  <a:endParaRPr lang="en-US" altLang="ko-KR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>
                      <a:solidFill>
                        <a:srgbClr val="000000"/>
                      </a:solidFill>
                      <a:cs typeface="Times New Roman" pitchFamily="18" charset="0"/>
                    </a:rPr>
                    <a:t> 4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단계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: 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표현적 이론을 설계한다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.</a:t>
                  </a:r>
                  <a:endParaRPr lang="en-US" altLang="ko-KR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>
                      <a:solidFill>
                        <a:srgbClr val="000000"/>
                      </a:solidFill>
                      <a:cs typeface="Times New Roman" pitchFamily="18" charset="0"/>
                    </a:rPr>
                    <a:t> 5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단계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: 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주요 문제 영역을 규정한다</a:t>
                  </a:r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.</a:t>
                  </a:r>
                  <a:endParaRPr lang="en-US" altLang="ko-KR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24590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115" cy="63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24586" name="Rectangle 9"/>
            <p:cNvSpPr>
              <a:spLocks noChangeArrowheads="1"/>
            </p:cNvSpPr>
            <p:nvPr/>
          </p:nvSpPr>
          <p:spPr bwMode="auto">
            <a:xfrm>
              <a:off x="-3" y="-3"/>
              <a:ext cx="3121" cy="640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24581" name="Rectangle 11"/>
          <p:cNvSpPr>
            <a:spLocks noChangeArrowheads="1"/>
          </p:cNvSpPr>
          <p:nvPr/>
        </p:nvSpPr>
        <p:spPr bwMode="auto">
          <a:xfrm>
            <a:off x="3175" y="3319463"/>
            <a:ext cx="4670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9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24582" name="Rectangle 12"/>
          <p:cNvSpPr>
            <a:spLocks noChangeArrowheads="1"/>
          </p:cNvSpPr>
          <p:nvPr/>
        </p:nvSpPr>
        <p:spPr bwMode="auto">
          <a:xfrm>
            <a:off x="3175" y="3929063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DBEC2-146C-4602-A493-962E30BBD153}" type="slidenum">
              <a:rPr lang="en-US" altLang="ko-KR"/>
              <a:pPr>
                <a:defRPr/>
              </a:pPr>
              <a:t>21</a:t>
            </a:fld>
            <a:endParaRPr lang="en-US" altLang="ko-KR"/>
          </a:p>
        </p:txBody>
      </p:sp>
      <p:sp>
        <p:nvSpPr>
          <p:cNvPr id="16" name="바닥글 개체 틀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전문가 시스템의 사용자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000" dirty="0" smtClean="0"/>
              <a:t>전문가 시스템 개발에 필요한 중요한 요소는 전문가 시스템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지식 공학자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전문가 시스템 개발도구 및 전문가 시스템의 사용자 등이다</a:t>
            </a:r>
            <a:r>
              <a:rPr lang="en-US" altLang="ko-KR" sz="20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dirty="0" smtClean="0"/>
              <a:t>영역전문가의 선택 </a:t>
            </a:r>
            <a:r>
              <a:rPr lang="en-US" altLang="ko-KR" sz="2000" dirty="0" smtClean="0">
                <a:latin typeface="Times New Roman" pitchFamily="18" charset="0"/>
              </a:rPr>
              <a:t>–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전문가라고 하는 것은 경험이나 훈련을 통해서 얻어지는 특별한 지식이나 기술을 나타내거나 가지고 있는 사람이라고 정의 된다</a:t>
            </a:r>
            <a:r>
              <a:rPr lang="en-US" altLang="ko-KR" sz="20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dirty="0" smtClean="0"/>
              <a:t>지식공학자 </a:t>
            </a:r>
            <a:r>
              <a:rPr lang="en-US" altLang="ko-KR" sz="2000" dirty="0" smtClean="0">
                <a:latin typeface="Times New Roman" pitchFamily="18" charset="0"/>
              </a:rPr>
              <a:t>–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전문가 시스템을 구축하는 데는 예술적인 노력보다도 훨씬 더 차원 높은 과학적인 치밀한 계획이 필요하다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dirty="0" smtClean="0"/>
              <a:t>지식공학자의 지식취득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dirty="0" smtClean="0"/>
              <a:t>      지식의 발견 </a:t>
            </a:r>
            <a:r>
              <a:rPr lang="en-US" altLang="ko-KR" sz="2000" dirty="0" smtClean="0">
                <a:latin typeface="Times New Roman" pitchFamily="18" charset="0"/>
              </a:rPr>
              <a:t>–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배경연구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문제 영역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프로타입영역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문서의 필요성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dirty="0" smtClean="0"/>
              <a:t>      지식의 습득 </a:t>
            </a:r>
            <a:r>
              <a:rPr lang="en-US" altLang="ko-KR" sz="2000" dirty="0" smtClean="0">
                <a:latin typeface="Times New Roman" pitchFamily="18" charset="0"/>
              </a:rPr>
              <a:t>–</a:t>
            </a:r>
            <a:r>
              <a:rPr lang="en-US" altLang="ko-KR" sz="2000" dirty="0" smtClean="0"/>
              <a:t> </a:t>
            </a:r>
            <a:r>
              <a:rPr lang="ko-KR" altLang="en-US" sz="2000" dirty="0"/>
              <a:t>예</a:t>
            </a:r>
            <a:r>
              <a:rPr lang="ko-KR" altLang="en-US" sz="2000" dirty="0" smtClean="0"/>
              <a:t>비지식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자세한 지식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지식습득 기술 </a:t>
            </a:r>
            <a:r>
              <a:rPr lang="en-US" altLang="ko-KR" sz="2000" dirty="0" smtClean="0">
                <a:latin typeface="Times New Roman" pitchFamily="18" charset="0"/>
              </a:rPr>
              <a:t>–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인터뷰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예비연습</a:t>
            </a:r>
            <a:endParaRPr lang="ko-KR" altLang="en-US" sz="20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000" dirty="0" smtClean="0"/>
              <a:t>5) </a:t>
            </a:r>
            <a:r>
              <a:rPr lang="ko-KR" altLang="en-US" sz="2000" dirty="0" smtClean="0"/>
              <a:t>지식습득 도구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5D8F5-4A40-45F5-939C-2BABF1E8AFFF}" type="slidenum">
              <a:rPr lang="en-US" altLang="ko-KR"/>
              <a:pPr>
                <a:defRPr/>
              </a:pPr>
              <a:t>22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dirty="0" smtClean="0"/>
              <a:t>6. </a:t>
            </a:r>
            <a:r>
              <a:rPr lang="ko-KR" altLang="en-US" sz="3600" dirty="0" smtClean="0"/>
              <a:t>분개 전문가 시스템 구축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2133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전문가시스템 구축 사례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전문가 시스템 구축 준비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규칙을 이용한 회계지식의 표현방법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회계정보시스템에서 지식을 표현하기 위해 </a:t>
            </a:r>
            <a:r>
              <a:rPr lang="en-US" altLang="ko-KR" sz="2400" smtClean="0"/>
              <a:t>IF</a:t>
            </a:r>
            <a:r>
              <a:rPr lang="ko-KR" altLang="en-US" sz="2400" smtClean="0"/>
              <a:t>문과 </a:t>
            </a:r>
            <a:r>
              <a:rPr lang="en-US" altLang="ko-KR" sz="2400" smtClean="0"/>
              <a:t>THEN </a:t>
            </a:r>
            <a:r>
              <a:rPr lang="ko-KR" altLang="en-US" sz="2400" smtClean="0"/>
              <a:t>문장으로 연결된 형태이다</a:t>
            </a:r>
            <a:r>
              <a:rPr lang="en-US" altLang="ko-KR" sz="2400" smtClean="0"/>
              <a:t>.</a:t>
            </a:r>
          </a:p>
        </p:txBody>
      </p:sp>
      <p:grpSp>
        <p:nvGrpSpPr>
          <p:cNvPr id="26628" name="Group 8"/>
          <p:cNvGrpSpPr>
            <a:grpSpLocks/>
          </p:cNvGrpSpPr>
          <p:nvPr/>
        </p:nvGrpSpPr>
        <p:grpSpPr bwMode="auto">
          <a:xfrm>
            <a:off x="990600" y="3733800"/>
            <a:ext cx="7467600" cy="2819400"/>
            <a:chOff x="-3" y="-3"/>
            <a:chExt cx="2722" cy="1158"/>
          </a:xfrm>
        </p:grpSpPr>
        <p:grpSp>
          <p:nvGrpSpPr>
            <p:cNvPr id="26632" name="Group 6"/>
            <p:cNvGrpSpPr>
              <a:grpSpLocks/>
            </p:cNvGrpSpPr>
            <p:nvPr/>
          </p:nvGrpSpPr>
          <p:grpSpPr bwMode="auto">
            <a:xfrm>
              <a:off x="0" y="0"/>
              <a:ext cx="2716" cy="1152"/>
              <a:chOff x="0" y="0"/>
              <a:chExt cx="2716" cy="1152"/>
            </a:xfrm>
          </p:grpSpPr>
          <p:sp>
            <p:nvSpPr>
              <p:cNvPr id="26634" name="Rectangle 4"/>
              <p:cNvSpPr>
                <a:spLocks noChangeArrowheads="1"/>
              </p:cNvSpPr>
              <p:nvPr/>
            </p:nvSpPr>
            <p:spPr bwMode="auto">
              <a:xfrm>
                <a:off x="5" y="0"/>
                <a:ext cx="2706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08000" algn="l"/>
                    <a:tab pos="1016000" algn="l"/>
                    <a:tab pos="1524000" algn="l"/>
                    <a:tab pos="2032000" algn="l"/>
                    <a:tab pos="2540000" algn="l"/>
                    <a:tab pos="3048000" algn="l"/>
                    <a:tab pos="3556000" algn="l"/>
                    <a:tab pos="4064000" algn="l"/>
                    <a:tab pos="4572000" algn="l"/>
                    <a:tab pos="5080000" algn="l"/>
                    <a:tab pos="5588000" algn="l"/>
                    <a:tab pos="6096000" algn="l"/>
                    <a:tab pos="6604000" algn="l"/>
                    <a:tab pos="7112000" algn="l"/>
                    <a:tab pos="7620000" algn="l"/>
                    <a:tab pos="8128000" algn="l"/>
                    <a:tab pos="8636000" algn="l"/>
                    <a:tab pos="9144000" algn="l"/>
                    <a:tab pos="9652000" algn="l"/>
                    <a:tab pos="10160000" algn="l"/>
                    <a:tab pos="10668000" algn="l"/>
                    <a:tab pos="11176000" algn="l"/>
                    <a:tab pos="11684000" algn="l"/>
                    <a:tab pos="12192000" algn="l"/>
                    <a:tab pos="12700000" algn="l"/>
                    <a:tab pos="13208000" algn="l"/>
                    <a:tab pos="13716000" algn="l"/>
                    <a:tab pos="14224000" algn="l"/>
                    <a:tab pos="14732000" algn="l"/>
                    <a:tab pos="15240000" algn="l"/>
                    <a:tab pos="15748000" algn="l"/>
                  </a:tabLs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algn="just" eaLnBrk="1" hangingPunct="1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IF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  (IS "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처리할 거래는 다음 중 어느 것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?" '"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자산의 증가거래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")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  (IS "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증가하는 자산의 종류는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?" '"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즉시 현금화할 수 있다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.")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  (IS "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당좌자산 임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?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다음 중 증가자산의 종류는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?" '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현금 및 </a:t>
                </a:r>
                <a:r>
                  <a:rPr lang="ko-KR" altLang="en-US" sz="1800" dirty="0" err="1" smtClean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현금성자산</a:t>
                </a:r>
                <a:r>
                  <a:rPr lang="en-US" altLang="ko-KR" sz="1800" dirty="0" smtClean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)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  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THEN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  (IS "</a:t>
                </a:r>
                <a:r>
                  <a:rPr lang="ko-KR" altLang="en-US" sz="1800" dirty="0" err="1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차변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  현금 및 </a:t>
                </a:r>
                <a:r>
                  <a:rPr lang="ko-KR" altLang="en-US" sz="1800" dirty="0" err="1" smtClean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현금성자산</a:t>
                </a:r>
                <a:r>
                  <a:rPr lang="ko-KR" altLang="en-US" sz="1800" dirty="0" smtClean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  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xxx    " TRUE)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  (NEW-VALUE '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거래 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'</a:t>
                </a:r>
                <a:r>
                  <a:rPr lang="ko-KR" altLang="en-US" sz="1800" dirty="0" err="1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차변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 </a:t>
                </a:r>
                <a:r>
                  <a:rPr lang="en-US" altLang="ko-KR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'</a:t>
                </a:r>
                <a:r>
                  <a:rPr lang="ko-KR" altLang="en-US" sz="1800" dirty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현금 및 </a:t>
                </a:r>
                <a:r>
                  <a:rPr lang="ko-KR" altLang="en-US" sz="1800" dirty="0" err="1" smtClean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현금성자산</a:t>
                </a:r>
                <a:r>
                  <a:rPr lang="en-US" altLang="ko-KR" sz="1800" dirty="0" smtClean="0">
                    <a:solidFill>
                      <a:srgbClr val="000000"/>
                    </a:solidFill>
                    <a:latin typeface="굴림" pitchFamily="50" charset="-127"/>
                    <a:ea typeface="바탕" pitchFamily="18" charset="-127"/>
                  </a:rPr>
                  <a:t>)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r>
                  <a:rPr lang="en-US" altLang="ko-KR" sz="1800" dirty="0">
                    <a:solidFill>
                      <a:srgbClr val="000000"/>
                    </a:solidFill>
                    <a:cs typeface="Times New Roman" pitchFamily="18" charset="0"/>
                  </a:rPr>
                  <a:t>ELSE)</a:t>
                </a:r>
                <a:endParaRPr lang="en-US" altLang="ko-KR" sz="1800" dirty="0">
                  <a:solidFill>
                    <a:srgbClr val="000000"/>
                  </a:solidFill>
                  <a:latin typeface="굴림" pitchFamily="50" charset="-127"/>
                  <a:ea typeface="바탕체" pitchFamily="17" charset="-127"/>
                </a:endParaRPr>
              </a:p>
              <a:p>
                <a:pPr algn="just" latinLnBrk="0"/>
                <a:endParaRPr lang="en-US" altLang="ko-KR" sz="1800" dirty="0">
                  <a:latin typeface="굴림" pitchFamily="50" charset="-127"/>
                </a:endParaRPr>
              </a:p>
            </p:txBody>
          </p:sp>
          <p:sp>
            <p:nvSpPr>
              <p:cNvPr id="26635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716" cy="1152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  <p:sp>
          <p:nvSpPr>
            <p:cNvPr id="26633" name="Rectangle 7"/>
            <p:cNvSpPr>
              <a:spLocks noChangeArrowheads="1"/>
            </p:cNvSpPr>
            <p:nvPr/>
          </p:nvSpPr>
          <p:spPr bwMode="auto">
            <a:xfrm>
              <a:off x="-3" y="-3"/>
              <a:ext cx="2722" cy="115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26629" name="Rectangle 10"/>
          <p:cNvSpPr>
            <a:spLocks noChangeArrowheads="1"/>
          </p:cNvSpPr>
          <p:nvPr/>
        </p:nvSpPr>
        <p:spPr bwMode="auto">
          <a:xfrm>
            <a:off x="3175" y="43402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234A11-3C74-4487-8D8B-3BFE46747790}" type="slidenum">
              <a:rPr lang="en-US" altLang="ko-KR"/>
              <a:pPr>
                <a:defRPr/>
              </a:pPr>
              <a:t>23</a:t>
            </a:fld>
            <a:endParaRPr lang="en-US" altLang="ko-KR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533400"/>
          </a:xfrm>
        </p:spPr>
        <p:txBody>
          <a:bodyPr/>
          <a:lstStyle/>
          <a:p>
            <a:pPr eaLnBrk="1" hangingPunct="1"/>
            <a:r>
              <a:rPr lang="ko-KR" altLang="en-US" sz="2800" smtClean="0"/>
              <a:t>규칙을 이용한 회계지식의 그래프 표현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3886200" y="1752600"/>
            <a:ext cx="1676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굴림" pitchFamily="50" charset="-127"/>
              </a:rPr>
              <a:t>차변 계정이다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685800" y="5943600"/>
            <a:ext cx="3581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 dirty="0">
                <a:latin typeface="굴림" pitchFamily="50" charset="-127"/>
              </a:rPr>
              <a:t>현금 및 </a:t>
            </a:r>
            <a:r>
              <a:rPr lang="ko-KR" altLang="en-US" sz="2000" dirty="0" err="1" smtClean="0">
                <a:latin typeface="굴림" pitchFamily="50" charset="-127"/>
              </a:rPr>
              <a:t>현금성자산</a:t>
            </a:r>
            <a:r>
              <a:rPr lang="ko-KR" altLang="en-US" sz="2000" dirty="0" smtClean="0">
                <a:latin typeface="굴림" pitchFamily="50" charset="-127"/>
              </a:rPr>
              <a:t> </a:t>
            </a:r>
            <a:r>
              <a:rPr lang="ko-KR" altLang="en-US" sz="2000" dirty="0">
                <a:latin typeface="굴림" pitchFamily="50" charset="-127"/>
              </a:rPr>
              <a:t>계정이다</a:t>
            </a:r>
            <a:r>
              <a:rPr lang="en-US" altLang="ko-KR" sz="2000" dirty="0">
                <a:latin typeface="굴림" pitchFamily="50" charset="-127"/>
              </a:rPr>
              <a:t>.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5943600" y="3352800"/>
            <a:ext cx="2362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계정이 비용이다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1295400" y="3276600"/>
            <a:ext cx="2514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굴림" pitchFamily="50" charset="-127"/>
              </a:rPr>
              <a:t>계정이 자산이다</a:t>
            </a:r>
            <a:r>
              <a:rPr lang="en-US" altLang="ko-KR" sz="1800">
                <a:latin typeface="굴림" pitchFamily="50" charset="-127"/>
              </a:rPr>
              <a:t>.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2971800" y="4343400"/>
            <a:ext cx="2438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 dirty="0" err="1" smtClean="0">
                <a:latin typeface="굴림" pitchFamily="50" charset="-127"/>
              </a:rPr>
              <a:t>비유동자산</a:t>
            </a:r>
            <a:r>
              <a:rPr lang="ko-KR" altLang="en-US" sz="2000" dirty="0" smtClean="0">
                <a:latin typeface="굴림" pitchFamily="50" charset="-127"/>
              </a:rPr>
              <a:t> </a:t>
            </a:r>
            <a:r>
              <a:rPr lang="ko-KR" altLang="en-US" sz="2000" dirty="0">
                <a:latin typeface="굴림" pitchFamily="50" charset="-127"/>
              </a:rPr>
              <a:t>계정이다</a:t>
            </a:r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685800" y="4343400"/>
            <a:ext cx="2209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굴림" pitchFamily="50" charset="-127"/>
              </a:rPr>
              <a:t>유동자산 계정이다</a:t>
            </a:r>
            <a:r>
              <a:rPr lang="en-US" altLang="ko-KR" sz="2000">
                <a:latin typeface="굴림" pitchFamily="50" charset="-127"/>
              </a:rPr>
              <a:t>.</a:t>
            </a:r>
          </a:p>
        </p:txBody>
      </p:sp>
      <p:sp>
        <p:nvSpPr>
          <p:cNvPr id="27657" name="Rectangle 10"/>
          <p:cNvSpPr>
            <a:spLocks noChangeArrowheads="1"/>
          </p:cNvSpPr>
          <p:nvPr/>
        </p:nvSpPr>
        <p:spPr bwMode="auto">
          <a:xfrm>
            <a:off x="3505200" y="5105400"/>
            <a:ext cx="228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굴림" pitchFamily="50" charset="-127"/>
              </a:rPr>
              <a:t>재고자산 계정이다</a:t>
            </a:r>
            <a:r>
              <a:rPr lang="en-US" altLang="ko-KR">
                <a:latin typeface="굴림" pitchFamily="50" charset="-127"/>
              </a:rPr>
              <a:t>.</a:t>
            </a:r>
          </a:p>
        </p:txBody>
      </p:sp>
      <p:sp>
        <p:nvSpPr>
          <p:cNvPr id="27658" name="Rectangle 11"/>
          <p:cNvSpPr>
            <a:spLocks noChangeArrowheads="1"/>
          </p:cNvSpPr>
          <p:nvPr/>
        </p:nvSpPr>
        <p:spPr bwMode="auto">
          <a:xfrm>
            <a:off x="685800" y="5105400"/>
            <a:ext cx="2438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굴림" pitchFamily="50" charset="-127"/>
              </a:rPr>
              <a:t>당좌자산 계정이다</a:t>
            </a:r>
            <a:r>
              <a:rPr lang="en-US" altLang="ko-KR" sz="2000">
                <a:latin typeface="굴림" pitchFamily="50" charset="-127"/>
              </a:rPr>
              <a:t>.</a:t>
            </a:r>
          </a:p>
        </p:txBody>
      </p:sp>
      <p:cxnSp>
        <p:nvCxnSpPr>
          <p:cNvPr id="27659" name="AutoShape 12"/>
          <p:cNvCxnSpPr>
            <a:cxnSpLocks noChangeShapeType="1"/>
            <a:stCxn id="27651" idx="2"/>
            <a:endCxn id="27654" idx="0"/>
          </p:cNvCxnSpPr>
          <p:nvPr/>
        </p:nvCxnSpPr>
        <p:spPr bwMode="auto">
          <a:xfrm flipH="1">
            <a:off x="2552700" y="2209800"/>
            <a:ext cx="2171700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0" name="AutoShape 13"/>
          <p:cNvCxnSpPr>
            <a:cxnSpLocks noChangeShapeType="1"/>
            <a:stCxn id="27651" idx="2"/>
            <a:endCxn id="27653" idx="0"/>
          </p:cNvCxnSpPr>
          <p:nvPr/>
        </p:nvCxnSpPr>
        <p:spPr bwMode="auto">
          <a:xfrm>
            <a:off x="4724400" y="2209800"/>
            <a:ext cx="2400300" cy="1143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AutoShape 14"/>
          <p:cNvCxnSpPr>
            <a:cxnSpLocks noChangeShapeType="1"/>
            <a:stCxn id="27654" idx="2"/>
            <a:endCxn id="27656" idx="0"/>
          </p:cNvCxnSpPr>
          <p:nvPr/>
        </p:nvCxnSpPr>
        <p:spPr bwMode="auto">
          <a:xfrm flipH="1">
            <a:off x="1790700" y="3733800"/>
            <a:ext cx="7620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2" name="AutoShape 15"/>
          <p:cNvCxnSpPr>
            <a:cxnSpLocks noChangeShapeType="1"/>
            <a:stCxn id="27654" idx="2"/>
            <a:endCxn id="27655" idx="0"/>
          </p:cNvCxnSpPr>
          <p:nvPr/>
        </p:nvCxnSpPr>
        <p:spPr bwMode="auto">
          <a:xfrm>
            <a:off x="2552700" y="3733800"/>
            <a:ext cx="16383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3" name="AutoShape 16"/>
          <p:cNvCxnSpPr>
            <a:cxnSpLocks noChangeShapeType="1"/>
            <a:stCxn id="27656" idx="2"/>
            <a:endCxn id="27658" idx="0"/>
          </p:cNvCxnSpPr>
          <p:nvPr/>
        </p:nvCxnSpPr>
        <p:spPr bwMode="auto">
          <a:xfrm>
            <a:off x="1790700" y="4800600"/>
            <a:ext cx="1143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4" name="AutoShape 17"/>
          <p:cNvCxnSpPr>
            <a:cxnSpLocks noChangeShapeType="1"/>
            <a:stCxn id="27656" idx="2"/>
            <a:endCxn id="27657" idx="0"/>
          </p:cNvCxnSpPr>
          <p:nvPr/>
        </p:nvCxnSpPr>
        <p:spPr bwMode="auto">
          <a:xfrm>
            <a:off x="1790700" y="4800600"/>
            <a:ext cx="28575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5" name="AutoShape 18"/>
          <p:cNvCxnSpPr>
            <a:cxnSpLocks noChangeShapeType="1"/>
            <a:stCxn id="27658" idx="2"/>
            <a:endCxn id="27652" idx="0"/>
          </p:cNvCxnSpPr>
          <p:nvPr/>
        </p:nvCxnSpPr>
        <p:spPr bwMode="auto">
          <a:xfrm>
            <a:off x="1905000" y="5562600"/>
            <a:ext cx="5715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슬라이드 번호 개체 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579E6-CDD4-4FB0-B0F4-0FF879A305E9}" type="slidenum">
              <a:rPr lang="en-US" altLang="ko-KR"/>
              <a:pPr>
                <a:defRPr/>
              </a:pPr>
              <a:t>24</a:t>
            </a:fld>
            <a:endParaRPr lang="en-US" altLang="ko-KR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2) </a:t>
            </a:r>
            <a:r>
              <a:rPr lang="ko-KR" altLang="en-US" sz="3200" smtClean="0"/>
              <a:t>의미망을 이용한 회계지식의 표현방법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4572000" y="20574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자산</a:t>
            </a:r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6248400" y="36576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비유동자산</a:t>
            </a:r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2895600" y="36576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유동자산</a:t>
            </a:r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6324600" y="5029200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유형자산</a:t>
            </a:r>
          </a:p>
        </p:txBody>
      </p:sp>
      <p:sp>
        <p:nvSpPr>
          <p:cNvPr id="28679" name="Rectangle 10"/>
          <p:cNvSpPr>
            <a:spLocks noChangeArrowheads="1"/>
          </p:cNvSpPr>
          <p:nvPr/>
        </p:nvSpPr>
        <p:spPr bwMode="auto">
          <a:xfrm>
            <a:off x="4953000" y="5029200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투자자산</a:t>
            </a:r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3505200" y="5029200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재고자산</a:t>
            </a:r>
          </a:p>
        </p:txBody>
      </p:sp>
      <p:sp>
        <p:nvSpPr>
          <p:cNvPr id="28681" name="Rectangle 12"/>
          <p:cNvSpPr>
            <a:spLocks noChangeArrowheads="1"/>
          </p:cNvSpPr>
          <p:nvPr/>
        </p:nvSpPr>
        <p:spPr bwMode="auto">
          <a:xfrm>
            <a:off x="2209800" y="5029200"/>
            <a:ext cx="1219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당좌자산</a:t>
            </a:r>
          </a:p>
        </p:txBody>
      </p:sp>
      <p:sp>
        <p:nvSpPr>
          <p:cNvPr id="28682" name="Rectangle 13"/>
          <p:cNvSpPr>
            <a:spLocks noChangeArrowheads="1"/>
          </p:cNvSpPr>
          <p:nvPr/>
        </p:nvSpPr>
        <p:spPr bwMode="auto">
          <a:xfrm>
            <a:off x="381000" y="5029200"/>
            <a:ext cx="1600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현금 및 </a:t>
            </a:r>
          </a:p>
          <a:p>
            <a:pPr algn="ctr" eaLnBrk="1" hangingPunct="1"/>
            <a:r>
              <a:rPr lang="ko-KR" altLang="en-US">
                <a:latin typeface="굴림" pitchFamily="50" charset="-127"/>
              </a:rPr>
              <a:t>현금성자산</a:t>
            </a:r>
          </a:p>
        </p:txBody>
      </p:sp>
      <p:sp>
        <p:nvSpPr>
          <p:cNvPr id="28683" name="Rectangle 14"/>
          <p:cNvSpPr>
            <a:spLocks noChangeArrowheads="1"/>
          </p:cNvSpPr>
          <p:nvPr/>
        </p:nvSpPr>
        <p:spPr bwMode="auto">
          <a:xfrm>
            <a:off x="457200" y="39624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당좌자산</a:t>
            </a:r>
          </a:p>
        </p:txBody>
      </p:sp>
      <p:sp>
        <p:nvSpPr>
          <p:cNvPr id="28684" name="Rectangle 15"/>
          <p:cNvSpPr>
            <a:spLocks noChangeArrowheads="1"/>
          </p:cNvSpPr>
          <p:nvPr/>
        </p:nvSpPr>
        <p:spPr bwMode="auto">
          <a:xfrm>
            <a:off x="457200" y="29718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유동자산</a:t>
            </a:r>
          </a:p>
        </p:txBody>
      </p:sp>
      <p:sp>
        <p:nvSpPr>
          <p:cNvPr id="28685" name="Rectangle 16"/>
          <p:cNvSpPr>
            <a:spLocks noChangeArrowheads="1"/>
          </p:cNvSpPr>
          <p:nvPr/>
        </p:nvSpPr>
        <p:spPr bwMode="auto">
          <a:xfrm>
            <a:off x="457200" y="1981200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자산</a:t>
            </a:r>
          </a:p>
        </p:txBody>
      </p:sp>
      <p:sp>
        <p:nvSpPr>
          <p:cNvPr id="28686" name="Rectangle 28"/>
          <p:cNvSpPr>
            <a:spLocks noChangeArrowheads="1"/>
          </p:cNvSpPr>
          <p:nvPr/>
        </p:nvSpPr>
        <p:spPr bwMode="auto">
          <a:xfrm>
            <a:off x="7696200" y="5029200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무형자산</a:t>
            </a:r>
          </a:p>
        </p:txBody>
      </p:sp>
      <p:cxnSp>
        <p:nvCxnSpPr>
          <p:cNvPr id="28687" name="AutoShape 36"/>
          <p:cNvCxnSpPr>
            <a:cxnSpLocks noChangeShapeType="1"/>
            <a:stCxn id="28675" idx="2"/>
            <a:endCxn id="28677" idx="0"/>
          </p:cNvCxnSpPr>
          <p:nvPr/>
        </p:nvCxnSpPr>
        <p:spPr bwMode="auto">
          <a:xfrm flipH="1">
            <a:off x="3619500" y="2590800"/>
            <a:ext cx="1676400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8" name="AutoShape 37"/>
          <p:cNvCxnSpPr>
            <a:cxnSpLocks noChangeShapeType="1"/>
            <a:stCxn id="28675" idx="2"/>
            <a:endCxn id="28676" idx="0"/>
          </p:cNvCxnSpPr>
          <p:nvPr/>
        </p:nvCxnSpPr>
        <p:spPr bwMode="auto">
          <a:xfrm>
            <a:off x="5295900" y="2590800"/>
            <a:ext cx="1676400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9" name="AutoShape 38"/>
          <p:cNvCxnSpPr>
            <a:cxnSpLocks noChangeShapeType="1"/>
            <a:stCxn id="28677" idx="2"/>
            <a:endCxn id="28681" idx="0"/>
          </p:cNvCxnSpPr>
          <p:nvPr/>
        </p:nvCxnSpPr>
        <p:spPr bwMode="auto">
          <a:xfrm flipH="1">
            <a:off x="2819400" y="4191000"/>
            <a:ext cx="80010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0" name="AutoShape 39"/>
          <p:cNvCxnSpPr>
            <a:cxnSpLocks noChangeShapeType="1"/>
            <a:stCxn id="28677" idx="2"/>
            <a:endCxn id="28680" idx="0"/>
          </p:cNvCxnSpPr>
          <p:nvPr/>
        </p:nvCxnSpPr>
        <p:spPr bwMode="auto">
          <a:xfrm>
            <a:off x="3619500" y="4191000"/>
            <a:ext cx="53340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1" name="AutoShape 40"/>
          <p:cNvCxnSpPr>
            <a:cxnSpLocks noChangeShapeType="1"/>
            <a:stCxn id="28676" idx="2"/>
            <a:endCxn id="28679" idx="0"/>
          </p:cNvCxnSpPr>
          <p:nvPr/>
        </p:nvCxnSpPr>
        <p:spPr bwMode="auto">
          <a:xfrm flipH="1">
            <a:off x="5600700" y="4191000"/>
            <a:ext cx="137160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2" name="AutoShape 41"/>
          <p:cNvCxnSpPr>
            <a:cxnSpLocks noChangeShapeType="1"/>
            <a:stCxn id="28676" idx="2"/>
            <a:endCxn id="28678" idx="0"/>
          </p:cNvCxnSpPr>
          <p:nvPr/>
        </p:nvCxnSpPr>
        <p:spPr bwMode="auto">
          <a:xfrm>
            <a:off x="6972300" y="4191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3" name="AutoShape 42"/>
          <p:cNvCxnSpPr>
            <a:cxnSpLocks noChangeShapeType="1"/>
            <a:stCxn id="28676" idx="2"/>
            <a:endCxn id="28686" idx="0"/>
          </p:cNvCxnSpPr>
          <p:nvPr/>
        </p:nvCxnSpPr>
        <p:spPr bwMode="auto">
          <a:xfrm>
            <a:off x="6972300" y="4191000"/>
            <a:ext cx="137160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4" name="AutoShape 43"/>
          <p:cNvCxnSpPr>
            <a:cxnSpLocks noChangeShapeType="1"/>
            <a:stCxn id="28682" idx="0"/>
            <a:endCxn id="28683" idx="2"/>
          </p:cNvCxnSpPr>
          <p:nvPr/>
        </p:nvCxnSpPr>
        <p:spPr bwMode="auto">
          <a:xfrm flipV="1">
            <a:off x="1181100" y="44958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5" name="AutoShape 44"/>
          <p:cNvCxnSpPr>
            <a:cxnSpLocks noChangeShapeType="1"/>
            <a:stCxn id="28683" idx="0"/>
            <a:endCxn id="28684" idx="2"/>
          </p:cNvCxnSpPr>
          <p:nvPr/>
        </p:nvCxnSpPr>
        <p:spPr bwMode="auto">
          <a:xfrm flipV="1">
            <a:off x="1181100" y="35052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96" name="AutoShape 45"/>
          <p:cNvCxnSpPr>
            <a:cxnSpLocks noChangeShapeType="1"/>
            <a:stCxn id="28684" idx="0"/>
            <a:endCxn id="28685" idx="2"/>
          </p:cNvCxnSpPr>
          <p:nvPr/>
        </p:nvCxnSpPr>
        <p:spPr bwMode="auto">
          <a:xfrm flipV="1">
            <a:off x="1181100" y="2514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7" name="Text Box 46"/>
          <p:cNvSpPr txBox="1">
            <a:spLocks noChangeArrowheads="1"/>
          </p:cNvSpPr>
          <p:nvPr/>
        </p:nvSpPr>
        <p:spPr bwMode="auto">
          <a:xfrm>
            <a:off x="2895600" y="45720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698" name="Text Box 48"/>
          <p:cNvSpPr txBox="1">
            <a:spLocks noChangeArrowheads="1"/>
          </p:cNvSpPr>
          <p:nvPr/>
        </p:nvSpPr>
        <p:spPr bwMode="auto">
          <a:xfrm>
            <a:off x="3886200" y="45720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699" name="Text Box 49"/>
          <p:cNvSpPr txBox="1">
            <a:spLocks noChangeArrowheads="1"/>
          </p:cNvSpPr>
          <p:nvPr/>
        </p:nvSpPr>
        <p:spPr bwMode="auto">
          <a:xfrm>
            <a:off x="5410200" y="44958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700" name="Text Box 50"/>
          <p:cNvSpPr txBox="1">
            <a:spLocks noChangeArrowheads="1"/>
          </p:cNvSpPr>
          <p:nvPr/>
        </p:nvSpPr>
        <p:spPr bwMode="auto">
          <a:xfrm>
            <a:off x="6324600" y="45720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701" name="Text Box 51"/>
          <p:cNvSpPr txBox="1">
            <a:spLocks noChangeArrowheads="1"/>
          </p:cNvSpPr>
          <p:nvPr/>
        </p:nvSpPr>
        <p:spPr bwMode="auto">
          <a:xfrm>
            <a:off x="7620000" y="44958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702" name="Text Box 52"/>
          <p:cNvSpPr txBox="1">
            <a:spLocks noChangeArrowheads="1"/>
          </p:cNvSpPr>
          <p:nvPr/>
        </p:nvSpPr>
        <p:spPr bwMode="auto">
          <a:xfrm>
            <a:off x="3733800" y="27432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703" name="Text Box 53"/>
          <p:cNvSpPr txBox="1">
            <a:spLocks noChangeArrowheads="1"/>
          </p:cNvSpPr>
          <p:nvPr/>
        </p:nvSpPr>
        <p:spPr bwMode="auto">
          <a:xfrm>
            <a:off x="5867400" y="2743200"/>
            <a:ext cx="919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Has_part</a:t>
            </a:r>
          </a:p>
        </p:txBody>
      </p:sp>
      <p:sp>
        <p:nvSpPr>
          <p:cNvPr id="28704" name="Text Box 54"/>
          <p:cNvSpPr txBox="1">
            <a:spLocks noChangeArrowheads="1"/>
          </p:cNvSpPr>
          <p:nvPr/>
        </p:nvSpPr>
        <p:spPr bwMode="auto">
          <a:xfrm>
            <a:off x="1371600" y="4648200"/>
            <a:ext cx="547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IS_A</a:t>
            </a:r>
          </a:p>
        </p:txBody>
      </p:sp>
      <p:sp>
        <p:nvSpPr>
          <p:cNvPr id="28705" name="Text Box 55"/>
          <p:cNvSpPr txBox="1">
            <a:spLocks noChangeArrowheads="1"/>
          </p:cNvSpPr>
          <p:nvPr/>
        </p:nvSpPr>
        <p:spPr bwMode="auto">
          <a:xfrm>
            <a:off x="1295400" y="3581400"/>
            <a:ext cx="547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IS_A</a:t>
            </a:r>
          </a:p>
        </p:txBody>
      </p:sp>
      <p:sp>
        <p:nvSpPr>
          <p:cNvPr id="28706" name="Text Box 56"/>
          <p:cNvSpPr txBox="1">
            <a:spLocks noChangeArrowheads="1"/>
          </p:cNvSpPr>
          <p:nvPr/>
        </p:nvSpPr>
        <p:spPr bwMode="auto">
          <a:xfrm>
            <a:off x="1447800" y="2590800"/>
            <a:ext cx="547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400">
                <a:latin typeface="굴림" pitchFamily="50" charset="-127"/>
              </a:rPr>
              <a:t>IS_A</a:t>
            </a:r>
          </a:p>
        </p:txBody>
      </p:sp>
      <p:sp>
        <p:nvSpPr>
          <p:cNvPr id="37" name="슬라이드 번호 개체 틀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6ACB3-7488-479A-9230-0EDBB9184573}" type="slidenum">
              <a:rPr lang="en-US" altLang="ko-KR"/>
              <a:pPr>
                <a:defRPr/>
              </a:pPr>
              <a:t>25</a:t>
            </a:fld>
            <a:endParaRPr lang="en-US" altLang="ko-KR"/>
          </a:p>
        </p:txBody>
      </p:sp>
      <p:sp>
        <p:nvSpPr>
          <p:cNvPr id="38" name="바닥글 개체 틀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3) </a:t>
            </a:r>
            <a:r>
              <a:rPr lang="ko-KR" altLang="en-US" sz="3200" smtClean="0"/>
              <a:t>프레임을 이용한 회계지식의 표현방법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8382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프레임은 노드의 구조를 보다 체계화한 것이라 볼 수 있다</a:t>
            </a:r>
            <a:r>
              <a:rPr lang="en-US" altLang="ko-KR" sz="2400" smtClean="0"/>
              <a:t>. </a:t>
            </a:r>
          </a:p>
        </p:txBody>
      </p:sp>
      <p:grpSp>
        <p:nvGrpSpPr>
          <p:cNvPr id="29700" name="Group 12"/>
          <p:cNvGrpSpPr>
            <a:grpSpLocks/>
          </p:cNvGrpSpPr>
          <p:nvPr/>
        </p:nvGrpSpPr>
        <p:grpSpPr bwMode="auto">
          <a:xfrm>
            <a:off x="2057400" y="1752600"/>
            <a:ext cx="4679950" cy="4919663"/>
            <a:chOff x="-3" y="-3"/>
            <a:chExt cx="2948" cy="2427"/>
          </a:xfrm>
        </p:grpSpPr>
        <p:grpSp>
          <p:nvGrpSpPr>
            <p:cNvPr id="29706" name="Group 10"/>
            <p:cNvGrpSpPr>
              <a:grpSpLocks/>
            </p:cNvGrpSpPr>
            <p:nvPr/>
          </p:nvGrpSpPr>
          <p:grpSpPr bwMode="auto">
            <a:xfrm>
              <a:off x="0" y="0"/>
              <a:ext cx="2942" cy="2421"/>
              <a:chOff x="0" y="0"/>
              <a:chExt cx="2942" cy="2421"/>
            </a:xfrm>
          </p:grpSpPr>
          <p:grpSp>
            <p:nvGrpSpPr>
              <p:cNvPr id="29708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1454" cy="2421"/>
                <a:chOff x="0" y="0"/>
                <a:chExt cx="1454" cy="2421"/>
              </a:xfrm>
            </p:grpSpPr>
            <p:sp>
              <p:nvSpPr>
                <p:cNvPr id="29712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1444" cy="24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관계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회계거래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회계거래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날짜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(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차변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(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대변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(next-id 1))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1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회계거래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(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차변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(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금액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2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자산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7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</a:t>
                  </a:r>
                  <a:endParaRPr lang="ko-KR" altLang="en-US" sz="10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000">
                      <a:solidFill>
                        <a:srgbClr val="000000"/>
                      </a:solidFill>
                      <a:ea typeface="바탕체" pitchFamily="17" charset="-127"/>
                    </a:rPr>
                    <a:t> </a:t>
                  </a:r>
                  <a:endParaRPr lang="ko-KR" altLang="en-US" sz="10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>
                    <a:latin typeface="굴림" pitchFamily="50" charset="-127"/>
                  </a:endParaRPr>
                </a:p>
              </p:txBody>
            </p:sp>
            <p:sp>
              <p:nvSpPr>
                <p:cNvPr id="29713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454" cy="24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29709" name="Group 9"/>
              <p:cNvGrpSpPr>
                <a:grpSpLocks/>
              </p:cNvGrpSpPr>
              <p:nvPr/>
            </p:nvGrpSpPr>
            <p:grpSpPr bwMode="auto">
              <a:xfrm>
                <a:off x="1454" y="0"/>
                <a:ext cx="1488" cy="2421"/>
                <a:chOff x="1454" y="0"/>
                <a:chExt cx="1488" cy="2421"/>
              </a:xfrm>
            </p:grpSpPr>
            <p:sp>
              <p:nvSpPr>
                <p:cNvPr id="29710" name="Rectangle 5"/>
                <p:cNvSpPr>
                  <a:spLocks noChangeArrowheads="1"/>
                </p:cNvSpPr>
                <p:nvPr/>
              </p:nvSpPr>
              <p:spPr bwMode="auto">
                <a:xfrm>
                  <a:off x="1459" y="0"/>
                  <a:ext cx="1478" cy="24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 sz="7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부채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자본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수익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비용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손익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제조경비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자본조정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감가상각누계액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대손충당금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계정항목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3-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자산</a:t>
                  </a:r>
                  <a:endParaRPr lang="ko-KR" altLang="en-US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;;;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(deframed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현금및현금성자산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굴림체" pitchFamily="49" charset="-127"/>
                  </a:endParaRPr>
                </a:p>
                <a:p>
                  <a:pPr algn="just" latinLnBrk="0"/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(is-a </a:t>
                  </a:r>
                  <a:r>
                    <a: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자산</a:t>
                  </a:r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)</a:t>
                  </a:r>
                  <a:endParaRPr lang="en-US" altLang="ko-KR" sz="12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r>
                    <a:rPr lang="en-US" altLang="ko-KR" sz="12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(next-id 1))</a:t>
                  </a:r>
                  <a:r>
                    <a:rPr lang="en-US" altLang="ko-KR" sz="700">
                      <a:solidFill>
                        <a:srgbClr val="000000"/>
                      </a:solidFill>
                      <a:latin typeface="굴림" pitchFamily="50" charset="-127"/>
                      <a:ea typeface="굴림체" pitchFamily="49" charset="-127"/>
                    </a:rPr>
                    <a:t>               </a:t>
                  </a:r>
                  <a:endParaRPr lang="en-US" altLang="ko-KR" sz="1000">
                    <a:solidFill>
                      <a:srgbClr val="000000"/>
                    </a:solidFill>
                    <a:latin typeface="굴림" pitchFamily="50" charset="-127"/>
                    <a:ea typeface="바탕체" pitchFamily="17" charset="-127"/>
                  </a:endParaRPr>
                </a:p>
                <a:p>
                  <a:pPr algn="just" latinLnBrk="0"/>
                  <a:endParaRPr lang="en-US" altLang="ko-KR">
                    <a:latin typeface="굴림" pitchFamily="50" charset="-127"/>
                  </a:endParaRPr>
                </a:p>
              </p:txBody>
            </p:sp>
            <p:sp>
              <p:nvSpPr>
                <p:cNvPr id="29711" name="Rectangle 8"/>
                <p:cNvSpPr>
                  <a:spLocks noChangeArrowheads="1"/>
                </p:cNvSpPr>
                <p:nvPr/>
              </p:nvSpPr>
              <p:spPr bwMode="auto">
                <a:xfrm>
                  <a:off x="1454" y="0"/>
                  <a:ext cx="1488" cy="242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-3" y="-3"/>
              <a:ext cx="2948" cy="242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29701" name="Rectangle 13"/>
          <p:cNvSpPr>
            <a:spLocks noChangeArrowheads="1"/>
          </p:cNvSpPr>
          <p:nvPr/>
        </p:nvSpPr>
        <p:spPr bwMode="auto">
          <a:xfrm>
            <a:off x="3175" y="4738688"/>
            <a:ext cx="4394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29702" name="Rectangle 14"/>
          <p:cNvSpPr>
            <a:spLocks noChangeArrowheads="1"/>
          </p:cNvSpPr>
          <p:nvPr/>
        </p:nvSpPr>
        <p:spPr bwMode="auto">
          <a:xfrm>
            <a:off x="3175" y="5348288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29703" name="Text Box 15"/>
          <p:cNvSpPr txBox="1">
            <a:spLocks noChangeArrowheads="1"/>
          </p:cNvSpPr>
          <p:nvPr/>
        </p:nvSpPr>
        <p:spPr bwMode="auto">
          <a:xfrm>
            <a:off x="7010400" y="2895600"/>
            <a:ext cx="18780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600">
                <a:latin typeface="굴림" pitchFamily="50" charset="-127"/>
              </a:rPr>
              <a:t>UNLK-FRAME</a:t>
            </a:r>
            <a:r>
              <a:rPr lang="ko-KR" altLang="en-US" sz="1600">
                <a:latin typeface="굴림" pitchFamily="50" charset="-127"/>
              </a:rPr>
              <a:t>을</a:t>
            </a:r>
          </a:p>
          <a:p>
            <a:pPr eaLnBrk="1" hangingPunct="1"/>
            <a:r>
              <a:rPr lang="ko-KR" altLang="en-US" sz="1600">
                <a:latin typeface="굴림" pitchFamily="50" charset="-127"/>
              </a:rPr>
              <a:t>이용한 회계지식의</a:t>
            </a:r>
          </a:p>
          <a:p>
            <a:pPr eaLnBrk="1" hangingPunct="1"/>
            <a:r>
              <a:rPr lang="ko-KR" altLang="en-US" sz="1600">
                <a:latin typeface="굴림" pitchFamily="50" charset="-127"/>
              </a:rPr>
              <a:t>표현</a:t>
            </a:r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615BD-D394-487D-B4FD-550919D3BCE1}" type="slidenum">
              <a:rPr lang="en-US" altLang="ko-KR"/>
              <a:pPr>
                <a:defRPr/>
              </a:pPr>
              <a:t>26</a:t>
            </a:fld>
            <a:endParaRPr lang="en-US" altLang="ko-KR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 noTextEdit="1"/>
          </p:cNvSpPr>
          <p:nvPr/>
        </p:nvSpPr>
        <p:spPr bwMode="auto">
          <a:xfrm>
            <a:off x="2274888" y="-1090613"/>
            <a:ext cx="4445000" cy="2622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ko-KR" altLang="en-US"/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85800"/>
            <a:ext cx="7086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057400" y="5562600"/>
            <a:ext cx="546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>
                <a:latin typeface="굴림" pitchFamily="50" charset="-127"/>
              </a:rPr>
              <a:t>프레임 편집기에 의한 회계지식의 표현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618A1-F22B-4970-84BD-236ED23B4147}" type="slidenum">
              <a:rPr lang="en-US" altLang="ko-KR"/>
              <a:pPr>
                <a:defRPr/>
              </a:pPr>
              <a:t>27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ChangeArrowheads="1" noTextEdit="1"/>
          </p:cNvSpPr>
          <p:nvPr/>
        </p:nvSpPr>
        <p:spPr bwMode="auto">
          <a:xfrm>
            <a:off x="2279650" y="-1719263"/>
            <a:ext cx="4464050" cy="304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ko-KR" altLang="en-US"/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38200"/>
            <a:ext cx="7086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85800" y="5715000"/>
            <a:ext cx="790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>
                <a:latin typeface="굴림" pitchFamily="50" charset="-127"/>
              </a:rPr>
              <a:t>회계의 계정 항목들에 대한 프레임 그래프 전체보기 화면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42DD5D-CC92-474B-B91F-DA4A24B6A5AF}" type="slidenum">
              <a:rPr lang="en-US" altLang="ko-KR"/>
              <a:pPr>
                <a:defRPr/>
              </a:pPr>
              <a:t>28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200" smtClean="0"/>
              <a:t>(3) </a:t>
            </a:r>
            <a:r>
              <a:rPr lang="ko-KR" altLang="en-US" sz="3200" smtClean="0"/>
              <a:t>회계정보시스템을 위한</a:t>
            </a:r>
            <a:br>
              <a:rPr lang="ko-KR" altLang="en-US" sz="3200" smtClean="0"/>
            </a:br>
            <a:r>
              <a:rPr lang="ko-KR" altLang="en-US" sz="3200" smtClean="0"/>
              <a:t>역 방향 추론용 지식획득 시스템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5814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과거 대부분의 전문가 시스템 개발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회계전문가와의 면담</a:t>
            </a:r>
            <a:r>
              <a:rPr lang="en-US" altLang="ko-KR" sz="2400" smtClean="0"/>
              <a:t>- </a:t>
            </a:r>
            <a:r>
              <a:rPr lang="ko-KR" altLang="en-US" sz="2400" smtClean="0"/>
              <a:t>지식공학자가 규칙의 형태로 작성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회계전문가가 다시 검증</a:t>
            </a:r>
          </a:p>
          <a:p>
            <a:pPr eaLnBrk="1" hangingPunct="1"/>
            <a:r>
              <a:rPr lang="ko-KR" altLang="en-US" sz="2400" smtClean="0"/>
              <a:t>지식베이스 시스템의 사용 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지식베이스는 추론을 할 수 있다는 것이 다른 시스템과의 차이이다</a:t>
            </a:r>
            <a:r>
              <a:rPr lang="en-US" altLang="ko-KR" sz="2400" smtClean="0"/>
              <a:t>.</a:t>
            </a:r>
          </a:p>
          <a:p>
            <a:pPr eaLnBrk="1" hangingPunct="1"/>
            <a:r>
              <a:rPr lang="ko-KR" altLang="en-US" sz="2400" smtClean="0"/>
              <a:t>전문가시스템의 추론방법 중 역 방향 추론은 가장 기본적인 추론 방법이다</a:t>
            </a:r>
            <a:r>
              <a:rPr lang="en-US" altLang="ko-KR" sz="24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D64E1-8FB0-4350-B980-33F5D9E715F0}" type="slidenum">
              <a:rPr lang="en-US" altLang="ko-KR"/>
              <a:pPr>
                <a:defRPr/>
              </a:pPr>
              <a:t>29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1. </a:t>
            </a:r>
            <a:r>
              <a:rPr lang="ko-KR" altLang="en-US" smtClean="0"/>
              <a:t>인공지능의 개요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124200"/>
          </a:xfrm>
        </p:spPr>
        <p:txBody>
          <a:bodyPr/>
          <a:lstStyle/>
          <a:p>
            <a:pPr eaLnBrk="1" hangingPunct="1"/>
            <a:r>
              <a:rPr lang="ko-KR" altLang="en-US" smtClean="0"/>
              <a:t>인공지능은 컴퓨터공학</a:t>
            </a:r>
            <a:r>
              <a:rPr lang="en-US" altLang="ko-KR" smtClean="0"/>
              <a:t>, </a:t>
            </a:r>
            <a:r>
              <a:rPr lang="ko-KR" altLang="en-US" smtClean="0"/>
              <a:t>생물학</a:t>
            </a:r>
            <a:r>
              <a:rPr lang="en-US" altLang="ko-KR" smtClean="0"/>
              <a:t>, </a:t>
            </a:r>
            <a:r>
              <a:rPr lang="ko-KR" altLang="en-US" smtClean="0"/>
              <a:t>심리학</a:t>
            </a:r>
            <a:r>
              <a:rPr lang="en-US" altLang="ko-KR" smtClean="0"/>
              <a:t>, </a:t>
            </a:r>
            <a:r>
              <a:rPr lang="ko-KR" altLang="en-US" smtClean="0"/>
              <a:t>언어학</a:t>
            </a:r>
            <a:r>
              <a:rPr lang="en-US" altLang="ko-KR" smtClean="0"/>
              <a:t>, </a:t>
            </a:r>
            <a:r>
              <a:rPr lang="ko-KR" altLang="en-US" smtClean="0"/>
              <a:t>수학 및 공학등과 같은 여러 학문 분야에 기초를 둔 학문 또는 기술로서</a:t>
            </a:r>
            <a:r>
              <a:rPr lang="en-US" altLang="ko-KR" smtClean="0"/>
              <a:t>, </a:t>
            </a:r>
            <a:r>
              <a:rPr lang="ko-KR" altLang="en-US" smtClean="0"/>
              <a:t>그 목적은 </a:t>
            </a:r>
            <a:r>
              <a:rPr lang="ko-KR" altLang="en-US" smtClean="0">
                <a:latin typeface="Times New Roman" pitchFamily="18" charset="0"/>
              </a:rPr>
              <a:t>“</a:t>
            </a:r>
            <a:r>
              <a:rPr lang="ko-KR" altLang="en-US" smtClean="0"/>
              <a:t> 보고</a:t>
            </a:r>
            <a:r>
              <a:rPr lang="en-US" altLang="ko-KR" smtClean="0"/>
              <a:t>, </a:t>
            </a:r>
            <a:r>
              <a:rPr lang="ko-KR" altLang="en-US" smtClean="0"/>
              <a:t>듣고</a:t>
            </a:r>
            <a:r>
              <a:rPr lang="en-US" altLang="ko-KR" smtClean="0"/>
              <a:t>, </a:t>
            </a:r>
            <a:r>
              <a:rPr lang="ko-KR" altLang="en-US" smtClean="0"/>
              <a:t>걷고</a:t>
            </a:r>
            <a:r>
              <a:rPr lang="en-US" altLang="ko-KR" smtClean="0"/>
              <a:t>, </a:t>
            </a:r>
            <a:r>
              <a:rPr lang="ko-KR" altLang="en-US" smtClean="0"/>
              <a:t>말하고</a:t>
            </a:r>
            <a:r>
              <a:rPr lang="en-US" altLang="ko-KR" smtClean="0"/>
              <a:t>, </a:t>
            </a:r>
            <a:r>
              <a:rPr lang="ko-KR" altLang="en-US" smtClean="0"/>
              <a:t>느끼며</a:t>
            </a:r>
            <a:r>
              <a:rPr lang="en-US" altLang="ko-KR" smtClean="0"/>
              <a:t>, </a:t>
            </a:r>
            <a:r>
              <a:rPr lang="ko-KR" altLang="en-US" smtClean="0"/>
              <a:t>나아가 생각까지도 할 수 있는 컴퓨터</a:t>
            </a:r>
            <a:r>
              <a:rPr lang="ko-KR" altLang="en-US" smtClean="0">
                <a:latin typeface="Times New Roman" pitchFamily="18" charset="0"/>
              </a:rPr>
              <a:t>”</a:t>
            </a:r>
            <a:r>
              <a:rPr lang="ko-KR" altLang="en-US" smtClean="0"/>
              <a:t>를 개발하려는 데 있다</a:t>
            </a:r>
            <a:r>
              <a:rPr lang="en-US" altLang="ko-KR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FE876-7EF0-4BA4-8E11-1A78934BAB8C}" type="slidenum">
              <a:rPr lang="en-US" altLang="ko-KR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(4) </a:t>
            </a:r>
            <a:r>
              <a:rPr lang="ko-KR" altLang="en-US" sz="3200" smtClean="0"/>
              <a:t>회계정보시스템과 전문가 시스템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ko-KR" altLang="en-US" sz="2000" smtClean="0"/>
              <a:t>회계분야에서 전문가 시스템이 적용되기 시작한 것은 </a:t>
            </a:r>
            <a:r>
              <a:rPr lang="en-US" altLang="ko-KR" sz="2000" smtClean="0"/>
              <a:t>1980</a:t>
            </a:r>
            <a:r>
              <a:rPr lang="ko-KR" altLang="en-US" sz="2000" smtClean="0"/>
              <a:t>년대 초반부터이다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이러한 회계전문가 시스템은 주로 회계감사와 세무회계분야에서 개발되었다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뒤이어 관리회계에서도 활용되는 전문가시스템이 개발 되었다</a:t>
            </a:r>
            <a:r>
              <a:rPr lang="en-US" altLang="ko-KR" sz="2000" smtClean="0"/>
              <a:t>.</a:t>
            </a:r>
          </a:p>
          <a:p>
            <a:pPr eaLnBrk="1" hangingPunct="1"/>
            <a:endParaRPr lang="en-US" altLang="ko-KR" sz="2000" smtClean="0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286000" y="2895600"/>
            <a:ext cx="640080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4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Dungan &amp; Hall(1985)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AUDITOR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라는 전문가 시스템을 개발 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Hansen &amp; Messier(1986)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EDP-XPERT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라는 시스템을 개발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Steinbart(1987)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는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A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UDIT PLANNER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개발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Coopers &amp;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Lybrand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회계법인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ADVISOR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감사전문가시스템을 개발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Price Waterhouse PLANET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개발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Ernst &amp; Young FLOW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EVAL </a:t>
            </a:r>
            <a:r>
              <a:rPr lang="ko-KR" altLang="en-US" sz="1600">
                <a:solidFill>
                  <a:srgbClr val="000000"/>
                </a:solidFill>
              </a:rPr>
              <a:t>개발</a:t>
            </a:r>
            <a:endParaRPr lang="ko-KR" altLang="en-US" sz="1600">
              <a:latin typeface="굴림" pitchFamily="50" charset="-127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362200" y="4495800"/>
            <a:ext cx="64008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TAES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전문가시스템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미국 국세청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-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IRS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전문가시스템을 개발</a:t>
            </a:r>
          </a:p>
          <a:p>
            <a:pPr algn="just" eaLnBrk="1" hangingPunct="1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Coopers &amp;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Lybrand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회계법인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Expert TAX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와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Price Waterhouse 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에서 개발한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RIC Checlist</a:t>
            </a:r>
            <a:endParaRPr lang="en-US" altLang="ko-KR" sz="1600">
              <a:latin typeface="굴림" pitchFamily="50" charset="-127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2514600" y="5638800"/>
            <a:ext cx="4876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600">
                <a:latin typeface="굴림" pitchFamily="50" charset="-127"/>
                <a:ea typeface="바탕" pitchFamily="18" charset="-127"/>
              </a:rPr>
              <a:t>Exxon</a:t>
            </a:r>
            <a:r>
              <a:rPr lang="ko-KR" altLang="en-US" sz="1600">
                <a:latin typeface="굴림" pitchFamily="50" charset="-127"/>
                <a:ea typeface="바탕" pitchFamily="18" charset="-127"/>
              </a:rPr>
              <a:t>사  </a:t>
            </a:r>
            <a:r>
              <a:rPr lang="en-US" altLang="ko-KR" sz="1600">
                <a:latin typeface="굴림" pitchFamily="50" charset="-127"/>
                <a:ea typeface="바탕" pitchFamily="18" charset="-127"/>
              </a:rPr>
              <a:t>ICOR</a:t>
            </a:r>
          </a:p>
          <a:p>
            <a:pPr eaLnBrk="1" hangingPunct="1"/>
            <a:r>
              <a:rPr lang="en-US" altLang="ko-KR" sz="1600">
                <a:latin typeface="굴림" pitchFamily="50" charset="-127"/>
                <a:ea typeface="바탕" pitchFamily="18" charset="-127"/>
              </a:rPr>
              <a:t>Northwest Air</a:t>
            </a:r>
            <a:r>
              <a:rPr lang="ko-KR" altLang="en-US" sz="1600">
                <a:latin typeface="굴림" pitchFamily="50" charset="-127"/>
                <a:ea typeface="바탕" pitchFamily="18" charset="-127"/>
              </a:rPr>
              <a:t>는 </a:t>
            </a:r>
            <a:r>
              <a:rPr lang="en-US" altLang="ko-KR" sz="1600">
                <a:latin typeface="굴림" pitchFamily="50" charset="-127"/>
                <a:ea typeface="바탕" pitchFamily="18" charset="-127"/>
              </a:rPr>
              <a:t>PRA</a:t>
            </a:r>
            <a:r>
              <a:rPr lang="ko-KR" altLang="en-US" sz="1600">
                <a:latin typeface="굴림" pitchFamily="50" charset="-127"/>
                <a:ea typeface="바탕" pitchFamily="18" charset="-127"/>
              </a:rPr>
              <a:t>전문가시스템을 개발</a:t>
            </a:r>
            <a:endParaRPr lang="ko-KR" altLang="en-US" sz="1600">
              <a:latin typeface="굴림" pitchFamily="50" charset="-127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212725" y="3325813"/>
            <a:ext cx="2216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>
                <a:latin typeface="굴림" pitchFamily="50" charset="-127"/>
              </a:rPr>
              <a:t>회계감사전문가시스템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65125" y="4849813"/>
            <a:ext cx="1809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>
                <a:latin typeface="굴림" pitchFamily="50" charset="-127"/>
              </a:rPr>
              <a:t>세무전문가시스템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04800" y="5715000"/>
            <a:ext cx="2216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600">
                <a:latin typeface="굴림" pitchFamily="50" charset="-127"/>
              </a:rPr>
              <a:t>관리회계전문가시스템</a:t>
            </a:r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7E15F4-086D-49CA-B048-D33DAACE5F85}" type="slidenum">
              <a:rPr lang="en-US" altLang="ko-KR"/>
              <a:pPr>
                <a:defRPr/>
              </a:pPr>
              <a:t>30</a:t>
            </a:fld>
            <a:endParaRPr lang="en-US" altLang="ko-KR"/>
          </a:p>
        </p:txBody>
      </p:sp>
      <p:sp>
        <p:nvSpPr>
          <p:cNvPr id="13" name="바닥글 개체 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447800"/>
          </a:xfrm>
        </p:spPr>
        <p:txBody>
          <a:bodyPr/>
          <a:lstStyle/>
          <a:p>
            <a:pPr eaLnBrk="1" hangingPunct="1"/>
            <a:r>
              <a:rPr lang="ko-KR" altLang="en-US" sz="4000" dirty="0" smtClean="0"/>
              <a:t>제 </a:t>
            </a:r>
            <a:r>
              <a:rPr lang="en-US" altLang="ko-KR" sz="4000" dirty="0" smtClean="0"/>
              <a:t>2 </a:t>
            </a:r>
            <a:r>
              <a:rPr lang="ko-KR" altLang="en-US" sz="4000" dirty="0" smtClean="0"/>
              <a:t>절 중역정보시스템과 </a:t>
            </a:r>
            <a:br>
              <a:rPr lang="ko-KR" altLang="en-US" sz="4000" dirty="0" smtClean="0"/>
            </a:br>
            <a:r>
              <a:rPr lang="ko-KR" altLang="en-US" sz="4000" dirty="0" smtClean="0"/>
              <a:t>의사결정지원시스템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71800"/>
            <a:ext cx="7772400" cy="1524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중역정보시스템의 개요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의사결정지원시스템의 개요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3D34E-10E0-4053-81F4-ADC59832C1AA}" type="slidenum">
              <a:rPr lang="en-US" altLang="ko-KR"/>
              <a:pPr>
                <a:defRPr/>
              </a:pPr>
              <a:t>31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중역정보시스템의 개요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(1) </a:t>
            </a:r>
            <a:r>
              <a:rPr lang="ko-KR" altLang="en-US" sz="2800" smtClean="0"/>
              <a:t>중역정보시스템의 개념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 중역정보시스템은 최근 관심이 높아지고 있는 최고 경영자를 위한 특수목적의 </a:t>
            </a:r>
            <a:r>
              <a:rPr lang="en-US" altLang="ko-KR" sz="2800" smtClean="0"/>
              <a:t>DSS</a:t>
            </a:r>
            <a:r>
              <a:rPr lang="ko-KR" altLang="en-US" sz="2800" smtClean="0"/>
              <a:t>로서 일명 중역지원시스템으로도 불린다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1) </a:t>
            </a:r>
            <a:r>
              <a:rPr lang="ko-KR" altLang="en-US" sz="2800" smtClean="0"/>
              <a:t>사내 정보의 메뉴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  그래프보고</a:t>
            </a:r>
            <a:r>
              <a:rPr lang="en-US" altLang="ko-KR" sz="2800" smtClean="0"/>
              <a:t>, </a:t>
            </a:r>
            <a:r>
              <a:rPr lang="ko-KR" altLang="en-US" sz="2800" smtClean="0"/>
              <a:t>실적보고</a:t>
            </a:r>
            <a:r>
              <a:rPr lang="en-US" altLang="ko-KR" sz="2800" smtClean="0"/>
              <a:t>, </a:t>
            </a:r>
            <a:r>
              <a:rPr lang="ko-KR" altLang="en-US" sz="2800" smtClean="0"/>
              <a:t>재정예측</a:t>
            </a:r>
            <a:r>
              <a:rPr lang="en-US" altLang="ko-KR" sz="2800" smtClean="0"/>
              <a:t>,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    </a:t>
            </a:r>
            <a:r>
              <a:rPr lang="ko-KR" altLang="en-US" sz="2800" smtClean="0"/>
              <a:t>자산운영</a:t>
            </a:r>
            <a:r>
              <a:rPr lang="en-US" altLang="ko-KR" sz="2800" smtClean="0"/>
              <a:t>, </a:t>
            </a:r>
            <a:r>
              <a:rPr lang="ko-KR" altLang="en-US" sz="2800" smtClean="0"/>
              <a:t>인사운영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연구실적</a:t>
            </a:r>
            <a:r>
              <a:rPr lang="en-US" altLang="ko-KR" sz="2800" smtClean="0"/>
              <a:t>, </a:t>
            </a:r>
            <a:r>
              <a:rPr lang="ko-KR" altLang="en-US" sz="2800" smtClean="0"/>
              <a:t>품질실적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2) </a:t>
            </a:r>
            <a:r>
              <a:rPr lang="ko-KR" altLang="en-US" sz="2800" smtClean="0"/>
              <a:t>사외정보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800" smtClean="0"/>
              <a:t>        경쟁보고</a:t>
            </a:r>
            <a:r>
              <a:rPr lang="en-US" altLang="ko-KR" sz="2800" smtClean="0"/>
              <a:t>, Dow Jones World News,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800" smtClean="0"/>
              <a:t>        Economic News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45679-DB16-4C8B-BF5B-DEF2240B42AD}" type="slidenum">
              <a:rPr lang="en-US" altLang="ko-KR"/>
              <a:pPr>
                <a:defRPr/>
              </a:pPr>
              <a:t>32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중역정보시스템의 논리적 근거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1600200"/>
          </a:xfrm>
        </p:spPr>
        <p:txBody>
          <a:bodyPr/>
          <a:lstStyle/>
          <a:p>
            <a:pPr eaLnBrk="1" hangingPunct="1"/>
            <a:r>
              <a:rPr lang="ko-KR" altLang="en-US" sz="2800" smtClean="0"/>
              <a:t>경영의 주요 기능은 어떤 일이 일어나도록 하는 것이다</a:t>
            </a:r>
            <a:r>
              <a:rPr lang="en-US" altLang="ko-KR" sz="2800" smtClean="0"/>
              <a:t>. </a:t>
            </a:r>
            <a:r>
              <a:rPr lang="ko-KR" altLang="en-US" sz="2800" smtClean="0"/>
              <a:t>전형적인 최고 경영자가 필요로 하는 정보의 유형에는 다음과 같은 것이 있다</a:t>
            </a:r>
            <a:r>
              <a:rPr lang="en-US" altLang="ko-KR" sz="2800" smtClean="0"/>
              <a:t>.</a:t>
            </a:r>
          </a:p>
        </p:txBody>
      </p:sp>
      <p:grpSp>
        <p:nvGrpSpPr>
          <p:cNvPr id="36868" name="Group 10"/>
          <p:cNvGrpSpPr>
            <a:grpSpLocks/>
          </p:cNvGrpSpPr>
          <p:nvPr/>
        </p:nvGrpSpPr>
        <p:grpSpPr bwMode="auto">
          <a:xfrm>
            <a:off x="914400" y="3352800"/>
            <a:ext cx="7696200" cy="2286000"/>
            <a:chOff x="-3" y="-3"/>
            <a:chExt cx="3179" cy="544"/>
          </a:xfrm>
        </p:grpSpPr>
        <p:grpSp>
          <p:nvGrpSpPr>
            <p:cNvPr id="36873" name="Group 8"/>
            <p:cNvGrpSpPr>
              <a:grpSpLocks/>
            </p:cNvGrpSpPr>
            <p:nvPr/>
          </p:nvGrpSpPr>
          <p:grpSpPr bwMode="auto">
            <a:xfrm>
              <a:off x="0" y="0"/>
              <a:ext cx="3173" cy="538"/>
              <a:chOff x="0" y="0"/>
              <a:chExt cx="3173" cy="538"/>
            </a:xfrm>
          </p:grpSpPr>
          <p:sp>
            <p:nvSpPr>
              <p:cNvPr id="36875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173" cy="538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36876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3173" cy="538"/>
                <a:chOff x="0" y="0"/>
                <a:chExt cx="3173" cy="538"/>
              </a:xfrm>
            </p:grpSpPr>
            <p:sp>
              <p:nvSpPr>
                <p:cNvPr id="36877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3163" cy="538"/>
                </a:xfrm>
                <a:prstGeom prst="rect">
                  <a:avLst/>
                </a:prstGeom>
                <a:solidFill>
                  <a:srgbClr val="E5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/>
                  <a:r>
                    <a:rPr lang="en-US" altLang="ko-KR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en-US" altLang="ko-KR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현재의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주요 문제들에 대한 기술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가장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관심을 갖고 있는 일에 대한 정리된 요점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결정적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요인들에 대한 성과 치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rPr>
                    <a:t></a:t>
                  </a:r>
                  <a:r>
                    <a:rPr lang="ko-KR" altLang="en-US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부하들의</a:t>
                  </a:r>
                  <a:r>
                    <a:rPr lang="ko-KR" altLang="en-US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성과에 대한 상세한 보고</a:t>
                  </a:r>
                  <a:endParaRPr lang="ko-KR" altLang="en-US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6878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173" cy="53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6874" name="Rectangle 9"/>
            <p:cNvSpPr>
              <a:spLocks noChangeArrowheads="1"/>
            </p:cNvSpPr>
            <p:nvPr/>
          </p:nvSpPr>
          <p:spPr bwMode="auto">
            <a:xfrm>
              <a:off x="-3" y="-3"/>
              <a:ext cx="3179" cy="54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6869" name="Rectangle 11"/>
          <p:cNvSpPr>
            <a:spLocks noChangeArrowheads="1"/>
          </p:cNvSpPr>
          <p:nvPr/>
        </p:nvSpPr>
        <p:spPr bwMode="auto">
          <a:xfrm>
            <a:off x="3175" y="3205163"/>
            <a:ext cx="47593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5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36870" name="Rectangle 12"/>
          <p:cNvSpPr>
            <a:spLocks noChangeArrowheads="1"/>
          </p:cNvSpPr>
          <p:nvPr/>
        </p:nvSpPr>
        <p:spPr bwMode="auto">
          <a:xfrm>
            <a:off x="3175" y="3890963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7CEF3-E98E-447D-824D-27BD0E5E0DCA}" type="slidenum">
              <a:rPr lang="en-US" altLang="ko-KR"/>
              <a:pPr>
                <a:defRPr/>
              </a:pPr>
              <a:t>33</a:t>
            </a:fld>
            <a:endParaRPr lang="en-US" altLang="ko-KR"/>
          </a:p>
        </p:txBody>
      </p:sp>
      <p:sp>
        <p:nvSpPr>
          <p:cNvPr id="16" name="바닥글 개체 틀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EIS</a:t>
            </a:r>
            <a:r>
              <a:rPr lang="ko-KR" altLang="en-US" sz="3600" smtClean="0"/>
              <a:t>의 구성과 구성요인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EIS </a:t>
            </a:r>
            <a:r>
              <a:rPr lang="ko-KR" altLang="en-US" sz="2800" smtClean="0"/>
              <a:t>특징에 비추어 이의 성공을 위한 고려요인 몇 가지를 열거하면 다음과 같다</a:t>
            </a:r>
            <a:r>
              <a:rPr lang="en-US" altLang="ko-KR" sz="2800" smtClean="0"/>
              <a:t>.</a:t>
            </a:r>
          </a:p>
        </p:txBody>
      </p:sp>
      <p:grpSp>
        <p:nvGrpSpPr>
          <p:cNvPr id="37892" name="Group 10"/>
          <p:cNvGrpSpPr>
            <a:grpSpLocks/>
          </p:cNvGrpSpPr>
          <p:nvPr/>
        </p:nvGrpSpPr>
        <p:grpSpPr bwMode="auto">
          <a:xfrm>
            <a:off x="533400" y="2667000"/>
            <a:ext cx="8305800" cy="3962400"/>
            <a:chOff x="-3" y="-3"/>
            <a:chExt cx="3084" cy="1388"/>
          </a:xfrm>
        </p:grpSpPr>
        <p:grpSp>
          <p:nvGrpSpPr>
            <p:cNvPr id="37897" name="Group 8"/>
            <p:cNvGrpSpPr>
              <a:grpSpLocks/>
            </p:cNvGrpSpPr>
            <p:nvPr/>
          </p:nvGrpSpPr>
          <p:grpSpPr bwMode="auto">
            <a:xfrm>
              <a:off x="0" y="0"/>
              <a:ext cx="3078" cy="1382"/>
              <a:chOff x="0" y="0"/>
              <a:chExt cx="3078" cy="1382"/>
            </a:xfrm>
          </p:grpSpPr>
          <p:sp>
            <p:nvSpPr>
              <p:cNvPr id="37899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8" cy="138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37900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3078" cy="1382"/>
                <a:chOff x="0" y="0"/>
                <a:chExt cx="3078" cy="1382"/>
              </a:xfrm>
            </p:grpSpPr>
            <p:sp>
              <p:nvSpPr>
                <p:cNvPr id="37901" name="Rectangle 4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3068" cy="1382"/>
                </a:xfrm>
                <a:prstGeom prst="rect">
                  <a:avLst/>
                </a:prstGeom>
                <a:solidFill>
                  <a:srgbClr val="E5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eaLnBrk="1" hangingPunct="1">
                    <a:buFont typeface="Marlett" pitchFamily="2" charset="2"/>
                    <a:buChar char="h"/>
                  </a:pPr>
                  <a:r>
                    <a:rPr lang="en-US" altLang="ko-KR" sz="18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최고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경영층의 지지와 몰입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정확하고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완전한 자료를 얻기 위한 자료원천에 대한 이해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조직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목표 달성에 필요한 결정적 성공요인</a:t>
                  </a:r>
                  <a:r>
                    <a:rPr lang="en-US" altLang="ko-KR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(</a:t>
                  </a:r>
                  <a:r>
                    <a:rPr lang="en-US" altLang="ko-KR" sz="2000">
                      <a:solidFill>
                        <a:srgbClr val="000000"/>
                      </a:solidFill>
                      <a:cs typeface="Times New Roman" pitchFamily="18" charset="0"/>
                      <a:sym typeface="Marlett" pitchFamily="2" charset="2"/>
                    </a:rPr>
                    <a:t>CSF),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예외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발생보고</a:t>
                  </a:r>
                </a:p>
                <a:p>
                  <a:pPr algn="just" latinLnBrk="0">
                    <a:buFont typeface="Marlett" pitchFamily="2" charset="2"/>
                    <a:buNone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 사항</a:t>
                  </a:r>
                  <a:r>
                    <a:rPr lang="en-US" altLang="ko-KR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, 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세부자료 요구내역 등 중요사항에 초점을 맞추는 일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응답시간</a:t>
                  </a:r>
                  <a:r>
                    <a:rPr lang="en-US" altLang="ko-KR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(response time)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의 신속성을 유지하기 위한 계속적인</a:t>
                  </a:r>
                </a:p>
                <a:p>
                  <a:pPr algn="just" latinLnBrk="0">
                    <a:buFont typeface="Marlett" pitchFamily="2" charset="2"/>
                    <a:buNone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 시스템 성과의 감시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최고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경영자의 컴퓨터에 대한 이해도 파악과 이를 고려한</a:t>
                  </a:r>
                </a:p>
                <a:p>
                  <a:pPr algn="just" latinLnBrk="0">
                    <a:buFont typeface="Marlett" pitchFamily="2" charset="2"/>
                    <a:buNone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 사용상의 용이성 제고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적당한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개발도구의 선택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 최고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경영자의 요구변화를 수용 할 수 있도록 탄력성유지</a:t>
                  </a:r>
                </a:p>
                <a:p>
                  <a:pPr algn="just" latinLnBrk="0">
                    <a:buFont typeface="Marlett" pitchFamily="2" charset="2"/>
                    <a:buChar char="h"/>
                  </a:pPr>
                  <a:r>
                    <a:rPr lang="ko-KR" altLang="en-US" sz="2000">
                      <a:solidFill>
                        <a:srgbClr val="000000"/>
                      </a:solidFill>
                      <a:cs typeface="Times New Roman" pitchFamily="18" charset="0"/>
                    </a:rPr>
                    <a:t> 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굴림" pitchFamily="50" charset="-127"/>
                      <a:ea typeface="바탕" pitchFamily="18" charset="-127"/>
                      <a:sym typeface="Marlett" pitchFamily="2" charset="2"/>
                    </a:rPr>
                    <a:t>계속적인</a:t>
                  </a:r>
                  <a:r>
                    <a:rPr lang="ko-KR" altLang="en-US" sz="2000">
                      <a:solidFill>
                        <a:srgbClr val="000000"/>
                      </a:solidFill>
                      <a:latin typeface="바탕체" pitchFamily="17" charset="-127"/>
                      <a:ea typeface="바탕" pitchFamily="18" charset="-127"/>
                      <a:sym typeface="Marlett" pitchFamily="2" charset="2"/>
                    </a:rPr>
                    <a:t> 지원</a:t>
                  </a:r>
                  <a:endParaRPr lang="ko-KR" altLang="en-US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  <a:p>
                  <a:pPr algn="just" latinLnBrk="0"/>
                  <a:endParaRPr lang="en-US" altLang="ko-KR" sz="2000">
                    <a:solidFill>
                      <a:srgbClr val="000000"/>
                    </a:solidFill>
                    <a:latin typeface="바탕체" pitchFamily="17" charset="-127"/>
                    <a:ea typeface="바탕체" pitchFamily="17" charset="-127"/>
                    <a:sym typeface="Marlett" pitchFamily="2" charset="2"/>
                  </a:endParaRPr>
                </a:p>
              </p:txBody>
            </p:sp>
            <p:sp>
              <p:nvSpPr>
                <p:cNvPr id="37902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078" cy="138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37898" name="Rectangle 9"/>
            <p:cNvSpPr>
              <a:spLocks noChangeArrowheads="1"/>
            </p:cNvSpPr>
            <p:nvPr/>
          </p:nvSpPr>
          <p:spPr bwMode="auto">
            <a:xfrm>
              <a:off x="-3" y="-3"/>
              <a:ext cx="3084" cy="138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37893" name="Rectangle 11"/>
          <p:cNvSpPr>
            <a:spLocks noChangeArrowheads="1"/>
          </p:cNvSpPr>
          <p:nvPr/>
        </p:nvSpPr>
        <p:spPr bwMode="auto">
          <a:xfrm>
            <a:off x="3175" y="3875088"/>
            <a:ext cx="46164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5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37894" name="Rectangle 12"/>
          <p:cNvSpPr>
            <a:spLocks noChangeArrowheads="1"/>
          </p:cNvSpPr>
          <p:nvPr/>
        </p:nvSpPr>
        <p:spPr bwMode="auto">
          <a:xfrm>
            <a:off x="3175" y="4560888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E1182D-0285-4CF2-894C-CCAC60AC8160}" type="slidenum">
              <a:rPr lang="en-US" altLang="ko-KR"/>
              <a:pPr>
                <a:defRPr/>
              </a:pPr>
              <a:t>34</a:t>
            </a:fld>
            <a:endParaRPr lang="en-US" altLang="ko-KR"/>
          </a:p>
        </p:txBody>
      </p:sp>
      <p:sp>
        <p:nvSpPr>
          <p:cNvPr id="16" name="바닥글 개체 틀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(4) EIS</a:t>
            </a:r>
            <a:r>
              <a:rPr lang="ko-KR" altLang="en-US" smtClean="0"/>
              <a:t>의 이용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   </a:t>
            </a:r>
            <a:r>
              <a:rPr lang="en-US" altLang="ko-KR" sz="2400" smtClean="0"/>
              <a:t>EIS</a:t>
            </a:r>
            <a:r>
              <a:rPr lang="ko-KR" altLang="en-US" sz="2400" smtClean="0"/>
              <a:t>가 제공하는 회계정보는 자본금의 회수</a:t>
            </a:r>
            <a:r>
              <a:rPr lang="en-US" altLang="ko-KR" sz="2400" smtClean="0"/>
              <a:t>, </a:t>
            </a:r>
            <a:r>
              <a:rPr lang="ko-KR" altLang="en-US" sz="2400" smtClean="0"/>
              <a:t>비용체제</a:t>
            </a:r>
            <a:r>
              <a:rPr lang="en-US" altLang="ko-KR" sz="2400" smtClean="0"/>
              <a:t>, </a:t>
            </a:r>
            <a:r>
              <a:rPr lang="ko-KR" altLang="en-US" sz="2400" smtClean="0"/>
              <a:t>재산의 변화 등 농축된 정보로 구성된다</a:t>
            </a:r>
            <a:r>
              <a:rPr lang="en-US" altLang="ko-KR" sz="2400" smtClean="0"/>
              <a:t>. EIS</a:t>
            </a:r>
            <a:r>
              <a:rPr lang="ko-KR" altLang="en-US" sz="2400" smtClean="0"/>
              <a:t>의 사용은 이런 정보들을 이용하여 그 현황에 따라 운영 방침을 조정해 나가는 것이다</a:t>
            </a:r>
            <a:r>
              <a:rPr lang="en-US" altLang="ko-KR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ko-KR" smtClean="0"/>
              <a:t>(5) EIS</a:t>
            </a:r>
            <a:r>
              <a:rPr lang="ko-KR" altLang="en-US" smtClean="0"/>
              <a:t>의 효율적 사용</a:t>
            </a:r>
          </a:p>
        </p:txBody>
      </p:sp>
      <p:sp>
        <p:nvSpPr>
          <p:cNvPr id="38915" name="Rectangle 180"/>
          <p:cNvSpPr>
            <a:spLocks noChangeArrowheads="1"/>
          </p:cNvSpPr>
          <p:nvPr/>
        </p:nvSpPr>
        <p:spPr bwMode="auto">
          <a:xfrm>
            <a:off x="3175" y="52673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38916" name="Rectangle 181"/>
          <p:cNvSpPr>
            <a:spLocks noChangeArrowheads="1"/>
          </p:cNvSpPr>
          <p:nvPr/>
        </p:nvSpPr>
        <p:spPr bwMode="auto">
          <a:xfrm>
            <a:off x="1371600" y="4572000"/>
            <a:ext cx="8382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>
                <a:latin typeface="굴림" pitchFamily="50" charset="-127"/>
              </a:rPr>
              <a:t>전략</a:t>
            </a:r>
          </a:p>
          <a:p>
            <a:pPr algn="ctr" eaLnBrk="1" hangingPunct="1"/>
            <a:r>
              <a:rPr lang="ko-KR" altLang="en-US" sz="1800">
                <a:latin typeface="굴림" pitchFamily="50" charset="-127"/>
              </a:rPr>
              <a:t>계획</a:t>
            </a:r>
          </a:p>
          <a:p>
            <a:pPr algn="ctr" eaLnBrk="1" hangingPunct="1"/>
            <a:r>
              <a:rPr lang="ko-KR" altLang="en-US" sz="1800">
                <a:latin typeface="굴림" pitchFamily="50" charset="-127"/>
              </a:rPr>
              <a:t>검토</a:t>
            </a:r>
          </a:p>
        </p:txBody>
      </p:sp>
      <p:sp>
        <p:nvSpPr>
          <p:cNvPr id="38917" name="Rectangle 183"/>
          <p:cNvSpPr>
            <a:spLocks noChangeArrowheads="1"/>
          </p:cNvSpPr>
          <p:nvPr/>
        </p:nvSpPr>
        <p:spPr bwMode="auto">
          <a:xfrm>
            <a:off x="2667000" y="4572000"/>
            <a:ext cx="8382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>
                <a:latin typeface="굴림" pitchFamily="50" charset="-127"/>
              </a:rPr>
              <a:t>전략의 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주요요소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결정</a:t>
            </a:r>
          </a:p>
        </p:txBody>
      </p:sp>
      <p:sp>
        <p:nvSpPr>
          <p:cNvPr id="38918" name="Rectangle 184"/>
          <p:cNvSpPr>
            <a:spLocks noChangeArrowheads="1"/>
          </p:cNvSpPr>
          <p:nvPr/>
        </p:nvSpPr>
        <p:spPr bwMode="auto">
          <a:xfrm>
            <a:off x="4191000" y="4572000"/>
            <a:ext cx="12954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>
                <a:latin typeface="굴림" pitchFamily="50" charset="-127"/>
              </a:rPr>
              <a:t>주요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성공요소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측정방법과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책임자 결정</a:t>
            </a:r>
          </a:p>
        </p:txBody>
      </p:sp>
      <p:sp>
        <p:nvSpPr>
          <p:cNvPr id="38919" name="Rectangle 185"/>
          <p:cNvSpPr>
            <a:spLocks noChangeArrowheads="1"/>
          </p:cNvSpPr>
          <p:nvPr/>
        </p:nvSpPr>
        <p:spPr bwMode="auto">
          <a:xfrm>
            <a:off x="6096000" y="4572000"/>
            <a:ext cx="8382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>
                <a:latin typeface="굴림" pitchFamily="50" charset="-127"/>
              </a:rPr>
              <a:t>중요요소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측정을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위한 </a:t>
            </a:r>
            <a:r>
              <a:rPr lang="en-US" altLang="ko-KR" sz="1600">
                <a:latin typeface="굴림" pitchFamily="50" charset="-127"/>
              </a:rPr>
              <a:t>EIS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개발</a:t>
            </a:r>
          </a:p>
        </p:txBody>
      </p:sp>
      <p:sp>
        <p:nvSpPr>
          <p:cNvPr id="38920" name="Rectangle 186"/>
          <p:cNvSpPr>
            <a:spLocks noChangeArrowheads="1"/>
          </p:cNvSpPr>
          <p:nvPr/>
        </p:nvSpPr>
        <p:spPr bwMode="auto">
          <a:xfrm>
            <a:off x="7391400" y="4572000"/>
            <a:ext cx="8382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>
                <a:latin typeface="굴림" pitchFamily="50" charset="-127"/>
              </a:rPr>
              <a:t>EIS</a:t>
            </a:r>
          </a:p>
          <a:p>
            <a:pPr algn="ctr" eaLnBrk="1" hangingPunct="1"/>
            <a:r>
              <a:rPr lang="ko-KR" altLang="en-US" sz="1600">
                <a:latin typeface="굴림" pitchFamily="50" charset="-127"/>
              </a:rPr>
              <a:t>사용</a:t>
            </a:r>
          </a:p>
        </p:txBody>
      </p:sp>
      <p:cxnSp>
        <p:nvCxnSpPr>
          <p:cNvPr id="38921" name="AutoShape 192"/>
          <p:cNvCxnSpPr>
            <a:cxnSpLocks noChangeShapeType="1"/>
            <a:stCxn id="38916" idx="3"/>
            <a:endCxn id="38917" idx="1"/>
          </p:cNvCxnSpPr>
          <p:nvPr/>
        </p:nvCxnSpPr>
        <p:spPr bwMode="auto">
          <a:xfrm>
            <a:off x="2209800" y="51054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2" name="AutoShape 193"/>
          <p:cNvCxnSpPr>
            <a:cxnSpLocks noChangeShapeType="1"/>
            <a:stCxn id="38917" idx="3"/>
            <a:endCxn id="38918" idx="1"/>
          </p:cNvCxnSpPr>
          <p:nvPr/>
        </p:nvCxnSpPr>
        <p:spPr bwMode="auto">
          <a:xfrm>
            <a:off x="3505200" y="51054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3" name="AutoShape 195"/>
          <p:cNvCxnSpPr>
            <a:cxnSpLocks noChangeShapeType="1"/>
            <a:stCxn id="38918" idx="3"/>
            <a:endCxn id="38919" idx="1"/>
          </p:cNvCxnSpPr>
          <p:nvPr/>
        </p:nvCxnSpPr>
        <p:spPr bwMode="auto">
          <a:xfrm>
            <a:off x="5486400" y="5105400"/>
            <a:ext cx="609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4" name="AutoShape 196"/>
          <p:cNvCxnSpPr>
            <a:cxnSpLocks noChangeShapeType="1"/>
            <a:stCxn id="38919" idx="3"/>
            <a:endCxn id="38920" idx="1"/>
          </p:cNvCxnSpPr>
          <p:nvPr/>
        </p:nvCxnSpPr>
        <p:spPr bwMode="auto">
          <a:xfrm>
            <a:off x="6934200" y="5105400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5" name="AutoShape 197"/>
          <p:cNvCxnSpPr>
            <a:cxnSpLocks noChangeShapeType="1"/>
            <a:stCxn id="38920" idx="0"/>
            <a:endCxn id="38916" idx="0"/>
          </p:cNvCxnSpPr>
          <p:nvPr/>
        </p:nvCxnSpPr>
        <p:spPr bwMode="auto">
          <a:xfrm rot="-5400000" flipH="1" flipV="1">
            <a:off x="4799806" y="1562894"/>
            <a:ext cx="1588" cy="6019800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CD2D64-C894-49E4-96FF-970EB5BFFCA7}" type="slidenum">
              <a:rPr lang="en-US" altLang="ko-KR"/>
              <a:pPr>
                <a:defRPr/>
              </a:pPr>
              <a:t>35</a:t>
            </a:fld>
            <a:endParaRPr lang="en-US" altLang="ko-KR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(6) EIS</a:t>
            </a:r>
            <a:r>
              <a:rPr lang="ko-KR" altLang="en-US" sz="3600" smtClean="0"/>
              <a:t>의 개발과 설치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/>
            <a:r>
              <a:rPr lang="ko-KR" altLang="en-US" sz="2800" smtClean="0"/>
              <a:t>실질성 있는 </a:t>
            </a:r>
            <a:r>
              <a:rPr lang="en-US" altLang="ko-KR" sz="2800" smtClean="0"/>
              <a:t>EIS</a:t>
            </a:r>
            <a:r>
              <a:rPr lang="ko-KR" altLang="en-US" sz="2800" smtClean="0"/>
              <a:t>를 개발 설치하기 위해서는 다음과 같은 여건이 우선적으로 이루어 져야 한다</a:t>
            </a:r>
            <a:r>
              <a:rPr lang="en-US" altLang="ko-KR" sz="2800" smtClean="0"/>
              <a:t>.</a:t>
            </a:r>
          </a:p>
          <a:p>
            <a:pPr marL="609600" indent="-609600" eaLnBrk="1" hangingPunct="1"/>
            <a:endParaRPr lang="en-US" altLang="ko-KR" sz="2800" smtClean="0"/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경영인의 지도력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비서실 기능의 활성화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전산전문가의 활용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자료제공의 문제해결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하드웨어와 소프트웨어 기술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FB88F1-7ECA-4791-8D0C-3E37FD2E4DE2}" type="slidenum">
              <a:rPr lang="en-US" altLang="ko-KR"/>
              <a:pPr>
                <a:defRPr/>
              </a:pPr>
              <a:t>36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smtClean="0"/>
              <a:t>2. </a:t>
            </a:r>
            <a:r>
              <a:rPr lang="ko-KR" altLang="en-US" sz="4000" smtClean="0"/>
              <a:t>의사결정 지원시스템의 개요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en-US" altLang="ko-KR" sz="2800" smtClean="0"/>
              <a:t>DDM </a:t>
            </a:r>
            <a:r>
              <a:rPr lang="ko-KR" altLang="en-US" sz="2800" smtClean="0"/>
              <a:t>패러다임</a:t>
            </a:r>
          </a:p>
          <a:p>
            <a:pPr marL="609600" indent="-609600" eaLnBrk="1" hangingPunct="1">
              <a:buFontTx/>
              <a:buNone/>
            </a:pPr>
            <a:endParaRPr lang="ko-KR" altLang="en-US" sz="2800" smtClean="0"/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</a:t>
            </a:r>
            <a:r>
              <a:rPr lang="en-US" altLang="ko-KR" sz="2400" smtClean="0"/>
              <a:t>DSS</a:t>
            </a:r>
            <a:r>
              <a:rPr lang="ko-KR" altLang="en-US" sz="2400" smtClean="0"/>
              <a:t>라는 용어는 킨 등에 의해 만들어져 </a:t>
            </a:r>
            <a:r>
              <a:rPr lang="en-US" altLang="ko-KR" sz="2400" smtClean="0"/>
              <a:t>1970</a:t>
            </a:r>
            <a:r>
              <a:rPr lang="ko-KR" altLang="en-US" sz="2400" smtClean="0"/>
              <a:t>년대 중반에 출현하였다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이후 </a:t>
            </a:r>
            <a:r>
              <a:rPr lang="en-US" altLang="ko-KR" sz="2400" smtClean="0"/>
              <a:t>DSS</a:t>
            </a:r>
            <a:r>
              <a:rPr lang="ko-KR" altLang="en-US" sz="2400" smtClean="0"/>
              <a:t>는 경영자가 처한 비교적 덜 구조적인 의사결정문제의 해결을 돕는 컴퓨터를 이용한 시스템으로서 다양한 형태로 발전해 왔다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기술적인 측면에서는 사용의 용이성</a:t>
            </a:r>
            <a:r>
              <a:rPr lang="en-US" altLang="ko-KR" sz="2400" smtClean="0"/>
              <a:t>, </a:t>
            </a:r>
            <a:r>
              <a:rPr lang="ko-KR" altLang="en-US" sz="2400" smtClean="0"/>
              <a:t>광범위한 자료에의 접근가능성</a:t>
            </a:r>
            <a:r>
              <a:rPr lang="en-US" altLang="ko-KR" sz="2400" smtClean="0"/>
              <a:t>, </a:t>
            </a:r>
            <a:r>
              <a:rPr lang="ko-KR" altLang="en-US" sz="2400" smtClean="0"/>
              <a:t>다양한 모형화 및 분석 수단의 제공이 강조되어 스프레이그와 칼슨 패러다임으로 지칭하였다</a:t>
            </a:r>
            <a:r>
              <a:rPr lang="en-US" altLang="ko-KR" sz="24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97C757-88FE-49C3-AF27-5FB76A81F986}" type="slidenum">
              <a:rPr lang="en-US" altLang="ko-KR"/>
              <a:pPr>
                <a:defRPr/>
              </a:pPr>
              <a:t>37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DSS</a:t>
            </a:r>
            <a:r>
              <a:rPr lang="ko-KR" altLang="en-US" sz="3600" smtClean="0"/>
              <a:t>의 특징</a:t>
            </a:r>
          </a:p>
        </p:txBody>
      </p:sp>
      <p:sp>
        <p:nvSpPr>
          <p:cNvPr id="41987" name="Rectangle 5"/>
          <p:cNvSpPr>
            <a:spLocks noChangeArrowheads="1"/>
          </p:cNvSpPr>
          <p:nvPr/>
        </p:nvSpPr>
        <p:spPr bwMode="auto">
          <a:xfrm>
            <a:off x="533400" y="1676400"/>
            <a:ext cx="8229600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192088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  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①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 DSS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는 모든 경영계층을 지원할 수 있다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그러나 특히 전술적 수준과 전략적 수준의     </a:t>
            </a:r>
          </a:p>
          <a:p>
            <a:pPr algn="just" eaLnBrk="1" hangingPunct="1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업무에 이용될 때 가장 효과적이다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②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DSS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는 반구조적</a:t>
            </a:r>
            <a:r>
              <a:rPr lang="ko-KR" alt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또는 비구조적</a:t>
            </a:r>
            <a:r>
              <a:rPr lang="ko-KR" alt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의사결정문제를 지원할 목적으로 설계되며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따라서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 의사결정의 자동화를 목표로 하지는 않는다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③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의사결정자에게</a:t>
            </a:r>
            <a:r>
              <a:rPr lang="ko-KR" alt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도움이 되는 범용모형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시뮬레이션 능력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기타 분석도구를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 갖추고 있으며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조직 데이터베이스와의 접속기능을 갖는다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④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전문가의 큰 도움 없이도 사용할 수 있도록 상호 대화식 체계를 채택하는 등   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사용자에게 친숙한 형태로 구축된다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⑤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다양한 유형의 경영자 및 의사결정환경을 수용할 수 있도록 충분한 적응성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</a:t>
            </a: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탄력성을 갖는다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⑥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의사결정자가 필요로 하는 정보를 즉각적으로 제공할 수 있도록 응답시간을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 단축하는 메커니즘을</a:t>
            </a:r>
            <a:r>
              <a:rPr lang="ko-KR" alt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제공한다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⑦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서로 다른 의사결정수준 사이의 의사소통을 촉진시킨다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.(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예 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: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운영수준의 정보를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그래프로 표현함으로써 최고경영층이 신속하게 특정사안을 검토할 수 있도록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도와준다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.)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rPr>
              <a:t>    ⑧ </a:t>
            </a:r>
            <a:r>
              <a:rPr lang="en-US" altLang="ko-KR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의사결정지원 시스템은 효과적인 의사결정을 강조한다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전략적 분야의 경영자는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 그들의 의사결정을 도와주는 데 관련된 정보를 제공받으며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, </a:t>
            </a:r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정보 지원은   </a:t>
            </a:r>
          </a:p>
          <a:p>
            <a:pPr algn="just" latinLnBrk="0"/>
            <a:r>
              <a:rPr lang="ko-KR" altLang="en-US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         일상적이거나 구조화되어 있지 않은 업무를 위해 제공되어진다</a:t>
            </a:r>
            <a:r>
              <a:rPr lang="en-US" altLang="ko-KR" sz="1600">
                <a:solidFill>
                  <a:srgbClr val="000000"/>
                </a:solidFill>
                <a:latin typeface="굴림" pitchFamily="50" charset="-127"/>
                <a:ea typeface="바탕" pitchFamily="18" charset="-127"/>
              </a:rPr>
              <a:t>.</a:t>
            </a:r>
            <a:endParaRPr lang="en-US" altLang="ko-KR" sz="16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latinLnBrk="0"/>
            <a:endParaRPr lang="en-US" altLang="ko-KR" sz="1600">
              <a:latin typeface="굴림" pitchFamily="50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83CF28-3568-4AB1-8925-641144847D50}" type="slidenum">
              <a:rPr lang="en-US" altLang="ko-KR"/>
              <a:pPr>
                <a:defRPr/>
              </a:pPr>
              <a:t>38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정보보고 시스템의 의의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정보보고 시스템은 사전에 정의된 형태의 정보를 주로 하위경영층 또는 중간 경영층에 제공하며</a:t>
            </a:r>
            <a:r>
              <a:rPr lang="en-US" altLang="ko-KR" sz="2400" smtClean="0"/>
              <a:t>, </a:t>
            </a:r>
            <a:r>
              <a:rPr lang="ko-KR" altLang="en-US" sz="2400" smtClean="0"/>
              <a:t>이때의 의사결정문제는 상당히 구조적인 성격을 띄는 경우가 많다</a:t>
            </a:r>
            <a:r>
              <a:rPr lang="en-US" altLang="ko-KR" sz="2400" smtClean="0"/>
              <a:t>. </a:t>
            </a:r>
          </a:p>
          <a:p>
            <a:pPr eaLnBrk="1" hangingPunct="1"/>
            <a:r>
              <a:rPr lang="ko-KR" altLang="en-US" sz="2400" smtClean="0"/>
              <a:t>주요보고서의 형태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주기적</a:t>
            </a:r>
            <a:r>
              <a:rPr lang="en-US" altLang="ko-KR" sz="2400" smtClean="0"/>
              <a:t>(</a:t>
            </a:r>
            <a:r>
              <a:rPr lang="ko-KR" altLang="en-US" sz="2400" smtClean="0"/>
              <a:t>정기</a:t>
            </a:r>
            <a:r>
              <a:rPr lang="en-US" altLang="ko-KR" sz="2400" smtClean="0"/>
              <a:t>) </a:t>
            </a:r>
            <a:r>
              <a:rPr lang="ko-KR" altLang="en-US" sz="2400" smtClean="0"/>
              <a:t>보고서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예외보고서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예측보고서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요구보고서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특별보고서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F9CF5-D807-499C-B5FF-33386B343E76}" type="slidenum">
              <a:rPr lang="en-US" altLang="ko-KR"/>
              <a:pPr>
                <a:defRPr/>
              </a:pPr>
              <a:t>39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인공지능의 발전</a:t>
            </a:r>
          </a:p>
        </p:txBody>
      </p:sp>
      <p:grpSp>
        <p:nvGrpSpPr>
          <p:cNvPr id="6147" name="Group 89"/>
          <p:cNvGrpSpPr>
            <a:grpSpLocks/>
          </p:cNvGrpSpPr>
          <p:nvPr/>
        </p:nvGrpSpPr>
        <p:grpSpPr bwMode="auto">
          <a:xfrm>
            <a:off x="838200" y="1371600"/>
            <a:ext cx="7772400" cy="5105400"/>
            <a:chOff x="-3" y="1733"/>
            <a:chExt cx="2543" cy="4773"/>
          </a:xfrm>
        </p:grpSpPr>
        <p:sp>
          <p:nvSpPr>
            <p:cNvPr id="6150" name="Rectangle 4"/>
            <p:cNvSpPr>
              <a:spLocks noChangeArrowheads="1"/>
            </p:cNvSpPr>
            <p:nvPr/>
          </p:nvSpPr>
          <p:spPr bwMode="auto">
            <a:xfrm>
              <a:off x="0" y="1733"/>
              <a:ext cx="2368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just" eaLnBrk="1" hangingPunct="1"/>
              <a:r>
                <a:rPr lang="en-US" altLang="ko-KR" sz="900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            </a:t>
              </a:r>
              <a:r>
                <a:rPr lang="en-US" altLang="ko-KR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&lt;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en-US" altLang="ko-KR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10-1&gt;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인공지능</a:t>
              </a:r>
              <a:r>
                <a:rPr lang="ko-KR" altLang="en-US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기술의</a:t>
              </a:r>
              <a:r>
                <a:rPr lang="ko-KR" altLang="en-US" sz="1600">
                  <a:solidFill>
                    <a:srgbClr val="000000"/>
                  </a:solidFill>
                  <a:latin typeface="Arial" charset="0"/>
                  <a:cs typeface="Arial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발전과정</a:t>
              </a:r>
              <a:endParaRPr lang="ko-KR" altLang="en-US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 sz="1600">
                <a:latin typeface="굴림" pitchFamily="50" charset="-127"/>
              </a:endParaRPr>
            </a:p>
          </p:txBody>
        </p:sp>
        <p:grpSp>
          <p:nvGrpSpPr>
            <p:cNvPr id="6151" name="Group 88"/>
            <p:cNvGrpSpPr>
              <a:grpSpLocks/>
            </p:cNvGrpSpPr>
            <p:nvPr/>
          </p:nvGrpSpPr>
          <p:grpSpPr bwMode="auto">
            <a:xfrm>
              <a:off x="-3" y="2104"/>
              <a:ext cx="2543" cy="4402"/>
              <a:chOff x="-3" y="2104"/>
              <a:chExt cx="2543" cy="4402"/>
            </a:xfrm>
          </p:grpSpPr>
          <p:grpSp>
            <p:nvGrpSpPr>
              <p:cNvPr id="6152" name="Group 86"/>
              <p:cNvGrpSpPr>
                <a:grpSpLocks/>
              </p:cNvGrpSpPr>
              <p:nvPr/>
            </p:nvGrpSpPr>
            <p:grpSpPr bwMode="auto">
              <a:xfrm>
                <a:off x="0" y="2107"/>
                <a:ext cx="2537" cy="4396"/>
                <a:chOff x="0" y="2107"/>
                <a:chExt cx="2537" cy="4396"/>
              </a:xfrm>
            </p:grpSpPr>
            <p:grpSp>
              <p:nvGrpSpPr>
                <p:cNvPr id="6154" name="Group 33"/>
                <p:cNvGrpSpPr>
                  <a:grpSpLocks/>
                </p:cNvGrpSpPr>
                <p:nvPr/>
              </p:nvGrpSpPr>
              <p:grpSpPr bwMode="auto">
                <a:xfrm>
                  <a:off x="0" y="2107"/>
                  <a:ext cx="358" cy="500"/>
                  <a:chOff x="0" y="2107"/>
                  <a:chExt cx="358" cy="500"/>
                </a:xfrm>
              </p:grpSpPr>
              <p:sp>
                <p:nvSpPr>
                  <p:cNvPr id="6233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107"/>
                    <a:ext cx="348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1930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6234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07"/>
                    <a:ext cx="358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55" name="Group 35"/>
                <p:cNvGrpSpPr>
                  <a:grpSpLocks/>
                </p:cNvGrpSpPr>
                <p:nvPr/>
              </p:nvGrpSpPr>
              <p:grpSpPr bwMode="auto">
                <a:xfrm>
                  <a:off x="358" y="2107"/>
                  <a:ext cx="2179" cy="500"/>
                  <a:chOff x="358" y="2107"/>
                  <a:chExt cx="2179" cy="500"/>
                </a:xfrm>
              </p:grpSpPr>
              <p:sp>
                <p:nvSpPr>
                  <p:cNvPr id="6231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2107"/>
                    <a:ext cx="2169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4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회 연산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/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미적분 계산기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32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2107"/>
                    <a:ext cx="2179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56" name="Group 37"/>
                <p:cNvGrpSpPr>
                  <a:grpSpLocks/>
                </p:cNvGrpSpPr>
                <p:nvPr/>
              </p:nvGrpSpPr>
              <p:grpSpPr bwMode="auto">
                <a:xfrm>
                  <a:off x="0" y="2607"/>
                  <a:ext cx="358" cy="500"/>
                  <a:chOff x="0" y="2607"/>
                  <a:chExt cx="358" cy="500"/>
                </a:xfrm>
              </p:grpSpPr>
              <p:sp>
                <p:nvSpPr>
                  <p:cNvPr id="6229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607"/>
                    <a:ext cx="348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1943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6230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607"/>
                    <a:ext cx="358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57" name="Group 39"/>
                <p:cNvGrpSpPr>
                  <a:grpSpLocks/>
                </p:cNvGrpSpPr>
                <p:nvPr/>
              </p:nvGrpSpPr>
              <p:grpSpPr bwMode="auto">
                <a:xfrm>
                  <a:off x="358" y="2607"/>
                  <a:ext cx="2179" cy="500"/>
                  <a:chOff x="358" y="2607"/>
                  <a:chExt cx="2179" cy="500"/>
                </a:xfrm>
              </p:grpSpPr>
              <p:sp>
                <p:nvSpPr>
                  <p:cNvPr id="622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2607"/>
                    <a:ext cx="2169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McCuloch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와 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Pltts(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신경 활동도에 내재하는 논리적 연산 개념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)</a:t>
                    </a:r>
                    <a:endPara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28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2607"/>
                    <a:ext cx="2179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58" name="Group 41"/>
                <p:cNvGrpSpPr>
                  <a:grpSpLocks/>
                </p:cNvGrpSpPr>
                <p:nvPr/>
              </p:nvGrpSpPr>
              <p:grpSpPr bwMode="auto">
                <a:xfrm>
                  <a:off x="0" y="3107"/>
                  <a:ext cx="358" cy="500"/>
                  <a:chOff x="0" y="3107"/>
                  <a:chExt cx="358" cy="500"/>
                </a:xfrm>
              </p:grpSpPr>
              <p:sp>
                <p:nvSpPr>
                  <p:cNvPr id="622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5" y="3107"/>
                    <a:ext cx="348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1950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년대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26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107"/>
                    <a:ext cx="358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59" name="Group 43"/>
                <p:cNvGrpSpPr>
                  <a:grpSpLocks/>
                </p:cNvGrpSpPr>
                <p:nvPr/>
              </p:nvGrpSpPr>
              <p:grpSpPr bwMode="auto">
                <a:xfrm>
                  <a:off x="358" y="3107"/>
                  <a:ext cx="547" cy="500"/>
                  <a:chOff x="358" y="3107"/>
                  <a:chExt cx="547" cy="500"/>
                </a:xfrm>
              </p:grpSpPr>
              <p:sp>
                <p:nvSpPr>
                  <p:cNvPr id="6223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3107"/>
                    <a:ext cx="537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폰노이만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6224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3107"/>
                    <a:ext cx="547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0" name="Group 45"/>
                <p:cNvGrpSpPr>
                  <a:grpSpLocks/>
                </p:cNvGrpSpPr>
                <p:nvPr/>
              </p:nvGrpSpPr>
              <p:grpSpPr bwMode="auto">
                <a:xfrm>
                  <a:off x="905" y="3107"/>
                  <a:ext cx="816" cy="500"/>
                  <a:chOff x="905" y="3107"/>
                  <a:chExt cx="816" cy="500"/>
                </a:xfrm>
              </p:grpSpPr>
              <p:sp>
                <p:nvSpPr>
                  <p:cNvPr id="622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3107"/>
                    <a:ext cx="806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Marvin Minsky</a:t>
                    </a:r>
                    <a:endPara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22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905" y="3107"/>
                    <a:ext cx="816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1" name="Group 47"/>
                <p:cNvGrpSpPr>
                  <a:grpSpLocks/>
                </p:cNvGrpSpPr>
                <p:nvPr/>
              </p:nvGrpSpPr>
              <p:grpSpPr bwMode="auto">
                <a:xfrm>
                  <a:off x="1721" y="3107"/>
                  <a:ext cx="816" cy="500"/>
                  <a:chOff x="1721" y="3107"/>
                  <a:chExt cx="816" cy="500"/>
                </a:xfrm>
              </p:grpSpPr>
              <p:sp>
                <p:nvSpPr>
                  <p:cNvPr id="6219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726" y="3107"/>
                    <a:ext cx="806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Frank Rodenbla</a:t>
                    </a:r>
                    <a:endPara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20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1721" y="3107"/>
                    <a:ext cx="816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2" name="Group 49"/>
                <p:cNvGrpSpPr>
                  <a:grpSpLocks/>
                </p:cNvGrpSpPr>
                <p:nvPr/>
              </p:nvGrpSpPr>
              <p:grpSpPr bwMode="auto">
                <a:xfrm>
                  <a:off x="0" y="3607"/>
                  <a:ext cx="358" cy="500"/>
                  <a:chOff x="0" y="3607"/>
                  <a:chExt cx="358" cy="500"/>
                </a:xfrm>
              </p:grpSpPr>
              <p:sp>
                <p:nvSpPr>
                  <p:cNvPr id="621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" y="3607"/>
                    <a:ext cx="348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1960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년대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18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07"/>
                    <a:ext cx="358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3" name="Group 51"/>
                <p:cNvGrpSpPr>
                  <a:grpSpLocks/>
                </p:cNvGrpSpPr>
                <p:nvPr/>
              </p:nvGrpSpPr>
              <p:grpSpPr bwMode="auto">
                <a:xfrm>
                  <a:off x="358" y="3607"/>
                  <a:ext cx="547" cy="500"/>
                  <a:chOff x="358" y="3607"/>
                  <a:chExt cx="547" cy="500"/>
                </a:xfrm>
              </p:grpSpPr>
              <p:sp>
                <p:nvSpPr>
                  <p:cNvPr id="6215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3607"/>
                    <a:ext cx="537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전자두뇌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16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3607"/>
                    <a:ext cx="547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4" name="Group 53"/>
                <p:cNvGrpSpPr>
                  <a:grpSpLocks/>
                </p:cNvGrpSpPr>
                <p:nvPr/>
              </p:nvGrpSpPr>
              <p:grpSpPr bwMode="auto">
                <a:xfrm>
                  <a:off x="905" y="3607"/>
                  <a:ext cx="816" cy="500"/>
                  <a:chOff x="905" y="3607"/>
                  <a:chExt cx="816" cy="500"/>
                </a:xfrm>
              </p:grpSpPr>
              <p:sp>
                <p:nvSpPr>
                  <p:cNvPr id="6213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3607"/>
                    <a:ext cx="806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AI(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블랙박스 개념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)</a:t>
                    </a:r>
                    <a:endPara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14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905" y="3607"/>
                    <a:ext cx="816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5" name="Group 55"/>
                <p:cNvGrpSpPr>
                  <a:grpSpLocks/>
                </p:cNvGrpSpPr>
                <p:nvPr/>
              </p:nvGrpSpPr>
              <p:grpSpPr bwMode="auto">
                <a:xfrm>
                  <a:off x="1721" y="3607"/>
                  <a:ext cx="816" cy="500"/>
                  <a:chOff x="1721" y="3607"/>
                  <a:chExt cx="816" cy="500"/>
                </a:xfrm>
              </p:grpSpPr>
              <p:sp>
                <p:nvSpPr>
                  <p:cNvPr id="6211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726" y="3607"/>
                    <a:ext cx="806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퍼센트론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12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1721" y="3607"/>
                    <a:ext cx="816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6" name="Group 57"/>
                <p:cNvGrpSpPr>
                  <a:grpSpLocks/>
                </p:cNvGrpSpPr>
                <p:nvPr/>
              </p:nvGrpSpPr>
              <p:grpSpPr bwMode="auto">
                <a:xfrm>
                  <a:off x="0" y="4107"/>
                  <a:ext cx="358" cy="500"/>
                  <a:chOff x="0" y="4107"/>
                  <a:chExt cx="358" cy="500"/>
                </a:xfrm>
              </p:grpSpPr>
              <p:sp>
                <p:nvSpPr>
                  <p:cNvPr id="6209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5" y="4107"/>
                    <a:ext cx="348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1970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년대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10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107"/>
                    <a:ext cx="358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7" name="Group 59"/>
                <p:cNvGrpSpPr>
                  <a:grpSpLocks/>
                </p:cNvGrpSpPr>
                <p:nvPr/>
              </p:nvGrpSpPr>
              <p:grpSpPr bwMode="auto">
                <a:xfrm>
                  <a:off x="358" y="4107"/>
                  <a:ext cx="547" cy="500"/>
                  <a:chOff x="358" y="4107"/>
                  <a:chExt cx="547" cy="500"/>
                </a:xfrm>
              </p:grpSpPr>
              <p:sp>
                <p:nvSpPr>
                  <p:cNvPr id="6207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4107"/>
                    <a:ext cx="537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대형컴퓨터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08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4107"/>
                    <a:ext cx="547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8" name="Group 61"/>
                <p:cNvGrpSpPr>
                  <a:grpSpLocks/>
                </p:cNvGrpSpPr>
                <p:nvPr/>
              </p:nvGrpSpPr>
              <p:grpSpPr bwMode="auto">
                <a:xfrm>
                  <a:off x="905" y="4107"/>
                  <a:ext cx="816" cy="500"/>
                  <a:chOff x="905" y="4107"/>
                  <a:chExt cx="816" cy="500"/>
                </a:xfrm>
              </p:grpSpPr>
              <p:sp>
                <p:nvSpPr>
                  <p:cNvPr id="6205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4107"/>
                    <a:ext cx="806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일반 공리 해결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06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905" y="4107"/>
                    <a:ext cx="816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69" name="Group 63"/>
                <p:cNvGrpSpPr>
                  <a:grpSpLocks/>
                </p:cNvGrpSpPr>
                <p:nvPr/>
              </p:nvGrpSpPr>
              <p:grpSpPr bwMode="auto">
                <a:xfrm>
                  <a:off x="1721" y="4107"/>
                  <a:ext cx="816" cy="500"/>
                  <a:chOff x="1721" y="4107"/>
                  <a:chExt cx="816" cy="500"/>
                </a:xfrm>
              </p:grpSpPr>
              <p:sp>
                <p:nvSpPr>
                  <p:cNvPr id="6203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726" y="4107"/>
                    <a:ext cx="806" cy="5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ea typeface="바탕체" pitchFamily="17" charset="-127"/>
                      </a:rPr>
                      <a:t> </a:t>
                    </a:r>
                    <a:endParaRPr lang="en-US" altLang="ko-KR" sz="9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6204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1721" y="4107"/>
                    <a:ext cx="816" cy="50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0" name="Group 65"/>
                <p:cNvGrpSpPr>
                  <a:grpSpLocks/>
                </p:cNvGrpSpPr>
                <p:nvPr/>
              </p:nvGrpSpPr>
              <p:grpSpPr bwMode="auto">
                <a:xfrm>
                  <a:off x="0" y="4607"/>
                  <a:ext cx="358" cy="546"/>
                  <a:chOff x="0" y="4607"/>
                  <a:chExt cx="358" cy="546"/>
                </a:xfrm>
              </p:grpSpPr>
              <p:sp>
                <p:nvSpPr>
                  <p:cNvPr id="620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5" y="4607"/>
                    <a:ext cx="348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1980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년대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0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607"/>
                    <a:ext cx="358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1" name="Group 67"/>
                <p:cNvGrpSpPr>
                  <a:grpSpLocks/>
                </p:cNvGrpSpPr>
                <p:nvPr/>
              </p:nvGrpSpPr>
              <p:grpSpPr bwMode="auto">
                <a:xfrm>
                  <a:off x="358" y="4607"/>
                  <a:ext cx="547" cy="546"/>
                  <a:chOff x="358" y="4607"/>
                  <a:chExt cx="547" cy="546"/>
                </a:xfrm>
              </p:grpSpPr>
              <p:sp>
                <p:nvSpPr>
                  <p:cNvPr id="6199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4607"/>
                    <a:ext cx="537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시분한 시스템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200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4607"/>
                    <a:ext cx="547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2" name="Group 69"/>
                <p:cNvGrpSpPr>
                  <a:grpSpLocks/>
                </p:cNvGrpSpPr>
                <p:nvPr/>
              </p:nvGrpSpPr>
              <p:grpSpPr bwMode="auto">
                <a:xfrm>
                  <a:off x="905" y="4607"/>
                  <a:ext cx="816" cy="546"/>
                  <a:chOff x="905" y="4607"/>
                  <a:chExt cx="816" cy="546"/>
                </a:xfrm>
              </p:grpSpPr>
              <p:sp>
                <p:nvSpPr>
                  <p:cNvPr id="6197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4607"/>
                    <a:ext cx="806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전문가 시스템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98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905" y="4607"/>
                    <a:ext cx="816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3" name="Group 71"/>
                <p:cNvGrpSpPr>
                  <a:grpSpLocks/>
                </p:cNvGrpSpPr>
                <p:nvPr/>
              </p:nvGrpSpPr>
              <p:grpSpPr bwMode="auto">
                <a:xfrm>
                  <a:off x="1721" y="4607"/>
                  <a:ext cx="816" cy="546"/>
                  <a:chOff x="1721" y="4607"/>
                  <a:chExt cx="816" cy="546"/>
                </a:xfrm>
              </p:grpSpPr>
              <p:sp>
                <p:nvSpPr>
                  <p:cNvPr id="619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726" y="4607"/>
                    <a:ext cx="806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모델링 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ea typeface="바탕체" pitchFamily="17" charset="-127"/>
                      </a:rPr>
                      <a:t>·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신경생리학자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en-US" altLang="ko-KR" sz="1600">
                        <a:solidFill>
                          <a:srgbClr val="000000"/>
                        </a:solidFill>
                        <a:ea typeface="바탕체" pitchFamily="17" charset="-127"/>
                      </a:rPr>
                      <a:t>·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인지과학자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9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1721" y="4607"/>
                    <a:ext cx="816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4" name="Group 73"/>
                <p:cNvGrpSpPr>
                  <a:grpSpLocks/>
                </p:cNvGrpSpPr>
                <p:nvPr/>
              </p:nvGrpSpPr>
              <p:grpSpPr bwMode="auto">
                <a:xfrm>
                  <a:off x="0" y="5153"/>
                  <a:ext cx="358" cy="632"/>
                  <a:chOff x="0" y="5153"/>
                  <a:chExt cx="358" cy="632"/>
                </a:xfrm>
              </p:grpSpPr>
              <p:sp>
                <p:nvSpPr>
                  <p:cNvPr id="6193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5" y="5153"/>
                    <a:ext cx="348" cy="6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1990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년대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94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153"/>
                    <a:ext cx="358" cy="632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5" name="Group 75"/>
                <p:cNvGrpSpPr>
                  <a:grpSpLocks/>
                </p:cNvGrpSpPr>
                <p:nvPr/>
              </p:nvGrpSpPr>
              <p:grpSpPr bwMode="auto">
                <a:xfrm>
                  <a:off x="358" y="5153"/>
                  <a:ext cx="547" cy="632"/>
                  <a:chOff x="358" y="5153"/>
                  <a:chExt cx="547" cy="632"/>
                </a:xfrm>
              </p:grpSpPr>
              <p:sp>
                <p:nvSpPr>
                  <p:cNvPr id="619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5153"/>
                    <a:ext cx="537" cy="6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2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워크스테이션</a:t>
                    </a:r>
                    <a:endPara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2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데스크톱 슈퍼컴퓨터</a:t>
                    </a:r>
                    <a:endParaRPr lang="ko-KR" altLang="en-US" sz="12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2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92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5153"/>
                    <a:ext cx="547" cy="632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6" name="Group 77"/>
                <p:cNvGrpSpPr>
                  <a:grpSpLocks/>
                </p:cNvGrpSpPr>
                <p:nvPr/>
              </p:nvGrpSpPr>
              <p:grpSpPr bwMode="auto">
                <a:xfrm>
                  <a:off x="905" y="5153"/>
                  <a:ext cx="816" cy="632"/>
                  <a:chOff x="905" y="5153"/>
                  <a:chExt cx="816" cy="632"/>
                </a:xfrm>
              </p:grpSpPr>
              <p:sp>
                <p:nvSpPr>
                  <p:cNvPr id="618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5153"/>
                    <a:ext cx="806" cy="6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전문가시스템 성숙기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90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905" y="5153"/>
                    <a:ext cx="816" cy="632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7" name="Group 79"/>
                <p:cNvGrpSpPr>
                  <a:grpSpLocks/>
                </p:cNvGrpSpPr>
                <p:nvPr/>
              </p:nvGrpSpPr>
              <p:grpSpPr bwMode="auto">
                <a:xfrm>
                  <a:off x="1721" y="5153"/>
                  <a:ext cx="816" cy="632"/>
                  <a:chOff x="1721" y="5153"/>
                  <a:chExt cx="816" cy="632"/>
                </a:xfrm>
              </p:grpSpPr>
              <p:sp>
                <p:nvSpPr>
                  <p:cNvPr id="6187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726" y="5153"/>
                    <a:ext cx="806" cy="6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홉필드 럼멜하트 </a:t>
                    </a:r>
                  </a:p>
                  <a:p>
                    <a:pPr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역전파신경망</a:t>
                    </a:r>
                  </a:p>
                  <a:p>
                    <a:pPr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Hecht-Nielson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6188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1721" y="5153"/>
                    <a:ext cx="816" cy="632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8" name="Group 81"/>
                <p:cNvGrpSpPr>
                  <a:grpSpLocks/>
                </p:cNvGrpSpPr>
                <p:nvPr/>
              </p:nvGrpSpPr>
              <p:grpSpPr bwMode="auto">
                <a:xfrm>
                  <a:off x="0" y="5785"/>
                  <a:ext cx="358" cy="718"/>
                  <a:chOff x="0" y="5785"/>
                  <a:chExt cx="358" cy="718"/>
                </a:xfrm>
              </p:grpSpPr>
              <p:sp>
                <p:nvSpPr>
                  <p:cNvPr id="6185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5" y="5785"/>
                    <a:ext cx="348" cy="7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latin typeface="Arial" charset="0"/>
                        <a:cs typeface="Arial" charset="0"/>
                      </a:rPr>
                      <a:t>2000</a:t>
                    </a:r>
                    <a:r>
                      <a:rPr lang="ko-KR" altLang="en-US" sz="1600" b="1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</a:rPr>
                      <a:t>년대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86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785"/>
                    <a:ext cx="358" cy="7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79" name="Group 83"/>
                <p:cNvGrpSpPr>
                  <a:grpSpLocks/>
                </p:cNvGrpSpPr>
                <p:nvPr/>
              </p:nvGrpSpPr>
              <p:grpSpPr bwMode="auto">
                <a:xfrm>
                  <a:off x="358" y="5785"/>
                  <a:ext cx="547" cy="718"/>
                  <a:chOff x="358" y="5785"/>
                  <a:chExt cx="547" cy="718"/>
                </a:xfrm>
              </p:grpSpPr>
              <p:sp>
                <p:nvSpPr>
                  <p:cNvPr id="618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363" y="5785"/>
                    <a:ext cx="537" cy="7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다운사이징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PC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성능향상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네트워킹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인터넷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사이버 기술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84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358" y="5785"/>
                    <a:ext cx="547" cy="7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6180" name="Group 85"/>
                <p:cNvGrpSpPr>
                  <a:grpSpLocks/>
                </p:cNvGrpSpPr>
                <p:nvPr/>
              </p:nvGrpSpPr>
              <p:grpSpPr bwMode="auto">
                <a:xfrm>
                  <a:off x="905" y="5785"/>
                  <a:ext cx="1632" cy="718"/>
                  <a:chOff x="905" y="5785"/>
                  <a:chExt cx="1632" cy="718"/>
                </a:xfrm>
              </p:grpSpPr>
              <p:sp>
                <p:nvSpPr>
                  <p:cNvPr id="618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910" y="5785"/>
                    <a:ext cx="1622" cy="71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하이브리드시스템 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ea typeface="바탕체" pitchFamily="17" charset="-127"/>
                      </a:rPr>
                      <a:t>·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뉴로퍼지 </a:t>
                    </a:r>
                    <a:r>
                      <a:rPr lang="en-US" altLang="ko-KR" sz="1600">
                        <a:solidFill>
                          <a:srgbClr val="000000"/>
                        </a:solidFill>
                        <a:ea typeface="바탕체" pitchFamily="17" charset="-127"/>
                      </a:rPr>
                      <a:t>·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뉴로전문가시스템 </a:t>
                    </a:r>
                  </a:p>
                  <a:p>
                    <a:pPr algn="just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ea typeface="바탕체" pitchFamily="17" charset="-127"/>
                      </a:rPr>
                      <a:t>·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뉴로카오스시스템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6182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905" y="5785"/>
                    <a:ext cx="1632" cy="718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6153" name="Rectangle 87"/>
              <p:cNvSpPr>
                <a:spLocks noChangeArrowheads="1"/>
              </p:cNvSpPr>
              <p:nvPr/>
            </p:nvSpPr>
            <p:spPr bwMode="auto">
              <a:xfrm>
                <a:off x="-3" y="2104"/>
                <a:ext cx="2543" cy="4402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  <p:sp>
        <p:nvSpPr>
          <p:cNvPr id="91" name="슬라이드 번호 개체 틀 9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5CE5E-BD0A-422A-8C6B-23BD07A9FCF3}" type="slidenum">
              <a:rPr lang="en-US" altLang="ko-KR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92" name="바닥글 개체 틀 9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의사결정지원시스템의 유형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모형 </a:t>
            </a:r>
            <a:r>
              <a:rPr lang="en-US" altLang="ko-KR" sz="2600" smtClean="0"/>
              <a:t>: DSS</a:t>
            </a:r>
            <a:r>
              <a:rPr lang="ko-KR" altLang="en-US" sz="2600" smtClean="0"/>
              <a:t>의 중심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en-US" altLang="ko-KR" sz="2600" smtClean="0"/>
              <a:t>Alter</a:t>
            </a:r>
            <a:r>
              <a:rPr lang="ko-KR" altLang="en-US" sz="2600" smtClean="0"/>
              <a:t>의 분류 </a:t>
            </a:r>
            <a:r>
              <a:rPr lang="en-US" altLang="ko-KR" sz="2600" smtClean="0"/>
              <a:t>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600" smtClean="0"/>
              <a:t>    </a:t>
            </a:r>
            <a:r>
              <a:rPr lang="ko-KR" altLang="en-US" sz="2600" smtClean="0"/>
              <a:t>자료중심이 </a:t>
            </a:r>
            <a:r>
              <a:rPr lang="en-US" altLang="ko-KR" sz="2600" smtClean="0"/>
              <a:t>DSS, </a:t>
            </a:r>
            <a:r>
              <a:rPr lang="ko-KR" altLang="en-US" sz="2600" smtClean="0"/>
              <a:t>모형중심의 </a:t>
            </a:r>
            <a:r>
              <a:rPr lang="en-US" altLang="ko-KR" sz="2600" smtClean="0"/>
              <a:t>DSS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 startAt="3"/>
            </a:pPr>
            <a:r>
              <a:rPr lang="en-US" altLang="ko-KR" sz="2600" smtClean="0"/>
              <a:t>McNurlin &amp; Spraque </a:t>
            </a:r>
            <a:r>
              <a:rPr lang="ko-KR" altLang="en-US" sz="2600" smtClean="0"/>
              <a:t>의 분류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600" smtClean="0"/>
              <a:t>     제도적</a:t>
            </a:r>
            <a:r>
              <a:rPr lang="en-US" altLang="ko-KR" sz="2600" smtClean="0"/>
              <a:t>DSS, </a:t>
            </a:r>
            <a:r>
              <a:rPr lang="ko-KR" altLang="en-US" sz="2600" smtClean="0"/>
              <a:t>특별</a:t>
            </a:r>
            <a:r>
              <a:rPr lang="en-US" altLang="ko-KR" sz="2600" smtClean="0"/>
              <a:t>DSS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 startAt="4"/>
            </a:pPr>
            <a:r>
              <a:rPr lang="ko-KR" altLang="en-US" sz="2600" smtClean="0"/>
              <a:t>지원범위에 따른 분류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600" smtClean="0"/>
              <a:t>     개인 지원용 </a:t>
            </a:r>
            <a:r>
              <a:rPr lang="en-US" altLang="ko-KR" sz="2600" smtClean="0"/>
              <a:t>DSS, </a:t>
            </a:r>
            <a:r>
              <a:rPr lang="ko-KR" altLang="en-US" sz="2600" smtClean="0"/>
              <a:t>조직 지원용 </a:t>
            </a:r>
            <a:r>
              <a:rPr lang="en-US" altLang="ko-KR" sz="2600" smtClean="0"/>
              <a:t>DSS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600" smtClean="0"/>
              <a:t>     </a:t>
            </a:r>
            <a:r>
              <a:rPr lang="ko-KR" altLang="en-US" sz="2600" smtClean="0"/>
              <a:t>집단 지원용 </a:t>
            </a:r>
            <a:r>
              <a:rPr lang="en-US" altLang="ko-KR" sz="2600" smtClean="0"/>
              <a:t>DSS,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600" smtClean="0"/>
              <a:t>     </a:t>
            </a:r>
            <a:r>
              <a:rPr lang="ko-KR" altLang="en-US" sz="2600" smtClean="0"/>
              <a:t>집단의사 결정지원 시스템</a:t>
            </a:r>
            <a:r>
              <a:rPr lang="en-US" altLang="ko-KR" sz="2600" smtClean="0"/>
              <a:t>(GDSS)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ko-KR" sz="2600" smtClean="0"/>
              <a:t>5)  Intelligent DSS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BA8F0-491C-4987-A1D1-9D07722C3B10}" type="slidenum">
              <a:rPr lang="en-US" altLang="ko-KR"/>
              <a:pPr>
                <a:defRPr/>
              </a:pPr>
              <a:t>40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(5) DSS </a:t>
            </a:r>
            <a:r>
              <a:rPr lang="ko-KR" altLang="en-US" smtClean="0"/>
              <a:t>생성기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2819400"/>
          </a:xfrm>
        </p:spPr>
        <p:txBody>
          <a:bodyPr/>
          <a:lstStyle/>
          <a:p>
            <a:pPr eaLnBrk="1" hangingPunct="1"/>
            <a:r>
              <a:rPr lang="en-US" altLang="ko-KR" smtClean="0"/>
              <a:t>DSS</a:t>
            </a:r>
            <a:r>
              <a:rPr lang="ko-KR" altLang="en-US" smtClean="0"/>
              <a:t>생성기란 </a:t>
            </a:r>
            <a:r>
              <a:rPr lang="en-US" altLang="ko-KR" smtClean="0"/>
              <a:t>DSS </a:t>
            </a:r>
            <a:r>
              <a:rPr lang="ko-KR" altLang="en-US" smtClean="0"/>
              <a:t>구축에 사용되는 소프트웨어를 말한다</a:t>
            </a:r>
            <a:r>
              <a:rPr lang="en-US" altLang="ko-KR" smtClean="0"/>
              <a:t>. </a:t>
            </a:r>
            <a:r>
              <a:rPr lang="ko-KR" altLang="en-US" smtClean="0"/>
              <a:t>즉</a:t>
            </a:r>
            <a:r>
              <a:rPr lang="en-US" altLang="ko-KR" smtClean="0"/>
              <a:t>, DSS </a:t>
            </a:r>
            <a:r>
              <a:rPr lang="ko-KR" altLang="en-US" smtClean="0"/>
              <a:t>개발에 용이한 다양한 </a:t>
            </a:r>
            <a:r>
              <a:rPr lang="en-US" altLang="ko-KR" smtClean="0"/>
              <a:t>4</a:t>
            </a:r>
            <a:r>
              <a:rPr lang="ko-KR" altLang="en-US" smtClean="0"/>
              <a:t>세대 패키지들이 발전하면서 이를 이용한 보다 쉽고 빠른 </a:t>
            </a:r>
            <a:r>
              <a:rPr lang="en-US" altLang="ko-KR" smtClean="0"/>
              <a:t>DSS </a:t>
            </a:r>
            <a:r>
              <a:rPr lang="ko-KR" altLang="en-US" smtClean="0"/>
              <a:t>구축이 가능하게 된다</a:t>
            </a:r>
            <a:r>
              <a:rPr lang="en-US" altLang="ko-KR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5CE7FE-2CA6-4C4F-BB31-12686CE78F03}" type="slidenum">
              <a:rPr lang="en-US" altLang="ko-KR"/>
              <a:pPr>
                <a:defRPr/>
              </a:pPr>
              <a:t>41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(6) DSS</a:t>
            </a:r>
            <a:r>
              <a:rPr lang="ko-KR" altLang="en-US" sz="3600" smtClean="0"/>
              <a:t>의 구성요소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733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하드웨어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소프트웨어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  대화관리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모델베이스 관리</a:t>
            </a:r>
            <a:r>
              <a:rPr lang="en-US" altLang="ko-KR" sz="2800" smtClean="0"/>
              <a:t>, 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      </a:t>
            </a:r>
            <a:r>
              <a:rPr lang="ko-KR" altLang="en-US" sz="2800" smtClean="0"/>
              <a:t>데이터베이스 관리</a:t>
            </a:r>
          </a:p>
          <a:p>
            <a:pPr marL="609600" indent="-609600" eaLnBrk="1" hangingPunct="1">
              <a:buFontTx/>
              <a:buAutoNum type="arabicParenR" startAt="3"/>
            </a:pPr>
            <a:r>
              <a:rPr lang="ko-KR" altLang="en-US" sz="2800" smtClean="0"/>
              <a:t>자료</a:t>
            </a:r>
          </a:p>
          <a:p>
            <a:pPr marL="609600" indent="-609600" eaLnBrk="1" hangingPunct="1">
              <a:buFontTx/>
              <a:buAutoNum type="arabicParenR" startAt="3"/>
            </a:pPr>
            <a:r>
              <a:rPr lang="ko-KR" altLang="en-US" sz="2800" smtClean="0"/>
              <a:t>모형</a:t>
            </a:r>
          </a:p>
          <a:p>
            <a:pPr marL="609600" indent="-609600" eaLnBrk="1" hangingPunct="1">
              <a:buFontTx/>
              <a:buAutoNum type="arabicParenR" startAt="3"/>
            </a:pPr>
            <a:r>
              <a:rPr lang="ko-KR" altLang="en-US" sz="2800" smtClean="0"/>
              <a:t>인력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74CD0-AFBD-463D-8A2E-95D641A89B58}" type="slidenum">
              <a:rPr lang="en-US" altLang="ko-KR"/>
              <a:pPr>
                <a:defRPr/>
              </a:pPr>
              <a:t>42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4000" smtClean="0"/>
              <a:t>(7) DSS</a:t>
            </a:r>
            <a:r>
              <a:rPr lang="ko-KR" altLang="en-US" sz="4000" smtClean="0"/>
              <a:t>의 사용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3581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800" smtClean="0"/>
              <a:t>원인 </a:t>
            </a:r>
            <a:r>
              <a:rPr lang="en-US" altLang="ko-KR" sz="2800" smtClean="0">
                <a:latin typeface="Times New Roman" pitchFamily="18" charset="0"/>
              </a:rPr>
              <a:t>–</a:t>
            </a:r>
            <a:r>
              <a:rPr lang="en-US" altLang="ko-KR" sz="2800" smtClean="0"/>
              <a:t> </a:t>
            </a:r>
            <a:r>
              <a:rPr lang="ko-KR" altLang="en-US" sz="2800" smtClean="0"/>
              <a:t>결과분석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endParaRPr lang="ko-KR" alt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800" smtClean="0"/>
              <a:t>민감도 분석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endParaRPr lang="ko-KR" alt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800" smtClean="0"/>
              <a:t>목표탐색 분석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endParaRPr lang="ko-KR" altLang="en-US" sz="28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800" smtClean="0"/>
              <a:t>최적화 분석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53C67-FC77-4D01-9C1D-D80EA9556D19}" type="slidenum">
              <a:rPr lang="en-US" altLang="ko-KR"/>
              <a:pPr>
                <a:defRPr/>
              </a:pPr>
              <a:t>43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  <a:endParaRPr lang="ko-KR" altLang="en-US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pPr marL="0" indent="0" eaLnBrk="1" hangingPunct="1">
              <a:buNone/>
            </a:pPr>
            <a:endParaRPr lang="ko-KR" altLang="en-US" dirty="0" smtClean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93554F-6768-4C8D-B5F3-968655074270}" type="slidenum">
              <a:rPr lang="en-US" altLang="ko-KR"/>
              <a:pPr>
                <a:defRPr/>
              </a:pPr>
              <a:t>44</a:t>
            </a:fld>
            <a:endParaRPr lang="en-US" altLang="ko-KR" dirty="0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데이터베이스와 인공지능의 결합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800" smtClean="0"/>
              <a:t>결합 배경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DB</a:t>
            </a:r>
            <a:r>
              <a:rPr lang="ko-KR" altLang="en-US" sz="2800" smtClean="0"/>
              <a:t>의 장점 중의 하나인 데이터 공유 기법과 병행실행 기법을 </a:t>
            </a:r>
            <a:r>
              <a:rPr lang="en-US" altLang="ko-KR" sz="2800" smtClean="0"/>
              <a:t>AI</a:t>
            </a:r>
            <a:r>
              <a:rPr lang="ko-KR" altLang="en-US" sz="2800" smtClean="0"/>
              <a:t>의 분야인 지식 베이스에 적용시킨다면 당연히 훌륭한 결과를 기대할 수 있을 것이다</a:t>
            </a:r>
            <a:r>
              <a:rPr lang="en-US" altLang="ko-KR" sz="28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2)  AI-DB </a:t>
            </a:r>
            <a:r>
              <a:rPr lang="ko-KR" altLang="en-US" sz="2800" smtClean="0"/>
              <a:t>결합의 의미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  </a:t>
            </a:r>
            <a:r>
              <a:rPr lang="en-US" altLang="ko-KR" sz="2800" smtClean="0"/>
              <a:t>AI-DB </a:t>
            </a:r>
            <a:r>
              <a:rPr lang="ko-KR" altLang="en-US" sz="2800" smtClean="0"/>
              <a:t>결합은 공유되는 대용량의 정보 베이스에 대한 추론과 같은 연관이 있다</a:t>
            </a:r>
            <a:r>
              <a:rPr lang="en-US" altLang="ko-KR" sz="2800" smtClean="0"/>
              <a:t>.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4EDB-420B-4C61-BEF5-7A72F2DBEF64}" type="slidenum">
              <a:rPr lang="en-US" altLang="ko-KR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지식표현의 방법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지식의 표현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적절한 지식의 표현방법이 강구되어야 함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</a:t>
            </a:r>
            <a:r>
              <a:rPr lang="en-US" altLang="ko-KR" sz="2400" smtClean="0"/>
              <a:t>IF-THEN</a:t>
            </a:r>
            <a:r>
              <a:rPr lang="ko-KR" altLang="en-US" sz="2400" smtClean="0"/>
              <a:t>의 형태로 표현되는 규칙이 많이 이용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표현이란 사실의 기술을 가능하게 해주는 일년의 문장론적이고 어의론적인 관습이다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2) </a:t>
            </a:r>
            <a:r>
              <a:rPr lang="ko-KR" altLang="en-US" sz="2400" smtClean="0"/>
              <a:t>표현에 대한 문장론은 사용될 기호들과 기호들의 배열 방법들을 명세화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3) </a:t>
            </a:r>
            <a:r>
              <a:rPr lang="ko-KR" altLang="en-US" sz="2400" smtClean="0"/>
              <a:t>표현에 대한 어의론은 의미가 어떻게 기호들과 문장론에 의해 허용되는 기호의 배열들에 구체화되는지를 명세화 한다</a:t>
            </a:r>
            <a:r>
              <a:rPr lang="en-US" altLang="ko-KR" sz="24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D96D7-1FA5-438E-9782-69F6E8A0B416}" type="slidenum">
              <a:rPr lang="en-US" altLang="ko-KR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프레임과 뉴스이야기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/>
            <a:r>
              <a:rPr lang="ko-KR" altLang="en-US" sz="2800" smtClean="0"/>
              <a:t>프레임은 전형적인 대상</a:t>
            </a:r>
            <a:r>
              <a:rPr lang="en-US" altLang="ko-KR" sz="2800" smtClean="0"/>
              <a:t>, </a:t>
            </a:r>
            <a:r>
              <a:rPr lang="ko-KR" altLang="en-US" sz="2800" smtClean="0"/>
              <a:t>활동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사건을 함께 기술하는 의미 회로 노드들과 슬롯들의 집합체이다</a:t>
            </a:r>
            <a:r>
              <a:rPr lang="en-US" altLang="ko-KR" sz="2800" smtClean="0"/>
              <a:t>.</a:t>
            </a:r>
          </a:p>
          <a:p>
            <a:pPr marL="609600" indent="-609600" eaLnBrk="1" hangingPunct="1"/>
            <a:r>
              <a:rPr lang="ko-KR" altLang="en-US" sz="2800" smtClean="0"/>
              <a:t>프레임은 절차로 하여금 문장 수준과 사건수준에서 다음과 같은 대표적인 일을 할 수  있도록 해준다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뉴스이해를 위한 프레임 조회와 슬롯 삽입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사건을 기술하는 프레임들은 스트레오형 정보를 명시함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기본활동 프레임들은 세부적 내용을 명백히 함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633BC-ABA5-4256-B101-2852862164A2}" type="slidenum">
              <a:rPr lang="en-US" altLang="ko-KR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지식 표현의 주요 역할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743200"/>
            <a:ext cx="7772400" cy="22860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이론적인 동등함과 실제적인 동등함은 차이가 있다</a:t>
            </a:r>
            <a:r>
              <a:rPr lang="en-US" altLang="ko-KR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좋은 표현은 명시적이고</a:t>
            </a:r>
            <a:r>
              <a:rPr lang="en-US" altLang="ko-KR" smtClean="0"/>
              <a:t>, </a:t>
            </a:r>
            <a:r>
              <a:rPr lang="ko-KR" altLang="en-US" smtClean="0"/>
              <a:t>제약조건을 드러내도록 묘사한다</a:t>
            </a:r>
            <a:r>
              <a:rPr lang="en-US" altLang="ko-KR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70BB1-5713-435D-81DF-1BA0F44D0162}" type="slidenum">
              <a:rPr lang="en-US" altLang="ko-KR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유추지능 검사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7772400" cy="4419600"/>
          </a:xfrm>
        </p:spPr>
        <p:txBody>
          <a:bodyPr/>
          <a:lstStyle/>
          <a:p>
            <a:pPr marL="609600" indent="-609600" eaLnBrk="1" hangingPunct="1"/>
            <a:r>
              <a:rPr lang="ko-KR" altLang="en-US" sz="2200" smtClean="0"/>
              <a:t>기하학적 유추문제는 인간의 재능을 검사할 때 사용하는 전형적인 문제들이고 </a:t>
            </a:r>
            <a:r>
              <a:rPr lang="en-US" altLang="ko-KR" sz="2200" smtClean="0"/>
              <a:t>ANALOGY</a:t>
            </a:r>
            <a:r>
              <a:rPr lang="ko-KR" altLang="en-US" sz="2200" smtClean="0"/>
              <a:t>라는 쉽게 기술된 프로시저를 잘 풀 수 있는 전형적인 문제이다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/>
            <a:endParaRPr lang="en-US" altLang="ko-KR" sz="2200" smtClean="0"/>
          </a:p>
          <a:p>
            <a:pPr marL="609600" indent="-609600" eaLnBrk="1" hangingPunct="1"/>
            <a:r>
              <a:rPr lang="ko-KR" altLang="en-US" sz="2200" smtClean="0"/>
              <a:t>구조적인 표현은 다음과 같은 것들로 구성되어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/>
            <a:endParaRPr lang="en-US" altLang="ko-KR" sz="2200" smtClean="0"/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200" smtClean="0"/>
              <a:t>단계와 하위 단계는 숫자로 표현한다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200" smtClean="0"/>
              <a:t>선택적인 항목은 문자로 표현한다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200" smtClean="0"/>
              <a:t>반복은 </a:t>
            </a:r>
            <a:r>
              <a:rPr lang="en-US" altLang="ko-KR" sz="2200" smtClean="0"/>
              <a:t>until</a:t>
            </a:r>
            <a:r>
              <a:rPr lang="ko-KR" altLang="en-US" sz="2200" smtClean="0"/>
              <a:t>이나 </a:t>
            </a:r>
            <a:r>
              <a:rPr lang="en-US" altLang="ko-KR" sz="2200" smtClean="0"/>
              <a:t>for each</a:t>
            </a:r>
            <a:r>
              <a:rPr lang="ko-KR" altLang="en-US" sz="2200" smtClean="0"/>
              <a:t>와 같은 방법으로 해결한다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200" smtClean="0"/>
              <a:t>유추문제는 기술과 부합</a:t>
            </a:r>
            <a:r>
              <a:rPr lang="en-US" altLang="ko-KR" sz="2200" smtClean="0"/>
              <a:t>(describe&amp;match) </a:t>
            </a:r>
            <a:r>
              <a:rPr lang="ko-KR" altLang="en-US" sz="2200" smtClean="0"/>
              <a:t>방법으로 해결한다</a:t>
            </a:r>
            <a:r>
              <a:rPr lang="en-US" altLang="ko-KR" sz="2200" smtClean="0"/>
              <a:t>.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DD650-9DF5-423E-BC49-E10B502801A0}" type="slidenum">
              <a:rPr lang="en-US" altLang="ko-KR"/>
              <a:pPr>
                <a:defRPr/>
              </a:pPr>
              <a:t>9</a:t>
            </a:fld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>이장형 교수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수묵화">
  <a:themeElements>
    <a:clrScheme name="수묵화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수묵화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수묵화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수묵화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Office\Templates\디자인\수묵화.pot</Template>
  <TotalTime>321</TotalTime>
  <Words>2714</Words>
  <Application>Microsoft Office PowerPoint</Application>
  <PresentationFormat>화면 슬라이드 쇼(4:3)</PresentationFormat>
  <Paragraphs>521</Paragraphs>
  <Slides>44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44</vt:i4>
      </vt:variant>
    </vt:vector>
  </HeadingPairs>
  <TitlesOfParts>
    <vt:vector size="54" baseType="lpstr">
      <vt:lpstr>Times New Roman</vt:lpstr>
      <vt:lpstr>굴림</vt:lpstr>
      <vt:lpstr>Arial</vt:lpstr>
      <vt:lpstr>맑은 고딕</vt:lpstr>
      <vt:lpstr>돋움</vt:lpstr>
      <vt:lpstr>바탕체</vt:lpstr>
      <vt:lpstr>바탕</vt:lpstr>
      <vt:lpstr>Marlett</vt:lpstr>
      <vt:lpstr>굴림체</vt:lpstr>
      <vt:lpstr>수묵화</vt:lpstr>
      <vt:lpstr>제 10 장 회계정보시스템의 발전</vt:lpstr>
      <vt:lpstr>제 1 절 인공지능</vt:lpstr>
      <vt:lpstr>1. 인공지능의 개요</vt:lpstr>
      <vt:lpstr>(1) 인공지능의 발전</vt:lpstr>
      <vt:lpstr>(2) 데이터베이스와 인공지능의 결합</vt:lpstr>
      <vt:lpstr>2. 지식표현의 방법</vt:lpstr>
      <vt:lpstr>(2) 프레임과 뉴스이야기</vt:lpstr>
      <vt:lpstr>(3) 지식 표현의 주요 역할</vt:lpstr>
      <vt:lpstr>(4) 유추지능 검사</vt:lpstr>
      <vt:lpstr>(5) 생성과 테스트</vt:lpstr>
      <vt:lpstr>3. 추론기관</vt:lpstr>
      <vt:lpstr>4. 전문가 시스템의 개요</vt:lpstr>
      <vt:lpstr>(3) 전문가 시스템의 특징</vt:lpstr>
      <vt:lpstr>(4) 지식이 전문가 시스템에서 중요한 이유</vt:lpstr>
      <vt:lpstr>(5) 전문가시스템이 갖는 오류</vt:lpstr>
      <vt:lpstr>(6) 전문가시스템의 개발도구</vt:lpstr>
      <vt:lpstr>(7) 전문가 시스템의 이용분야</vt:lpstr>
      <vt:lpstr>5. 전문가시스템의 활동과 구조</vt:lpstr>
      <vt:lpstr>(3) 기존의 프로그램과 전문가 시스템과의 차이점</vt:lpstr>
      <vt:lpstr>PowerPoint 프레젠테이션</vt:lpstr>
      <vt:lpstr>3) 영역의 정의 </vt:lpstr>
      <vt:lpstr>(4) 전문가 시스템의 사용자</vt:lpstr>
      <vt:lpstr>6. 분개 전문가 시스템 구축</vt:lpstr>
      <vt:lpstr>규칙을 이용한 회계지식의 그래프 표현</vt:lpstr>
      <vt:lpstr>2) 의미망을 이용한 회계지식의 표현방법</vt:lpstr>
      <vt:lpstr>3) 프레임을 이용한 회계지식의 표현방법</vt:lpstr>
      <vt:lpstr>PowerPoint 프레젠테이션</vt:lpstr>
      <vt:lpstr>PowerPoint 프레젠테이션</vt:lpstr>
      <vt:lpstr>(3) 회계정보시스템을 위한 역 방향 추론용 지식획득 시스템</vt:lpstr>
      <vt:lpstr>(4) 회계정보시스템과 전문가 시스템</vt:lpstr>
      <vt:lpstr>제 2 절 중역정보시스템과  의사결정지원시스템</vt:lpstr>
      <vt:lpstr>1. 중역정보시스템의 개요</vt:lpstr>
      <vt:lpstr>(2) 중역정보시스템의 논리적 근거</vt:lpstr>
      <vt:lpstr>(3) EIS의 구성과 구성요인</vt:lpstr>
      <vt:lpstr>PowerPoint 프레젠테이션</vt:lpstr>
      <vt:lpstr>(6) EIS의 개발과 설치</vt:lpstr>
      <vt:lpstr>2. 의사결정 지원시스템의 개요</vt:lpstr>
      <vt:lpstr>(2) DSS의 특징</vt:lpstr>
      <vt:lpstr>(3) 정보보고 시스템의 의의</vt:lpstr>
      <vt:lpstr>(4) 의사결정지원시스템의 유형</vt:lpstr>
      <vt:lpstr>(5) DSS 생성기</vt:lpstr>
      <vt:lpstr>(6) DSS의 구성요소</vt:lpstr>
      <vt:lpstr>(7) DSS의 사용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10 장 전문가 시스템과 회계정보시스템</dc:title>
  <dc:creator>한국통신</dc:creator>
  <cp:lastModifiedBy>USER</cp:lastModifiedBy>
  <cp:revision>12</cp:revision>
  <dcterms:created xsi:type="dcterms:W3CDTF">2000-11-13T04:20:09Z</dcterms:created>
  <dcterms:modified xsi:type="dcterms:W3CDTF">2017-12-13T14:55:11Z</dcterms:modified>
</cp:coreProperties>
</file>