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handoutMasterIdLst>
    <p:handoutMasterId r:id="rId45"/>
  </p:handoutMasterIdLst>
  <p:sldIdLst>
    <p:sldId id="256" r:id="rId2"/>
    <p:sldId id="257" r:id="rId3"/>
    <p:sldId id="318" r:id="rId4"/>
    <p:sldId id="258" r:id="rId5"/>
    <p:sldId id="319" r:id="rId6"/>
    <p:sldId id="259" r:id="rId7"/>
    <p:sldId id="260" r:id="rId8"/>
    <p:sldId id="320" r:id="rId9"/>
    <p:sldId id="261" r:id="rId10"/>
    <p:sldId id="262" r:id="rId11"/>
    <p:sldId id="321" r:id="rId12"/>
    <p:sldId id="322" r:id="rId13"/>
    <p:sldId id="263" r:id="rId14"/>
    <p:sldId id="264" r:id="rId15"/>
    <p:sldId id="265" r:id="rId16"/>
    <p:sldId id="323" r:id="rId17"/>
    <p:sldId id="266" r:id="rId18"/>
    <p:sldId id="267" r:id="rId19"/>
    <p:sldId id="268" r:id="rId20"/>
    <p:sldId id="324" r:id="rId21"/>
    <p:sldId id="269" r:id="rId22"/>
    <p:sldId id="325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283" r:id="rId37"/>
    <p:sldId id="284" r:id="rId38"/>
    <p:sldId id="285" r:id="rId39"/>
    <p:sldId id="286" r:id="rId40"/>
    <p:sldId id="287" r:id="rId41"/>
    <p:sldId id="288" r:id="rId42"/>
    <p:sldId id="289" r:id="rId43"/>
    <p:sldId id="290" r:id="rId4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24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48" d="100"/>
          <a:sy n="48" d="100"/>
        </p:scale>
        <p:origin x="-941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656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656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656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굴림" pitchFamily="50" charset="-127"/>
              </a:defRPr>
            </a:lvl1pPr>
          </a:lstStyle>
          <a:p>
            <a:pPr>
              <a:defRPr/>
            </a:pPr>
            <a:fld id="{B48183FA-3F11-4EAE-A915-B1AC2731A3F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586135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micro\pot\bright\18\f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4892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F:\micro\pot\bright\18\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5913" y="0"/>
            <a:ext cx="247808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1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72712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EAD2F-96EC-4D2C-A40C-6EF8FEDC7C1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73759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BB1A93-66AC-4069-AE5F-B7F45969BF6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1031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7331D-38C0-4D3C-B25D-496EED8E383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0481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A3C99-01BE-45E5-86D3-D49DEDB3AB4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44133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609E1-094B-4F89-8AAB-5079EABEF56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80976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E89B6F-DF0C-4A25-A46B-A5D54A5A99E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78420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6FC29-0F39-4E99-B53E-F1AA6BD13E5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90018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C4D9B-DA7D-4674-A460-CE57E832915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52468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6C3EF-9E28-4538-BABA-2EE653CE9BB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34227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C776B-40B0-4994-BCD1-EDFB9626884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366234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75927-3D12-4BB6-A723-51685D691A8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64607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micro\pot\bright\18\b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5913" y="0"/>
            <a:ext cx="247808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F:\micro\pot\bright\18\f.JPG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4892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+mn-lt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200">
                <a:latin typeface="+mn-lt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+mn-lt"/>
              </a:defRPr>
            </a:lvl1pPr>
          </a:lstStyle>
          <a:p>
            <a:pPr>
              <a:defRPr/>
            </a:pPr>
            <a:fld id="{EBB670D1-F169-4037-88CB-BCDD557FF97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000" b="1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tx2"/>
        </a:buClr>
        <a:buSzPct val="85000"/>
        <a:buFont typeface="Wingdings" pitchFamily="2" charset="2"/>
        <a:buChar char="|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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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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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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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2.w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제 </a:t>
            </a:r>
            <a:r>
              <a:rPr lang="en-US" altLang="ko-KR" smtClean="0"/>
              <a:t>7 </a:t>
            </a:r>
            <a:r>
              <a:rPr lang="ko-KR" altLang="en-US" smtClean="0"/>
              <a:t>장 데이터베이스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ko-KR" altLang="en-US" dirty="0" smtClean="0"/>
              <a:t>제 </a:t>
            </a:r>
            <a:r>
              <a:rPr lang="en-US" altLang="ko-KR" dirty="0" smtClean="0"/>
              <a:t>1 </a:t>
            </a:r>
            <a:r>
              <a:rPr lang="ko-KR" altLang="en-US" dirty="0" smtClean="0"/>
              <a:t>절 </a:t>
            </a:r>
            <a:r>
              <a:rPr lang="ko-KR" altLang="en-US" dirty="0" smtClean="0"/>
              <a:t>파일 및 거래처리와 데이터베이스</a:t>
            </a:r>
            <a:endParaRPr lang="ko-KR" altLang="en-US" dirty="0" smtClean="0"/>
          </a:p>
          <a:p>
            <a:pPr eaLnBrk="1" hangingPunct="1">
              <a:buFont typeface="Wingdings" pitchFamily="2" charset="2"/>
              <a:buNone/>
            </a:pPr>
            <a:endParaRPr lang="ko-KR" alt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ko-KR" altLang="en-US" dirty="0" smtClean="0"/>
              <a:t>제 </a:t>
            </a:r>
            <a:r>
              <a:rPr lang="en-US" altLang="ko-KR" dirty="0" smtClean="0"/>
              <a:t>2 </a:t>
            </a:r>
            <a:r>
              <a:rPr lang="ko-KR" altLang="en-US" dirty="0" smtClean="0"/>
              <a:t>절 </a:t>
            </a:r>
            <a:r>
              <a:rPr lang="ko-KR" altLang="en-US" dirty="0" err="1" smtClean="0"/>
              <a:t>데이터웨어하우스</a:t>
            </a:r>
            <a:endParaRPr lang="ko-KR" altLang="en-US" dirty="0" smtClean="0"/>
          </a:p>
          <a:p>
            <a:pPr eaLnBrk="1" hangingPunct="1">
              <a:buFont typeface="Wingdings" pitchFamily="2" charset="2"/>
              <a:buNone/>
            </a:pPr>
            <a:endParaRPr lang="ko-KR" alt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ko-KR" altLang="en-US" dirty="0" smtClean="0"/>
              <a:t>엑셀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엑셀로 결산정리사항</a:t>
            </a:r>
            <a:endParaRPr lang="en-US" altLang="ko-KR" dirty="0" smtClean="0"/>
          </a:p>
          <a:p>
            <a:pPr eaLnBrk="1" hangingPunct="1">
              <a:buFont typeface="Wingdings" pitchFamily="2" charset="2"/>
              <a:buNone/>
            </a:pPr>
            <a:endParaRPr lang="ko-KR" alt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(4) </a:t>
            </a:r>
            <a:r>
              <a:rPr lang="ko-KR" altLang="en-US" smtClean="0"/>
              <a:t>데이터베이스의 모형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600" smtClean="0"/>
              <a:t>1) </a:t>
            </a:r>
            <a:r>
              <a:rPr lang="ko-KR" altLang="en-US" sz="2600" smtClean="0"/>
              <a:t>계층형 모형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600" smtClean="0"/>
              <a:t>   </a:t>
            </a:r>
            <a:r>
              <a:rPr lang="en-US" altLang="ko-KR" sz="2600" smtClean="0"/>
              <a:t>- </a:t>
            </a:r>
            <a:r>
              <a:rPr lang="ko-KR" altLang="en-US" sz="2600" smtClean="0"/>
              <a:t>계층형데이터 모형으로서 레코드간의 관계를 계층 모양으로 표현한다</a:t>
            </a:r>
            <a:r>
              <a:rPr lang="en-US" altLang="ko-KR" sz="2600" smtClean="0"/>
              <a:t>. 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600" smtClean="0"/>
              <a:t>2) </a:t>
            </a:r>
            <a:r>
              <a:rPr lang="ko-KR" altLang="en-US" sz="2600" smtClean="0"/>
              <a:t>망형 모형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600" smtClean="0"/>
              <a:t>   </a:t>
            </a:r>
            <a:r>
              <a:rPr lang="en-US" altLang="ko-KR" sz="2600" smtClean="0"/>
              <a:t>- </a:t>
            </a:r>
            <a:r>
              <a:rPr lang="ko-KR" altLang="en-US" sz="2600" smtClean="0"/>
              <a:t>망</a:t>
            </a:r>
            <a:r>
              <a:rPr lang="en-US" altLang="ko-KR" sz="2600" smtClean="0"/>
              <a:t>(Network)</a:t>
            </a:r>
            <a:r>
              <a:rPr lang="ko-KR" altLang="en-US" sz="2600" smtClean="0"/>
              <a:t>모형으로서 계층형 모형과 유사하나 다수 대 다수간의 관계를 표현해 줄수 있다</a:t>
            </a:r>
            <a:r>
              <a:rPr lang="en-US" altLang="ko-KR" sz="26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600" smtClean="0"/>
              <a:t>3) </a:t>
            </a:r>
            <a:r>
              <a:rPr lang="ko-KR" altLang="en-US" sz="2600" smtClean="0"/>
              <a:t>관계형 모형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600" smtClean="0"/>
              <a:t>    두 레코드과의 관계에 관한 항목을 두 파일에 각각 별도로 표현하게 함으로써 레코드간의 관계를 논리적으로 표현하게 되는 셈이다</a:t>
            </a:r>
            <a:r>
              <a:rPr lang="en-US" altLang="ko-KR" sz="2600" smtClean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데이터베이스의 모형</a:t>
            </a:r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14340" name="_x111534480" descr="EMB00000b2c057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714500"/>
            <a:ext cx="4541838" cy="246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14342" name="_x76772712" descr="EMB00000b2c057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875" y="1857375"/>
            <a:ext cx="4556125" cy="211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14344" name="_x72708328" descr="EMB00000b2c057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38" y="5000625"/>
            <a:ext cx="4625975" cy="138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5" name="모서리가 둥근 직사각형 9"/>
          <p:cNvSpPr>
            <a:spLocks noChangeArrowheads="1"/>
          </p:cNvSpPr>
          <p:nvPr/>
        </p:nvSpPr>
        <p:spPr bwMode="auto">
          <a:xfrm>
            <a:off x="4071938" y="4429125"/>
            <a:ext cx="1071562" cy="2143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/>
              <a:t>관계형모형</a:t>
            </a:r>
          </a:p>
        </p:txBody>
      </p:sp>
      <p:sp>
        <p:nvSpPr>
          <p:cNvPr id="14346" name="모서리가 둥근 직사각형 10"/>
          <p:cNvSpPr>
            <a:spLocks noChangeArrowheads="1"/>
          </p:cNvSpPr>
          <p:nvPr/>
        </p:nvSpPr>
        <p:spPr bwMode="auto">
          <a:xfrm>
            <a:off x="1500188" y="1500188"/>
            <a:ext cx="1071562" cy="2143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/>
              <a:t>계층형 모형</a:t>
            </a:r>
          </a:p>
        </p:txBody>
      </p:sp>
      <p:sp>
        <p:nvSpPr>
          <p:cNvPr id="14347" name="모서리가 둥근 직사각형 11"/>
          <p:cNvSpPr>
            <a:spLocks noChangeArrowheads="1"/>
          </p:cNvSpPr>
          <p:nvPr/>
        </p:nvSpPr>
        <p:spPr bwMode="auto">
          <a:xfrm>
            <a:off x="7358063" y="1571625"/>
            <a:ext cx="1071562" cy="2143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/>
              <a:t>망형 모형</a:t>
            </a:r>
          </a:p>
        </p:txBody>
      </p:sp>
      <p:sp>
        <p:nvSpPr>
          <p:cNvPr id="14348" name="TextBox 13"/>
          <p:cNvSpPr txBox="1">
            <a:spLocks noChangeArrowheads="1"/>
          </p:cNvSpPr>
          <p:nvPr/>
        </p:nvSpPr>
        <p:spPr bwMode="auto">
          <a:xfrm>
            <a:off x="2357438" y="4572000"/>
            <a:ext cx="8572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/>
              <a:t>고객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데이터베이스의 모형</a:t>
            </a:r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15364" name="_x111534480" descr="EMB00000b2c057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1714500"/>
            <a:ext cx="7143750" cy="450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eaLnBrk="1" hangingPunct="1"/>
            <a:r>
              <a:rPr lang="ko-KR" altLang="en-US" sz="2400" smtClean="0"/>
              <a:t>제 </a:t>
            </a:r>
            <a:r>
              <a:rPr lang="en-US" altLang="ko-KR" sz="2400" smtClean="0"/>
              <a:t>2 </a:t>
            </a:r>
            <a:r>
              <a:rPr lang="ko-KR" altLang="en-US" sz="2400" smtClean="0"/>
              <a:t>절 거래처리시스템과 데이터 베이스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200" smtClean="0"/>
              <a:t>1.</a:t>
            </a:r>
            <a:r>
              <a:rPr lang="ko-KR" altLang="en-US" sz="2200" smtClean="0"/>
              <a:t>거래처리 시스템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200" smtClean="0"/>
              <a:t>   조직의 거래에서 발생하는 자료를 처리하는 </a:t>
            </a:r>
            <a:r>
              <a:rPr lang="en-US" altLang="ko-KR" sz="2200" smtClean="0"/>
              <a:t>MIS</a:t>
            </a:r>
            <a:r>
              <a:rPr lang="ko-KR" altLang="en-US" sz="2200" smtClean="0"/>
              <a:t>의 하위정보시스템으로  </a:t>
            </a:r>
            <a:r>
              <a:rPr lang="en-US" altLang="ko-KR" sz="2200" smtClean="0"/>
              <a:t>DP </a:t>
            </a:r>
            <a:r>
              <a:rPr lang="ko-KR" altLang="en-US" sz="2200" smtClean="0"/>
              <a:t>또는 </a:t>
            </a:r>
            <a:r>
              <a:rPr lang="en-US" altLang="ko-KR" sz="2200" smtClean="0"/>
              <a:t>EDP  </a:t>
            </a:r>
            <a:r>
              <a:rPr lang="ko-KR" altLang="en-US" sz="2200" smtClean="0"/>
              <a:t>등으로도 불리운다</a:t>
            </a:r>
            <a:r>
              <a:rPr lang="en-US" altLang="ko-KR" sz="22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200" smtClean="0"/>
              <a:t> (1) </a:t>
            </a:r>
            <a:r>
              <a:rPr lang="ko-KR" altLang="en-US" sz="2200" smtClean="0"/>
              <a:t>특징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200" smtClean="0"/>
              <a:t> </a:t>
            </a:r>
            <a:r>
              <a:rPr lang="en-US" altLang="ko-KR" sz="1700" smtClean="0"/>
              <a:t>1. </a:t>
            </a:r>
            <a:r>
              <a:rPr lang="ko-KR" altLang="en-US" sz="1700" smtClean="0"/>
              <a:t>거래처와 레코드의 갱신 및 보관에 초점이 있다</a:t>
            </a:r>
            <a:r>
              <a:rPr lang="en-US" altLang="ko-KR" sz="17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1700" smtClean="0"/>
              <a:t> 2. </a:t>
            </a:r>
            <a:r>
              <a:rPr lang="ko-KR" altLang="en-US" sz="1700" smtClean="0"/>
              <a:t>출력은 정기적으로 엄격한 처리일정에 따라 운영되는 경향이 있다</a:t>
            </a:r>
            <a:r>
              <a:rPr lang="en-US" altLang="ko-KR" sz="17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1700" smtClean="0"/>
              <a:t> 3. </a:t>
            </a:r>
            <a:r>
              <a:rPr lang="ko-KR" altLang="en-US" sz="1700" smtClean="0"/>
              <a:t>관리업무를 지원하며</a:t>
            </a:r>
            <a:r>
              <a:rPr lang="en-US" altLang="ko-KR" sz="1700" smtClean="0"/>
              <a:t>, </a:t>
            </a:r>
            <a:r>
              <a:rPr lang="ko-KR" altLang="en-US" sz="1700" smtClean="0"/>
              <a:t>상위 의사결정을 위한 데이터베이스에 자료를 제공한다</a:t>
            </a:r>
            <a:r>
              <a:rPr lang="en-US" altLang="ko-KR" sz="17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1700" smtClean="0"/>
              <a:t> 4. </a:t>
            </a:r>
            <a:r>
              <a:rPr lang="ko-KR" altLang="en-US" sz="1700" smtClean="0"/>
              <a:t>관리자의 특별한 정보요구에 대한 탄력적 대응능력은 제한되어있는 경우가 많다</a:t>
            </a:r>
            <a:r>
              <a:rPr lang="en-US" altLang="ko-KR" sz="17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1700" smtClean="0"/>
              <a:t> 5. </a:t>
            </a:r>
            <a:r>
              <a:rPr lang="ko-KR" altLang="en-US" sz="1700" smtClean="0"/>
              <a:t>사업기능별 정보시스템의 형태를 취하는 경우가 전형적이다</a:t>
            </a:r>
            <a:r>
              <a:rPr lang="en-US" altLang="ko-KR" sz="17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1700" smtClean="0"/>
              <a:t> 6. </a:t>
            </a:r>
            <a:r>
              <a:rPr lang="ko-KR" altLang="en-US" sz="1700" smtClean="0"/>
              <a:t>부정과 오류의 방지</a:t>
            </a:r>
            <a:r>
              <a:rPr lang="en-US" altLang="ko-KR" sz="1700" smtClean="0"/>
              <a:t>, </a:t>
            </a:r>
            <a:r>
              <a:rPr lang="ko-KR" altLang="en-US" sz="1700" smtClean="0"/>
              <a:t>시스템의 수행능력 및 신뢰성 유지가 관건이다</a:t>
            </a:r>
            <a:r>
              <a:rPr lang="en-US" altLang="ko-KR" sz="17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altLang="ko-KR" sz="17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2800" smtClean="0"/>
              <a:t>(2) </a:t>
            </a:r>
            <a:r>
              <a:rPr lang="ko-KR" altLang="en-US" sz="2800" smtClean="0"/>
              <a:t>거래처리순환주기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886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2600" smtClean="0"/>
              <a:t>   </a:t>
            </a:r>
            <a:r>
              <a:rPr lang="ko-KR" altLang="en-US" sz="2300" smtClean="0"/>
              <a:t>자료처리 순환주기는 거래발생을 기록하고</a:t>
            </a:r>
            <a:r>
              <a:rPr lang="en-US" altLang="ko-KR" sz="2300" smtClean="0"/>
              <a:t>, </a:t>
            </a:r>
            <a:r>
              <a:rPr lang="ko-KR" altLang="en-US" sz="2300" smtClean="0"/>
              <a:t>이를 컴퓨터가 읽을 수 있는 형태로 변환하는 작업으로부터 시작된다</a:t>
            </a:r>
            <a:r>
              <a:rPr lang="en-US" altLang="ko-KR" sz="230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en-US" altLang="ko-KR" sz="2300" smtClean="0"/>
          </a:p>
          <a:p>
            <a:pPr eaLnBrk="1" hangingPunct="1"/>
            <a:r>
              <a:rPr lang="ko-KR" altLang="en-US" sz="2300" smtClean="0"/>
              <a:t>거래의 입력</a:t>
            </a:r>
          </a:p>
          <a:p>
            <a:pPr eaLnBrk="1" hangingPunct="1"/>
            <a:r>
              <a:rPr lang="ko-KR" altLang="en-US" sz="2300" smtClean="0"/>
              <a:t>거래의 처리</a:t>
            </a:r>
          </a:p>
          <a:p>
            <a:pPr eaLnBrk="1" hangingPunct="1"/>
            <a:r>
              <a:rPr lang="ko-KR" altLang="en-US" sz="2300" smtClean="0"/>
              <a:t>데이터베이스</a:t>
            </a:r>
          </a:p>
          <a:p>
            <a:pPr eaLnBrk="1" hangingPunct="1"/>
            <a:r>
              <a:rPr lang="ko-KR" altLang="en-US" sz="2300" smtClean="0"/>
              <a:t>문서와 보고서의 생성 및 검색처리 활동</a:t>
            </a:r>
          </a:p>
          <a:p>
            <a:pPr eaLnBrk="1" hangingPunct="1">
              <a:buFont typeface="Wingdings" pitchFamily="2" charset="2"/>
              <a:buNone/>
            </a:pPr>
            <a:endParaRPr lang="en-US" altLang="ko-KR" sz="23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ko-KR" sz="2800" smtClean="0"/>
              <a:t>(3) </a:t>
            </a:r>
            <a:r>
              <a:rPr lang="ko-KR" altLang="en-US" sz="2800" smtClean="0"/>
              <a:t>데이터베이스와 조직운영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/>
            <a:r>
              <a:rPr lang="ko-KR" altLang="en-US" sz="2200" smtClean="0"/>
              <a:t>이는 조직전체의 운영을 지원하는데 필요한 상세 자료를 저장하고 있는 것으로 고객 </a:t>
            </a:r>
            <a:r>
              <a:rPr lang="en-US" altLang="ko-KR" sz="2200" smtClean="0"/>
              <a:t>DB, </a:t>
            </a:r>
            <a:r>
              <a:rPr lang="ko-KR" altLang="en-US" sz="2200" smtClean="0"/>
              <a:t>인력 </a:t>
            </a:r>
            <a:r>
              <a:rPr lang="en-US" altLang="ko-KR" sz="2200" smtClean="0"/>
              <a:t>DB, </a:t>
            </a:r>
            <a:r>
              <a:rPr lang="ko-KR" altLang="en-US" sz="2200" smtClean="0"/>
              <a:t>회계 </a:t>
            </a:r>
            <a:r>
              <a:rPr lang="en-US" altLang="ko-KR" sz="2200" smtClean="0"/>
              <a:t>DB, </a:t>
            </a:r>
            <a:r>
              <a:rPr lang="ko-KR" altLang="en-US" sz="2200" smtClean="0"/>
              <a:t>등 기업 운영 과정에서 발생하는 공통적인 자료를 담고 있는 데이터 베이스가 이에 해당한다</a:t>
            </a:r>
            <a:r>
              <a:rPr lang="en-US" altLang="ko-KR" sz="2200" smtClean="0"/>
              <a:t>.</a:t>
            </a:r>
          </a:p>
          <a:p>
            <a:pPr eaLnBrk="1" hangingPunct="1"/>
            <a:r>
              <a:rPr lang="ko-KR" altLang="en-US" sz="2200" smtClean="0"/>
              <a:t>특정의 데이터베이스</a:t>
            </a:r>
            <a:r>
              <a:rPr lang="en-US" altLang="ko-KR" sz="2200" smtClean="0"/>
              <a:t>, </a:t>
            </a:r>
            <a:r>
              <a:rPr lang="ko-KR" altLang="en-US" sz="2200" smtClean="0"/>
              <a:t>혹은 외부 데이터베이스에서 선택적으로 추출된 자료와 정보들로 구축된다</a:t>
            </a:r>
            <a:r>
              <a:rPr lang="en-US" altLang="ko-KR" sz="2200" smtClean="0"/>
              <a:t>. </a:t>
            </a:r>
            <a:r>
              <a:rPr lang="ko-KR" altLang="en-US" sz="2200" smtClean="0"/>
              <a:t>조직의 관리자 및 기타 최종사용자에게 매우 필요한 요약된 자료나 정보로 구성되기 때문에 </a:t>
            </a:r>
            <a:r>
              <a:rPr lang="en-US" altLang="ko-KR" sz="2200" smtClean="0"/>
              <a:t>DB, </a:t>
            </a:r>
            <a:r>
              <a:rPr lang="ko-KR" altLang="en-US" sz="2200" smtClean="0"/>
              <a:t>또는 관리 </a:t>
            </a:r>
            <a:r>
              <a:rPr lang="en-US" altLang="ko-KR" sz="2200" smtClean="0"/>
              <a:t>DB </a:t>
            </a:r>
            <a:r>
              <a:rPr lang="ko-KR" altLang="en-US" sz="2200" smtClean="0"/>
              <a:t>라고도 한다</a:t>
            </a:r>
            <a:r>
              <a:rPr lang="en-US" altLang="ko-KR" sz="2200" smtClean="0"/>
              <a:t>.</a:t>
            </a:r>
          </a:p>
          <a:p>
            <a:pPr eaLnBrk="1" hangingPunct="1"/>
            <a:r>
              <a:rPr lang="ko-KR" altLang="en-US" sz="2200" smtClean="0"/>
              <a:t>중역 등 최종 사용자의 의사결정시스템 또는 임원정보시스템의 일부로 관리적 의사결정을 지원하는데 사용하는 데이터 베이스다</a:t>
            </a:r>
            <a:r>
              <a:rPr lang="en-US" altLang="ko-KR" sz="2600" smtClean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관계형 모형의 입출력화면 설계</a:t>
            </a:r>
          </a:p>
        </p:txBody>
      </p:sp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19460" name="_x110658792" descr="EMB00000b2c057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1785938"/>
            <a:ext cx="7500937" cy="464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2 </a:t>
            </a:r>
            <a:r>
              <a:rPr lang="ko-KR" altLang="en-US" dirty="0" smtClean="0"/>
              <a:t>절 </a:t>
            </a:r>
            <a:r>
              <a:rPr lang="ko-KR" altLang="en-US" dirty="0" err="1" smtClean="0"/>
              <a:t>데이터웨어하우스</a:t>
            </a:r>
            <a:r>
              <a:rPr lang="ko-KR" altLang="en-US" dirty="0" smtClean="0"/>
              <a:t> </a:t>
            </a:r>
            <a:r>
              <a:rPr lang="en-US" altLang="ko-KR" dirty="0" smtClean="0"/>
              <a:t>(DATA Warehouse)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데이터 웨어하우스</a:t>
            </a:r>
          </a:p>
          <a:p>
            <a:pPr marL="609600" indent="-609600" eaLnBrk="1" hangingPunct="1">
              <a:buFontTx/>
              <a:buAutoNum type="arabicPeriod"/>
            </a:pPr>
            <a:endParaRPr lang="ko-KR" altLang="en-US" smtClean="0"/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데이터 웨어하우징</a:t>
            </a:r>
          </a:p>
          <a:p>
            <a:pPr marL="609600" indent="-609600" eaLnBrk="1" hangingPunct="1">
              <a:buFontTx/>
              <a:buAutoNum type="arabicPeriod"/>
            </a:pPr>
            <a:endParaRPr lang="ko-KR" altLang="en-US" smtClean="0"/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데이터베이스 마케팅</a:t>
            </a:r>
          </a:p>
          <a:p>
            <a:pPr marL="609600" indent="-609600" eaLnBrk="1" hangingPunct="1">
              <a:buFontTx/>
              <a:buAutoNum type="arabicPeriod"/>
            </a:pPr>
            <a:endParaRPr lang="ko-KR" altLang="en-US" smtClean="0"/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데이터 마이닝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200" smtClean="0"/>
              <a:t>1. </a:t>
            </a:r>
            <a:r>
              <a:rPr lang="ko-KR" altLang="en-US" sz="3200" smtClean="0"/>
              <a:t>데이터 웨어 하우스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772400" cy="3962400"/>
          </a:xfrm>
        </p:spPr>
        <p:txBody>
          <a:bodyPr/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기업정보시스템의 문제점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mtClean="0"/>
              <a:t>   </a:t>
            </a:r>
            <a:r>
              <a:rPr lang="en-US" altLang="ko-KR" sz="2100" smtClean="0"/>
              <a:t>- </a:t>
            </a:r>
            <a:r>
              <a:rPr lang="ko-KR" altLang="en-US" sz="2100" smtClean="0"/>
              <a:t>각 문제 상황에 관련 있는 측면들에 관한 다양하고 심층적인 정보를 제공 못함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100" smtClean="0"/>
              <a:t>    </a:t>
            </a:r>
            <a:r>
              <a:rPr lang="en-US" altLang="ko-KR" sz="2100" smtClean="0"/>
              <a:t>- </a:t>
            </a:r>
            <a:r>
              <a:rPr lang="ko-KR" altLang="en-US" sz="2100" smtClean="0"/>
              <a:t>정보인프라의 취약성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100" smtClean="0"/>
              <a:t>    </a:t>
            </a:r>
            <a:r>
              <a:rPr lang="en-US" altLang="ko-KR" sz="2100" smtClean="0"/>
              <a:t>-  DSS</a:t>
            </a:r>
            <a:r>
              <a:rPr lang="ko-KR" altLang="en-US" sz="2100" smtClean="0"/>
              <a:t>가 적고 </a:t>
            </a:r>
            <a:r>
              <a:rPr lang="en-US" altLang="ko-KR" sz="2100" smtClean="0"/>
              <a:t>EIS</a:t>
            </a:r>
            <a:r>
              <a:rPr lang="ko-KR" altLang="en-US" sz="2100" smtClean="0"/>
              <a:t>가 큰 가분수 형태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100" smtClean="0"/>
              <a:t>    </a:t>
            </a:r>
            <a:r>
              <a:rPr lang="en-US" altLang="ko-KR" sz="2100" smtClean="0"/>
              <a:t>- </a:t>
            </a:r>
            <a:r>
              <a:rPr lang="ko-KR" altLang="en-US" sz="2100" smtClean="0"/>
              <a:t>데이터의 불일치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100" smtClean="0"/>
              <a:t>    </a:t>
            </a:r>
            <a:r>
              <a:rPr lang="en-US" altLang="ko-KR" sz="2100" smtClean="0"/>
              <a:t>- </a:t>
            </a:r>
            <a:r>
              <a:rPr lang="ko-KR" altLang="en-US" sz="2100" smtClean="0"/>
              <a:t>전산실의 지원능력한계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100" smtClean="0"/>
              <a:t>    </a:t>
            </a:r>
            <a:r>
              <a:rPr lang="en-US" altLang="ko-KR" sz="2100" smtClean="0"/>
              <a:t>- </a:t>
            </a:r>
            <a:r>
              <a:rPr lang="ko-KR" altLang="en-US" sz="2100" smtClean="0"/>
              <a:t>부서간의 기술격차 심화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200" smtClean="0"/>
              <a:t>(2) </a:t>
            </a:r>
            <a:r>
              <a:rPr lang="ko-KR" altLang="en-US" sz="3200" smtClean="0"/>
              <a:t>데이터웨어하우스의 정의</a:t>
            </a:r>
            <a:r>
              <a:rPr lang="en-US" altLang="ko-KR" sz="3200" smtClean="0"/>
              <a:t>(1/2)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/>
            <a:r>
              <a:rPr lang="ko-KR" altLang="en-US" sz="2600" smtClean="0"/>
              <a:t>데이터 저장고란 의미로 사용되는 데이터웨어하우스는 기업의 의사결정과정을 지원하기 위한 주제 중심적이고</a:t>
            </a:r>
            <a:r>
              <a:rPr lang="en-US" altLang="ko-KR" sz="2600" smtClean="0"/>
              <a:t>, </a:t>
            </a:r>
            <a:r>
              <a:rPr lang="ko-KR" altLang="en-US" sz="2600" smtClean="0"/>
              <a:t>통합적이며</a:t>
            </a:r>
            <a:r>
              <a:rPr lang="en-US" altLang="ko-KR" sz="2600" smtClean="0"/>
              <a:t>, </a:t>
            </a:r>
            <a:r>
              <a:rPr lang="ko-KR" altLang="en-US" sz="2600" smtClean="0"/>
              <a:t>시간성을 가지는 비휘발성 자료의 집합</a:t>
            </a:r>
            <a:r>
              <a:rPr lang="en-US" altLang="ko-KR" sz="2600" smtClean="0"/>
              <a:t>(Inmom &amp; Hackathorn:1992)</a:t>
            </a:r>
            <a:r>
              <a:rPr lang="ko-KR" altLang="en-US" sz="2600" smtClean="0"/>
              <a:t>이다</a:t>
            </a:r>
            <a:r>
              <a:rPr lang="en-US" altLang="ko-KR" sz="2600" smtClean="0"/>
              <a:t>.</a:t>
            </a:r>
          </a:p>
          <a:p>
            <a:pPr eaLnBrk="1" hangingPunct="1"/>
            <a:r>
              <a:rPr lang="ko-KR" altLang="en-US" sz="2600" smtClean="0"/>
              <a:t>정보시스템 분양서 주목받고 있는 개념</a:t>
            </a:r>
          </a:p>
          <a:p>
            <a:pPr eaLnBrk="1" hangingPunct="1"/>
            <a:r>
              <a:rPr lang="ko-KR" altLang="en-US" sz="2600" smtClean="0"/>
              <a:t>고성능 워크스테이션의 활용영역 중 한 분야</a:t>
            </a:r>
          </a:p>
          <a:p>
            <a:pPr eaLnBrk="1" hangingPunct="1"/>
            <a:r>
              <a:rPr lang="ko-KR" altLang="en-US" sz="2600" smtClean="0"/>
              <a:t>초병렬 컴퓨터의 비즈니스 영역에의 적용대상</a:t>
            </a:r>
          </a:p>
          <a:p>
            <a:pPr eaLnBrk="1" hangingPunct="1"/>
            <a:r>
              <a:rPr lang="ko-KR" altLang="en-US" sz="2600" smtClean="0"/>
              <a:t>목표가 의사결정지원이다</a:t>
            </a:r>
            <a:r>
              <a:rPr lang="en-US" altLang="ko-KR" sz="2600" smtClean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z="3200" dirty="0" smtClean="0"/>
              <a:t>제 </a:t>
            </a:r>
            <a:r>
              <a:rPr lang="en-US" altLang="ko-KR" sz="3200" dirty="0" smtClean="0"/>
              <a:t>1 </a:t>
            </a:r>
            <a:r>
              <a:rPr lang="ko-KR" altLang="en-US" sz="3200" dirty="0" smtClean="0"/>
              <a:t>절 </a:t>
            </a:r>
            <a:r>
              <a:rPr lang="ko-KR" altLang="en-US" sz="3200" dirty="0" smtClean="0"/>
              <a:t>파일 및 거래처리와 </a:t>
            </a:r>
            <a:r>
              <a:rPr lang="ko-KR" altLang="en-US" sz="3200" dirty="0" smtClean="0"/>
              <a:t>데이터베이스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5124" name="_x78136872" descr="EMB00000b2c056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43063"/>
            <a:ext cx="7286625" cy="450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23555" name="_x76772712" descr="EMB00000b2c057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428625"/>
            <a:ext cx="8643938" cy="578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200" smtClean="0"/>
              <a:t>(2) </a:t>
            </a:r>
            <a:r>
              <a:rPr lang="ko-KR" altLang="en-US" sz="3200" smtClean="0"/>
              <a:t>데이터웨어하우스의 정의</a:t>
            </a:r>
            <a:r>
              <a:rPr lang="en-US" altLang="ko-KR" sz="3200" smtClean="0"/>
              <a:t>(2/2)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000" smtClean="0"/>
              <a:t>협의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  </a:t>
            </a:r>
            <a:r>
              <a:rPr lang="en-US" altLang="ko-KR" sz="2000" smtClean="0"/>
              <a:t>: </a:t>
            </a:r>
            <a:r>
              <a:rPr lang="ko-KR" altLang="en-US" sz="2000" smtClean="0"/>
              <a:t>기간 업무시스템에서 추출되어 새로이 생성된 데이터베이스 또는 그 데이터 베이스를 저장하고 있는 시스템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000" smtClean="0"/>
              <a:t>2) </a:t>
            </a:r>
            <a:r>
              <a:rPr lang="ko-KR" altLang="en-US" sz="2000" smtClean="0"/>
              <a:t>광의 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  </a:t>
            </a:r>
            <a:r>
              <a:rPr lang="en-US" altLang="ko-KR" sz="2000" smtClean="0"/>
              <a:t>: </a:t>
            </a:r>
            <a:r>
              <a:rPr lang="ko-KR" altLang="en-US" sz="2000" smtClean="0"/>
              <a:t>추출과 관련된 도구들과 협의의 데이터웨어하우스</a:t>
            </a:r>
            <a:r>
              <a:rPr lang="en-US" altLang="ko-KR" sz="2000" smtClean="0"/>
              <a:t>, </a:t>
            </a:r>
            <a:r>
              <a:rPr lang="ko-KR" altLang="en-US" sz="2000" smtClean="0"/>
              <a:t>데이터웨어하우스 내의 데이터를 분석하는 툴 등을 포함하는 하나의 통합된 시스템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000" smtClean="0"/>
              <a:t>3) W.H.Inmon</a:t>
            </a:r>
            <a:r>
              <a:rPr lang="ko-KR" altLang="en-US" sz="2000" smtClean="0"/>
              <a:t>의 정의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  </a:t>
            </a:r>
            <a:r>
              <a:rPr lang="en-US" altLang="ko-KR" sz="2000" smtClean="0"/>
              <a:t>: </a:t>
            </a:r>
            <a:r>
              <a:rPr lang="ko-KR" altLang="en-US" sz="2000" smtClean="0"/>
              <a:t>의사결정 지원을 위해 주제 중심적이고</a:t>
            </a:r>
            <a:r>
              <a:rPr lang="en-US" altLang="ko-KR" sz="2000" smtClean="0"/>
              <a:t>, </a:t>
            </a:r>
            <a:r>
              <a:rPr lang="ko-KR" altLang="en-US" sz="2000" smtClean="0"/>
              <a:t>통합되고</a:t>
            </a:r>
            <a:r>
              <a:rPr lang="en-US" altLang="ko-KR" sz="2000" smtClean="0"/>
              <a:t>, </a:t>
            </a:r>
            <a:r>
              <a:rPr lang="ko-KR" altLang="en-US" sz="2000" smtClean="0"/>
              <a:t>시간이 고려된 비휘발성 자료의 모임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 </a:t>
            </a:r>
            <a:r>
              <a:rPr lang="en-US" altLang="ko-KR" sz="2000" smtClean="0"/>
              <a:t>- </a:t>
            </a:r>
            <a:r>
              <a:rPr lang="ko-KR" altLang="en-US" sz="2000" smtClean="0"/>
              <a:t>주제지향적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 </a:t>
            </a:r>
            <a:r>
              <a:rPr lang="en-US" altLang="ko-KR" sz="2000" smtClean="0"/>
              <a:t>- </a:t>
            </a:r>
            <a:r>
              <a:rPr lang="ko-KR" altLang="en-US" sz="2000" smtClean="0"/>
              <a:t>통합적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 </a:t>
            </a:r>
            <a:r>
              <a:rPr lang="en-US" altLang="ko-KR" sz="2000" smtClean="0"/>
              <a:t>- </a:t>
            </a:r>
            <a:r>
              <a:rPr lang="ko-KR" altLang="en-US" sz="2000" smtClean="0"/>
              <a:t>시계열적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 </a:t>
            </a:r>
            <a:r>
              <a:rPr lang="en-US" altLang="ko-KR" sz="2000" smtClean="0"/>
              <a:t>- </a:t>
            </a:r>
            <a:r>
              <a:rPr lang="ko-KR" altLang="en-US" sz="2000" smtClean="0"/>
              <a:t>비휘발적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OLTP</a:t>
            </a:r>
            <a:r>
              <a:rPr lang="ko-KR" altLang="en-US" smtClean="0"/>
              <a:t>와 </a:t>
            </a:r>
            <a:r>
              <a:rPr lang="en-US" altLang="ko-KR" smtClean="0"/>
              <a:t>data</a:t>
            </a:r>
            <a:r>
              <a:rPr lang="ko-KR" altLang="en-US" smtClean="0"/>
              <a:t> </a:t>
            </a:r>
            <a:r>
              <a:rPr lang="en-US" altLang="ko-KR" smtClean="0"/>
              <a:t>warehouse</a:t>
            </a:r>
            <a:r>
              <a:rPr lang="ko-KR" altLang="en-US" smtClean="0"/>
              <a:t>의 비교</a:t>
            </a: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500063" y="1785938"/>
          <a:ext cx="8286750" cy="4535490"/>
        </p:xfrm>
        <a:graphic>
          <a:graphicData uri="http://schemas.openxmlformats.org/drawingml/2006/table">
            <a:tbl>
              <a:tblPr/>
              <a:tblGrid>
                <a:gridCol w="1192212"/>
                <a:gridCol w="3451225"/>
                <a:gridCol w="3643313"/>
              </a:tblGrid>
              <a:tr h="408455">
                <a:tc>
                  <a:txBody>
                    <a:bodyPr/>
                    <a:lstStyle/>
                    <a:p>
                      <a:pPr marL="127000" marR="0" lvl="0" indent="0" algn="ctr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구 분</a:t>
                      </a:r>
                      <a:endParaRPr kumimoji="0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고딕"/>
                        <a:ea typeface="굴림" pitchFamily="50" charset="-127"/>
                      </a:endParaRPr>
                    </a:p>
                  </a:txBody>
                  <a:tcPr marT="45723" marB="45723" anchor="ctr" horzOverflow="overflow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marR="0" lvl="0" indent="0" algn="ctr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OLTP </a:t>
                      </a:r>
                      <a:endParaRPr kumimoji="0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고딕"/>
                        <a:ea typeface="굴림" pitchFamily="50" charset="-127"/>
                      </a:endParaRP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marR="0" lvl="0" indent="0" algn="ctr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data warehouse</a:t>
                      </a:r>
                      <a:endParaRPr kumimoji="0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고딕"/>
                        <a:ea typeface="굴림" pitchFamily="50" charset="-127"/>
                      </a:endParaRP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62025">
                <a:tc>
                  <a:txBody>
                    <a:bodyPr/>
                    <a:lstStyle/>
                    <a:p>
                      <a:pPr marL="127000" marR="0" lvl="0" indent="0" algn="ctr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목 적</a:t>
                      </a:r>
                      <a:endParaRPr kumimoji="0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고딕"/>
                        <a:ea typeface="굴림" pitchFamily="50" charset="-127"/>
                      </a:endParaRPr>
                    </a:p>
                  </a:txBody>
                  <a:tcPr marT="45723" marB="45723" anchor="ctr" horzOverflow="overflow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데이터 수집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(getting the data in)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데이터 분석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(getting the data out)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2025">
                <a:tc>
                  <a:txBody>
                    <a:bodyPr/>
                    <a:lstStyle/>
                    <a:p>
                      <a:pPr marL="127000" marR="0" lvl="0" indent="0" algn="ctr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적용업무 </a:t>
                      </a:r>
                      <a:endParaRPr kumimoji="0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고딕"/>
                        <a:ea typeface="굴림" pitchFamily="50" charset="-127"/>
                      </a:endParaRPr>
                    </a:p>
                  </a:txBody>
                  <a:tcPr marT="45723" marB="45723" anchor="ctr" horzOverflow="overflow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거래처리 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의사결정지원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8455">
                <a:tc>
                  <a:txBody>
                    <a:bodyPr/>
                    <a:lstStyle/>
                    <a:p>
                      <a:pPr marL="127000" marR="0" lvl="0" indent="0" algn="ctr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내 용</a:t>
                      </a:r>
                      <a:endParaRPr kumimoji="0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고딕"/>
                        <a:ea typeface="굴림" pitchFamily="50" charset="-127"/>
                      </a:endParaRPr>
                    </a:p>
                  </a:txBody>
                  <a:tcPr marT="45723" marB="45723" anchor="ctr" horzOverflow="overflow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업무별 데이터 집합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주제별 데이터 집합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2025">
                <a:tc>
                  <a:txBody>
                    <a:bodyPr/>
                    <a:lstStyle/>
                    <a:p>
                      <a:pPr marL="127000" marR="0" lvl="0" indent="0" algn="ctr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시간성</a:t>
                      </a:r>
                      <a:endParaRPr kumimoji="0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고딕"/>
                        <a:ea typeface="굴림" pitchFamily="50" charset="-127"/>
                      </a:endParaRPr>
                    </a:p>
                  </a:txBody>
                  <a:tcPr marT="45723" marB="45723" anchor="ctr" horzOverflow="overflow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현재 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과거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/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현재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2025">
                <a:tc>
                  <a:txBody>
                    <a:bodyPr/>
                    <a:lstStyle/>
                    <a:p>
                      <a:pPr marL="127000" marR="0" lvl="0" indent="0" algn="ctr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상세정도</a:t>
                      </a:r>
                      <a:endParaRPr kumimoji="0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고딕"/>
                        <a:ea typeface="굴림" pitchFamily="50" charset="-127"/>
                      </a:endParaRPr>
                    </a:p>
                  </a:txBody>
                  <a:tcPr marT="45723" marB="45723" anchor="ctr" horzOverflow="overflow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상세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요약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/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상세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2025">
                <a:tc>
                  <a:txBody>
                    <a:bodyPr/>
                    <a:lstStyle/>
                    <a:p>
                      <a:pPr marL="127000" marR="0" lvl="0" indent="0" algn="ctr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휘발성</a:t>
                      </a:r>
                      <a:endParaRPr kumimoji="0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고딕"/>
                        <a:ea typeface="굴림" pitchFamily="50" charset="-127"/>
                      </a:endParaRPr>
                    </a:p>
                  </a:txBody>
                  <a:tcPr marT="45723" marB="45723" anchor="ctr" horzOverflow="overflow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강함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자주 갱신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)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없음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스냅샷 보관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)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8455">
                <a:tc>
                  <a:txBody>
                    <a:bodyPr/>
                    <a:lstStyle/>
                    <a:p>
                      <a:pPr marL="127000" marR="0" lvl="0" indent="0" algn="ctr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가 치</a:t>
                      </a:r>
                      <a:endParaRPr kumimoji="0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고딕"/>
                        <a:ea typeface="굴림" pitchFamily="50" charset="-127"/>
                      </a:endParaRPr>
                    </a:p>
                  </a:txBody>
                  <a:tcPr marT="45723" marB="45723" anchor="ctr" horzOverflow="overflow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비즈니스 운영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0" marR="0" lvl="0" indent="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고딕"/>
                          <a:ea typeface="굴림" pitchFamily="50" charset="-127"/>
                        </a:rPr>
                        <a:t>비즈니스 선도</a:t>
                      </a:r>
                    </a:p>
                  </a:txBody>
                  <a:tcPr marT="45723" marB="45723" anchor="ctr" horzOverflow="overflow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4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ko-KR" sz="3200" smtClean="0"/>
              <a:t>(3) </a:t>
            </a:r>
            <a:r>
              <a:rPr lang="ko-KR" altLang="en-US" sz="3200" smtClean="0"/>
              <a:t>데이터마트와의 차이</a:t>
            </a:r>
          </a:p>
        </p:txBody>
      </p:sp>
      <p:grpSp>
        <p:nvGrpSpPr>
          <p:cNvPr id="26627" name="Group 76"/>
          <p:cNvGrpSpPr>
            <a:grpSpLocks/>
          </p:cNvGrpSpPr>
          <p:nvPr/>
        </p:nvGrpSpPr>
        <p:grpSpPr bwMode="auto">
          <a:xfrm>
            <a:off x="2590800" y="1524000"/>
            <a:ext cx="4062413" cy="4786313"/>
            <a:chOff x="-3" y="1046"/>
            <a:chExt cx="2559" cy="3015"/>
          </a:xfrm>
        </p:grpSpPr>
        <p:sp>
          <p:nvSpPr>
            <p:cNvPr id="26628" name="Rectangle 5"/>
            <p:cNvSpPr>
              <a:spLocks noChangeArrowheads="1"/>
            </p:cNvSpPr>
            <p:nvPr/>
          </p:nvSpPr>
          <p:spPr bwMode="auto">
            <a:xfrm>
              <a:off x="0" y="1046"/>
              <a:ext cx="2396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60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&lt;</a:t>
              </a:r>
              <a:r>
                <a:rPr lang="ko-KR" altLang="en-US" sz="16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표</a:t>
              </a:r>
              <a:r>
                <a:rPr lang="ko-KR" altLang="en-US" sz="160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altLang="ko-KR" sz="160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7-2&gt; </a:t>
              </a:r>
              <a:r>
                <a:rPr lang="ko-KR" altLang="en-US" sz="16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데이타웨어하우스와</a:t>
              </a:r>
              <a:r>
                <a:rPr lang="ko-KR" altLang="en-US" sz="160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eaLnBrk="1" hangingPunct="1"/>
              <a:r>
                <a:rPr lang="ko-KR" altLang="en-US" sz="160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               </a:t>
              </a:r>
              <a:r>
                <a:rPr lang="ko-KR" altLang="en-US" sz="14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데이터마트의</a:t>
              </a:r>
              <a:r>
                <a:rPr lang="ko-KR" altLang="en-US" sz="160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ko-KR" altLang="en-US" sz="16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비교</a:t>
              </a:r>
              <a:endParaRPr lang="ko-KR" altLang="en-US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endParaRPr>
            </a:p>
            <a:p>
              <a:pPr latinLnBrk="0"/>
              <a:endParaRPr lang="en-US" altLang="ko-KR" sz="1600">
                <a:latin typeface="굴림" pitchFamily="50" charset="-127"/>
              </a:endParaRPr>
            </a:p>
          </p:txBody>
        </p:sp>
        <p:grpSp>
          <p:nvGrpSpPr>
            <p:cNvPr id="26629" name="Group 75"/>
            <p:cNvGrpSpPr>
              <a:grpSpLocks/>
            </p:cNvGrpSpPr>
            <p:nvPr/>
          </p:nvGrpSpPr>
          <p:grpSpPr bwMode="auto">
            <a:xfrm>
              <a:off x="-3" y="1417"/>
              <a:ext cx="2559" cy="2644"/>
              <a:chOff x="-3" y="1417"/>
              <a:chExt cx="2559" cy="2644"/>
            </a:xfrm>
          </p:grpSpPr>
          <p:grpSp>
            <p:nvGrpSpPr>
              <p:cNvPr id="26630" name="Group 73"/>
              <p:cNvGrpSpPr>
                <a:grpSpLocks/>
              </p:cNvGrpSpPr>
              <p:nvPr/>
            </p:nvGrpSpPr>
            <p:grpSpPr bwMode="auto">
              <a:xfrm>
                <a:off x="0" y="1420"/>
                <a:ext cx="2553" cy="2638"/>
                <a:chOff x="0" y="1420"/>
                <a:chExt cx="2553" cy="2638"/>
              </a:xfrm>
            </p:grpSpPr>
            <p:grpSp>
              <p:nvGrpSpPr>
                <p:cNvPr id="26632" name="Group 28"/>
                <p:cNvGrpSpPr>
                  <a:grpSpLocks/>
                </p:cNvGrpSpPr>
                <p:nvPr/>
              </p:nvGrpSpPr>
              <p:grpSpPr bwMode="auto">
                <a:xfrm>
                  <a:off x="0" y="1420"/>
                  <a:ext cx="525" cy="394"/>
                  <a:chOff x="0" y="1420"/>
                  <a:chExt cx="525" cy="394"/>
                </a:xfrm>
              </p:grpSpPr>
              <p:sp>
                <p:nvSpPr>
                  <p:cNvPr id="26697" name="Rectangle 6"/>
                  <p:cNvSpPr>
                    <a:spLocks noChangeArrowheads="1"/>
                  </p:cNvSpPr>
                  <p:nvPr/>
                </p:nvSpPr>
                <p:spPr bwMode="auto">
                  <a:xfrm>
                    <a:off x="5" y="1420"/>
                    <a:ext cx="515" cy="3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1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     </a:t>
                    </a:r>
                    <a:endParaRPr lang="en-US" altLang="ko-KR" sz="11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ctr" latinLnBrk="0"/>
                    <a:endParaRPr lang="en-US" altLang="ko-KR">
                      <a:latin typeface="굴림" pitchFamily="50" charset="-127"/>
                    </a:endParaRPr>
                  </a:p>
                </p:txBody>
              </p:sp>
              <p:sp>
                <p:nvSpPr>
                  <p:cNvPr id="26698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420"/>
                    <a:ext cx="525" cy="39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33" name="Group 32"/>
                <p:cNvGrpSpPr>
                  <a:grpSpLocks/>
                </p:cNvGrpSpPr>
                <p:nvPr/>
              </p:nvGrpSpPr>
              <p:grpSpPr bwMode="auto">
                <a:xfrm>
                  <a:off x="525" y="1420"/>
                  <a:ext cx="968" cy="394"/>
                  <a:chOff x="525" y="1420"/>
                  <a:chExt cx="968" cy="394"/>
                </a:xfrm>
              </p:grpSpPr>
              <p:sp>
                <p:nvSpPr>
                  <p:cNvPr id="26693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525" y="1420"/>
                    <a:ext cx="968" cy="394"/>
                  </a:xfrm>
                  <a:prstGeom prst="rect">
                    <a:avLst/>
                  </a:prstGeom>
                  <a:solidFill>
                    <a:srgbClr val="D9D9D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  <p:grpSp>
                <p:nvGrpSpPr>
                  <p:cNvPr id="26694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525" y="1420"/>
                    <a:ext cx="968" cy="394"/>
                    <a:chOff x="525" y="1420"/>
                    <a:chExt cx="968" cy="394"/>
                  </a:xfrm>
                </p:grpSpPr>
                <p:sp>
                  <p:nvSpPr>
                    <p:cNvPr id="26695" name="Rectangl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30" y="1420"/>
                      <a:ext cx="958" cy="394"/>
                    </a:xfrm>
                    <a:prstGeom prst="rect">
                      <a:avLst/>
                    </a:prstGeom>
                    <a:solidFill>
                      <a:srgbClr val="D9D9D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algn="ctr" eaLnBrk="1" hangingPunct="1"/>
                      <a:r>
                        <a:rPr lang="en-US" altLang="ko-KR" sz="11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altLang="ko-KR" sz="16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data warehouse</a:t>
                      </a:r>
                      <a:endParaRPr lang="en-US" altLang="ko-KR" sz="1600">
                        <a:solidFill>
                          <a:srgbClr val="000000"/>
                        </a:solidFill>
                        <a:latin typeface="굴림" pitchFamily="50" charset="-127"/>
                        <a:ea typeface="바탕체" pitchFamily="17" charset="-127"/>
                      </a:endParaRPr>
                    </a:p>
                    <a:p>
                      <a:pPr algn="ctr" latinLnBrk="0"/>
                      <a:endParaRPr lang="en-US" altLang="ko-KR">
                        <a:latin typeface="굴림" pitchFamily="50" charset="-127"/>
                      </a:endParaRPr>
                    </a:p>
                  </p:txBody>
                </p:sp>
                <p:sp>
                  <p:nvSpPr>
                    <p:cNvPr id="26696" name="Rectangle 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5" y="1420"/>
                      <a:ext cx="968" cy="394"/>
                    </a:xfrm>
                    <a:prstGeom prst="rect">
                      <a:avLst/>
                    </a:prstGeom>
                    <a:noFill/>
                    <a:ln w="7">
                      <a:solidFill>
                        <a:srgbClr val="A0A0A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</p:grpSp>
            </p:grpSp>
            <p:grpSp>
              <p:nvGrpSpPr>
                <p:cNvPr id="26634" name="Group 36"/>
                <p:cNvGrpSpPr>
                  <a:grpSpLocks/>
                </p:cNvGrpSpPr>
                <p:nvPr/>
              </p:nvGrpSpPr>
              <p:grpSpPr bwMode="auto">
                <a:xfrm>
                  <a:off x="1493" y="1420"/>
                  <a:ext cx="1060" cy="394"/>
                  <a:chOff x="1493" y="1420"/>
                  <a:chExt cx="1060" cy="394"/>
                </a:xfrm>
              </p:grpSpPr>
              <p:sp>
                <p:nvSpPr>
                  <p:cNvPr id="26689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1493" y="1420"/>
                    <a:ext cx="1060" cy="394"/>
                  </a:xfrm>
                  <a:prstGeom prst="rect">
                    <a:avLst/>
                  </a:prstGeom>
                  <a:solidFill>
                    <a:srgbClr val="D9D9D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  <p:grpSp>
                <p:nvGrpSpPr>
                  <p:cNvPr id="26690" name="Group 34"/>
                  <p:cNvGrpSpPr>
                    <a:grpSpLocks/>
                  </p:cNvGrpSpPr>
                  <p:nvPr/>
                </p:nvGrpSpPr>
                <p:grpSpPr bwMode="auto">
                  <a:xfrm>
                    <a:off x="1493" y="1420"/>
                    <a:ext cx="1060" cy="394"/>
                    <a:chOff x="1493" y="1420"/>
                    <a:chExt cx="1060" cy="394"/>
                  </a:xfrm>
                </p:grpSpPr>
                <p:sp>
                  <p:nvSpPr>
                    <p:cNvPr id="26691" name="Rectangle 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98" y="1420"/>
                      <a:ext cx="1050" cy="394"/>
                    </a:xfrm>
                    <a:prstGeom prst="rect">
                      <a:avLst/>
                    </a:prstGeom>
                    <a:solidFill>
                      <a:srgbClr val="D9D9D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algn="ctr" eaLnBrk="1" hangingPunct="1"/>
                      <a:r>
                        <a:rPr lang="en-US" altLang="ko-KR" sz="11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en-US" altLang="ko-KR" sz="16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data mart</a:t>
                      </a:r>
                      <a:endParaRPr lang="en-US" altLang="ko-KR" sz="1600">
                        <a:solidFill>
                          <a:srgbClr val="000000"/>
                        </a:solidFill>
                        <a:latin typeface="굴림" pitchFamily="50" charset="-127"/>
                        <a:ea typeface="바탕체" pitchFamily="17" charset="-127"/>
                      </a:endParaRPr>
                    </a:p>
                    <a:p>
                      <a:pPr algn="ctr" latinLnBrk="0"/>
                      <a:endParaRPr lang="en-US" altLang="ko-KR" sz="1600">
                        <a:latin typeface="굴림" pitchFamily="50" charset="-127"/>
                      </a:endParaRPr>
                    </a:p>
                  </p:txBody>
                </p:sp>
                <p:sp>
                  <p:nvSpPr>
                    <p:cNvPr id="26692" name="Rectangle 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93" y="1420"/>
                      <a:ext cx="1060" cy="394"/>
                    </a:xfrm>
                    <a:prstGeom prst="rect">
                      <a:avLst/>
                    </a:prstGeom>
                    <a:noFill/>
                    <a:ln w="7">
                      <a:solidFill>
                        <a:srgbClr val="A0A0A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</p:grpSp>
            </p:grpSp>
            <p:grpSp>
              <p:nvGrpSpPr>
                <p:cNvPr id="26635" name="Group 38"/>
                <p:cNvGrpSpPr>
                  <a:grpSpLocks/>
                </p:cNvGrpSpPr>
                <p:nvPr/>
              </p:nvGrpSpPr>
              <p:grpSpPr bwMode="auto">
                <a:xfrm>
                  <a:off x="0" y="1814"/>
                  <a:ext cx="525" cy="374"/>
                  <a:chOff x="0" y="1814"/>
                  <a:chExt cx="525" cy="374"/>
                </a:xfrm>
              </p:grpSpPr>
              <p:sp>
                <p:nvSpPr>
                  <p:cNvPr id="26687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5" y="1814"/>
                    <a:ext cx="515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6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규 모</a:t>
                    </a:r>
                    <a:endPara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6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88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814"/>
                    <a:ext cx="525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36" name="Group 40"/>
                <p:cNvGrpSpPr>
                  <a:grpSpLocks/>
                </p:cNvGrpSpPr>
                <p:nvPr/>
              </p:nvGrpSpPr>
              <p:grpSpPr bwMode="auto">
                <a:xfrm>
                  <a:off x="525" y="1814"/>
                  <a:ext cx="968" cy="374"/>
                  <a:chOff x="525" y="1814"/>
                  <a:chExt cx="968" cy="374"/>
                </a:xfrm>
              </p:grpSpPr>
              <p:sp>
                <p:nvSpPr>
                  <p:cNvPr id="26685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530" y="1814"/>
                    <a:ext cx="958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전사적인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(corporate)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86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525" y="1814"/>
                    <a:ext cx="968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37" name="Group 42"/>
                <p:cNvGrpSpPr>
                  <a:grpSpLocks/>
                </p:cNvGrpSpPr>
                <p:nvPr/>
              </p:nvGrpSpPr>
              <p:grpSpPr bwMode="auto">
                <a:xfrm>
                  <a:off x="1493" y="1814"/>
                  <a:ext cx="1060" cy="374"/>
                  <a:chOff x="1493" y="1814"/>
                  <a:chExt cx="1060" cy="374"/>
                </a:xfrm>
              </p:grpSpPr>
              <p:sp>
                <p:nvSpPr>
                  <p:cNvPr id="26683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1498" y="1814"/>
                    <a:ext cx="1050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사업단위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(line-of-business) 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84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1493" y="1814"/>
                    <a:ext cx="1060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38" name="Group 44"/>
                <p:cNvGrpSpPr>
                  <a:grpSpLocks/>
                </p:cNvGrpSpPr>
                <p:nvPr/>
              </p:nvGrpSpPr>
              <p:grpSpPr bwMode="auto">
                <a:xfrm>
                  <a:off x="0" y="2188"/>
                  <a:ext cx="525" cy="374"/>
                  <a:chOff x="0" y="2188"/>
                  <a:chExt cx="525" cy="374"/>
                </a:xfrm>
              </p:grpSpPr>
              <p:sp>
                <p:nvSpPr>
                  <p:cNvPr id="26681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5" y="2188"/>
                    <a:ext cx="515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주제</a:t>
                    </a:r>
                  </a:p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영역</a:t>
                    </a:r>
                  </a:p>
                  <a:p>
                    <a:pPr algn="just" latinLnBrk="0"/>
                    <a:endParaRPr lang="en-US" altLang="ko-KR" sz="12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82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188"/>
                    <a:ext cx="525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39" name="Group 46"/>
                <p:cNvGrpSpPr>
                  <a:grpSpLocks/>
                </p:cNvGrpSpPr>
                <p:nvPr/>
              </p:nvGrpSpPr>
              <p:grpSpPr bwMode="auto">
                <a:xfrm>
                  <a:off x="525" y="2188"/>
                  <a:ext cx="968" cy="374"/>
                  <a:chOff x="525" y="2188"/>
                  <a:chExt cx="968" cy="374"/>
                </a:xfrm>
              </p:grpSpPr>
              <p:sp>
                <p:nvSpPr>
                  <p:cNvPr id="26679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530" y="2188"/>
                    <a:ext cx="958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다차원적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(multiple)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80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525" y="2188"/>
                    <a:ext cx="968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40" name="Group 48"/>
                <p:cNvGrpSpPr>
                  <a:grpSpLocks/>
                </p:cNvGrpSpPr>
                <p:nvPr/>
              </p:nvGrpSpPr>
              <p:grpSpPr bwMode="auto">
                <a:xfrm>
                  <a:off x="1493" y="2188"/>
                  <a:ext cx="1060" cy="374"/>
                  <a:chOff x="1493" y="2188"/>
                  <a:chExt cx="1060" cy="374"/>
                </a:xfrm>
              </p:grpSpPr>
              <p:sp>
                <p:nvSpPr>
                  <p:cNvPr id="26677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1498" y="2188"/>
                    <a:ext cx="1050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단일의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(single)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78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1493" y="2188"/>
                    <a:ext cx="1060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41" name="Group 50"/>
                <p:cNvGrpSpPr>
                  <a:grpSpLocks/>
                </p:cNvGrpSpPr>
                <p:nvPr/>
              </p:nvGrpSpPr>
              <p:grpSpPr bwMode="auto">
                <a:xfrm>
                  <a:off x="0" y="2562"/>
                  <a:ext cx="525" cy="374"/>
                  <a:chOff x="0" y="2562"/>
                  <a:chExt cx="525" cy="374"/>
                </a:xfrm>
              </p:grpSpPr>
              <p:sp>
                <p:nvSpPr>
                  <p:cNvPr id="26675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5" y="2562"/>
                    <a:ext cx="515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데이터원천</a:t>
                    </a:r>
                    <a:endPara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>
                      <a:latin typeface="굴림" pitchFamily="50" charset="-127"/>
                    </a:endParaRPr>
                  </a:p>
                </p:txBody>
              </p:sp>
              <p:sp>
                <p:nvSpPr>
                  <p:cNvPr id="26676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562"/>
                    <a:ext cx="525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42" name="Group 52"/>
                <p:cNvGrpSpPr>
                  <a:grpSpLocks/>
                </p:cNvGrpSpPr>
                <p:nvPr/>
              </p:nvGrpSpPr>
              <p:grpSpPr bwMode="auto">
                <a:xfrm>
                  <a:off x="525" y="2562"/>
                  <a:ext cx="968" cy="374"/>
                  <a:chOff x="525" y="2562"/>
                  <a:chExt cx="968" cy="374"/>
                </a:xfrm>
              </p:grpSpPr>
              <p:sp>
                <p:nvSpPr>
                  <p:cNvPr id="26673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530" y="2562"/>
                    <a:ext cx="958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많다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(many)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74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525" y="2562"/>
                    <a:ext cx="968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43" name="Group 54"/>
                <p:cNvGrpSpPr>
                  <a:grpSpLocks/>
                </p:cNvGrpSpPr>
                <p:nvPr/>
              </p:nvGrpSpPr>
              <p:grpSpPr bwMode="auto">
                <a:xfrm>
                  <a:off x="1493" y="2562"/>
                  <a:ext cx="1060" cy="374"/>
                  <a:chOff x="1493" y="2562"/>
                  <a:chExt cx="1060" cy="374"/>
                </a:xfrm>
              </p:grpSpPr>
              <p:sp>
                <p:nvSpPr>
                  <p:cNvPr id="26671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1498" y="2562"/>
                    <a:ext cx="1050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작다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(few)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72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1493" y="2562"/>
                    <a:ext cx="1060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44" name="Group 56"/>
                <p:cNvGrpSpPr>
                  <a:grpSpLocks/>
                </p:cNvGrpSpPr>
                <p:nvPr/>
              </p:nvGrpSpPr>
              <p:grpSpPr bwMode="auto">
                <a:xfrm>
                  <a:off x="0" y="2936"/>
                  <a:ext cx="525" cy="374"/>
                  <a:chOff x="0" y="2936"/>
                  <a:chExt cx="525" cy="374"/>
                </a:xfrm>
              </p:grpSpPr>
              <p:sp>
                <p:nvSpPr>
                  <p:cNvPr id="26669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5" y="2936"/>
                    <a:ext cx="515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크기</a:t>
                    </a:r>
                    <a:endPara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70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936"/>
                    <a:ext cx="525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45" name="Group 58"/>
                <p:cNvGrpSpPr>
                  <a:grpSpLocks/>
                </p:cNvGrpSpPr>
                <p:nvPr/>
              </p:nvGrpSpPr>
              <p:grpSpPr bwMode="auto">
                <a:xfrm>
                  <a:off x="525" y="2936"/>
                  <a:ext cx="968" cy="374"/>
                  <a:chOff x="525" y="2936"/>
                  <a:chExt cx="968" cy="374"/>
                </a:xfrm>
              </p:grpSpPr>
              <p:sp>
                <p:nvSpPr>
                  <p:cNvPr id="26667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530" y="2936"/>
                    <a:ext cx="958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100GB-1TB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이상</a:t>
                    </a:r>
                    <a:endPara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68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525" y="2936"/>
                    <a:ext cx="968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46" name="Group 60"/>
                <p:cNvGrpSpPr>
                  <a:grpSpLocks/>
                </p:cNvGrpSpPr>
                <p:nvPr/>
              </p:nvGrpSpPr>
              <p:grpSpPr bwMode="auto">
                <a:xfrm>
                  <a:off x="1493" y="2936"/>
                  <a:ext cx="1060" cy="374"/>
                  <a:chOff x="1493" y="2936"/>
                  <a:chExt cx="1060" cy="374"/>
                </a:xfrm>
              </p:grpSpPr>
              <p:sp>
                <p:nvSpPr>
                  <p:cNvPr id="26665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1498" y="2936"/>
                    <a:ext cx="1050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9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&lt;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100GB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66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1493" y="2936"/>
                    <a:ext cx="1060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47" name="Group 62"/>
                <p:cNvGrpSpPr>
                  <a:grpSpLocks/>
                </p:cNvGrpSpPr>
                <p:nvPr/>
              </p:nvGrpSpPr>
              <p:grpSpPr bwMode="auto">
                <a:xfrm>
                  <a:off x="0" y="3310"/>
                  <a:ext cx="525" cy="374"/>
                  <a:chOff x="0" y="3310"/>
                  <a:chExt cx="525" cy="374"/>
                </a:xfrm>
              </p:grpSpPr>
              <p:sp>
                <p:nvSpPr>
                  <p:cNvPr id="26663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5" y="3310"/>
                    <a:ext cx="515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구현</a:t>
                    </a:r>
                  </a:p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기간 </a:t>
                    </a:r>
                    <a:endPara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>
                      <a:latin typeface="굴림" pitchFamily="50" charset="-127"/>
                    </a:endParaRPr>
                  </a:p>
                </p:txBody>
              </p:sp>
              <p:sp>
                <p:nvSpPr>
                  <p:cNvPr id="26664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10"/>
                    <a:ext cx="525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48" name="Group 64"/>
                <p:cNvGrpSpPr>
                  <a:grpSpLocks/>
                </p:cNvGrpSpPr>
                <p:nvPr/>
              </p:nvGrpSpPr>
              <p:grpSpPr bwMode="auto">
                <a:xfrm>
                  <a:off x="525" y="3310"/>
                  <a:ext cx="968" cy="374"/>
                  <a:chOff x="525" y="3310"/>
                  <a:chExt cx="968" cy="374"/>
                </a:xfrm>
              </p:grpSpPr>
              <p:sp>
                <p:nvSpPr>
                  <p:cNvPr id="26661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530" y="3310"/>
                    <a:ext cx="958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월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-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년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(months-years) 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62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525" y="3310"/>
                    <a:ext cx="968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49" name="Group 66"/>
                <p:cNvGrpSpPr>
                  <a:grpSpLocks/>
                </p:cNvGrpSpPr>
                <p:nvPr/>
              </p:nvGrpSpPr>
              <p:grpSpPr bwMode="auto">
                <a:xfrm>
                  <a:off x="1493" y="3310"/>
                  <a:ext cx="1060" cy="374"/>
                  <a:chOff x="1493" y="3310"/>
                  <a:chExt cx="1060" cy="374"/>
                </a:xfrm>
              </p:grpSpPr>
              <p:sp>
                <p:nvSpPr>
                  <p:cNvPr id="26659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1498" y="3310"/>
                    <a:ext cx="1050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월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( months)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60" name="Rectangle 65"/>
                  <p:cNvSpPr>
                    <a:spLocks noChangeArrowheads="1"/>
                  </p:cNvSpPr>
                  <p:nvPr/>
                </p:nvSpPr>
                <p:spPr bwMode="auto">
                  <a:xfrm>
                    <a:off x="1493" y="3310"/>
                    <a:ext cx="1060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50" name="Group 68"/>
                <p:cNvGrpSpPr>
                  <a:grpSpLocks/>
                </p:cNvGrpSpPr>
                <p:nvPr/>
              </p:nvGrpSpPr>
              <p:grpSpPr bwMode="auto">
                <a:xfrm>
                  <a:off x="0" y="3684"/>
                  <a:ext cx="525" cy="374"/>
                  <a:chOff x="0" y="3684"/>
                  <a:chExt cx="525" cy="374"/>
                </a:xfrm>
              </p:grpSpPr>
              <p:sp>
                <p:nvSpPr>
                  <p:cNvPr id="26657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" y="3684"/>
                    <a:ext cx="515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플랫폼</a:t>
                    </a:r>
                    <a:endParaRPr lang="ko-KR" altLang="en-US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58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684"/>
                    <a:ext cx="525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51" name="Group 70"/>
                <p:cNvGrpSpPr>
                  <a:grpSpLocks/>
                </p:cNvGrpSpPr>
                <p:nvPr/>
              </p:nvGrpSpPr>
              <p:grpSpPr bwMode="auto">
                <a:xfrm>
                  <a:off x="525" y="3684"/>
                  <a:ext cx="968" cy="374"/>
                  <a:chOff x="525" y="3684"/>
                  <a:chExt cx="968" cy="374"/>
                </a:xfrm>
              </p:grpSpPr>
              <p:sp>
                <p:nvSpPr>
                  <p:cNvPr id="26655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530" y="3684"/>
                    <a:ext cx="958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UNIX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56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525" y="3684"/>
                    <a:ext cx="968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26652" name="Group 72"/>
                <p:cNvGrpSpPr>
                  <a:grpSpLocks/>
                </p:cNvGrpSpPr>
                <p:nvPr/>
              </p:nvGrpSpPr>
              <p:grpSpPr bwMode="auto">
                <a:xfrm>
                  <a:off x="1493" y="3684"/>
                  <a:ext cx="1060" cy="374"/>
                  <a:chOff x="1493" y="3684"/>
                  <a:chExt cx="1060" cy="374"/>
                </a:xfrm>
              </p:grpSpPr>
              <p:sp>
                <p:nvSpPr>
                  <p:cNvPr id="26653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1498" y="3684"/>
                    <a:ext cx="1050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NT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및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</a:rPr>
                      <a:t>UNIX</a:t>
                    </a:r>
                    <a:endParaRPr lang="en-US" altLang="ko-KR" sz="14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400">
                      <a:latin typeface="굴림" pitchFamily="50" charset="-127"/>
                    </a:endParaRPr>
                  </a:p>
                </p:txBody>
              </p:sp>
              <p:sp>
                <p:nvSpPr>
                  <p:cNvPr id="26654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1493" y="3684"/>
                    <a:ext cx="1060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</p:grpSp>
          <p:sp>
            <p:nvSpPr>
              <p:cNvPr id="26631" name="Rectangle 74"/>
              <p:cNvSpPr>
                <a:spLocks noChangeArrowheads="1"/>
              </p:cNvSpPr>
              <p:nvPr/>
            </p:nvSpPr>
            <p:spPr bwMode="auto">
              <a:xfrm>
                <a:off x="-3" y="1417"/>
                <a:ext cx="2559" cy="2644"/>
              </a:xfrm>
              <a:prstGeom prst="rect">
                <a:avLst/>
              </a:prstGeom>
              <a:noFill/>
              <a:ln w="9525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</p:grp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8915400" cy="762000"/>
          </a:xfrm>
        </p:spPr>
        <p:txBody>
          <a:bodyPr/>
          <a:lstStyle/>
          <a:p>
            <a:pPr eaLnBrk="1" hangingPunct="1"/>
            <a:r>
              <a:rPr lang="en-US" altLang="ko-KR" sz="2400" smtClean="0"/>
              <a:t>(4) </a:t>
            </a:r>
            <a:r>
              <a:rPr lang="ko-KR" altLang="en-US" sz="2400" smtClean="0"/>
              <a:t>다변화 현상과 데이터웨어하우스 및 데이터마트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37338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ko-KR" altLang="en-US" sz="2200" smtClean="0">
                <a:solidFill>
                  <a:srgbClr val="000000"/>
                </a:solidFill>
                <a:ea typeface="바탕" pitchFamily="18" charset="-127"/>
              </a:rPr>
              <a:t>전사적 데이터웨어하우스는 대기업에서 주로 사용되며 다양한 내용</a:t>
            </a:r>
            <a:r>
              <a:rPr lang="en-US" altLang="ko-KR" sz="2200" smtClean="0">
                <a:solidFill>
                  <a:srgbClr val="000000"/>
                </a:solidFill>
                <a:ea typeface="바탕" pitchFamily="18" charset="-127"/>
              </a:rPr>
              <a:t>, </a:t>
            </a:r>
            <a:r>
              <a:rPr lang="ko-KR" altLang="en-US" sz="2200" smtClean="0">
                <a:solidFill>
                  <a:srgbClr val="000000"/>
                </a:solidFill>
                <a:ea typeface="바탕" pitchFamily="18" charset="-127"/>
              </a:rPr>
              <a:t>즉 매출분석</a:t>
            </a:r>
            <a:r>
              <a:rPr lang="en-US" altLang="ko-KR" sz="2200" smtClean="0">
                <a:solidFill>
                  <a:srgbClr val="000000"/>
                </a:solidFill>
                <a:ea typeface="바탕" pitchFamily="18" charset="-127"/>
              </a:rPr>
              <a:t>, </a:t>
            </a:r>
            <a:r>
              <a:rPr lang="ko-KR" altLang="en-US" sz="2200" smtClean="0">
                <a:solidFill>
                  <a:srgbClr val="000000"/>
                </a:solidFill>
                <a:ea typeface="바탕" pitchFamily="18" charset="-127"/>
              </a:rPr>
              <a:t>보험요율의 계산</a:t>
            </a:r>
            <a:r>
              <a:rPr lang="en-US" altLang="ko-KR" sz="2200" smtClean="0">
                <a:solidFill>
                  <a:srgbClr val="000000"/>
                </a:solidFill>
                <a:ea typeface="바탕" pitchFamily="18" charset="-127"/>
              </a:rPr>
              <a:t>, </a:t>
            </a:r>
            <a:r>
              <a:rPr lang="ko-KR" altLang="en-US" sz="2200" smtClean="0">
                <a:solidFill>
                  <a:srgbClr val="000000"/>
                </a:solidFill>
                <a:ea typeface="바탕" pitchFamily="18" charset="-127"/>
              </a:rPr>
              <a:t>고객분석을 하는데 이용되며  대용량 데이터 처리에 적합한 것이다</a:t>
            </a:r>
            <a:r>
              <a:rPr lang="en-US" altLang="ko-KR" sz="2200" smtClean="0">
                <a:solidFill>
                  <a:srgbClr val="000000"/>
                </a:solidFill>
                <a:ea typeface="바탕" pitchFamily="18" charset="-127"/>
              </a:rPr>
              <a:t>. </a:t>
            </a:r>
            <a:r>
              <a:rPr lang="ko-KR" altLang="en-US" sz="2200" smtClean="0">
                <a:solidFill>
                  <a:srgbClr val="000000"/>
                </a:solidFill>
                <a:ea typeface="바탕" pitchFamily="18" charset="-127"/>
              </a:rPr>
              <a:t>데이터마트는 다차원 분석을 원하는 소규모 회사에서 사용하는 것으로 적은 비용으로 신속히 구축하기 위해 사용하는 것이다</a:t>
            </a:r>
            <a:r>
              <a:rPr lang="en-US" altLang="ko-KR" sz="2200" smtClean="0">
                <a:solidFill>
                  <a:srgbClr val="000000"/>
                </a:solidFill>
                <a:ea typeface="바탕" pitchFamily="18" charset="-127"/>
              </a:rPr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200" smtClean="0"/>
              <a:t>(5) </a:t>
            </a:r>
            <a:r>
              <a:rPr lang="ko-KR" altLang="en-US" sz="3200" smtClean="0"/>
              <a:t>데이터 웨어하우스의 구조</a:t>
            </a:r>
          </a:p>
        </p:txBody>
      </p:sp>
      <p:grpSp>
        <p:nvGrpSpPr>
          <p:cNvPr id="28675" name="Group 46"/>
          <p:cNvGrpSpPr>
            <a:grpSpLocks/>
          </p:cNvGrpSpPr>
          <p:nvPr/>
        </p:nvGrpSpPr>
        <p:grpSpPr bwMode="auto">
          <a:xfrm>
            <a:off x="1066800" y="1371600"/>
            <a:ext cx="7296150" cy="4953000"/>
            <a:chOff x="768" y="816"/>
            <a:chExt cx="4596" cy="3120"/>
          </a:xfrm>
        </p:grpSpPr>
        <p:sp>
          <p:nvSpPr>
            <p:cNvPr id="28676" name="Rectangle 15"/>
            <p:cNvSpPr>
              <a:spLocks noChangeArrowheads="1"/>
            </p:cNvSpPr>
            <p:nvPr/>
          </p:nvSpPr>
          <p:spPr bwMode="auto">
            <a:xfrm>
              <a:off x="768" y="1200"/>
              <a:ext cx="1632" cy="26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  <p:sp>
          <p:nvSpPr>
            <p:cNvPr id="28677" name="Rectangle 16"/>
            <p:cNvSpPr>
              <a:spLocks noChangeArrowheads="1"/>
            </p:cNvSpPr>
            <p:nvPr/>
          </p:nvSpPr>
          <p:spPr bwMode="auto">
            <a:xfrm>
              <a:off x="3792" y="1344"/>
              <a:ext cx="960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>
                  <a:latin typeface="굴림" pitchFamily="50" charset="-127"/>
                </a:rPr>
                <a:t>통계분석</a:t>
              </a:r>
            </a:p>
          </p:txBody>
        </p:sp>
        <p:sp>
          <p:nvSpPr>
            <p:cNvPr id="28678" name="Rectangle 17"/>
            <p:cNvSpPr>
              <a:spLocks noChangeArrowheads="1"/>
            </p:cNvSpPr>
            <p:nvPr/>
          </p:nvSpPr>
          <p:spPr bwMode="auto">
            <a:xfrm>
              <a:off x="3792" y="1872"/>
              <a:ext cx="960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>
                  <a:latin typeface="굴림" pitchFamily="50" charset="-127"/>
                </a:rPr>
                <a:t>데이터 마트</a:t>
              </a:r>
            </a:p>
          </p:txBody>
        </p:sp>
        <p:sp>
          <p:nvSpPr>
            <p:cNvPr id="28679" name="Rectangle 18"/>
            <p:cNvSpPr>
              <a:spLocks noChangeArrowheads="1"/>
            </p:cNvSpPr>
            <p:nvPr/>
          </p:nvSpPr>
          <p:spPr bwMode="auto">
            <a:xfrm>
              <a:off x="3792" y="2400"/>
              <a:ext cx="960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>
                  <a:latin typeface="굴림" pitchFamily="50" charset="-127"/>
                </a:rPr>
                <a:t>데이터마이닝</a:t>
              </a:r>
            </a:p>
          </p:txBody>
        </p:sp>
        <p:sp>
          <p:nvSpPr>
            <p:cNvPr id="28680" name="Rectangle 19"/>
            <p:cNvSpPr>
              <a:spLocks noChangeArrowheads="1"/>
            </p:cNvSpPr>
            <p:nvPr/>
          </p:nvSpPr>
          <p:spPr bwMode="auto">
            <a:xfrm>
              <a:off x="3792" y="2976"/>
              <a:ext cx="960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DB </a:t>
              </a:r>
              <a:r>
                <a:rPr lang="ko-KR" altLang="en-US" sz="1800">
                  <a:latin typeface="굴림" pitchFamily="50" charset="-127"/>
                </a:rPr>
                <a:t>마케팅</a:t>
              </a:r>
            </a:p>
          </p:txBody>
        </p:sp>
        <p:sp>
          <p:nvSpPr>
            <p:cNvPr id="28681" name="Rectangle 20"/>
            <p:cNvSpPr>
              <a:spLocks noChangeArrowheads="1"/>
            </p:cNvSpPr>
            <p:nvPr/>
          </p:nvSpPr>
          <p:spPr bwMode="auto">
            <a:xfrm>
              <a:off x="3792" y="3552"/>
              <a:ext cx="960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800">
                  <a:latin typeface="굴림" pitchFamily="50" charset="-127"/>
                </a:rPr>
                <a:t>4 GL tool</a:t>
              </a:r>
            </a:p>
          </p:txBody>
        </p:sp>
        <p:sp>
          <p:nvSpPr>
            <p:cNvPr id="28682" name="Rectangle 21"/>
            <p:cNvSpPr>
              <a:spLocks noChangeArrowheads="1"/>
            </p:cNvSpPr>
            <p:nvPr/>
          </p:nvSpPr>
          <p:spPr bwMode="auto">
            <a:xfrm>
              <a:off x="912" y="1680"/>
              <a:ext cx="528" cy="19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운영</a:t>
              </a:r>
            </a:p>
            <a:p>
              <a:pPr algn="ctr" eaLnBrk="1" hangingPunct="1"/>
              <a:endParaRPr lang="ko-KR" altLang="en-US" sz="1400">
                <a:latin typeface="굴림" pitchFamily="50" charset="-127"/>
              </a:endParaRPr>
            </a:p>
            <a:p>
              <a:pPr algn="ctr" eaLnBrk="1" hangingPunct="1"/>
              <a:endParaRPr lang="ko-KR" altLang="en-US" sz="1400">
                <a:latin typeface="굴림" pitchFamily="50" charset="-127"/>
              </a:endParaRPr>
            </a:p>
            <a:p>
              <a:pPr algn="ctr" eaLnBrk="1" hangingPunct="1"/>
              <a:endParaRPr lang="ko-KR" altLang="en-US" sz="1400">
                <a:latin typeface="굴림" pitchFamily="50" charset="-127"/>
              </a:endParaRPr>
            </a:p>
            <a:p>
              <a:pPr algn="ctr" eaLnBrk="1" hangingPunct="1"/>
              <a:r>
                <a:rPr lang="en-US" altLang="ko-KR" sz="1400">
                  <a:latin typeface="굴림" pitchFamily="50" charset="-127"/>
                </a:rPr>
                <a:t>Data</a:t>
              </a:r>
            </a:p>
            <a:p>
              <a:pPr algn="ctr" eaLnBrk="1" hangingPunct="1"/>
              <a:r>
                <a:rPr lang="en-US" altLang="ko-KR" sz="1400">
                  <a:latin typeface="굴림" pitchFamily="50" charset="-127"/>
                </a:rPr>
                <a:t>Store</a:t>
              </a:r>
            </a:p>
            <a:p>
              <a:pPr algn="ctr" eaLnBrk="1" hangingPunct="1"/>
              <a:endParaRPr lang="en-US" altLang="ko-KR" sz="1400">
                <a:latin typeface="굴림" pitchFamily="50" charset="-127"/>
              </a:endParaRPr>
            </a:p>
          </p:txBody>
        </p:sp>
        <p:sp>
          <p:nvSpPr>
            <p:cNvPr id="28683" name="Rectangle 22"/>
            <p:cNvSpPr>
              <a:spLocks noChangeArrowheads="1"/>
            </p:cNvSpPr>
            <p:nvPr/>
          </p:nvSpPr>
          <p:spPr bwMode="auto">
            <a:xfrm>
              <a:off x="1584" y="1728"/>
              <a:ext cx="768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400">
                  <a:latin typeface="굴림" pitchFamily="50" charset="-127"/>
                </a:rPr>
                <a:t>Fact table</a:t>
              </a:r>
            </a:p>
          </p:txBody>
        </p:sp>
        <p:sp>
          <p:nvSpPr>
            <p:cNvPr id="28684" name="Rectangle 23"/>
            <p:cNvSpPr>
              <a:spLocks noChangeArrowheads="1"/>
            </p:cNvSpPr>
            <p:nvPr/>
          </p:nvSpPr>
          <p:spPr bwMode="auto">
            <a:xfrm>
              <a:off x="1584" y="2256"/>
              <a:ext cx="768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400">
                  <a:latin typeface="굴림" pitchFamily="50" charset="-127"/>
                </a:rPr>
                <a:t>Dimension table</a:t>
              </a:r>
            </a:p>
          </p:txBody>
        </p:sp>
        <p:sp>
          <p:nvSpPr>
            <p:cNvPr id="28685" name="Rectangle 24"/>
            <p:cNvSpPr>
              <a:spLocks noChangeArrowheads="1"/>
            </p:cNvSpPr>
            <p:nvPr/>
          </p:nvSpPr>
          <p:spPr bwMode="auto">
            <a:xfrm>
              <a:off x="1584" y="2784"/>
              <a:ext cx="768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400">
                  <a:latin typeface="굴림" pitchFamily="50" charset="-127"/>
                </a:rPr>
                <a:t>Summary table</a:t>
              </a:r>
            </a:p>
          </p:txBody>
        </p:sp>
        <p:sp>
          <p:nvSpPr>
            <p:cNvPr id="28686" name="Rectangle 25"/>
            <p:cNvSpPr>
              <a:spLocks noChangeArrowheads="1"/>
            </p:cNvSpPr>
            <p:nvPr/>
          </p:nvSpPr>
          <p:spPr bwMode="auto">
            <a:xfrm>
              <a:off x="1584" y="3264"/>
              <a:ext cx="768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400">
                  <a:latin typeface="굴림" pitchFamily="50" charset="-127"/>
                </a:rPr>
                <a:t>Meta data</a:t>
              </a:r>
            </a:p>
          </p:txBody>
        </p:sp>
        <p:sp>
          <p:nvSpPr>
            <p:cNvPr id="28687" name="Text Box 26"/>
            <p:cNvSpPr txBox="1">
              <a:spLocks noChangeArrowheads="1"/>
            </p:cNvSpPr>
            <p:nvPr/>
          </p:nvSpPr>
          <p:spPr bwMode="auto">
            <a:xfrm>
              <a:off x="816" y="816"/>
              <a:ext cx="17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>
                  <a:latin typeface="굴림" pitchFamily="50" charset="-127"/>
                </a:rPr>
                <a:t>데이터웨어 하우스</a:t>
              </a:r>
            </a:p>
          </p:txBody>
        </p:sp>
        <p:sp>
          <p:nvSpPr>
            <p:cNvPr id="28688" name="Text Box 33"/>
            <p:cNvSpPr txBox="1">
              <a:spLocks noChangeArrowheads="1"/>
            </p:cNvSpPr>
            <p:nvPr/>
          </p:nvSpPr>
          <p:spPr bwMode="auto">
            <a:xfrm>
              <a:off x="3264" y="816"/>
              <a:ext cx="21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>
                  <a:latin typeface="굴림" pitchFamily="50" charset="-127"/>
                </a:rPr>
                <a:t>데이터웨어하우스 응용</a:t>
              </a:r>
            </a:p>
          </p:txBody>
        </p:sp>
        <p:sp>
          <p:nvSpPr>
            <p:cNvPr id="28689" name="Line 40"/>
            <p:cNvSpPr>
              <a:spLocks noChangeShapeType="1"/>
            </p:cNvSpPr>
            <p:nvPr/>
          </p:nvSpPr>
          <p:spPr bwMode="auto">
            <a:xfrm>
              <a:off x="2640" y="1536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690" name="Line 42"/>
            <p:cNvSpPr>
              <a:spLocks noChangeShapeType="1"/>
            </p:cNvSpPr>
            <p:nvPr/>
          </p:nvSpPr>
          <p:spPr bwMode="auto">
            <a:xfrm>
              <a:off x="2640" y="2016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691" name="Line 43"/>
            <p:cNvSpPr>
              <a:spLocks noChangeShapeType="1"/>
            </p:cNvSpPr>
            <p:nvPr/>
          </p:nvSpPr>
          <p:spPr bwMode="auto">
            <a:xfrm>
              <a:off x="2640" y="2544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692" name="Line 44"/>
            <p:cNvSpPr>
              <a:spLocks noChangeShapeType="1"/>
            </p:cNvSpPr>
            <p:nvPr/>
          </p:nvSpPr>
          <p:spPr bwMode="auto">
            <a:xfrm>
              <a:off x="2640" y="3120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8693" name="Line 45"/>
            <p:cNvSpPr>
              <a:spLocks noChangeShapeType="1"/>
            </p:cNvSpPr>
            <p:nvPr/>
          </p:nvSpPr>
          <p:spPr bwMode="auto">
            <a:xfrm>
              <a:off x="2640" y="3696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2800" smtClean="0"/>
              <a:t>2. </a:t>
            </a:r>
            <a:r>
              <a:rPr lang="ko-KR" altLang="en-US" sz="2800" smtClean="0"/>
              <a:t>데이터웨어하우징</a:t>
            </a:r>
            <a:r>
              <a:rPr lang="en-US" altLang="ko-KR" sz="2800" smtClean="0"/>
              <a:t>(data warehousing)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ko-KR" altLang="en-US" smtClean="0"/>
              <a:t>의사결정지원용 데이터저장고를 구축</a:t>
            </a:r>
            <a:r>
              <a:rPr lang="en-US" altLang="ko-KR" smtClean="0"/>
              <a:t>, </a:t>
            </a:r>
            <a:r>
              <a:rPr lang="ko-KR" altLang="en-US" smtClean="0"/>
              <a:t>또는 사용하는 일련의 과정을 말한다</a:t>
            </a:r>
            <a:r>
              <a:rPr lang="en-US" altLang="ko-KR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mtClean="0"/>
              <a:t>기업 정보시스템의 현재 문제점과 기업데이터 자산의 급격한 증가로 인한 문제점을 해결하려고 출현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mtClean="0"/>
              <a:t>전산실이 보유하고 있는 </a:t>
            </a:r>
            <a:r>
              <a:rPr lang="en-US" altLang="ko-KR" smtClean="0"/>
              <a:t>OLTP</a:t>
            </a:r>
            <a:r>
              <a:rPr lang="ko-KR" altLang="en-US" smtClean="0"/>
              <a:t>데이터를 조직이 여러 최종사용자들이 이해하기 쉽고 사용하기 편리한 형태로 변화하는 과정이다</a:t>
            </a:r>
            <a:r>
              <a:rPr lang="en-US" altLang="ko-KR" smtClean="0"/>
              <a:t>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3200" smtClean="0"/>
              <a:t>3. </a:t>
            </a:r>
            <a:r>
              <a:rPr lang="ko-KR" altLang="en-US" sz="3200" smtClean="0"/>
              <a:t>데이터베이스마케팅</a:t>
            </a:r>
            <a:br>
              <a:rPr lang="ko-KR" altLang="en-US" sz="3200" smtClean="0"/>
            </a:br>
            <a:r>
              <a:rPr lang="en-US" altLang="ko-KR" sz="3200" smtClean="0"/>
              <a:t>(Data base Marketing)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(1) </a:t>
            </a:r>
            <a:r>
              <a:rPr lang="ko-KR" altLang="en-US" smtClean="0"/>
              <a:t>정의와 목적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mtClean="0"/>
              <a:t> 정의 </a:t>
            </a:r>
            <a:r>
              <a:rPr lang="en-US" altLang="ko-KR" smtClean="0"/>
              <a:t>: </a:t>
            </a:r>
            <a:r>
              <a:rPr lang="ko-KR" altLang="en-US" smtClean="0"/>
              <a:t>전략적 관점에서 고객 데이터베이스를 구축해 놓고 컴퓨터와 과학적 분석기법을 활용하여 효과적 마케팅 전략을 수립하고 실행하는 제 활동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mtClean="0"/>
              <a:t> 목적 </a:t>
            </a:r>
            <a:r>
              <a:rPr lang="en-US" altLang="ko-KR" smtClean="0"/>
              <a:t>: </a:t>
            </a:r>
            <a:r>
              <a:rPr lang="ko-KR" altLang="en-US" smtClean="0"/>
              <a:t>고객과의 장기적인 관계를 구축하여 고객을 보다 잘 이해하고 올바른 의사결정을 내릴 수 있도록 해준다</a:t>
            </a:r>
            <a:r>
              <a:rPr lang="en-US" altLang="ko-KR" smtClean="0"/>
              <a:t>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200" smtClean="0"/>
              <a:t>(2) </a:t>
            </a:r>
            <a:r>
              <a:rPr lang="ko-KR" altLang="en-US" sz="3200" smtClean="0"/>
              <a:t>데이터베이스마케팅의 대두 배경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743200"/>
            <a:ext cx="7772400" cy="32004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mtClean="0"/>
              <a:t> </a:t>
            </a:r>
            <a:r>
              <a:rPr lang="ko-KR" altLang="en-US" smtClean="0"/>
              <a:t>경영환경의 변화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- </a:t>
            </a:r>
            <a:r>
              <a:rPr lang="ko-KR" altLang="en-US" smtClean="0"/>
              <a:t>고객욕구</a:t>
            </a:r>
            <a:r>
              <a:rPr lang="en-US" altLang="ko-KR" smtClean="0"/>
              <a:t>/</a:t>
            </a:r>
            <a:r>
              <a:rPr lang="ko-KR" altLang="en-US" smtClean="0"/>
              <a:t>매체의 다양화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- </a:t>
            </a:r>
            <a:r>
              <a:rPr lang="ko-KR" altLang="en-US" smtClean="0"/>
              <a:t>불황 및 시장의 성숙화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- </a:t>
            </a:r>
            <a:r>
              <a:rPr lang="ko-KR" altLang="en-US" smtClean="0"/>
              <a:t>시장개방에 따른 세계적 경쟁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- </a:t>
            </a:r>
            <a:r>
              <a:rPr lang="ko-KR" altLang="en-US" smtClean="0"/>
              <a:t>정보기술의 혁신 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200" smtClean="0"/>
              <a:t>(3) </a:t>
            </a:r>
            <a:r>
              <a:rPr lang="ko-KR" altLang="en-US" sz="3200" smtClean="0"/>
              <a:t>데이터베이스 마케팅의 실제</a:t>
            </a:r>
            <a:r>
              <a:rPr lang="en-US" altLang="ko-KR" sz="3200" smtClean="0"/>
              <a:t>(1/2)</a:t>
            </a:r>
          </a:p>
        </p:txBody>
      </p:sp>
      <p:grpSp>
        <p:nvGrpSpPr>
          <p:cNvPr id="32771" name="Group 27"/>
          <p:cNvGrpSpPr>
            <a:grpSpLocks/>
          </p:cNvGrpSpPr>
          <p:nvPr/>
        </p:nvGrpSpPr>
        <p:grpSpPr bwMode="auto">
          <a:xfrm>
            <a:off x="685800" y="1344613"/>
            <a:ext cx="6781800" cy="4827587"/>
            <a:chOff x="432" y="847"/>
            <a:chExt cx="4272" cy="3041"/>
          </a:xfrm>
        </p:grpSpPr>
        <p:sp>
          <p:nvSpPr>
            <p:cNvPr id="32773" name="Rectangle 4"/>
            <p:cNvSpPr>
              <a:spLocks noChangeArrowheads="1"/>
            </p:cNvSpPr>
            <p:nvPr/>
          </p:nvSpPr>
          <p:spPr bwMode="auto">
            <a:xfrm>
              <a:off x="432" y="1296"/>
              <a:ext cx="960" cy="43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고객 </a:t>
              </a:r>
              <a:r>
                <a:rPr lang="en-US" altLang="ko-KR" sz="1400">
                  <a:latin typeface="굴림" pitchFamily="50" charset="-127"/>
                </a:rPr>
                <a:t>DB </a:t>
              </a:r>
              <a:r>
                <a:rPr lang="ko-KR" altLang="en-US" sz="1400">
                  <a:latin typeface="굴림" pitchFamily="50" charset="-127"/>
                </a:rPr>
                <a:t>구축</a:t>
              </a:r>
            </a:p>
          </p:txBody>
        </p:sp>
        <p:sp>
          <p:nvSpPr>
            <p:cNvPr id="32774" name="Rectangle 5"/>
            <p:cNvSpPr>
              <a:spLocks noChangeArrowheads="1"/>
            </p:cNvSpPr>
            <p:nvPr/>
          </p:nvSpPr>
          <p:spPr bwMode="auto">
            <a:xfrm>
              <a:off x="1536" y="1296"/>
              <a:ext cx="960" cy="43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 sz="1400">
                  <a:latin typeface="굴림" pitchFamily="50" charset="-127"/>
                </a:rPr>
                <a:t>DBM</a:t>
              </a:r>
              <a:r>
                <a:rPr lang="ko-KR" altLang="en-US" sz="1400">
                  <a:latin typeface="굴림" pitchFamily="50" charset="-127"/>
                </a:rPr>
                <a:t>계획</a:t>
              </a:r>
              <a:r>
                <a:rPr lang="en-US" altLang="ko-KR" sz="1400">
                  <a:latin typeface="굴림" pitchFamily="50" charset="-127"/>
                </a:rPr>
                <a:t>(plan)</a:t>
              </a:r>
            </a:p>
          </p:txBody>
        </p:sp>
        <p:sp>
          <p:nvSpPr>
            <p:cNvPr id="32775" name="Rectangle 6"/>
            <p:cNvSpPr>
              <a:spLocks noChangeArrowheads="1"/>
            </p:cNvSpPr>
            <p:nvPr/>
          </p:nvSpPr>
          <p:spPr bwMode="auto">
            <a:xfrm>
              <a:off x="2640" y="1296"/>
              <a:ext cx="960" cy="43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실행 </a:t>
              </a:r>
              <a:r>
                <a:rPr lang="en-US" altLang="ko-KR" sz="1400">
                  <a:latin typeface="굴림" pitchFamily="50" charset="-127"/>
                </a:rPr>
                <a:t>(DO)</a:t>
              </a:r>
            </a:p>
          </p:txBody>
        </p:sp>
        <p:sp>
          <p:nvSpPr>
            <p:cNvPr id="32776" name="Rectangle 7"/>
            <p:cNvSpPr>
              <a:spLocks noChangeArrowheads="1"/>
            </p:cNvSpPr>
            <p:nvPr/>
          </p:nvSpPr>
          <p:spPr bwMode="auto">
            <a:xfrm>
              <a:off x="3744" y="1296"/>
              <a:ext cx="960" cy="43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효과분석</a:t>
              </a:r>
              <a:r>
                <a:rPr lang="en-US" altLang="ko-KR" sz="1600">
                  <a:latin typeface="굴림" pitchFamily="50" charset="-127"/>
                </a:rPr>
                <a:t>(See)</a:t>
              </a:r>
            </a:p>
          </p:txBody>
        </p:sp>
        <p:sp>
          <p:nvSpPr>
            <p:cNvPr id="32777" name="Rectangle 8"/>
            <p:cNvSpPr>
              <a:spLocks noChangeArrowheads="1"/>
            </p:cNvSpPr>
            <p:nvPr/>
          </p:nvSpPr>
          <p:spPr bwMode="auto">
            <a:xfrm>
              <a:off x="480" y="2160"/>
              <a:ext cx="912" cy="17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고객속성 </a:t>
              </a:r>
              <a:r>
                <a:rPr lang="en-US" altLang="ko-KR" sz="1600">
                  <a:latin typeface="굴림" pitchFamily="50" charset="-127"/>
                </a:rPr>
                <a:t>DB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고객거래 </a:t>
              </a:r>
              <a:r>
                <a:rPr lang="en-US" altLang="ko-KR" sz="1600">
                  <a:latin typeface="굴림" pitchFamily="50" charset="-127"/>
                </a:rPr>
                <a:t>DB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상품관련 </a:t>
              </a:r>
              <a:r>
                <a:rPr lang="en-US" altLang="ko-KR" sz="1600">
                  <a:latin typeface="굴림" pitchFamily="50" charset="-127"/>
                </a:rPr>
                <a:t>DB</a:t>
              </a:r>
            </a:p>
            <a:p>
              <a:pPr algn="ctr" eaLnBrk="1" hangingPunct="1"/>
              <a:r>
                <a:rPr lang="en-US" altLang="ko-KR" sz="1600">
                  <a:latin typeface="굴림" pitchFamily="50" charset="-127"/>
                </a:rPr>
                <a:t>REM</a:t>
              </a:r>
              <a:r>
                <a:rPr lang="ko-KR" altLang="en-US" sz="1600">
                  <a:latin typeface="굴림" pitchFamily="50" charset="-127"/>
                </a:rPr>
                <a:t>관련 </a:t>
              </a:r>
              <a:r>
                <a:rPr lang="en-US" altLang="ko-KR" sz="1600">
                  <a:latin typeface="굴림" pitchFamily="50" charset="-127"/>
                </a:rPr>
                <a:t>DB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반응률관련 </a:t>
              </a:r>
              <a:r>
                <a:rPr lang="en-US" altLang="ko-KR" sz="1600">
                  <a:latin typeface="굴림" pitchFamily="50" charset="-127"/>
                </a:rPr>
                <a:t>DB</a:t>
              </a:r>
            </a:p>
          </p:txBody>
        </p:sp>
        <p:sp>
          <p:nvSpPr>
            <p:cNvPr id="32778" name="Rectangle 9"/>
            <p:cNvSpPr>
              <a:spLocks noChangeArrowheads="1"/>
            </p:cNvSpPr>
            <p:nvPr/>
          </p:nvSpPr>
          <p:spPr bwMode="auto">
            <a:xfrm>
              <a:off x="1584" y="2160"/>
              <a:ext cx="912" cy="17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고객 세분화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목표고객설정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고객별 마케팅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믹스결정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인센티브 프로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그램개발</a:t>
              </a:r>
            </a:p>
          </p:txBody>
        </p:sp>
        <p:sp>
          <p:nvSpPr>
            <p:cNvPr id="32779" name="Rectangle 10"/>
            <p:cNvSpPr>
              <a:spLocks noChangeArrowheads="1"/>
            </p:cNvSpPr>
            <p:nvPr/>
          </p:nvSpPr>
          <p:spPr bwMode="auto">
            <a:xfrm>
              <a:off x="2688" y="2160"/>
              <a:ext cx="912" cy="17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효과적 커뮤니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케이션 경로 선택</a:t>
              </a:r>
            </a:p>
            <a:p>
              <a:pPr algn="ctr" eaLnBrk="1" hangingPunct="1"/>
              <a:r>
                <a:rPr lang="en-US" altLang="ko-KR" sz="1600">
                  <a:latin typeface="굴림" pitchFamily="50" charset="-127"/>
                </a:rPr>
                <a:t>(DM, TM, DRP)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타사와의 제휴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등을 통한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전략 실행</a:t>
              </a:r>
            </a:p>
          </p:txBody>
        </p:sp>
        <p:sp>
          <p:nvSpPr>
            <p:cNvPr id="32780" name="Rectangle 11"/>
            <p:cNvSpPr>
              <a:spLocks noChangeArrowheads="1"/>
            </p:cNvSpPr>
            <p:nvPr/>
          </p:nvSpPr>
          <p:spPr bwMode="auto">
            <a:xfrm>
              <a:off x="3792" y="2160"/>
              <a:ext cx="912" cy="17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반응을 평가</a:t>
              </a:r>
            </a:p>
            <a:p>
              <a:pPr algn="ctr" eaLnBrk="1" hangingPunct="1"/>
              <a:r>
                <a:rPr lang="en-US" altLang="ko-KR" sz="1600">
                  <a:latin typeface="굴림" pitchFamily="50" charset="-127"/>
                </a:rPr>
                <a:t>ROI</a:t>
              </a:r>
              <a:r>
                <a:rPr lang="ko-KR" altLang="en-US" sz="1600">
                  <a:latin typeface="굴림" pitchFamily="50" charset="-127"/>
                </a:rPr>
                <a:t>분석</a:t>
              </a:r>
            </a:p>
            <a:p>
              <a:pPr algn="ctr" eaLnBrk="1" hangingPunct="1"/>
              <a:r>
                <a:rPr lang="en-US" altLang="ko-KR" sz="1600">
                  <a:latin typeface="굴림" pitchFamily="50" charset="-127"/>
                </a:rPr>
                <a:t>Modeling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고객보상 프로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그램 보완 등</a:t>
              </a:r>
            </a:p>
            <a:p>
              <a:pPr algn="ctr" eaLnBrk="1" hangingPunct="1"/>
              <a:r>
                <a:rPr lang="ko-KR" altLang="en-US" sz="1600">
                  <a:latin typeface="굴림" pitchFamily="50" charset="-127"/>
                </a:rPr>
                <a:t>전략 수정</a:t>
              </a:r>
            </a:p>
          </p:txBody>
        </p:sp>
        <p:cxnSp>
          <p:nvCxnSpPr>
            <p:cNvPr id="32781" name="AutoShape 13"/>
            <p:cNvCxnSpPr>
              <a:cxnSpLocks noChangeShapeType="1"/>
              <a:stCxn id="32776" idx="3"/>
              <a:endCxn id="32774" idx="0"/>
            </p:cNvCxnSpPr>
            <p:nvPr/>
          </p:nvCxnSpPr>
          <p:spPr bwMode="auto">
            <a:xfrm flipH="1" flipV="1">
              <a:off x="2016" y="1296"/>
              <a:ext cx="2688" cy="216"/>
            </a:xfrm>
            <a:prstGeom prst="bentConnector4">
              <a:avLst>
                <a:gd name="adj1" fmla="val -5356"/>
                <a:gd name="adj2" fmla="val 16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82" name="AutoShape 14"/>
            <p:cNvCxnSpPr>
              <a:cxnSpLocks noChangeShapeType="1"/>
              <a:stCxn id="32773" idx="3"/>
              <a:endCxn id="32774" idx="1"/>
            </p:cNvCxnSpPr>
            <p:nvPr/>
          </p:nvCxnSpPr>
          <p:spPr bwMode="auto">
            <a:xfrm>
              <a:off x="1392" y="1512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83" name="AutoShape 15"/>
            <p:cNvCxnSpPr>
              <a:cxnSpLocks noChangeShapeType="1"/>
              <a:stCxn id="32774" idx="3"/>
              <a:endCxn id="32775" idx="1"/>
            </p:cNvCxnSpPr>
            <p:nvPr/>
          </p:nvCxnSpPr>
          <p:spPr bwMode="auto">
            <a:xfrm>
              <a:off x="2496" y="1512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84" name="AutoShape 16"/>
            <p:cNvCxnSpPr>
              <a:cxnSpLocks noChangeShapeType="1"/>
              <a:stCxn id="32775" idx="3"/>
              <a:endCxn id="32776" idx="1"/>
            </p:cNvCxnSpPr>
            <p:nvPr/>
          </p:nvCxnSpPr>
          <p:spPr bwMode="auto">
            <a:xfrm>
              <a:off x="3600" y="1512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785" name="Text Box 21"/>
            <p:cNvSpPr txBox="1">
              <a:spLocks noChangeArrowheads="1"/>
            </p:cNvSpPr>
            <p:nvPr/>
          </p:nvSpPr>
          <p:spPr bwMode="auto">
            <a:xfrm>
              <a:off x="3014" y="847"/>
              <a:ext cx="50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600">
                  <a:latin typeface="굴림" pitchFamily="50" charset="-127"/>
                </a:rPr>
                <a:t>피드백</a:t>
              </a:r>
            </a:p>
          </p:txBody>
        </p:sp>
      </p:grpSp>
      <p:sp>
        <p:nvSpPr>
          <p:cNvPr id="32772" name="Text Box 28"/>
          <p:cNvSpPr txBox="1">
            <a:spLocks noChangeArrowheads="1"/>
          </p:cNvSpPr>
          <p:nvPr/>
        </p:nvSpPr>
        <p:spPr bwMode="auto">
          <a:xfrm>
            <a:off x="2362200" y="6297613"/>
            <a:ext cx="357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600">
                <a:latin typeface="굴림" pitchFamily="50" charset="-127"/>
              </a:rPr>
              <a:t>[</a:t>
            </a:r>
            <a:r>
              <a:rPr lang="ko-KR" altLang="en-US" sz="1600">
                <a:latin typeface="굴림" pitchFamily="50" charset="-127"/>
              </a:rPr>
              <a:t>데이터베이스 마케팅의 프로세서도</a:t>
            </a:r>
            <a:r>
              <a:rPr lang="en-US" altLang="ko-KR" sz="1600">
                <a:latin typeface="굴림" pitchFamily="50" charset="-127"/>
              </a:rPr>
              <a:t>}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mtClean="0"/>
              <a:t>1. </a:t>
            </a:r>
            <a:r>
              <a:rPr lang="ko-KR" altLang="en-US" smtClean="0"/>
              <a:t>전통적 파일의 문제점</a:t>
            </a:r>
          </a:p>
          <a:p>
            <a:pPr eaLnBrk="1" hangingPunct="1">
              <a:buFont typeface="Wingdings" pitchFamily="2" charset="2"/>
              <a:buNone/>
            </a:pPr>
            <a:endParaRPr lang="ko-KR" altLang="en-US" smtClean="0"/>
          </a:p>
          <a:p>
            <a:pPr eaLnBrk="1" hangingPunct="1">
              <a:buFont typeface="Wingdings" pitchFamily="2" charset="2"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(1) </a:t>
            </a:r>
            <a:r>
              <a:rPr lang="ko-KR" altLang="en-US" smtClean="0"/>
              <a:t>자료의 중복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(2) </a:t>
            </a:r>
            <a:r>
              <a:rPr lang="ko-KR" altLang="en-US" smtClean="0"/>
              <a:t>자료의 통합성 부족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(3) </a:t>
            </a:r>
            <a:r>
              <a:rPr lang="ko-KR" altLang="en-US" smtClean="0"/>
              <a:t>자료와 프로그램의 상호종속성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mtClean="0"/>
              <a:t>   </a:t>
            </a:r>
            <a:r>
              <a:rPr lang="en-US" altLang="ko-KR" smtClean="0"/>
              <a:t>(4) </a:t>
            </a:r>
            <a:r>
              <a:rPr lang="ko-KR" altLang="en-US" smtClean="0"/>
              <a:t>자료에 대한 통제의 부족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ko-KR" smtClean="0"/>
              <a:t>2) DBM</a:t>
            </a:r>
            <a:r>
              <a:rPr lang="ko-KR" altLang="en-US" smtClean="0"/>
              <a:t>의 </a:t>
            </a:r>
            <a:r>
              <a:rPr lang="en-US" altLang="ko-KR" smtClean="0"/>
              <a:t>ROI </a:t>
            </a:r>
            <a:r>
              <a:rPr lang="ko-KR" altLang="en-US" smtClean="0"/>
              <a:t>분석</a:t>
            </a:r>
          </a:p>
        </p:txBody>
      </p:sp>
      <p:sp>
        <p:nvSpPr>
          <p:cNvPr id="33795" name="Text Box 4"/>
          <p:cNvSpPr txBox="1">
            <a:spLocks noChangeArrowheads="1"/>
          </p:cNvSpPr>
          <p:nvPr/>
        </p:nvSpPr>
        <p:spPr bwMode="auto">
          <a:xfrm>
            <a:off x="685800" y="1219200"/>
            <a:ext cx="7177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>
                <a:latin typeface="굴림" pitchFamily="50" charset="-127"/>
              </a:rPr>
              <a:t>DBM </a:t>
            </a:r>
            <a:r>
              <a:rPr lang="ko-KR" altLang="en-US">
                <a:latin typeface="굴림" pitchFamily="50" charset="-127"/>
              </a:rPr>
              <a:t>의 </a:t>
            </a:r>
            <a:r>
              <a:rPr lang="en-US" altLang="ko-KR">
                <a:latin typeface="굴림" pitchFamily="50" charset="-127"/>
              </a:rPr>
              <a:t>ROI = LTV</a:t>
            </a:r>
            <a:r>
              <a:rPr lang="ko-KR" altLang="en-US">
                <a:latin typeface="굴림" pitchFamily="50" charset="-127"/>
              </a:rPr>
              <a:t>의 증대</a:t>
            </a:r>
            <a:r>
              <a:rPr lang="en-US" altLang="ko-KR">
                <a:latin typeface="굴림" pitchFamily="50" charset="-127"/>
              </a:rPr>
              <a:t>/(DBM</a:t>
            </a:r>
            <a:r>
              <a:rPr lang="ko-KR" altLang="en-US">
                <a:latin typeface="굴림" pitchFamily="50" charset="-127"/>
              </a:rPr>
              <a:t>비용</a:t>
            </a:r>
            <a:r>
              <a:rPr lang="en-US" altLang="ko-KR">
                <a:latin typeface="굴림" pitchFamily="50" charset="-127"/>
              </a:rPr>
              <a:t>-</a:t>
            </a:r>
            <a:r>
              <a:rPr lang="ko-KR" altLang="en-US">
                <a:latin typeface="굴림" pitchFamily="50" charset="-127"/>
              </a:rPr>
              <a:t>비용절감분</a:t>
            </a:r>
            <a:r>
              <a:rPr lang="en-US" altLang="ko-KR">
                <a:latin typeface="굴림" pitchFamily="50" charset="-127"/>
              </a:rPr>
              <a:t>)</a:t>
            </a:r>
          </a:p>
        </p:txBody>
      </p:sp>
      <p:grpSp>
        <p:nvGrpSpPr>
          <p:cNvPr id="33796" name="Group 25"/>
          <p:cNvGrpSpPr>
            <a:grpSpLocks/>
          </p:cNvGrpSpPr>
          <p:nvPr/>
        </p:nvGrpSpPr>
        <p:grpSpPr bwMode="auto">
          <a:xfrm>
            <a:off x="762000" y="1828800"/>
            <a:ext cx="7620000" cy="4800600"/>
            <a:chOff x="-3" y="1592"/>
            <a:chExt cx="2706" cy="2152"/>
          </a:xfrm>
        </p:grpSpPr>
        <p:sp>
          <p:nvSpPr>
            <p:cNvPr id="33797" name="Rectangle 5"/>
            <p:cNvSpPr>
              <a:spLocks noChangeArrowheads="1"/>
            </p:cNvSpPr>
            <p:nvPr/>
          </p:nvSpPr>
          <p:spPr bwMode="auto">
            <a:xfrm>
              <a:off x="0" y="1592"/>
              <a:ext cx="2543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08000" algn="l"/>
                  <a:tab pos="1016000" algn="l"/>
                  <a:tab pos="1524000" algn="l"/>
                  <a:tab pos="2032000" algn="l"/>
                  <a:tab pos="2540000" algn="l"/>
                  <a:tab pos="3048000" algn="l"/>
                  <a:tab pos="3556000" algn="l"/>
                  <a:tab pos="4064000" algn="l"/>
                  <a:tab pos="4572000" algn="l"/>
                  <a:tab pos="5080000" algn="l"/>
                  <a:tab pos="5588000" algn="l"/>
                  <a:tab pos="6096000" algn="l"/>
                  <a:tab pos="6604000" algn="l"/>
                  <a:tab pos="7112000" algn="l"/>
                  <a:tab pos="7620000" algn="l"/>
                  <a:tab pos="8128000" algn="l"/>
                  <a:tab pos="8636000" algn="l"/>
                  <a:tab pos="9144000" algn="l"/>
                  <a:tab pos="9652000" algn="l"/>
                  <a:tab pos="10160000" algn="l"/>
                  <a:tab pos="10668000" algn="l"/>
                  <a:tab pos="11176000" algn="l"/>
                  <a:tab pos="11684000" algn="l"/>
                  <a:tab pos="12192000" algn="l"/>
                  <a:tab pos="12700000" algn="l"/>
                  <a:tab pos="13208000" algn="l"/>
                  <a:tab pos="13716000" algn="l"/>
                  <a:tab pos="14224000" algn="l"/>
                  <a:tab pos="14732000" algn="l"/>
                  <a:tab pos="15240000" algn="l"/>
                  <a:tab pos="15748000" algn="l"/>
                </a:tabLs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 sz="160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&lt;</a:t>
              </a:r>
              <a:r>
                <a:rPr lang="ko-KR" altLang="en-US" sz="16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표</a:t>
              </a:r>
              <a:r>
                <a:rPr lang="ko-KR" altLang="en-US" sz="160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altLang="ko-KR" sz="160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7-5&gt; DBM</a:t>
              </a:r>
              <a:r>
                <a:rPr lang="ko-KR" altLang="en-US" sz="16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의</a:t>
              </a:r>
              <a:r>
                <a:rPr lang="ko-KR" altLang="en-US" sz="160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ko-KR" altLang="en-US" sz="1600">
                  <a:solidFill>
                    <a:srgbClr val="000000"/>
                  </a:solidFill>
                  <a:latin typeface="굴림" pitchFamily="50" charset="-127"/>
                  <a:ea typeface="돋움" pitchFamily="50" charset="-127"/>
                </a:rPr>
                <a:t>수익분석</a:t>
              </a:r>
              <a:endParaRPr lang="ko-KR" altLang="en-US" sz="1600">
                <a:solidFill>
                  <a:srgbClr val="000000"/>
                </a:solidFill>
                <a:latin typeface="굴림" pitchFamily="50" charset="-127"/>
                <a:ea typeface="바탕체" pitchFamily="17" charset="-127"/>
              </a:endParaRPr>
            </a:p>
            <a:p>
              <a:pPr latinLnBrk="0"/>
              <a:endParaRPr lang="en-US" altLang="ko-KR">
                <a:latin typeface="굴림" pitchFamily="50" charset="-127"/>
              </a:endParaRPr>
            </a:p>
          </p:txBody>
        </p:sp>
        <p:grpSp>
          <p:nvGrpSpPr>
            <p:cNvPr id="33798" name="Group 24"/>
            <p:cNvGrpSpPr>
              <a:grpSpLocks/>
            </p:cNvGrpSpPr>
            <p:nvPr/>
          </p:nvGrpSpPr>
          <p:grpSpPr bwMode="auto">
            <a:xfrm>
              <a:off x="-3" y="1963"/>
              <a:ext cx="2706" cy="1781"/>
              <a:chOff x="-3" y="1963"/>
              <a:chExt cx="2706" cy="1781"/>
            </a:xfrm>
          </p:grpSpPr>
          <p:grpSp>
            <p:nvGrpSpPr>
              <p:cNvPr id="33799" name="Group 22"/>
              <p:cNvGrpSpPr>
                <a:grpSpLocks/>
              </p:cNvGrpSpPr>
              <p:nvPr/>
            </p:nvGrpSpPr>
            <p:grpSpPr bwMode="auto">
              <a:xfrm>
                <a:off x="0" y="1966"/>
                <a:ext cx="2700" cy="1775"/>
                <a:chOff x="0" y="1966"/>
                <a:chExt cx="2700" cy="1775"/>
              </a:xfrm>
            </p:grpSpPr>
            <p:grpSp>
              <p:nvGrpSpPr>
                <p:cNvPr id="33801" name="Group 13"/>
                <p:cNvGrpSpPr>
                  <a:grpSpLocks/>
                </p:cNvGrpSpPr>
                <p:nvPr/>
              </p:nvGrpSpPr>
              <p:grpSpPr bwMode="auto">
                <a:xfrm>
                  <a:off x="0" y="1966"/>
                  <a:ext cx="1276" cy="394"/>
                  <a:chOff x="0" y="1966"/>
                  <a:chExt cx="1276" cy="394"/>
                </a:xfrm>
              </p:grpSpPr>
              <p:sp>
                <p:nvSpPr>
                  <p:cNvPr id="33813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66"/>
                    <a:ext cx="1276" cy="394"/>
                  </a:xfrm>
                  <a:prstGeom prst="rect">
                    <a:avLst/>
                  </a:prstGeom>
                  <a:solidFill>
                    <a:srgbClr val="D9D9D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  <p:grpSp>
                <p:nvGrpSpPr>
                  <p:cNvPr id="33814" name="Group 11"/>
                  <p:cNvGrpSpPr>
                    <a:grpSpLocks/>
                  </p:cNvGrpSpPr>
                  <p:nvPr/>
                </p:nvGrpSpPr>
                <p:grpSpPr bwMode="auto">
                  <a:xfrm>
                    <a:off x="0" y="1966"/>
                    <a:ext cx="1276" cy="394"/>
                    <a:chOff x="0" y="1966"/>
                    <a:chExt cx="1276" cy="394"/>
                  </a:xfrm>
                </p:grpSpPr>
                <p:sp>
                  <p:nvSpPr>
                    <p:cNvPr id="33815" name="Rectangle 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" y="1966"/>
                      <a:ext cx="1266" cy="394"/>
                    </a:xfrm>
                    <a:prstGeom prst="rect">
                      <a:avLst/>
                    </a:prstGeom>
                    <a:solidFill>
                      <a:srgbClr val="D9D9D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algn="ctr" eaLnBrk="1" hangingPunct="1"/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비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용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절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감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굴림" pitchFamily="50" charset="-127"/>
                        <a:ea typeface="바탕체" pitchFamily="17" charset="-127"/>
                      </a:endParaRPr>
                    </a:p>
                    <a:p>
                      <a:pPr algn="ctr" latinLnBrk="0"/>
                      <a:endParaRPr lang="en-US" altLang="ko-KR">
                        <a:latin typeface="굴림" pitchFamily="50" charset="-127"/>
                      </a:endParaRPr>
                    </a:p>
                  </p:txBody>
                </p:sp>
                <p:sp>
                  <p:nvSpPr>
                    <p:cNvPr id="33816" name="Rectangle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1966"/>
                      <a:ext cx="1276" cy="394"/>
                    </a:xfrm>
                    <a:prstGeom prst="rect">
                      <a:avLst/>
                    </a:prstGeom>
                    <a:noFill/>
                    <a:ln w="7">
                      <a:solidFill>
                        <a:srgbClr val="A0A0A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</p:grpSp>
            </p:grpSp>
            <p:grpSp>
              <p:nvGrpSpPr>
                <p:cNvPr id="33802" name="Group 17"/>
                <p:cNvGrpSpPr>
                  <a:grpSpLocks/>
                </p:cNvGrpSpPr>
                <p:nvPr/>
              </p:nvGrpSpPr>
              <p:grpSpPr bwMode="auto">
                <a:xfrm>
                  <a:off x="1276" y="1966"/>
                  <a:ext cx="1424" cy="394"/>
                  <a:chOff x="1276" y="1966"/>
                  <a:chExt cx="1424" cy="394"/>
                </a:xfrm>
              </p:grpSpPr>
              <p:sp>
                <p:nvSpPr>
                  <p:cNvPr id="33809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1276" y="1966"/>
                    <a:ext cx="1424" cy="394"/>
                  </a:xfrm>
                  <a:prstGeom prst="rect">
                    <a:avLst/>
                  </a:prstGeom>
                  <a:solidFill>
                    <a:srgbClr val="D9D9D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  <p:grpSp>
                <p:nvGrpSpPr>
                  <p:cNvPr id="33810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1276" y="1966"/>
                    <a:ext cx="1424" cy="394"/>
                    <a:chOff x="1276" y="1966"/>
                    <a:chExt cx="1424" cy="394"/>
                  </a:xfrm>
                </p:grpSpPr>
                <p:sp>
                  <p:nvSpPr>
                    <p:cNvPr id="33811" name="Rectangl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81" y="1966"/>
                      <a:ext cx="1414" cy="394"/>
                    </a:xfrm>
                    <a:prstGeom prst="rect">
                      <a:avLst/>
                    </a:prstGeom>
                    <a:solidFill>
                      <a:srgbClr val="D9D9D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50800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</a:tabLs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algn="ctr" eaLnBrk="1" hangingPunct="1"/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수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익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증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굴림" pitchFamily="50" charset="-127"/>
                          <a:ea typeface="돋움" pitchFamily="50" charset="-127"/>
                        </a:rPr>
                        <a:t>가</a:t>
                      </a:r>
                      <a:endParaRPr lang="ko-KR" altLang="en-US" sz="1100">
                        <a:solidFill>
                          <a:srgbClr val="000000"/>
                        </a:solidFill>
                        <a:latin typeface="굴림" pitchFamily="50" charset="-127"/>
                        <a:ea typeface="바탕체" pitchFamily="17" charset="-127"/>
                      </a:endParaRPr>
                    </a:p>
                    <a:p>
                      <a:pPr algn="ctr" latinLnBrk="0"/>
                      <a:endParaRPr lang="en-US" altLang="ko-KR">
                        <a:latin typeface="굴림" pitchFamily="50" charset="-127"/>
                      </a:endParaRPr>
                    </a:p>
                  </p:txBody>
                </p:sp>
                <p:sp>
                  <p:nvSpPr>
                    <p:cNvPr id="33812" name="Rectangle 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76" y="1966"/>
                      <a:ext cx="1424" cy="394"/>
                    </a:xfrm>
                    <a:prstGeom prst="rect">
                      <a:avLst/>
                    </a:prstGeom>
                    <a:noFill/>
                    <a:ln w="7">
                      <a:solidFill>
                        <a:srgbClr val="A0A0A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</p:grpSp>
            </p:grpSp>
            <p:grpSp>
              <p:nvGrpSpPr>
                <p:cNvPr id="33803" name="Group 19"/>
                <p:cNvGrpSpPr>
                  <a:grpSpLocks/>
                </p:cNvGrpSpPr>
                <p:nvPr/>
              </p:nvGrpSpPr>
              <p:grpSpPr bwMode="auto">
                <a:xfrm>
                  <a:off x="0" y="2360"/>
                  <a:ext cx="1276" cy="1381"/>
                  <a:chOff x="0" y="2360"/>
                  <a:chExt cx="1276" cy="1381"/>
                </a:xfrm>
              </p:grpSpPr>
              <p:sp>
                <p:nvSpPr>
                  <p:cNvPr id="33807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5" y="2360"/>
                    <a:ext cx="1266" cy="138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indent="-173038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900">
                        <a:solidFill>
                          <a:srgbClr val="000000"/>
                        </a:solidFill>
                        <a:latin typeface="바탕체" pitchFamily="17" charset="-127"/>
                        <a:ea typeface="바탕체" pitchFamily="17" charset="-127"/>
                        <a:sym typeface="Marlett" pitchFamily="2" charset="2"/>
                      </a:rPr>
                      <a:t></a:t>
                    </a:r>
                    <a:r>
                      <a:rPr lang="en-US" altLang="ko-KR" sz="9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mailing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비용의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절감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- Mail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  <a:sym typeface="Marlett" pitchFamily="2" charset="2"/>
                      </a:rPr>
                      <a:t>수의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 감소 * 단위당 우편 및 인쇄 비용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체" pitchFamily="17" charset="-127"/>
                        <a:sym typeface="Marlett" pitchFamily="2" charset="2"/>
                      </a:rPr>
                      <a:t>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판매촉진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(promotion)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의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효율화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-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  <a:sym typeface="Marlett" pitchFamily="2" charset="2"/>
                      </a:rPr>
                      <a:t>기존의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 우량고객에게 집중적인 판매촉진 실행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체" pitchFamily="17" charset="-127"/>
                        <a:sym typeface="Marlett" pitchFamily="2" charset="2"/>
                      </a:rPr>
                      <a:t>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고객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획득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비용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절감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-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  <a:sym typeface="Marlett" pitchFamily="2" charset="2"/>
                      </a:rPr>
                      <a:t>고객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 파일 구입 비용 절감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endParaRPr lang="en-US" altLang="ko-KR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</p:txBody>
              </p:sp>
              <p:sp>
                <p:nvSpPr>
                  <p:cNvPr id="33808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360"/>
                    <a:ext cx="1276" cy="1381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33804" name="Group 21"/>
                <p:cNvGrpSpPr>
                  <a:grpSpLocks/>
                </p:cNvGrpSpPr>
                <p:nvPr/>
              </p:nvGrpSpPr>
              <p:grpSpPr bwMode="auto">
                <a:xfrm>
                  <a:off x="1276" y="2360"/>
                  <a:ext cx="1424" cy="1381"/>
                  <a:chOff x="1276" y="2360"/>
                  <a:chExt cx="1424" cy="1381"/>
                </a:xfrm>
              </p:grpSpPr>
              <p:sp>
                <p:nvSpPr>
                  <p:cNvPr id="33805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1281" y="2360"/>
                    <a:ext cx="1414" cy="138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indent="-192088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900">
                        <a:solidFill>
                          <a:srgbClr val="000000"/>
                        </a:solidFill>
                        <a:latin typeface="바탕체" pitchFamily="17" charset="-127"/>
                        <a:ea typeface="바탕체" pitchFamily="17" charset="-127"/>
                        <a:sym typeface="Marlett" pitchFamily="2" charset="2"/>
                      </a:rPr>
                      <a:t></a:t>
                    </a:r>
                    <a:r>
                      <a:rPr lang="en-US" altLang="ko-KR" sz="9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마진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증가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-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  <a:sym typeface="Marlett" pitchFamily="2" charset="2"/>
                      </a:rPr>
                      <a:t>고객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 응답율 증가 * 마진율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체" pitchFamily="17" charset="-127"/>
                        <a:sym typeface="Marlett" pitchFamily="2" charset="2"/>
                      </a:rPr>
                      <a:t>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구매량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증가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-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  <a:sym typeface="Marlett" pitchFamily="2" charset="2"/>
                      </a:rPr>
                      <a:t>고객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1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인당 평균 구매량증가 * 마진율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체" pitchFamily="17" charset="-127"/>
                        <a:sym typeface="Marlett" pitchFamily="2" charset="2"/>
                      </a:rPr>
                      <a:t>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고객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정보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파일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임대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수익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- (DB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  <a:sym typeface="Marlett" pitchFamily="2" charset="2"/>
                      </a:rPr>
                      <a:t>의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 고객 총수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/1000) *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고객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1000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명당 단가 * 임대 빈도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체" pitchFamily="17" charset="-127"/>
                        <a:sym typeface="Marlett" pitchFamily="2" charset="2"/>
                      </a:rPr>
                      <a:t>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기타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간접적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  <a:sym typeface="Marlett" pitchFamily="2" charset="2"/>
                      </a:rPr>
                      <a:t>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돋움" pitchFamily="50" charset="-127"/>
                        <a:sym typeface="Marlett" pitchFamily="2" charset="2"/>
                      </a:rPr>
                      <a:t>이익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-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  <a:sym typeface="Marlett" pitchFamily="2" charset="2"/>
                      </a:rPr>
                      <a:t>레버리지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: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하나의 고객 파일을 여러 사업에 공유 가능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-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  <a:sym typeface="Marlett" pitchFamily="2" charset="2"/>
                      </a:rPr>
                      <a:t>직무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 만족 증대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: On-line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으로 정보를 처리함으로써 직무충실화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r>
                      <a:rPr lang="ko-KR" altLang="en-US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 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cs typeface="Times New Roman" pitchFamily="18" charset="0"/>
                        <a:sym typeface="Marlett" pitchFamily="2" charset="2"/>
                      </a:rPr>
                      <a:t>- 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굴림" pitchFamily="50" charset="-127"/>
                        <a:ea typeface="바탕" pitchFamily="18" charset="-127"/>
                        <a:sym typeface="Marlett" pitchFamily="2" charset="2"/>
                      </a:rPr>
                      <a:t>프로세서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 속도 향상</a:t>
                    </a:r>
                    <a:r>
                      <a:rPr lang="en-US" altLang="ko-KR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:</a:t>
                    </a:r>
                    <a:r>
                      <a:rPr lang="ko-KR" altLang="en-US" sz="1400">
                        <a:solidFill>
                          <a:srgbClr val="000000"/>
                        </a:solidFill>
                        <a:latin typeface="바탕체" pitchFamily="17" charset="-127"/>
                        <a:ea typeface="바탕" pitchFamily="18" charset="-127"/>
                        <a:sym typeface="Marlett" pitchFamily="2" charset="2"/>
                      </a:rPr>
                      <a:t>기회비용 최소화 및 생산성 향상</a:t>
                    </a:r>
                    <a:endParaRPr lang="ko-KR" altLang="en-US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  <a:p>
                    <a:pPr algn="just" latinLnBrk="0"/>
                    <a:endParaRPr lang="en-US" altLang="ko-KR" sz="1400">
                      <a:solidFill>
                        <a:srgbClr val="000000"/>
                      </a:solidFill>
                      <a:latin typeface="바탕체" pitchFamily="17" charset="-127"/>
                      <a:ea typeface="바탕체" pitchFamily="17" charset="-127"/>
                      <a:sym typeface="Marlett" pitchFamily="2" charset="2"/>
                    </a:endParaRPr>
                  </a:p>
                </p:txBody>
              </p:sp>
              <p:sp>
                <p:nvSpPr>
                  <p:cNvPr id="33806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1276" y="2360"/>
                    <a:ext cx="1424" cy="1381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itchFamily="18" charset="0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</p:grpSp>
          <p:sp>
            <p:nvSpPr>
              <p:cNvPr id="33800" name="Rectangle 23"/>
              <p:cNvSpPr>
                <a:spLocks noChangeArrowheads="1"/>
              </p:cNvSpPr>
              <p:nvPr/>
            </p:nvSpPr>
            <p:spPr bwMode="auto">
              <a:xfrm>
                <a:off x="-3" y="1963"/>
                <a:ext cx="2706" cy="1781"/>
              </a:xfrm>
              <a:prstGeom prst="rect">
                <a:avLst/>
              </a:prstGeom>
              <a:noFill/>
              <a:ln w="9525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</p:grp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685800"/>
          </a:xfrm>
        </p:spPr>
        <p:txBody>
          <a:bodyPr/>
          <a:lstStyle/>
          <a:p>
            <a:pPr eaLnBrk="1" hangingPunct="1"/>
            <a:r>
              <a:rPr lang="ko-KR" altLang="en-US" sz="2800" smtClean="0"/>
              <a:t>데이터베이스마케팅 구축 프로세서</a:t>
            </a:r>
          </a:p>
        </p:txBody>
      </p:sp>
      <p:grpSp>
        <p:nvGrpSpPr>
          <p:cNvPr id="34819" name="Group 28"/>
          <p:cNvGrpSpPr>
            <a:grpSpLocks/>
          </p:cNvGrpSpPr>
          <p:nvPr/>
        </p:nvGrpSpPr>
        <p:grpSpPr bwMode="auto">
          <a:xfrm>
            <a:off x="1285875" y="1828800"/>
            <a:ext cx="6486525" cy="3886200"/>
            <a:chOff x="810" y="1152"/>
            <a:chExt cx="4086" cy="2448"/>
          </a:xfrm>
        </p:grpSpPr>
        <p:sp>
          <p:nvSpPr>
            <p:cNvPr id="34820" name="Rectangle 4"/>
            <p:cNvSpPr>
              <a:spLocks noChangeArrowheads="1"/>
            </p:cNvSpPr>
            <p:nvPr/>
          </p:nvSpPr>
          <p:spPr bwMode="auto">
            <a:xfrm>
              <a:off x="816" y="1152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현  상  분  석</a:t>
              </a:r>
            </a:p>
          </p:txBody>
        </p:sp>
        <p:sp>
          <p:nvSpPr>
            <p:cNvPr id="34821" name="Rectangle 6"/>
            <p:cNvSpPr>
              <a:spLocks noChangeArrowheads="1"/>
            </p:cNvSpPr>
            <p:nvPr/>
          </p:nvSpPr>
          <p:spPr bwMode="auto">
            <a:xfrm>
              <a:off x="816" y="1536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전략적 목적  명확화</a:t>
              </a:r>
            </a:p>
          </p:txBody>
        </p:sp>
        <p:sp>
          <p:nvSpPr>
            <p:cNvPr id="34822" name="Rectangle 7"/>
            <p:cNvSpPr>
              <a:spLocks noChangeArrowheads="1"/>
            </p:cNvSpPr>
            <p:nvPr/>
          </p:nvSpPr>
          <p:spPr bwMode="auto">
            <a:xfrm>
              <a:off x="816" y="1968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다차원 데이터베이스 설계</a:t>
              </a:r>
            </a:p>
          </p:txBody>
        </p:sp>
        <p:sp>
          <p:nvSpPr>
            <p:cNvPr id="34823" name="Rectangle 8"/>
            <p:cNvSpPr>
              <a:spLocks noChangeArrowheads="1"/>
            </p:cNvSpPr>
            <p:nvPr/>
          </p:nvSpPr>
          <p:spPr bwMode="auto">
            <a:xfrm>
              <a:off x="816" y="2400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응용 소프트웨어 개발</a:t>
              </a:r>
            </a:p>
          </p:txBody>
        </p:sp>
        <p:sp>
          <p:nvSpPr>
            <p:cNvPr id="34824" name="Rectangle 9"/>
            <p:cNvSpPr>
              <a:spLocks noChangeArrowheads="1"/>
            </p:cNvSpPr>
            <p:nvPr/>
          </p:nvSpPr>
          <p:spPr bwMode="auto">
            <a:xfrm>
              <a:off x="816" y="2832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데이터 입력</a:t>
              </a:r>
            </a:p>
          </p:txBody>
        </p:sp>
        <p:sp>
          <p:nvSpPr>
            <p:cNvPr id="34825" name="Rectangle 10"/>
            <p:cNvSpPr>
              <a:spLocks noChangeArrowheads="1"/>
            </p:cNvSpPr>
            <p:nvPr/>
          </p:nvSpPr>
          <p:spPr bwMode="auto">
            <a:xfrm>
              <a:off x="810" y="3312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시험 가동</a:t>
              </a:r>
            </a:p>
          </p:txBody>
        </p:sp>
        <p:sp>
          <p:nvSpPr>
            <p:cNvPr id="34826" name="Rectangle 11"/>
            <p:cNvSpPr>
              <a:spLocks noChangeArrowheads="1"/>
            </p:cNvSpPr>
            <p:nvPr/>
          </p:nvSpPr>
          <p:spPr bwMode="auto">
            <a:xfrm>
              <a:off x="3120" y="3312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지속적 시스템 보완</a:t>
              </a:r>
              <a:r>
                <a:rPr lang="en-US" altLang="ko-KR" sz="1400">
                  <a:latin typeface="굴림" pitchFamily="50" charset="-127"/>
                </a:rPr>
                <a:t>, </a:t>
              </a:r>
              <a:r>
                <a:rPr lang="ko-KR" altLang="en-US" sz="1400">
                  <a:latin typeface="굴림" pitchFamily="50" charset="-127"/>
                </a:rPr>
                <a:t>수정</a:t>
              </a:r>
            </a:p>
          </p:txBody>
        </p:sp>
        <p:sp>
          <p:nvSpPr>
            <p:cNvPr id="34827" name="Rectangle 12"/>
            <p:cNvSpPr>
              <a:spLocks noChangeArrowheads="1"/>
            </p:cNvSpPr>
            <p:nvPr/>
          </p:nvSpPr>
          <p:spPr bwMode="auto">
            <a:xfrm>
              <a:off x="3120" y="2880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고객 보상 프로그램 개발</a:t>
              </a:r>
            </a:p>
          </p:txBody>
        </p:sp>
        <p:sp>
          <p:nvSpPr>
            <p:cNvPr id="34828" name="Rectangle 13"/>
            <p:cNvSpPr>
              <a:spLocks noChangeArrowheads="1"/>
            </p:cNvSpPr>
            <p:nvPr/>
          </p:nvSpPr>
          <p:spPr bwMode="auto">
            <a:xfrm>
              <a:off x="3120" y="2448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사용자 교육</a:t>
              </a:r>
            </a:p>
          </p:txBody>
        </p:sp>
        <p:sp>
          <p:nvSpPr>
            <p:cNvPr id="34829" name="Rectangle 14"/>
            <p:cNvSpPr>
              <a:spLocks noChangeArrowheads="1"/>
            </p:cNvSpPr>
            <p:nvPr/>
          </p:nvSpPr>
          <p:spPr bwMode="auto">
            <a:xfrm>
              <a:off x="3120" y="2064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데이터입력</a:t>
              </a:r>
              <a:r>
                <a:rPr lang="en-US" altLang="ko-KR" sz="1400">
                  <a:latin typeface="굴림" pitchFamily="50" charset="-127"/>
                </a:rPr>
                <a:t>, </a:t>
              </a:r>
              <a:r>
                <a:rPr lang="ko-KR" altLang="en-US" sz="1400">
                  <a:latin typeface="굴림" pitchFamily="50" charset="-127"/>
                </a:rPr>
                <a:t>갱신</a:t>
              </a:r>
              <a:r>
                <a:rPr lang="en-US" altLang="ko-KR" sz="1400">
                  <a:latin typeface="굴림" pitchFamily="50" charset="-127"/>
                </a:rPr>
                <a:t>,</a:t>
              </a:r>
              <a:r>
                <a:rPr lang="ko-KR" altLang="en-US" sz="1400">
                  <a:latin typeface="굴림" pitchFamily="50" charset="-127"/>
                </a:rPr>
                <a:t>관리체계정립</a:t>
              </a:r>
            </a:p>
          </p:txBody>
        </p:sp>
        <p:sp>
          <p:nvSpPr>
            <p:cNvPr id="34830" name="Rectangle 15"/>
            <p:cNvSpPr>
              <a:spLocks noChangeArrowheads="1"/>
            </p:cNvSpPr>
            <p:nvPr/>
          </p:nvSpPr>
          <p:spPr bwMode="auto">
            <a:xfrm>
              <a:off x="3120" y="1680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최종시스템 구축</a:t>
              </a:r>
            </a:p>
          </p:txBody>
        </p:sp>
        <p:sp>
          <p:nvSpPr>
            <p:cNvPr id="34831" name="Rectangle 16"/>
            <p:cNvSpPr>
              <a:spLocks noChangeArrowheads="1"/>
            </p:cNvSpPr>
            <p:nvPr/>
          </p:nvSpPr>
          <p:spPr bwMode="auto">
            <a:xfrm>
              <a:off x="3120" y="1296"/>
              <a:ext cx="177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400">
                  <a:latin typeface="굴림" pitchFamily="50" charset="-127"/>
                </a:rPr>
                <a:t>수 정</a:t>
              </a:r>
              <a:r>
                <a:rPr lang="en-US" altLang="ko-KR" sz="1400">
                  <a:latin typeface="굴림" pitchFamily="50" charset="-127"/>
                </a:rPr>
                <a:t>. </a:t>
              </a:r>
              <a:r>
                <a:rPr lang="ko-KR" altLang="en-US" sz="1400">
                  <a:latin typeface="굴림" pitchFamily="50" charset="-127"/>
                </a:rPr>
                <a:t>보완</a:t>
              </a:r>
            </a:p>
          </p:txBody>
        </p:sp>
        <p:cxnSp>
          <p:nvCxnSpPr>
            <p:cNvPr id="34832" name="AutoShape 17"/>
            <p:cNvCxnSpPr>
              <a:cxnSpLocks noChangeShapeType="1"/>
              <a:stCxn id="34820" idx="2"/>
              <a:endCxn id="34821" idx="0"/>
            </p:cNvCxnSpPr>
            <p:nvPr/>
          </p:nvCxnSpPr>
          <p:spPr bwMode="auto">
            <a:xfrm>
              <a:off x="1704" y="1440"/>
              <a:ext cx="0" cy="9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33" name="AutoShape 18"/>
            <p:cNvCxnSpPr>
              <a:cxnSpLocks noChangeShapeType="1"/>
              <a:stCxn id="34821" idx="2"/>
              <a:endCxn id="34822" idx="0"/>
            </p:cNvCxnSpPr>
            <p:nvPr/>
          </p:nvCxnSpPr>
          <p:spPr bwMode="auto">
            <a:xfrm>
              <a:off x="1704" y="1824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34" name="AutoShape 19"/>
            <p:cNvCxnSpPr>
              <a:cxnSpLocks noChangeShapeType="1"/>
              <a:stCxn id="34822" idx="2"/>
              <a:endCxn id="34823" idx="0"/>
            </p:cNvCxnSpPr>
            <p:nvPr/>
          </p:nvCxnSpPr>
          <p:spPr bwMode="auto">
            <a:xfrm>
              <a:off x="1704" y="2256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35" name="AutoShape 20"/>
            <p:cNvCxnSpPr>
              <a:cxnSpLocks noChangeShapeType="1"/>
              <a:stCxn id="34823" idx="2"/>
              <a:endCxn id="34824" idx="0"/>
            </p:cNvCxnSpPr>
            <p:nvPr/>
          </p:nvCxnSpPr>
          <p:spPr bwMode="auto">
            <a:xfrm>
              <a:off x="1704" y="2688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36" name="AutoShape 21"/>
            <p:cNvCxnSpPr>
              <a:cxnSpLocks noChangeShapeType="1"/>
              <a:stCxn id="34824" idx="2"/>
              <a:endCxn id="34825" idx="0"/>
            </p:cNvCxnSpPr>
            <p:nvPr/>
          </p:nvCxnSpPr>
          <p:spPr bwMode="auto">
            <a:xfrm flipH="1">
              <a:off x="1698" y="3120"/>
              <a:ext cx="6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37" name="AutoShape 22"/>
            <p:cNvCxnSpPr>
              <a:cxnSpLocks noChangeShapeType="1"/>
              <a:stCxn id="34825" idx="2"/>
              <a:endCxn id="34831" idx="0"/>
            </p:cNvCxnSpPr>
            <p:nvPr/>
          </p:nvCxnSpPr>
          <p:spPr bwMode="auto">
            <a:xfrm rot="5400000" flipH="1" flipV="1">
              <a:off x="1701" y="1293"/>
              <a:ext cx="2304" cy="2310"/>
            </a:xfrm>
            <a:prstGeom prst="bentConnector5">
              <a:avLst>
                <a:gd name="adj1" fmla="val -6250"/>
                <a:gd name="adj2" fmla="val 50000"/>
                <a:gd name="adj3" fmla="val 10625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38" name="AutoShape 23"/>
            <p:cNvCxnSpPr>
              <a:cxnSpLocks noChangeShapeType="1"/>
              <a:stCxn id="34831" idx="2"/>
              <a:endCxn id="34830" idx="0"/>
            </p:cNvCxnSpPr>
            <p:nvPr/>
          </p:nvCxnSpPr>
          <p:spPr bwMode="auto">
            <a:xfrm>
              <a:off x="4008" y="1584"/>
              <a:ext cx="0" cy="9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39" name="AutoShape 24"/>
            <p:cNvCxnSpPr>
              <a:cxnSpLocks noChangeShapeType="1"/>
              <a:stCxn id="34830" idx="2"/>
              <a:endCxn id="34829" idx="0"/>
            </p:cNvCxnSpPr>
            <p:nvPr/>
          </p:nvCxnSpPr>
          <p:spPr bwMode="auto">
            <a:xfrm>
              <a:off x="4008" y="1968"/>
              <a:ext cx="0" cy="9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40" name="AutoShape 25"/>
            <p:cNvCxnSpPr>
              <a:cxnSpLocks noChangeShapeType="1"/>
              <a:stCxn id="34829" idx="2"/>
              <a:endCxn id="34828" idx="0"/>
            </p:cNvCxnSpPr>
            <p:nvPr/>
          </p:nvCxnSpPr>
          <p:spPr bwMode="auto">
            <a:xfrm>
              <a:off x="4008" y="2352"/>
              <a:ext cx="0" cy="9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41" name="AutoShape 26"/>
            <p:cNvCxnSpPr>
              <a:cxnSpLocks noChangeShapeType="1"/>
              <a:stCxn id="34828" idx="2"/>
              <a:endCxn id="34827" idx="0"/>
            </p:cNvCxnSpPr>
            <p:nvPr/>
          </p:nvCxnSpPr>
          <p:spPr bwMode="auto">
            <a:xfrm>
              <a:off x="4008" y="2736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42" name="AutoShape 27"/>
            <p:cNvCxnSpPr>
              <a:cxnSpLocks noChangeShapeType="1"/>
              <a:stCxn id="34827" idx="2"/>
              <a:endCxn id="34826" idx="0"/>
            </p:cNvCxnSpPr>
            <p:nvPr/>
          </p:nvCxnSpPr>
          <p:spPr bwMode="auto">
            <a:xfrm>
              <a:off x="4008" y="3168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2400" smtClean="0"/>
              <a:t>(4) </a:t>
            </a:r>
            <a:r>
              <a:rPr lang="ko-KR" altLang="en-US" sz="2400" smtClean="0"/>
              <a:t>데이터베이스마케팅의 기대효과와 성공요건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848600" cy="49530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200" smtClean="0"/>
              <a:t>1) </a:t>
            </a:r>
            <a:r>
              <a:rPr lang="ko-KR" altLang="en-US" sz="2200" smtClean="0"/>
              <a:t>데이터베이스 마케팅의 기대효과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200" smtClean="0"/>
              <a:t>     데이터베이스 마케팅은 신속하고 과학적인 의사결정을 행하게 해주는 기대효과가 있다</a:t>
            </a:r>
            <a:r>
              <a:rPr lang="en-US" altLang="ko-KR" sz="22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200" smtClean="0"/>
              <a:t>2) </a:t>
            </a:r>
            <a:r>
              <a:rPr lang="ko-KR" altLang="en-US" sz="2200" smtClean="0"/>
              <a:t>데이터베이스마케팅의 성공요건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200" smtClean="0"/>
              <a:t>   </a:t>
            </a:r>
            <a:r>
              <a:rPr lang="en-US" altLang="ko-KR" sz="2200" smtClean="0"/>
              <a:t>- </a:t>
            </a:r>
            <a:r>
              <a:rPr lang="ko-KR" altLang="en-US" sz="2200" smtClean="0"/>
              <a:t>업종특성</a:t>
            </a:r>
            <a:r>
              <a:rPr lang="en-US" altLang="ko-KR" sz="2200" smtClean="0"/>
              <a:t>, </a:t>
            </a:r>
            <a:r>
              <a:rPr lang="ko-KR" altLang="en-US" sz="2200" smtClean="0"/>
              <a:t>자사의 욕구</a:t>
            </a:r>
            <a:r>
              <a:rPr lang="en-US" altLang="ko-KR" sz="2200" smtClean="0"/>
              <a:t>, </a:t>
            </a:r>
            <a:r>
              <a:rPr lang="ko-KR" altLang="en-US" sz="2200" smtClean="0"/>
              <a:t>하드웨어환경</a:t>
            </a:r>
            <a:r>
              <a:rPr lang="en-US" altLang="ko-KR" sz="2200" smtClean="0"/>
              <a:t>, </a:t>
            </a:r>
            <a:r>
              <a:rPr lang="ko-KR" altLang="en-US" sz="2200" smtClean="0"/>
              <a:t>인력여건 등을 고려하여 최적의 시스템을 개발</a:t>
            </a:r>
            <a:r>
              <a:rPr lang="en-US" altLang="ko-KR" sz="2200" smtClean="0"/>
              <a:t>, </a:t>
            </a:r>
            <a:r>
              <a:rPr lang="ko-KR" altLang="en-US" sz="2200" smtClean="0"/>
              <a:t>도입하여야 한다</a:t>
            </a:r>
            <a:r>
              <a:rPr lang="en-US" altLang="ko-KR" sz="22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200" smtClean="0"/>
              <a:t>   - </a:t>
            </a:r>
            <a:r>
              <a:rPr lang="ko-KR" altLang="en-US" sz="2200" smtClean="0"/>
              <a:t>정기적인 데이터베이스를 수정하고 확장하여 이를 유지</a:t>
            </a:r>
            <a:r>
              <a:rPr lang="en-US" altLang="ko-KR" sz="2200" smtClean="0"/>
              <a:t>, </a:t>
            </a:r>
            <a:r>
              <a:rPr lang="ko-KR" altLang="en-US" sz="2200" smtClean="0"/>
              <a:t>보수 및 보안을 잘 하여야 한다</a:t>
            </a:r>
            <a:r>
              <a:rPr lang="en-US" altLang="ko-KR" sz="22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200" smtClean="0"/>
              <a:t>   - </a:t>
            </a:r>
            <a:r>
              <a:rPr lang="ko-KR" altLang="en-US" sz="2200" smtClean="0"/>
              <a:t>데이터베이스의 전략적 활용능력을 배양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200" smtClean="0"/>
              <a:t>   </a:t>
            </a:r>
            <a:r>
              <a:rPr lang="en-US" altLang="ko-KR" sz="2200" smtClean="0"/>
              <a:t>- </a:t>
            </a:r>
            <a:r>
              <a:rPr lang="ko-KR" altLang="en-US" sz="2200" smtClean="0"/>
              <a:t>데이터베이스 마케팅 도입의 공감대를 형성</a:t>
            </a:r>
            <a:r>
              <a:rPr lang="en-US" altLang="ko-KR" sz="2200" smtClean="0"/>
              <a:t>, </a:t>
            </a:r>
            <a:r>
              <a:rPr lang="ko-KR" altLang="en-US" sz="2200" smtClean="0"/>
              <a:t>사용자 교육이 필수적이다</a:t>
            </a:r>
            <a:r>
              <a:rPr lang="en-US" altLang="ko-KR" sz="22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200" smtClean="0"/>
              <a:t>   - </a:t>
            </a:r>
            <a:r>
              <a:rPr lang="ko-KR" altLang="en-US" sz="2200" smtClean="0"/>
              <a:t>데이터베이스 마케팅의 전담부서의 조직이 필요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ko-KR" smtClean="0"/>
              <a:t>4. </a:t>
            </a:r>
            <a:r>
              <a:rPr lang="ko-KR" altLang="en-US" smtClean="0"/>
              <a:t>데이터 마이닝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16764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mtClean="0"/>
              <a:t>(1) </a:t>
            </a:r>
            <a:r>
              <a:rPr lang="ko-KR" altLang="en-US" smtClean="0"/>
              <a:t>데이터 마이닝의 목적과 정의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mtClean="0"/>
              <a:t>    </a:t>
            </a:r>
            <a:r>
              <a:rPr lang="ko-KR" altLang="en-US" sz="1700" smtClean="0"/>
              <a:t>데이터 마이닝이란 저장되어 있는 많은양의 자료를 선별하거나</a:t>
            </a:r>
            <a:r>
              <a:rPr lang="en-US" altLang="ko-KR" sz="1700" smtClean="0"/>
              <a:t>, </a:t>
            </a:r>
            <a:r>
              <a:rPr lang="ko-KR" altLang="en-US" sz="1700" smtClean="0"/>
              <a:t>통계적 혹은 수리적 기법 뿐 아니라 패턴 이식 기법을 이용하여 의미있는 새로운 상관관계</a:t>
            </a:r>
            <a:r>
              <a:rPr lang="en-US" altLang="ko-KR" sz="1700" smtClean="0"/>
              <a:t>, </a:t>
            </a:r>
            <a:r>
              <a:rPr lang="ko-KR" altLang="en-US" sz="1700" smtClean="0"/>
              <a:t>경향 그리고 추세 등을 발견하는 과정이다</a:t>
            </a:r>
            <a:r>
              <a:rPr lang="en-US" altLang="ko-KR" sz="1700" smtClean="0"/>
              <a:t>.</a:t>
            </a:r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3690938" y="4343400"/>
            <a:ext cx="1219200" cy="1295400"/>
          </a:xfrm>
          <a:prstGeom prst="can">
            <a:avLst>
              <a:gd name="adj" fmla="val 26563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>
                <a:latin typeface="굴림" pitchFamily="50" charset="-127"/>
              </a:rPr>
              <a:t>Data</a:t>
            </a:r>
          </a:p>
          <a:p>
            <a:pPr algn="ctr" eaLnBrk="1" hangingPunct="1"/>
            <a:r>
              <a:rPr lang="en-US" altLang="ko-KR">
                <a:latin typeface="굴림" pitchFamily="50" charset="-127"/>
              </a:rPr>
              <a:t>Mining</a:t>
            </a:r>
          </a:p>
        </p:txBody>
      </p:sp>
      <p:sp>
        <p:nvSpPr>
          <p:cNvPr id="36869" name="Oval 5"/>
          <p:cNvSpPr>
            <a:spLocks noChangeArrowheads="1"/>
          </p:cNvSpPr>
          <p:nvPr/>
        </p:nvSpPr>
        <p:spPr bwMode="auto">
          <a:xfrm>
            <a:off x="1371600" y="5334000"/>
            <a:ext cx="1600200" cy="914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>
                <a:latin typeface="굴림" pitchFamily="50" charset="-127"/>
              </a:rPr>
              <a:t>통계적 기법</a:t>
            </a:r>
          </a:p>
        </p:txBody>
      </p:sp>
      <p:sp>
        <p:nvSpPr>
          <p:cNvPr id="36870" name="Oval 6"/>
          <p:cNvSpPr>
            <a:spLocks noChangeArrowheads="1"/>
          </p:cNvSpPr>
          <p:nvPr/>
        </p:nvSpPr>
        <p:spPr bwMode="auto">
          <a:xfrm>
            <a:off x="5638800" y="5334000"/>
            <a:ext cx="1600200" cy="914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>
                <a:latin typeface="굴림" pitchFamily="50" charset="-127"/>
              </a:rPr>
              <a:t>Mining</a:t>
            </a:r>
          </a:p>
          <a:p>
            <a:pPr algn="ctr" eaLnBrk="1" hangingPunct="1"/>
            <a:r>
              <a:rPr lang="en-US" altLang="ko-KR">
                <a:latin typeface="굴림" pitchFamily="50" charset="-127"/>
              </a:rPr>
              <a:t>Tool</a:t>
            </a:r>
          </a:p>
        </p:txBody>
      </p:sp>
      <p:sp>
        <p:nvSpPr>
          <p:cNvPr id="36871" name="Oval 7"/>
          <p:cNvSpPr>
            <a:spLocks noChangeArrowheads="1"/>
          </p:cNvSpPr>
          <p:nvPr/>
        </p:nvSpPr>
        <p:spPr bwMode="auto">
          <a:xfrm>
            <a:off x="3505200" y="3200400"/>
            <a:ext cx="1600200" cy="914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>
                <a:latin typeface="굴림" pitchFamily="50" charset="-127"/>
              </a:rPr>
              <a:t>Modeling</a:t>
            </a:r>
          </a:p>
        </p:txBody>
      </p:sp>
      <p:cxnSp>
        <p:nvCxnSpPr>
          <p:cNvPr id="36872" name="AutoShape 14"/>
          <p:cNvCxnSpPr>
            <a:cxnSpLocks noChangeShapeType="1"/>
            <a:stCxn id="36871" idx="4"/>
            <a:endCxn id="36868" idx="1"/>
          </p:cNvCxnSpPr>
          <p:nvPr/>
        </p:nvCxnSpPr>
        <p:spPr bwMode="auto">
          <a:xfrm flipH="1">
            <a:off x="4300538" y="4114800"/>
            <a:ext cx="4762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3" name="AutoShape 15"/>
          <p:cNvCxnSpPr>
            <a:cxnSpLocks noChangeShapeType="1"/>
            <a:stCxn id="36871" idx="3"/>
            <a:endCxn id="36869" idx="0"/>
          </p:cNvCxnSpPr>
          <p:nvPr/>
        </p:nvCxnSpPr>
        <p:spPr bwMode="auto">
          <a:xfrm flipH="1">
            <a:off x="2171700" y="3981450"/>
            <a:ext cx="1568450" cy="1352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4" name="AutoShape 16"/>
          <p:cNvCxnSpPr>
            <a:cxnSpLocks noChangeShapeType="1"/>
            <a:stCxn id="36871" idx="5"/>
            <a:endCxn id="36870" idx="0"/>
          </p:cNvCxnSpPr>
          <p:nvPr/>
        </p:nvCxnSpPr>
        <p:spPr bwMode="auto">
          <a:xfrm>
            <a:off x="4870450" y="3981450"/>
            <a:ext cx="1568450" cy="1352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5" name="AutoShape 17"/>
          <p:cNvCxnSpPr>
            <a:cxnSpLocks noChangeShapeType="1"/>
            <a:stCxn id="36868" idx="2"/>
            <a:endCxn id="36869" idx="7"/>
          </p:cNvCxnSpPr>
          <p:nvPr/>
        </p:nvCxnSpPr>
        <p:spPr bwMode="auto">
          <a:xfrm flipH="1">
            <a:off x="2736850" y="4991100"/>
            <a:ext cx="954088" cy="476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6" name="AutoShape 18"/>
          <p:cNvCxnSpPr>
            <a:cxnSpLocks noChangeShapeType="1"/>
            <a:stCxn id="36868" idx="4"/>
            <a:endCxn id="36870" idx="1"/>
          </p:cNvCxnSpPr>
          <p:nvPr/>
        </p:nvCxnSpPr>
        <p:spPr bwMode="auto">
          <a:xfrm>
            <a:off x="4910138" y="4991100"/>
            <a:ext cx="963612" cy="476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7" name="AutoShape 19"/>
          <p:cNvCxnSpPr>
            <a:cxnSpLocks noChangeShapeType="1"/>
            <a:stCxn id="36869" idx="6"/>
            <a:endCxn id="36870" idx="2"/>
          </p:cNvCxnSpPr>
          <p:nvPr/>
        </p:nvCxnSpPr>
        <p:spPr bwMode="auto">
          <a:xfrm>
            <a:off x="2971800" y="5791200"/>
            <a:ext cx="2667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78" name="Text Box 20"/>
          <p:cNvSpPr txBox="1">
            <a:spLocks noChangeArrowheads="1"/>
          </p:cNvSpPr>
          <p:nvPr/>
        </p:nvSpPr>
        <p:spPr bwMode="auto">
          <a:xfrm>
            <a:off x="2743200" y="6096000"/>
            <a:ext cx="3435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>
                <a:latin typeface="굴림" pitchFamily="50" charset="-127"/>
              </a:rPr>
              <a:t>[</a:t>
            </a:r>
            <a:r>
              <a:rPr lang="ko-KR" altLang="en-US">
                <a:latin typeface="굴림" pitchFamily="50" charset="-127"/>
              </a:rPr>
              <a:t>데이터 마이닝의 구조</a:t>
            </a:r>
            <a:r>
              <a:rPr lang="en-US" altLang="ko-KR">
                <a:latin typeface="굴림" pitchFamily="50" charset="-127"/>
              </a:rPr>
              <a:t>]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25"/>
          <p:cNvGrpSpPr>
            <a:grpSpLocks/>
          </p:cNvGrpSpPr>
          <p:nvPr/>
        </p:nvGrpSpPr>
        <p:grpSpPr bwMode="auto">
          <a:xfrm>
            <a:off x="1295400" y="1600200"/>
            <a:ext cx="6856413" cy="3122613"/>
            <a:chOff x="1096" y="1431"/>
            <a:chExt cx="4319" cy="1967"/>
          </a:xfrm>
        </p:grpSpPr>
        <p:sp>
          <p:nvSpPr>
            <p:cNvPr id="37892" name="Rectangle 5"/>
            <p:cNvSpPr>
              <a:spLocks/>
            </p:cNvSpPr>
            <p:nvPr/>
          </p:nvSpPr>
          <p:spPr bwMode="auto">
            <a:xfrm>
              <a:off x="1096" y="1431"/>
              <a:ext cx="1349" cy="196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latinLnBrk="0"/>
              <a:r>
                <a:rPr kumimoji="0" lang="en-US" altLang="ko-KR" sz="14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NeoVista's Scalable,</a:t>
              </a:r>
            </a:p>
            <a:p>
              <a:pPr latinLnBrk="0"/>
              <a:r>
                <a:rPr kumimoji="0" lang="en-US" altLang="ko-KR" sz="14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Integrated Knowledge</a:t>
              </a:r>
            </a:p>
            <a:p>
              <a:pPr latinLnBrk="0"/>
              <a:r>
                <a:rPr kumimoji="0" lang="en-US" altLang="ko-KR" sz="14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Discovery Environment</a:t>
              </a:r>
            </a:p>
          </p:txBody>
        </p:sp>
        <p:sp>
          <p:nvSpPr>
            <p:cNvPr id="37893" name="Rectangle 6"/>
            <p:cNvSpPr>
              <a:spLocks/>
            </p:cNvSpPr>
            <p:nvPr/>
          </p:nvSpPr>
          <p:spPr bwMode="auto">
            <a:xfrm>
              <a:off x="2751" y="1431"/>
              <a:ext cx="2664" cy="1967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latinLnBrk="0"/>
              <a:r>
                <a:rPr kumimoji="0" lang="en-US" altLang="ko-KR" sz="14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Open System, Scalable</a:t>
              </a:r>
            </a:p>
            <a:p>
              <a:pPr latinLnBrk="0"/>
              <a:r>
                <a:rPr kumimoji="0" lang="en-US" altLang="ko-KR" sz="14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Data Warehousing</a:t>
              </a:r>
            </a:p>
            <a:p>
              <a:pPr latinLnBrk="0"/>
              <a:r>
                <a:rPr kumimoji="0" lang="en-US" altLang="ko-KR" sz="14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Environment</a:t>
              </a:r>
            </a:p>
          </p:txBody>
        </p:sp>
        <p:sp>
          <p:nvSpPr>
            <p:cNvPr id="37894" name="Rectangle 7"/>
            <p:cNvSpPr>
              <a:spLocks/>
            </p:cNvSpPr>
            <p:nvPr/>
          </p:nvSpPr>
          <p:spPr bwMode="auto">
            <a:xfrm>
              <a:off x="1200" y="1536"/>
              <a:ext cx="958" cy="118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latinLnBrk="0"/>
              <a:r>
                <a:rPr kumimoji="0" lang="en-US" altLang="ko-KR" sz="14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Automated</a:t>
              </a:r>
            </a:p>
            <a:p>
              <a:pPr algn="ctr" latinLnBrk="0"/>
              <a:r>
                <a:rPr kumimoji="0" lang="en-US" altLang="ko-KR" sz="14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Pattern Discovery</a:t>
              </a:r>
            </a:p>
            <a:p>
              <a:pPr algn="ctr" latinLnBrk="0"/>
              <a:r>
                <a:rPr kumimoji="0" lang="en-US" altLang="ko-KR" sz="14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(Bottom-up</a:t>
              </a:r>
            </a:p>
            <a:p>
              <a:pPr algn="ctr" latinLnBrk="0"/>
              <a:r>
                <a:rPr kumimoji="0" lang="en-US" altLang="ko-KR" sz="14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Analysis)</a:t>
              </a:r>
            </a:p>
          </p:txBody>
        </p:sp>
        <p:sp>
          <p:nvSpPr>
            <p:cNvPr id="37895" name="Rectangle 8"/>
            <p:cNvSpPr>
              <a:spLocks/>
            </p:cNvSpPr>
            <p:nvPr/>
          </p:nvSpPr>
          <p:spPr bwMode="auto">
            <a:xfrm>
              <a:off x="2928" y="1536"/>
              <a:ext cx="959" cy="117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latinLnBrk="0"/>
              <a:r>
                <a:rPr kumimoji="0" lang="en-US" altLang="ko-KR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Query-Based</a:t>
              </a:r>
            </a:p>
            <a:p>
              <a:pPr algn="ctr" latinLnBrk="0"/>
              <a:r>
                <a:rPr kumimoji="0" lang="en-US" altLang="ko-KR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Drill Down</a:t>
              </a:r>
            </a:p>
            <a:p>
              <a:pPr algn="ctr" latinLnBrk="0"/>
              <a:r>
                <a:rPr kumimoji="0" lang="en-US" altLang="ko-KR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(Top-down</a:t>
              </a:r>
            </a:p>
            <a:p>
              <a:pPr algn="ctr" latinLnBrk="0"/>
              <a:r>
                <a:rPr kumimoji="0" lang="en-US" altLang="ko-KR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Analysis)</a:t>
              </a:r>
            </a:p>
          </p:txBody>
        </p:sp>
        <p:sp>
          <p:nvSpPr>
            <p:cNvPr id="37896" name="Rectangle 9"/>
            <p:cNvSpPr>
              <a:spLocks/>
            </p:cNvSpPr>
            <p:nvPr/>
          </p:nvSpPr>
          <p:spPr bwMode="auto">
            <a:xfrm>
              <a:off x="4054" y="1536"/>
              <a:ext cx="1297" cy="44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latinLnBrk="0"/>
              <a:r>
                <a:rPr kumimoji="0" lang="en-US" altLang="ko-KR" sz="12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Statistical Analysis</a:t>
              </a:r>
            </a:p>
            <a:p>
              <a:pPr algn="ctr" latinLnBrk="0"/>
              <a:r>
                <a:rPr kumimoji="0" lang="en-US" altLang="ko-KR" sz="12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Package</a:t>
              </a:r>
            </a:p>
          </p:txBody>
        </p:sp>
        <p:sp>
          <p:nvSpPr>
            <p:cNvPr id="37897" name="Rectangle 10"/>
            <p:cNvSpPr>
              <a:spLocks/>
            </p:cNvSpPr>
            <p:nvPr/>
          </p:nvSpPr>
          <p:spPr bwMode="auto">
            <a:xfrm>
              <a:off x="4054" y="1968"/>
              <a:ext cx="1297" cy="442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latinLnBrk="0"/>
              <a:r>
                <a:rPr kumimoji="0" lang="en-US" altLang="ko-KR" sz="12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SQL Based Query</a:t>
              </a:r>
            </a:p>
            <a:p>
              <a:pPr algn="ctr" latinLnBrk="0"/>
              <a:r>
                <a:rPr kumimoji="0" lang="en-US" altLang="ko-KR" sz="12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System</a:t>
              </a:r>
            </a:p>
          </p:txBody>
        </p:sp>
        <p:sp>
          <p:nvSpPr>
            <p:cNvPr id="37898" name="Rectangle 11"/>
            <p:cNvSpPr>
              <a:spLocks/>
            </p:cNvSpPr>
            <p:nvPr/>
          </p:nvSpPr>
          <p:spPr bwMode="auto">
            <a:xfrm>
              <a:off x="4054" y="2401"/>
              <a:ext cx="1297" cy="663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latinLnBrk="0"/>
              <a:r>
                <a:rPr kumimoji="0" lang="en-US" altLang="ko-KR" sz="12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OLAP</a:t>
              </a:r>
              <a:endParaRPr kumimoji="0" lang="en-US" altLang="ko-KR" sz="1000">
                <a:solidFill>
                  <a:srgbClr val="000000"/>
                </a:solidFill>
                <a:latin typeface="바탕체" pitchFamily="17" charset="-127"/>
                <a:ea typeface="바탕체" pitchFamily="17" charset="-127"/>
              </a:endParaRPr>
            </a:p>
            <a:p>
              <a:pPr algn="ctr" latinLnBrk="0"/>
              <a:r>
                <a:rPr kumimoji="0" lang="en-US" altLang="ko-KR" sz="12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Multi-Dimensional</a:t>
              </a:r>
            </a:p>
            <a:p>
              <a:pPr algn="ctr" latinLnBrk="0"/>
              <a:r>
                <a:rPr kumimoji="0" lang="en-US" altLang="ko-KR" sz="1200">
                  <a:solidFill>
                    <a:srgbClr val="000000"/>
                  </a:solidFill>
                  <a:latin typeface="휴먼세모음T" charset="-127"/>
                  <a:ea typeface="휴먼세모음T" charset="-127"/>
                </a:rPr>
                <a:t>System</a:t>
              </a:r>
            </a:p>
          </p:txBody>
        </p:sp>
        <p:grpSp>
          <p:nvGrpSpPr>
            <p:cNvPr id="37899" name="Group 12"/>
            <p:cNvGrpSpPr>
              <a:grpSpLocks/>
            </p:cNvGrpSpPr>
            <p:nvPr/>
          </p:nvGrpSpPr>
          <p:grpSpPr bwMode="auto">
            <a:xfrm>
              <a:off x="2400" y="1776"/>
              <a:ext cx="379" cy="292"/>
              <a:chOff x="2158" y="1018"/>
              <a:chExt cx="621" cy="436"/>
            </a:xfrm>
          </p:grpSpPr>
          <p:sp>
            <p:nvSpPr>
              <p:cNvPr id="37900" name="Freeform 13"/>
              <p:cNvSpPr>
                <a:spLocks/>
              </p:cNvSpPr>
              <p:nvPr/>
            </p:nvSpPr>
            <p:spPr bwMode="auto">
              <a:xfrm>
                <a:off x="2161" y="1319"/>
                <a:ext cx="481" cy="67"/>
              </a:xfrm>
              <a:custGeom>
                <a:avLst/>
                <a:gdLst>
                  <a:gd name="T0" fmla="*/ 0 w 480"/>
                  <a:gd name="T1" fmla="*/ 4 h 65"/>
                  <a:gd name="T2" fmla="*/ 148 w 480"/>
                  <a:gd name="T3" fmla="*/ 67 h 65"/>
                  <a:gd name="T4" fmla="*/ 481 w 480"/>
                  <a:gd name="T5" fmla="*/ 67 h 65"/>
                  <a:gd name="T6" fmla="*/ 404 w 480"/>
                  <a:gd name="T7" fmla="*/ 0 h 6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80"/>
                  <a:gd name="T13" fmla="*/ 0 h 65"/>
                  <a:gd name="T14" fmla="*/ 480 w 480"/>
                  <a:gd name="T15" fmla="*/ 65 h 6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80" h="65">
                    <a:moveTo>
                      <a:pt x="0" y="4"/>
                    </a:moveTo>
                    <a:lnTo>
                      <a:pt x="148" y="65"/>
                    </a:lnTo>
                    <a:lnTo>
                      <a:pt x="480" y="65"/>
                    </a:lnTo>
                    <a:lnTo>
                      <a:pt x="403" y="0"/>
                    </a:lnTo>
                  </a:path>
                </a:pathLst>
              </a:custGeom>
              <a:solidFill>
                <a:srgbClr val="D8DCD8"/>
              </a:solidFill>
              <a:ln w="381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37901" name="Freeform 14"/>
              <p:cNvSpPr>
                <a:spLocks/>
              </p:cNvSpPr>
              <p:nvPr/>
            </p:nvSpPr>
            <p:spPr bwMode="auto">
              <a:xfrm>
                <a:off x="2517" y="1210"/>
                <a:ext cx="262" cy="244"/>
              </a:xfrm>
              <a:custGeom>
                <a:avLst/>
                <a:gdLst>
                  <a:gd name="T0" fmla="*/ 0 w 261"/>
                  <a:gd name="T1" fmla="*/ 185 h 243"/>
                  <a:gd name="T2" fmla="*/ 72 w 261"/>
                  <a:gd name="T3" fmla="*/ 244 h 243"/>
                  <a:gd name="T4" fmla="*/ 262 w 261"/>
                  <a:gd name="T5" fmla="*/ 20 h 243"/>
                  <a:gd name="T6" fmla="*/ 125 w 261"/>
                  <a:gd name="T7" fmla="*/ 0 h 24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1"/>
                  <a:gd name="T13" fmla="*/ 0 h 243"/>
                  <a:gd name="T14" fmla="*/ 261 w 261"/>
                  <a:gd name="T15" fmla="*/ 243 h 24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1" h="243">
                    <a:moveTo>
                      <a:pt x="0" y="184"/>
                    </a:moveTo>
                    <a:lnTo>
                      <a:pt x="72" y="243"/>
                    </a:lnTo>
                    <a:lnTo>
                      <a:pt x="261" y="20"/>
                    </a:lnTo>
                    <a:lnTo>
                      <a:pt x="125" y="0"/>
                    </a:lnTo>
                  </a:path>
                </a:pathLst>
              </a:custGeom>
              <a:solidFill>
                <a:srgbClr val="D8DCD8"/>
              </a:solidFill>
              <a:ln w="381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37902" name="Freeform 15"/>
              <p:cNvSpPr>
                <a:spLocks/>
              </p:cNvSpPr>
              <p:nvPr/>
            </p:nvSpPr>
            <p:spPr bwMode="auto">
              <a:xfrm>
                <a:off x="2517" y="1018"/>
                <a:ext cx="262" cy="219"/>
              </a:xfrm>
              <a:custGeom>
                <a:avLst/>
                <a:gdLst>
                  <a:gd name="T0" fmla="*/ 0 w 261"/>
                  <a:gd name="T1" fmla="*/ 0 h 218"/>
                  <a:gd name="T2" fmla="*/ 162 w 261"/>
                  <a:gd name="T3" fmla="*/ 89 h 218"/>
                  <a:gd name="T4" fmla="*/ 262 w 261"/>
                  <a:gd name="T5" fmla="*/ 219 h 218"/>
                  <a:gd name="T6" fmla="*/ 125 w 261"/>
                  <a:gd name="T7" fmla="*/ 201 h 21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1"/>
                  <a:gd name="T13" fmla="*/ 0 h 218"/>
                  <a:gd name="T14" fmla="*/ 261 w 261"/>
                  <a:gd name="T15" fmla="*/ 218 h 21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1" h="218">
                    <a:moveTo>
                      <a:pt x="0" y="0"/>
                    </a:moveTo>
                    <a:lnTo>
                      <a:pt x="161" y="89"/>
                    </a:lnTo>
                    <a:lnTo>
                      <a:pt x="261" y="218"/>
                    </a:lnTo>
                    <a:lnTo>
                      <a:pt x="125" y="200"/>
                    </a:lnTo>
                  </a:path>
                </a:pathLst>
              </a:custGeom>
              <a:solidFill>
                <a:srgbClr val="D8DCD8"/>
              </a:solidFill>
              <a:ln w="381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37903" name="Freeform 16"/>
              <p:cNvSpPr>
                <a:spLocks/>
              </p:cNvSpPr>
              <p:nvPr/>
            </p:nvSpPr>
            <p:spPr bwMode="auto">
              <a:xfrm>
                <a:off x="2158" y="1020"/>
                <a:ext cx="782" cy="245"/>
              </a:xfrm>
              <a:custGeom>
                <a:avLst/>
                <a:gdLst>
                  <a:gd name="T0" fmla="*/ 777 w 504"/>
                  <a:gd name="T1" fmla="*/ 127 h 379"/>
                  <a:gd name="T2" fmla="*/ 552 w 504"/>
                  <a:gd name="T3" fmla="*/ 0 h 379"/>
                  <a:gd name="T4" fmla="*/ 552 w 504"/>
                  <a:gd name="T5" fmla="*/ 48 h 379"/>
                  <a:gd name="T6" fmla="*/ 0 w 504"/>
                  <a:gd name="T7" fmla="*/ 48 h 379"/>
                  <a:gd name="T8" fmla="*/ 0 w 504"/>
                  <a:gd name="T9" fmla="*/ 194 h 379"/>
                  <a:gd name="T10" fmla="*/ 563 w 504"/>
                  <a:gd name="T11" fmla="*/ 194 h 379"/>
                  <a:gd name="T12" fmla="*/ 563 w 504"/>
                  <a:gd name="T13" fmla="*/ 245 h 379"/>
                  <a:gd name="T14" fmla="*/ 782 w 504"/>
                  <a:gd name="T15" fmla="*/ 122 h 379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504"/>
                  <a:gd name="T25" fmla="*/ 0 h 379"/>
                  <a:gd name="T26" fmla="*/ 504 w 504"/>
                  <a:gd name="T27" fmla="*/ 379 h 379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504" h="379">
                    <a:moveTo>
                      <a:pt x="501" y="196"/>
                    </a:moveTo>
                    <a:lnTo>
                      <a:pt x="356" y="0"/>
                    </a:lnTo>
                    <a:lnTo>
                      <a:pt x="356" y="75"/>
                    </a:lnTo>
                    <a:lnTo>
                      <a:pt x="0" y="75"/>
                    </a:lnTo>
                    <a:lnTo>
                      <a:pt x="0" y="300"/>
                    </a:lnTo>
                    <a:lnTo>
                      <a:pt x="363" y="300"/>
                    </a:lnTo>
                    <a:lnTo>
                      <a:pt x="363" y="379"/>
                    </a:lnTo>
                    <a:lnTo>
                      <a:pt x="504" y="188"/>
                    </a:lnTo>
                  </a:path>
                </a:pathLst>
              </a:custGeom>
              <a:solidFill>
                <a:srgbClr val="FFFFFF"/>
              </a:solidFill>
              <a:ln w="381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grpSp>
            <p:nvGrpSpPr>
              <p:cNvPr id="37904" name="Group 17"/>
              <p:cNvGrpSpPr>
                <a:grpSpLocks/>
              </p:cNvGrpSpPr>
              <p:nvPr/>
            </p:nvGrpSpPr>
            <p:grpSpPr bwMode="auto">
              <a:xfrm>
                <a:off x="1971" y="1504"/>
                <a:ext cx="620" cy="436"/>
                <a:chOff x="1971" y="1504"/>
                <a:chExt cx="620" cy="436"/>
              </a:xfrm>
            </p:grpSpPr>
            <p:sp>
              <p:nvSpPr>
                <p:cNvPr id="37905" name="Freeform 18"/>
                <p:cNvSpPr>
                  <a:spLocks/>
                </p:cNvSpPr>
                <p:nvPr/>
              </p:nvSpPr>
              <p:spPr bwMode="auto">
                <a:xfrm>
                  <a:off x="2269" y="1804"/>
                  <a:ext cx="481" cy="67"/>
                </a:xfrm>
                <a:custGeom>
                  <a:avLst/>
                  <a:gdLst>
                    <a:gd name="T0" fmla="*/ 481 w 480"/>
                    <a:gd name="T1" fmla="*/ 4 h 65"/>
                    <a:gd name="T2" fmla="*/ 333 w 480"/>
                    <a:gd name="T3" fmla="*/ 67 h 65"/>
                    <a:gd name="T4" fmla="*/ 0 w 480"/>
                    <a:gd name="T5" fmla="*/ 67 h 65"/>
                    <a:gd name="T6" fmla="*/ 77 w 480"/>
                    <a:gd name="T7" fmla="*/ 0 h 65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480"/>
                    <a:gd name="T13" fmla="*/ 0 h 65"/>
                    <a:gd name="T14" fmla="*/ 480 w 480"/>
                    <a:gd name="T15" fmla="*/ 65 h 65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480" h="65">
                      <a:moveTo>
                        <a:pt x="480" y="4"/>
                      </a:moveTo>
                      <a:lnTo>
                        <a:pt x="332" y="65"/>
                      </a:lnTo>
                      <a:lnTo>
                        <a:pt x="0" y="65"/>
                      </a:lnTo>
                      <a:lnTo>
                        <a:pt x="77" y="0"/>
                      </a:lnTo>
                    </a:path>
                  </a:pathLst>
                </a:custGeom>
                <a:solidFill>
                  <a:srgbClr val="D8DCD8"/>
                </a:solidFill>
                <a:ln w="381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  <p:sp>
              <p:nvSpPr>
                <p:cNvPr id="37906" name="Freeform 19"/>
                <p:cNvSpPr>
                  <a:spLocks/>
                </p:cNvSpPr>
                <p:nvPr/>
              </p:nvSpPr>
              <p:spPr bwMode="auto">
                <a:xfrm>
                  <a:off x="2132" y="1696"/>
                  <a:ext cx="262" cy="244"/>
                </a:xfrm>
                <a:custGeom>
                  <a:avLst/>
                  <a:gdLst>
                    <a:gd name="T0" fmla="*/ 262 w 261"/>
                    <a:gd name="T1" fmla="*/ 185 h 243"/>
                    <a:gd name="T2" fmla="*/ 190 w 261"/>
                    <a:gd name="T3" fmla="*/ 244 h 243"/>
                    <a:gd name="T4" fmla="*/ 0 w 261"/>
                    <a:gd name="T5" fmla="*/ 20 h 243"/>
                    <a:gd name="T6" fmla="*/ 137 w 261"/>
                    <a:gd name="T7" fmla="*/ 0 h 24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61"/>
                    <a:gd name="T13" fmla="*/ 0 h 243"/>
                    <a:gd name="T14" fmla="*/ 261 w 261"/>
                    <a:gd name="T15" fmla="*/ 243 h 24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61" h="243">
                      <a:moveTo>
                        <a:pt x="261" y="184"/>
                      </a:moveTo>
                      <a:lnTo>
                        <a:pt x="189" y="243"/>
                      </a:lnTo>
                      <a:lnTo>
                        <a:pt x="0" y="20"/>
                      </a:lnTo>
                      <a:lnTo>
                        <a:pt x="136" y="0"/>
                      </a:lnTo>
                    </a:path>
                  </a:pathLst>
                </a:custGeom>
                <a:solidFill>
                  <a:srgbClr val="D8DCD8"/>
                </a:solidFill>
                <a:ln w="381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  <p:sp>
              <p:nvSpPr>
                <p:cNvPr id="37907" name="Freeform 20"/>
                <p:cNvSpPr>
                  <a:spLocks/>
                </p:cNvSpPr>
                <p:nvPr/>
              </p:nvSpPr>
              <p:spPr bwMode="auto">
                <a:xfrm>
                  <a:off x="2132" y="1504"/>
                  <a:ext cx="262" cy="219"/>
                </a:xfrm>
                <a:custGeom>
                  <a:avLst/>
                  <a:gdLst>
                    <a:gd name="T0" fmla="*/ 262 w 261"/>
                    <a:gd name="T1" fmla="*/ 0 h 218"/>
                    <a:gd name="T2" fmla="*/ 100 w 261"/>
                    <a:gd name="T3" fmla="*/ 89 h 218"/>
                    <a:gd name="T4" fmla="*/ 0 w 261"/>
                    <a:gd name="T5" fmla="*/ 219 h 218"/>
                    <a:gd name="T6" fmla="*/ 137 w 261"/>
                    <a:gd name="T7" fmla="*/ 201 h 21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61"/>
                    <a:gd name="T13" fmla="*/ 0 h 218"/>
                    <a:gd name="T14" fmla="*/ 261 w 261"/>
                    <a:gd name="T15" fmla="*/ 218 h 21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61" h="218">
                      <a:moveTo>
                        <a:pt x="261" y="0"/>
                      </a:moveTo>
                      <a:lnTo>
                        <a:pt x="100" y="89"/>
                      </a:lnTo>
                      <a:lnTo>
                        <a:pt x="0" y="218"/>
                      </a:lnTo>
                      <a:lnTo>
                        <a:pt x="136" y="200"/>
                      </a:lnTo>
                    </a:path>
                  </a:pathLst>
                </a:custGeom>
                <a:solidFill>
                  <a:srgbClr val="D8DCD8"/>
                </a:solidFill>
                <a:ln w="381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  <p:sp>
              <p:nvSpPr>
                <p:cNvPr id="37908" name="Freeform 21"/>
                <p:cNvSpPr>
                  <a:spLocks/>
                </p:cNvSpPr>
                <p:nvPr/>
              </p:nvSpPr>
              <p:spPr bwMode="auto">
                <a:xfrm>
                  <a:off x="1971" y="1505"/>
                  <a:ext cx="782" cy="245"/>
                </a:xfrm>
                <a:custGeom>
                  <a:avLst/>
                  <a:gdLst>
                    <a:gd name="T0" fmla="*/ 6 w 505"/>
                    <a:gd name="T1" fmla="*/ 127 h 379"/>
                    <a:gd name="T2" fmla="*/ 231 w 505"/>
                    <a:gd name="T3" fmla="*/ 0 h 379"/>
                    <a:gd name="T4" fmla="*/ 231 w 505"/>
                    <a:gd name="T5" fmla="*/ 48 h 379"/>
                    <a:gd name="T6" fmla="*/ 782 w 505"/>
                    <a:gd name="T7" fmla="*/ 48 h 379"/>
                    <a:gd name="T8" fmla="*/ 782 w 505"/>
                    <a:gd name="T9" fmla="*/ 194 h 379"/>
                    <a:gd name="T10" fmla="*/ 220 w 505"/>
                    <a:gd name="T11" fmla="*/ 194 h 379"/>
                    <a:gd name="T12" fmla="*/ 220 w 505"/>
                    <a:gd name="T13" fmla="*/ 245 h 379"/>
                    <a:gd name="T14" fmla="*/ 0 w 505"/>
                    <a:gd name="T15" fmla="*/ 122 h 37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05"/>
                    <a:gd name="T25" fmla="*/ 0 h 379"/>
                    <a:gd name="T26" fmla="*/ 505 w 505"/>
                    <a:gd name="T27" fmla="*/ 379 h 37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05" h="379">
                      <a:moveTo>
                        <a:pt x="4" y="196"/>
                      </a:moveTo>
                      <a:lnTo>
                        <a:pt x="149" y="0"/>
                      </a:lnTo>
                      <a:lnTo>
                        <a:pt x="149" y="75"/>
                      </a:lnTo>
                      <a:lnTo>
                        <a:pt x="505" y="75"/>
                      </a:lnTo>
                      <a:lnTo>
                        <a:pt x="505" y="300"/>
                      </a:lnTo>
                      <a:lnTo>
                        <a:pt x="142" y="300"/>
                      </a:lnTo>
                      <a:lnTo>
                        <a:pt x="142" y="379"/>
                      </a:lnTo>
                      <a:lnTo>
                        <a:pt x="0" y="188"/>
                      </a:lnTo>
                    </a:path>
                  </a:pathLst>
                </a:custGeom>
                <a:solidFill>
                  <a:srgbClr val="FFFFFF"/>
                </a:solidFill>
                <a:ln w="381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  <p:sp>
              <p:nvSpPr>
                <p:cNvPr id="37909" name="Line 22"/>
                <p:cNvSpPr>
                  <a:spLocks noChangeShapeType="1"/>
                </p:cNvSpPr>
                <p:nvPr/>
              </p:nvSpPr>
              <p:spPr bwMode="auto">
                <a:xfrm>
                  <a:off x="2436" y="180"/>
                  <a:ext cx="0" cy="683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37910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2430" y="185"/>
                  <a:ext cx="1315" cy="0"/>
                </a:xfrm>
                <a:prstGeom prst="line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ko-KR" altLang="en-US"/>
                </a:p>
              </p:txBody>
            </p:sp>
            <p:sp>
              <p:nvSpPr>
                <p:cNvPr id="37911" name="Text Box 24"/>
                <p:cNvSpPr txBox="1">
                  <a:spLocks/>
                </p:cNvSpPr>
                <p:nvPr/>
              </p:nvSpPr>
              <p:spPr bwMode="auto">
                <a:xfrm>
                  <a:off x="3857" y="0"/>
                  <a:ext cx="1785" cy="324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>
                      <a:solidFill>
                        <a:srgbClr val="000000"/>
                      </a:solidFill>
                      <a:miter lim="800000"/>
                      <a:headEnd/>
                      <a:tailEnd type="triangle" w="med" len="med"/>
                    </a14:hiddenLine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just" latinLnBrk="0"/>
                  <a:r>
                    <a:rPr kumimoji="0" lang="en-US" altLang="ko-KR" sz="1600">
                      <a:solidFill>
                        <a:srgbClr val="000000"/>
                      </a:solidFill>
                      <a:latin typeface="휴먼세모음T" charset="-127"/>
                      <a:ea typeface="휴먼세모음T" charset="-127"/>
                    </a:rPr>
                    <a:t>Data Transformation</a:t>
                  </a:r>
                </a:p>
              </p:txBody>
            </p:sp>
          </p:grpSp>
        </p:grpSp>
      </p:grpSp>
      <p:sp>
        <p:nvSpPr>
          <p:cNvPr id="37891" name="Text Box 26"/>
          <p:cNvSpPr txBox="1">
            <a:spLocks noChangeArrowheads="1"/>
          </p:cNvSpPr>
          <p:nvPr/>
        </p:nvSpPr>
        <p:spPr bwMode="auto">
          <a:xfrm>
            <a:off x="1524000" y="5334000"/>
            <a:ext cx="666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>
                <a:latin typeface="굴림" pitchFamily="50" charset="-127"/>
              </a:rPr>
              <a:t>[NeoVista</a:t>
            </a:r>
            <a:r>
              <a:rPr lang="ko-KR" altLang="en-US">
                <a:latin typeface="굴림" pitchFamily="50" charset="-127"/>
              </a:rPr>
              <a:t>사의 상용 데이터 마이닝 툴의 구성도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2800" smtClean="0"/>
              <a:t>2) KDD</a:t>
            </a:r>
            <a:r>
              <a:rPr lang="ko-KR" altLang="en-US" sz="2800" smtClean="0"/>
              <a:t>와 데이터 마이닝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mtClean="0"/>
              <a:t>KDD(Knowledge Discovery in Database)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mtClean="0"/>
              <a:t> : </a:t>
            </a:r>
            <a:r>
              <a:rPr lang="ko-KR" altLang="en-US" sz="1700" smtClean="0"/>
              <a:t>기업내의 데이터베이스를 통한 지식발견을 위한 체계로서</a:t>
            </a:r>
            <a:r>
              <a:rPr lang="en-US" altLang="ko-KR" sz="1700" smtClean="0"/>
              <a:t>, </a:t>
            </a:r>
            <a:r>
              <a:rPr lang="ko-KR" altLang="en-US" sz="1700" smtClean="0"/>
              <a:t>데이터 마이닝은 기업의 데이터 분석을 위한 하나의 절차로서  </a:t>
            </a:r>
            <a:r>
              <a:rPr lang="en-US" altLang="ko-KR" sz="1700" smtClean="0"/>
              <a:t>KDD</a:t>
            </a:r>
            <a:r>
              <a:rPr lang="ko-KR" altLang="en-US" sz="1700" smtClean="0"/>
              <a:t>의 한 과정으로 볼 수 있다</a:t>
            </a:r>
            <a:r>
              <a:rPr lang="en-US" altLang="ko-KR" sz="1700" smtClean="0"/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1700" smtClean="0"/>
              <a:t> KDD</a:t>
            </a:r>
            <a:r>
              <a:rPr lang="ko-KR" altLang="en-US" sz="1700" smtClean="0"/>
              <a:t>의 절차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1700" smtClean="0"/>
              <a:t> </a:t>
            </a:r>
            <a:r>
              <a:rPr lang="en-US" altLang="ko-KR" sz="1700" smtClean="0"/>
              <a:t>- </a:t>
            </a:r>
            <a:r>
              <a:rPr lang="ko-KR" altLang="en-US" sz="1700" smtClean="0"/>
              <a:t>적용 영역과 관련된 사전지식</a:t>
            </a:r>
            <a:r>
              <a:rPr lang="en-US" altLang="ko-KR" sz="1700" smtClean="0"/>
              <a:t>, </a:t>
            </a:r>
            <a:r>
              <a:rPr lang="ko-KR" altLang="en-US" sz="1700" smtClean="0"/>
              <a:t>최종 이용자의 목표에 대해서 이해한다</a:t>
            </a:r>
            <a:r>
              <a:rPr lang="en-US" altLang="ko-KR" sz="1700" smtClean="0"/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1700" smtClean="0"/>
              <a:t> - </a:t>
            </a:r>
            <a:r>
              <a:rPr lang="ko-KR" altLang="en-US" sz="1700" smtClean="0"/>
              <a:t>목표자료집합을 설정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1700" smtClean="0"/>
              <a:t> </a:t>
            </a:r>
            <a:r>
              <a:rPr lang="en-US" altLang="ko-KR" sz="1700" smtClean="0"/>
              <a:t>- </a:t>
            </a:r>
            <a:r>
              <a:rPr lang="ko-KR" altLang="en-US" sz="1700" smtClean="0"/>
              <a:t>데이터정체와 전처리를 수행한다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1700" smtClean="0"/>
              <a:t> </a:t>
            </a:r>
            <a:r>
              <a:rPr lang="en-US" altLang="ko-KR" sz="1700" smtClean="0"/>
              <a:t>- </a:t>
            </a:r>
            <a:r>
              <a:rPr lang="ko-KR" altLang="en-US" sz="1700" smtClean="0"/>
              <a:t>데이터의 축약과 투영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1700" smtClean="0"/>
              <a:t> </a:t>
            </a:r>
            <a:r>
              <a:rPr lang="en-US" altLang="ko-KR" sz="1700" smtClean="0"/>
              <a:t>- </a:t>
            </a:r>
            <a:r>
              <a:rPr lang="ko-KR" altLang="en-US" sz="1700" smtClean="0"/>
              <a:t>데이터마이닝에서 수행할 작업을 선택한다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1700" smtClean="0"/>
              <a:t> </a:t>
            </a:r>
            <a:r>
              <a:rPr lang="en-US" altLang="ko-KR" sz="1700" smtClean="0"/>
              <a:t>- </a:t>
            </a:r>
            <a:r>
              <a:rPr lang="ko-KR" altLang="en-US" sz="1700" smtClean="0"/>
              <a:t>데이터 마이닝을 위한 알고니즘을 선정한다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1700" smtClean="0"/>
              <a:t> </a:t>
            </a:r>
            <a:r>
              <a:rPr lang="en-US" altLang="ko-KR" sz="1700" smtClean="0"/>
              <a:t>- </a:t>
            </a:r>
            <a:r>
              <a:rPr lang="ko-KR" altLang="en-US" sz="1700" smtClean="0"/>
              <a:t>데이터 마이닝을 수행한다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1700" smtClean="0"/>
              <a:t> </a:t>
            </a:r>
            <a:r>
              <a:rPr lang="en-US" altLang="ko-KR" sz="1700" smtClean="0"/>
              <a:t>- </a:t>
            </a:r>
            <a:r>
              <a:rPr lang="ko-KR" altLang="en-US" sz="1700" smtClean="0"/>
              <a:t>발견된 패턴을 해석한다</a:t>
            </a:r>
            <a:r>
              <a:rPr lang="en-US" altLang="ko-KR" sz="1700" smtClean="0"/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1700" smtClean="0"/>
              <a:t> - </a:t>
            </a:r>
            <a:r>
              <a:rPr lang="ko-KR" altLang="en-US" sz="1700" smtClean="0"/>
              <a:t>발견된 지식을 보다 강화한다</a:t>
            </a:r>
            <a:r>
              <a:rPr lang="en-US" altLang="ko-KR" sz="1700" smtClean="0"/>
              <a:t>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 noTextEdit="1"/>
          </p:cNvSpPr>
          <p:nvPr/>
        </p:nvSpPr>
        <p:spPr bwMode="auto">
          <a:xfrm>
            <a:off x="2276475" y="-728663"/>
            <a:ext cx="4313238" cy="2714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ko-KR" altLang="en-US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09600" y="457200"/>
          <a:ext cx="7924800" cy="518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r:id="rId3" imgW="4779703" imgH="2690008" progId="Unknown">
                  <p:embed/>
                </p:oleObj>
              </mc:Choice>
              <mc:Fallback>
                <p:oleObj r:id="rId3" imgW="4779703" imgH="2690008" progId="Unknown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57200"/>
                        <a:ext cx="7924800" cy="518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743200" y="5715000"/>
            <a:ext cx="3155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>
                <a:latin typeface="굴림" pitchFamily="50" charset="-127"/>
              </a:rPr>
              <a:t>[KDD </a:t>
            </a:r>
            <a:r>
              <a:rPr lang="ko-KR" altLang="en-US">
                <a:latin typeface="굴림" pitchFamily="50" charset="-127"/>
              </a:rPr>
              <a:t>프로세스 절차</a:t>
            </a:r>
            <a:r>
              <a:rPr lang="en-US" altLang="ko-KR">
                <a:latin typeface="굴림" pitchFamily="50" charset="-127"/>
              </a:rPr>
              <a:t>]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3) </a:t>
            </a:r>
            <a:r>
              <a:rPr lang="ko-KR" altLang="en-US" smtClean="0"/>
              <a:t>데이터 마이닝 부각 배경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95600"/>
            <a:ext cx="7772400" cy="2743200"/>
          </a:xfrm>
        </p:spPr>
        <p:txBody>
          <a:bodyPr/>
          <a:lstStyle/>
          <a:p>
            <a:pPr eaLnBrk="1" hangingPunct="1"/>
            <a:r>
              <a:rPr lang="ko-KR" altLang="en-US" smtClean="0"/>
              <a:t>데이터 생성원천의 증가</a:t>
            </a:r>
          </a:p>
          <a:p>
            <a:pPr eaLnBrk="1" hangingPunct="1"/>
            <a:r>
              <a:rPr lang="ko-KR" altLang="en-US" smtClean="0"/>
              <a:t>데이터의 저장</a:t>
            </a:r>
          </a:p>
          <a:p>
            <a:pPr eaLnBrk="1" hangingPunct="1"/>
            <a:r>
              <a:rPr lang="ko-KR" altLang="en-US" smtClean="0"/>
              <a:t>컴퓨터 성능의 향상</a:t>
            </a:r>
          </a:p>
          <a:p>
            <a:pPr eaLnBrk="1" hangingPunct="1"/>
            <a:r>
              <a:rPr lang="ko-KR" altLang="en-US" smtClean="0"/>
              <a:t>기업을 둘러싼 경쟁적인 환경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64"/>
          <p:cNvGrpSpPr>
            <a:grpSpLocks/>
          </p:cNvGrpSpPr>
          <p:nvPr/>
        </p:nvGrpSpPr>
        <p:grpSpPr bwMode="auto">
          <a:xfrm>
            <a:off x="304800" y="457200"/>
            <a:ext cx="8534400" cy="5257800"/>
            <a:chOff x="-3" y="-3"/>
            <a:chExt cx="2919" cy="2694"/>
          </a:xfrm>
        </p:grpSpPr>
        <p:grpSp>
          <p:nvGrpSpPr>
            <p:cNvPr id="40966" name="Group 62"/>
            <p:cNvGrpSpPr>
              <a:grpSpLocks/>
            </p:cNvGrpSpPr>
            <p:nvPr/>
          </p:nvGrpSpPr>
          <p:grpSpPr bwMode="auto">
            <a:xfrm>
              <a:off x="0" y="0"/>
              <a:ext cx="2913" cy="2688"/>
              <a:chOff x="0" y="0"/>
              <a:chExt cx="2913" cy="2688"/>
            </a:xfrm>
          </p:grpSpPr>
          <p:grpSp>
            <p:nvGrpSpPr>
              <p:cNvPr id="40968" name="Group 23"/>
              <p:cNvGrpSpPr>
                <a:grpSpLocks/>
              </p:cNvGrpSpPr>
              <p:nvPr/>
            </p:nvGrpSpPr>
            <p:grpSpPr bwMode="auto">
              <a:xfrm>
                <a:off x="0" y="0"/>
                <a:ext cx="720" cy="384"/>
                <a:chOff x="0" y="0"/>
                <a:chExt cx="720" cy="384"/>
              </a:xfrm>
            </p:grpSpPr>
            <p:sp>
              <p:nvSpPr>
                <p:cNvPr id="41026" name="Rectangle 2"/>
                <p:cNvSpPr>
                  <a:spLocks noChangeArrowheads="1"/>
                </p:cNvSpPr>
                <p:nvPr/>
              </p:nvSpPr>
              <p:spPr bwMode="auto">
                <a:xfrm>
                  <a:off x="5" y="0"/>
                  <a:ext cx="710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발전단계</a:t>
                  </a:r>
                </a:p>
                <a:p>
                  <a:pPr algn="ctr"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27" name="Rectangle 22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20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69" name="Group 25"/>
              <p:cNvGrpSpPr>
                <a:grpSpLocks/>
              </p:cNvGrpSpPr>
              <p:nvPr/>
            </p:nvGrpSpPr>
            <p:grpSpPr bwMode="auto">
              <a:xfrm>
                <a:off x="720" y="0"/>
                <a:ext cx="936" cy="384"/>
                <a:chOff x="720" y="0"/>
                <a:chExt cx="936" cy="384"/>
              </a:xfrm>
            </p:grpSpPr>
            <p:sp>
              <p:nvSpPr>
                <p:cNvPr id="41024" name="Rectangle 3"/>
                <p:cNvSpPr>
                  <a:spLocks noChangeArrowheads="1"/>
                </p:cNvSpPr>
                <p:nvPr/>
              </p:nvSpPr>
              <p:spPr bwMode="auto">
                <a:xfrm>
                  <a:off x="725" y="0"/>
                  <a:ext cx="926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요구사항</a:t>
                  </a:r>
                </a:p>
                <a:p>
                  <a:pPr algn="ctr"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25" name="Rectangle 24"/>
                <p:cNvSpPr>
                  <a:spLocks noChangeArrowheads="1"/>
                </p:cNvSpPr>
                <p:nvPr/>
              </p:nvSpPr>
              <p:spPr bwMode="auto">
                <a:xfrm>
                  <a:off x="720" y="0"/>
                  <a:ext cx="936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0" name="Group 27"/>
              <p:cNvGrpSpPr>
                <a:grpSpLocks/>
              </p:cNvGrpSpPr>
              <p:nvPr/>
            </p:nvGrpSpPr>
            <p:grpSpPr bwMode="auto">
              <a:xfrm>
                <a:off x="1656" y="0"/>
                <a:ext cx="731" cy="384"/>
                <a:chOff x="1656" y="0"/>
                <a:chExt cx="731" cy="384"/>
              </a:xfrm>
            </p:grpSpPr>
            <p:sp>
              <p:nvSpPr>
                <p:cNvPr id="41022" name="Rectangle 4"/>
                <p:cNvSpPr>
                  <a:spLocks noChangeArrowheads="1"/>
                </p:cNvSpPr>
                <p:nvPr/>
              </p:nvSpPr>
              <p:spPr bwMode="auto">
                <a:xfrm>
                  <a:off x="1661" y="0"/>
                  <a:ext cx="721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사용가능기술</a:t>
                  </a:r>
                </a:p>
                <a:p>
                  <a:pPr algn="ctr"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23" name="Rectangle 26"/>
                <p:cNvSpPr>
                  <a:spLocks noChangeArrowheads="1"/>
                </p:cNvSpPr>
                <p:nvPr/>
              </p:nvSpPr>
              <p:spPr bwMode="auto">
                <a:xfrm>
                  <a:off x="1656" y="0"/>
                  <a:ext cx="731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1" name="Group 29"/>
              <p:cNvGrpSpPr>
                <a:grpSpLocks/>
              </p:cNvGrpSpPr>
              <p:nvPr/>
            </p:nvGrpSpPr>
            <p:grpSpPr bwMode="auto">
              <a:xfrm>
                <a:off x="2387" y="0"/>
                <a:ext cx="526" cy="384"/>
                <a:chOff x="2387" y="0"/>
                <a:chExt cx="526" cy="384"/>
              </a:xfrm>
            </p:grpSpPr>
            <p:sp>
              <p:nvSpPr>
                <p:cNvPr id="41020" name="Rectangle 5"/>
                <p:cNvSpPr>
                  <a:spLocks noChangeArrowheads="1"/>
                </p:cNvSpPr>
                <p:nvPr/>
              </p:nvSpPr>
              <p:spPr bwMode="auto">
                <a:xfrm>
                  <a:off x="2392" y="0"/>
                  <a:ext cx="516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특징</a:t>
                  </a:r>
                </a:p>
                <a:p>
                  <a:pPr algn="ctr"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21" name="Rectangle 28"/>
                <p:cNvSpPr>
                  <a:spLocks noChangeArrowheads="1"/>
                </p:cNvSpPr>
                <p:nvPr/>
              </p:nvSpPr>
              <p:spPr bwMode="auto">
                <a:xfrm>
                  <a:off x="2387" y="0"/>
                  <a:ext cx="526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2" name="Group 31"/>
              <p:cNvGrpSpPr>
                <a:grpSpLocks/>
              </p:cNvGrpSpPr>
              <p:nvPr/>
            </p:nvGrpSpPr>
            <p:grpSpPr bwMode="auto">
              <a:xfrm>
                <a:off x="0" y="384"/>
                <a:ext cx="720" cy="480"/>
                <a:chOff x="0" y="384"/>
                <a:chExt cx="720" cy="480"/>
              </a:xfrm>
            </p:grpSpPr>
            <p:sp>
              <p:nvSpPr>
                <p:cNvPr id="41018" name="Rectangle 6"/>
                <p:cNvSpPr>
                  <a:spLocks noChangeArrowheads="1"/>
                </p:cNvSpPr>
                <p:nvPr/>
              </p:nvSpPr>
              <p:spPr bwMode="auto">
                <a:xfrm>
                  <a:off x="5" y="384"/>
                  <a:ext cx="710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indent="1270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데이터 수집</a:t>
                  </a:r>
                </a:p>
                <a:p>
                  <a:pPr algn="ctr" latinLnBrk="0"/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(1960 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년대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)</a:t>
                  </a:r>
                </a:p>
                <a:p>
                  <a:pPr algn="ctr"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19" name="Rectangle 30"/>
                <p:cNvSpPr>
                  <a:spLocks noChangeArrowheads="1"/>
                </p:cNvSpPr>
                <p:nvPr/>
              </p:nvSpPr>
              <p:spPr bwMode="auto">
                <a:xfrm>
                  <a:off x="0" y="384"/>
                  <a:ext cx="720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3" name="Group 33"/>
              <p:cNvGrpSpPr>
                <a:grpSpLocks/>
              </p:cNvGrpSpPr>
              <p:nvPr/>
            </p:nvGrpSpPr>
            <p:grpSpPr bwMode="auto">
              <a:xfrm>
                <a:off x="720" y="384"/>
                <a:ext cx="936" cy="480"/>
                <a:chOff x="720" y="384"/>
                <a:chExt cx="936" cy="480"/>
              </a:xfrm>
            </p:grpSpPr>
            <p:sp>
              <p:nvSpPr>
                <p:cNvPr id="41016" name="Rectangle 7"/>
                <p:cNvSpPr>
                  <a:spLocks noChangeArrowheads="1"/>
                </p:cNvSpPr>
                <p:nvPr/>
              </p:nvSpPr>
              <p:spPr bwMode="auto">
                <a:xfrm>
                  <a:off x="725" y="384"/>
                  <a:ext cx="926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지난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5 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년간의 총 이익이 얼마인가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?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17" name="Rectangle 32"/>
                <p:cNvSpPr>
                  <a:spLocks noChangeArrowheads="1"/>
                </p:cNvSpPr>
                <p:nvPr/>
              </p:nvSpPr>
              <p:spPr bwMode="auto">
                <a:xfrm>
                  <a:off x="720" y="384"/>
                  <a:ext cx="93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4" name="Group 35"/>
              <p:cNvGrpSpPr>
                <a:grpSpLocks/>
              </p:cNvGrpSpPr>
              <p:nvPr/>
            </p:nvGrpSpPr>
            <p:grpSpPr bwMode="auto">
              <a:xfrm>
                <a:off x="1656" y="384"/>
                <a:ext cx="731" cy="480"/>
                <a:chOff x="1656" y="384"/>
                <a:chExt cx="731" cy="480"/>
              </a:xfrm>
            </p:grpSpPr>
            <p:sp>
              <p:nvSpPr>
                <p:cNvPr id="41014" name="Rectangle 8"/>
                <p:cNvSpPr>
                  <a:spLocks noChangeArrowheads="1"/>
                </p:cNvSpPr>
                <p:nvPr/>
              </p:nvSpPr>
              <p:spPr bwMode="auto">
                <a:xfrm>
                  <a:off x="1661" y="384"/>
                  <a:ext cx="721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컴퓨터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,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테입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,</a:t>
                  </a:r>
                </a:p>
                <a:p>
                  <a:pPr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디스크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15" name="Rectangle 34"/>
                <p:cNvSpPr>
                  <a:spLocks noChangeArrowheads="1"/>
                </p:cNvSpPr>
                <p:nvPr/>
              </p:nvSpPr>
              <p:spPr bwMode="auto">
                <a:xfrm>
                  <a:off x="1656" y="384"/>
                  <a:ext cx="731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5" name="Group 37"/>
              <p:cNvGrpSpPr>
                <a:grpSpLocks/>
              </p:cNvGrpSpPr>
              <p:nvPr/>
            </p:nvGrpSpPr>
            <p:grpSpPr bwMode="auto">
              <a:xfrm>
                <a:off x="2387" y="384"/>
                <a:ext cx="526" cy="480"/>
                <a:chOff x="2387" y="384"/>
                <a:chExt cx="526" cy="480"/>
              </a:xfrm>
            </p:grpSpPr>
            <p:sp>
              <p:nvSpPr>
                <p:cNvPr id="41012" name="Rectangle 9"/>
                <p:cNvSpPr>
                  <a:spLocks noChangeArrowheads="1"/>
                </p:cNvSpPr>
                <p:nvPr/>
              </p:nvSpPr>
              <p:spPr bwMode="auto">
                <a:xfrm>
                  <a:off x="2392" y="384"/>
                  <a:ext cx="516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정적 데이터 공급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13" name="Rectangle 36"/>
                <p:cNvSpPr>
                  <a:spLocks noChangeArrowheads="1"/>
                </p:cNvSpPr>
                <p:nvPr/>
              </p:nvSpPr>
              <p:spPr bwMode="auto">
                <a:xfrm>
                  <a:off x="2387" y="384"/>
                  <a:ext cx="52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6" name="Group 39"/>
              <p:cNvGrpSpPr>
                <a:grpSpLocks/>
              </p:cNvGrpSpPr>
              <p:nvPr/>
            </p:nvGrpSpPr>
            <p:grpSpPr bwMode="auto">
              <a:xfrm>
                <a:off x="0" y="864"/>
                <a:ext cx="720" cy="480"/>
                <a:chOff x="0" y="864"/>
                <a:chExt cx="720" cy="480"/>
              </a:xfrm>
            </p:grpSpPr>
            <p:sp>
              <p:nvSpPr>
                <p:cNvPr id="41010" name="Rectangle 10"/>
                <p:cNvSpPr>
                  <a:spLocks noChangeArrowheads="1"/>
                </p:cNvSpPr>
                <p:nvPr/>
              </p:nvSpPr>
              <p:spPr bwMode="auto">
                <a:xfrm>
                  <a:off x="5" y="864"/>
                  <a:ext cx="710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indent="1270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데이터 접근</a:t>
                  </a:r>
                </a:p>
                <a:p>
                  <a:pPr algn="ctr" latinLnBrk="0"/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(1970 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년대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)</a:t>
                  </a:r>
                </a:p>
                <a:p>
                  <a:pPr algn="ctr"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11" name="Rectangle 38"/>
                <p:cNvSpPr>
                  <a:spLocks noChangeArrowheads="1"/>
                </p:cNvSpPr>
                <p:nvPr/>
              </p:nvSpPr>
              <p:spPr bwMode="auto">
                <a:xfrm>
                  <a:off x="0" y="864"/>
                  <a:ext cx="720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7" name="Group 41"/>
              <p:cNvGrpSpPr>
                <a:grpSpLocks/>
              </p:cNvGrpSpPr>
              <p:nvPr/>
            </p:nvGrpSpPr>
            <p:grpSpPr bwMode="auto">
              <a:xfrm>
                <a:off x="720" y="864"/>
                <a:ext cx="936" cy="480"/>
                <a:chOff x="720" y="864"/>
                <a:chExt cx="936" cy="480"/>
              </a:xfrm>
            </p:grpSpPr>
            <p:sp>
              <p:nvSpPr>
                <p:cNvPr id="41008" name="Rectangle 11"/>
                <p:cNvSpPr>
                  <a:spLocks noChangeArrowheads="1"/>
                </p:cNvSpPr>
                <p:nvPr/>
              </p:nvSpPr>
              <p:spPr bwMode="auto">
                <a:xfrm>
                  <a:off x="725" y="864"/>
                  <a:ext cx="926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지난달 미국 지사의 매출은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?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09" name="Rectangle 40"/>
                <p:cNvSpPr>
                  <a:spLocks noChangeArrowheads="1"/>
                </p:cNvSpPr>
                <p:nvPr/>
              </p:nvSpPr>
              <p:spPr bwMode="auto">
                <a:xfrm>
                  <a:off x="720" y="864"/>
                  <a:ext cx="93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8" name="Group 43"/>
              <p:cNvGrpSpPr>
                <a:grpSpLocks/>
              </p:cNvGrpSpPr>
              <p:nvPr/>
            </p:nvGrpSpPr>
            <p:grpSpPr bwMode="auto">
              <a:xfrm>
                <a:off x="1656" y="864"/>
                <a:ext cx="731" cy="480"/>
                <a:chOff x="1656" y="864"/>
                <a:chExt cx="731" cy="480"/>
              </a:xfrm>
            </p:grpSpPr>
            <p:sp>
              <p:nvSpPr>
                <p:cNvPr id="41006" name="Rectangle 12"/>
                <p:cNvSpPr>
                  <a:spLocks noChangeArrowheads="1"/>
                </p:cNvSpPr>
                <p:nvPr/>
              </p:nvSpPr>
              <p:spPr bwMode="auto">
                <a:xfrm>
                  <a:off x="1661" y="864"/>
                  <a:ext cx="721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RDBMS,SQL,</a:t>
                  </a:r>
                </a:p>
                <a:p>
                  <a:pPr eaLnBrk="1" hangingPunct="1"/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ODBC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07" name="Rectangle 42"/>
                <p:cNvSpPr>
                  <a:spLocks noChangeArrowheads="1"/>
                </p:cNvSpPr>
                <p:nvPr/>
              </p:nvSpPr>
              <p:spPr bwMode="auto">
                <a:xfrm>
                  <a:off x="1656" y="864"/>
                  <a:ext cx="731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79" name="Group 45"/>
              <p:cNvGrpSpPr>
                <a:grpSpLocks/>
              </p:cNvGrpSpPr>
              <p:nvPr/>
            </p:nvGrpSpPr>
            <p:grpSpPr bwMode="auto">
              <a:xfrm>
                <a:off x="2387" y="864"/>
                <a:ext cx="526" cy="480"/>
                <a:chOff x="2387" y="864"/>
                <a:chExt cx="526" cy="480"/>
              </a:xfrm>
            </p:grpSpPr>
            <p:sp>
              <p:nvSpPr>
                <p:cNvPr id="41004" name="Rectangle 13"/>
                <p:cNvSpPr>
                  <a:spLocks noChangeArrowheads="1"/>
                </p:cNvSpPr>
                <p:nvPr/>
              </p:nvSpPr>
              <p:spPr bwMode="auto">
                <a:xfrm>
                  <a:off x="2392" y="864"/>
                  <a:ext cx="516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동적 데이터 공급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05" name="Rectangle 44"/>
                <p:cNvSpPr>
                  <a:spLocks noChangeArrowheads="1"/>
                </p:cNvSpPr>
                <p:nvPr/>
              </p:nvSpPr>
              <p:spPr bwMode="auto">
                <a:xfrm>
                  <a:off x="2387" y="864"/>
                  <a:ext cx="52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80" name="Group 47"/>
              <p:cNvGrpSpPr>
                <a:grpSpLocks/>
              </p:cNvGrpSpPr>
              <p:nvPr/>
            </p:nvGrpSpPr>
            <p:grpSpPr bwMode="auto">
              <a:xfrm>
                <a:off x="0" y="1344"/>
                <a:ext cx="720" cy="672"/>
                <a:chOff x="0" y="1344"/>
                <a:chExt cx="720" cy="672"/>
              </a:xfrm>
            </p:grpSpPr>
            <p:sp>
              <p:nvSpPr>
                <p:cNvPr id="41002" name="Rectangle 14"/>
                <p:cNvSpPr>
                  <a:spLocks noChangeArrowheads="1"/>
                </p:cNvSpPr>
                <p:nvPr/>
              </p:nvSpPr>
              <p:spPr bwMode="auto">
                <a:xfrm>
                  <a:off x="5" y="1344"/>
                  <a:ext cx="710" cy="6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데이터 웨어하우징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&amp; 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의사결정지원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(1980 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년대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)</a:t>
                  </a:r>
                </a:p>
                <a:p>
                  <a:pPr algn="ctr"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03" name="Rectangle 46"/>
                <p:cNvSpPr>
                  <a:spLocks noChangeArrowheads="1"/>
                </p:cNvSpPr>
                <p:nvPr/>
              </p:nvSpPr>
              <p:spPr bwMode="auto">
                <a:xfrm>
                  <a:off x="0" y="1344"/>
                  <a:ext cx="720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81" name="Group 49"/>
              <p:cNvGrpSpPr>
                <a:grpSpLocks/>
              </p:cNvGrpSpPr>
              <p:nvPr/>
            </p:nvGrpSpPr>
            <p:grpSpPr bwMode="auto">
              <a:xfrm>
                <a:off x="720" y="1344"/>
                <a:ext cx="936" cy="672"/>
                <a:chOff x="720" y="1344"/>
                <a:chExt cx="936" cy="672"/>
              </a:xfrm>
            </p:grpSpPr>
            <p:sp>
              <p:nvSpPr>
                <p:cNvPr id="41000" name="Rectangle 15"/>
                <p:cNvSpPr>
                  <a:spLocks noChangeArrowheads="1"/>
                </p:cNvSpPr>
                <p:nvPr/>
              </p:nvSpPr>
              <p:spPr bwMode="auto">
                <a:xfrm>
                  <a:off x="725" y="1344"/>
                  <a:ext cx="926" cy="6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지난달 미국 지사의 매출은 얼마이고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,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그중 뉴욕에서의 매출은 얼마인가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?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1001" name="Rectangle 48"/>
                <p:cNvSpPr>
                  <a:spLocks noChangeArrowheads="1"/>
                </p:cNvSpPr>
                <p:nvPr/>
              </p:nvSpPr>
              <p:spPr bwMode="auto">
                <a:xfrm>
                  <a:off x="720" y="1344"/>
                  <a:ext cx="936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82" name="Group 51"/>
              <p:cNvGrpSpPr>
                <a:grpSpLocks/>
              </p:cNvGrpSpPr>
              <p:nvPr/>
            </p:nvGrpSpPr>
            <p:grpSpPr bwMode="auto">
              <a:xfrm>
                <a:off x="1656" y="1344"/>
                <a:ext cx="731" cy="672"/>
                <a:chOff x="1656" y="1344"/>
                <a:chExt cx="731" cy="672"/>
              </a:xfrm>
            </p:grpSpPr>
            <p:sp>
              <p:nvSpPr>
                <p:cNvPr id="40998" name="Rectangle 16"/>
                <p:cNvSpPr>
                  <a:spLocks noChangeArrowheads="1"/>
                </p:cNvSpPr>
                <p:nvPr/>
              </p:nvSpPr>
              <p:spPr bwMode="auto">
                <a:xfrm>
                  <a:off x="1661" y="1344"/>
                  <a:ext cx="721" cy="6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indent="1270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OLAP,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다차원 데이터베이스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,</a:t>
                  </a:r>
                </a:p>
                <a:p>
                  <a:pPr latinLnBrk="0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데이터웨어하우스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0999" name="Rectangle 50"/>
                <p:cNvSpPr>
                  <a:spLocks noChangeArrowheads="1"/>
                </p:cNvSpPr>
                <p:nvPr/>
              </p:nvSpPr>
              <p:spPr bwMode="auto">
                <a:xfrm>
                  <a:off x="1656" y="1344"/>
                  <a:ext cx="731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83" name="Group 53"/>
              <p:cNvGrpSpPr>
                <a:grpSpLocks/>
              </p:cNvGrpSpPr>
              <p:nvPr/>
            </p:nvGrpSpPr>
            <p:grpSpPr bwMode="auto">
              <a:xfrm>
                <a:off x="2387" y="1344"/>
                <a:ext cx="526" cy="672"/>
                <a:chOff x="2387" y="1344"/>
                <a:chExt cx="526" cy="672"/>
              </a:xfrm>
            </p:grpSpPr>
            <p:sp>
              <p:nvSpPr>
                <p:cNvPr id="40996" name="Rectangle 17"/>
                <p:cNvSpPr>
                  <a:spLocks noChangeArrowheads="1"/>
                </p:cNvSpPr>
                <p:nvPr/>
              </p:nvSpPr>
              <p:spPr bwMode="auto">
                <a:xfrm>
                  <a:off x="2392" y="1344"/>
                  <a:ext cx="516" cy="6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다양한 차원의 동적 데이터 공급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0997" name="Rectangle 52"/>
                <p:cNvSpPr>
                  <a:spLocks noChangeArrowheads="1"/>
                </p:cNvSpPr>
                <p:nvPr/>
              </p:nvSpPr>
              <p:spPr bwMode="auto">
                <a:xfrm>
                  <a:off x="2387" y="1344"/>
                  <a:ext cx="526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84" name="Group 55"/>
              <p:cNvGrpSpPr>
                <a:grpSpLocks/>
              </p:cNvGrpSpPr>
              <p:nvPr/>
            </p:nvGrpSpPr>
            <p:grpSpPr bwMode="auto">
              <a:xfrm>
                <a:off x="0" y="2016"/>
                <a:ext cx="720" cy="672"/>
                <a:chOff x="0" y="2016"/>
                <a:chExt cx="720" cy="672"/>
              </a:xfrm>
            </p:grpSpPr>
            <p:sp>
              <p:nvSpPr>
                <p:cNvPr id="40994" name="Rectangle 18"/>
                <p:cNvSpPr>
                  <a:spLocks noChangeArrowheads="1"/>
                </p:cNvSpPr>
                <p:nvPr/>
              </p:nvSpPr>
              <p:spPr bwMode="auto">
                <a:xfrm>
                  <a:off x="5" y="2016"/>
                  <a:ext cx="710" cy="6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indent="1270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algn="ctr" eaLnBrk="1" hangingPunct="1"/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Data Mining</a:t>
                  </a:r>
                </a:p>
                <a:p>
                  <a:pPr algn="ctr" latinLnBrk="0"/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(1990 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년대 이후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)</a:t>
                  </a:r>
                </a:p>
                <a:p>
                  <a:pPr algn="ctr"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0995" name="Rectangle 54"/>
                <p:cNvSpPr>
                  <a:spLocks noChangeArrowheads="1"/>
                </p:cNvSpPr>
                <p:nvPr/>
              </p:nvSpPr>
              <p:spPr bwMode="auto">
                <a:xfrm>
                  <a:off x="0" y="2016"/>
                  <a:ext cx="720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85" name="Group 57"/>
              <p:cNvGrpSpPr>
                <a:grpSpLocks/>
              </p:cNvGrpSpPr>
              <p:nvPr/>
            </p:nvGrpSpPr>
            <p:grpSpPr bwMode="auto">
              <a:xfrm>
                <a:off x="720" y="2016"/>
                <a:ext cx="936" cy="672"/>
                <a:chOff x="720" y="2016"/>
                <a:chExt cx="936" cy="672"/>
              </a:xfrm>
            </p:grpSpPr>
            <p:sp>
              <p:nvSpPr>
                <p:cNvPr id="40992" name="Rectangle 19"/>
                <p:cNvSpPr>
                  <a:spLocks noChangeArrowheads="1"/>
                </p:cNvSpPr>
                <p:nvPr/>
              </p:nvSpPr>
              <p:spPr bwMode="auto">
                <a:xfrm>
                  <a:off x="725" y="2016"/>
                  <a:ext cx="926" cy="6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다음달 뉴욕의 매출은 얼마가 되고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, 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그 이유는 무엇인가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?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0993" name="Rectangle 56"/>
                <p:cNvSpPr>
                  <a:spLocks noChangeArrowheads="1"/>
                </p:cNvSpPr>
                <p:nvPr/>
              </p:nvSpPr>
              <p:spPr bwMode="auto">
                <a:xfrm>
                  <a:off x="720" y="2016"/>
                  <a:ext cx="936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86" name="Group 59"/>
              <p:cNvGrpSpPr>
                <a:grpSpLocks/>
              </p:cNvGrpSpPr>
              <p:nvPr/>
            </p:nvGrpSpPr>
            <p:grpSpPr bwMode="auto">
              <a:xfrm>
                <a:off x="1656" y="2016"/>
                <a:ext cx="731" cy="672"/>
                <a:chOff x="1656" y="2016"/>
                <a:chExt cx="731" cy="672"/>
              </a:xfrm>
            </p:grpSpPr>
            <p:sp>
              <p:nvSpPr>
                <p:cNvPr id="40990" name="Rectangle 20"/>
                <p:cNvSpPr>
                  <a:spLocks noChangeArrowheads="1"/>
                </p:cNvSpPr>
                <p:nvPr/>
              </p:nvSpPr>
              <p:spPr bwMode="auto">
                <a:xfrm>
                  <a:off x="1661" y="2016"/>
                  <a:ext cx="721" cy="6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고급 알고리즘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,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멀티프로세서 컴퓨터 </a:t>
                  </a:r>
                  <a:r>
                    <a:rPr lang="en-US" altLang="ko-KR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,</a:t>
                  </a:r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대용량 데이터베이스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0991" name="Rectangle 58"/>
                <p:cNvSpPr>
                  <a:spLocks noChangeArrowheads="1"/>
                </p:cNvSpPr>
                <p:nvPr/>
              </p:nvSpPr>
              <p:spPr bwMode="auto">
                <a:xfrm>
                  <a:off x="1656" y="2016"/>
                  <a:ext cx="731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  <p:grpSp>
            <p:nvGrpSpPr>
              <p:cNvPr id="40987" name="Group 61"/>
              <p:cNvGrpSpPr>
                <a:grpSpLocks/>
              </p:cNvGrpSpPr>
              <p:nvPr/>
            </p:nvGrpSpPr>
            <p:grpSpPr bwMode="auto">
              <a:xfrm>
                <a:off x="2387" y="2016"/>
                <a:ext cx="526" cy="672"/>
                <a:chOff x="2387" y="2016"/>
                <a:chExt cx="526" cy="672"/>
              </a:xfrm>
            </p:grpSpPr>
            <p:sp>
              <p:nvSpPr>
                <p:cNvPr id="40988" name="Rectangle 21"/>
                <p:cNvSpPr>
                  <a:spLocks noChangeArrowheads="1"/>
                </p:cNvSpPr>
                <p:nvPr/>
              </p:nvSpPr>
              <p:spPr bwMode="auto">
                <a:xfrm>
                  <a:off x="2392" y="2016"/>
                  <a:ext cx="516" cy="6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508000" algn="l"/>
                      <a:tab pos="1016000" algn="l"/>
                      <a:tab pos="1524000" algn="l"/>
                      <a:tab pos="2032000" algn="l"/>
                      <a:tab pos="2540000" algn="l"/>
                      <a:tab pos="3048000" algn="l"/>
                      <a:tab pos="3556000" algn="l"/>
                      <a:tab pos="4064000" algn="l"/>
                      <a:tab pos="4572000" algn="l"/>
                      <a:tab pos="5080000" algn="l"/>
                      <a:tab pos="5588000" algn="l"/>
                      <a:tab pos="6096000" algn="l"/>
                      <a:tab pos="6604000" algn="l"/>
                      <a:tab pos="7112000" algn="l"/>
                      <a:tab pos="7620000" algn="l"/>
                      <a:tab pos="8128000" algn="l"/>
                      <a:tab pos="8636000" algn="l"/>
                      <a:tab pos="9144000" algn="l"/>
                      <a:tab pos="9652000" algn="l"/>
                      <a:tab pos="10160000" algn="l"/>
                      <a:tab pos="10668000" algn="l"/>
                      <a:tab pos="11176000" algn="l"/>
                      <a:tab pos="11684000" algn="l"/>
                      <a:tab pos="12192000" algn="l"/>
                      <a:tab pos="12700000" algn="l"/>
                      <a:tab pos="13208000" algn="l"/>
                      <a:tab pos="13716000" algn="l"/>
                      <a:tab pos="14224000" algn="l"/>
                      <a:tab pos="14732000" algn="l"/>
                      <a:tab pos="15240000" algn="l"/>
                      <a:tab pos="15748000" algn="l"/>
                      <a:tab pos="16256000" algn="l"/>
                    </a:tabLs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r>
                    <a:rPr lang="ko-KR" altLang="en-US" sz="1600">
                      <a:solidFill>
                        <a:srgbClr val="000000"/>
                      </a:solidFill>
                      <a:latin typeface="굴림" pitchFamily="50" charset="-127"/>
                      <a:ea typeface="바탕체" pitchFamily="17" charset="-127"/>
                    </a:rPr>
                    <a:t>예측 정보의 공급</a:t>
                  </a:r>
                </a:p>
                <a:p>
                  <a:pPr latinLnBrk="0"/>
                  <a:endParaRPr lang="en-US" altLang="ko-KR" sz="1600">
                    <a:latin typeface="굴림" pitchFamily="50" charset="-127"/>
                  </a:endParaRPr>
                </a:p>
              </p:txBody>
            </p:sp>
            <p:sp>
              <p:nvSpPr>
                <p:cNvPr id="40989" name="Rectangle 60"/>
                <p:cNvSpPr>
                  <a:spLocks noChangeArrowheads="1"/>
                </p:cNvSpPr>
                <p:nvPr/>
              </p:nvSpPr>
              <p:spPr bwMode="auto">
                <a:xfrm>
                  <a:off x="2387" y="2016"/>
                  <a:ext cx="526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굴림" pitchFamily="50" charset="-127"/>
                    </a:defRPr>
                  </a:lvl9pPr>
                </a:lstStyle>
                <a:p>
                  <a:pPr eaLnBrk="1" hangingPunct="1"/>
                  <a:endParaRPr lang="ko-KR" altLang="en-US"/>
                </a:p>
              </p:txBody>
            </p:sp>
          </p:grpSp>
        </p:grpSp>
        <p:sp>
          <p:nvSpPr>
            <p:cNvPr id="40967" name="Rectangle 63"/>
            <p:cNvSpPr>
              <a:spLocks noChangeArrowheads="1"/>
            </p:cNvSpPr>
            <p:nvPr/>
          </p:nvSpPr>
          <p:spPr bwMode="auto">
            <a:xfrm>
              <a:off x="-3" y="-3"/>
              <a:ext cx="2919" cy="2694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</p:grpSp>
      <p:sp>
        <p:nvSpPr>
          <p:cNvPr id="40963" name="Rectangle 65"/>
          <p:cNvSpPr>
            <a:spLocks noChangeArrowheads="1"/>
          </p:cNvSpPr>
          <p:nvPr/>
        </p:nvSpPr>
        <p:spPr bwMode="auto">
          <a:xfrm>
            <a:off x="3175" y="4949825"/>
            <a:ext cx="43227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000">
                <a:solidFill>
                  <a:srgbClr val="000000"/>
                </a:solidFill>
                <a:ea typeface="바탕체" pitchFamily="17" charset="-127"/>
              </a:rPr>
              <a:t> </a:t>
            </a:r>
            <a:endParaRPr lang="en-US" altLang="ko-KR" sz="1000">
              <a:solidFill>
                <a:srgbClr val="000000"/>
              </a:solidFill>
              <a:latin typeface="굴림" pitchFamily="50" charset="-127"/>
              <a:ea typeface="바탕체" pitchFamily="17" charset="-127"/>
            </a:endParaRPr>
          </a:p>
          <a:p>
            <a:pPr algn="just" latinLnBrk="0"/>
            <a:endParaRPr lang="en-US" altLang="ko-KR">
              <a:latin typeface="굴림" pitchFamily="50" charset="-127"/>
            </a:endParaRPr>
          </a:p>
        </p:txBody>
      </p:sp>
      <p:sp>
        <p:nvSpPr>
          <p:cNvPr id="40964" name="Rectangle 66"/>
          <p:cNvSpPr>
            <a:spLocks noChangeArrowheads="1"/>
          </p:cNvSpPr>
          <p:nvPr/>
        </p:nvSpPr>
        <p:spPr bwMode="auto">
          <a:xfrm>
            <a:off x="3175" y="5559425"/>
            <a:ext cx="91440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100">
                <a:latin typeface="굴림" pitchFamily="50" charset="-127"/>
              </a:rPr>
              <a:t/>
            </a:r>
            <a:br>
              <a:rPr lang="en-US" altLang="ko-KR" sz="1100">
                <a:latin typeface="굴림" pitchFamily="50" charset="-127"/>
              </a:rPr>
            </a:br>
            <a:endParaRPr lang="en-US" altLang="ko-KR">
              <a:latin typeface="굴림" pitchFamily="50" charset="-127"/>
            </a:endParaRPr>
          </a:p>
        </p:txBody>
      </p:sp>
      <p:sp>
        <p:nvSpPr>
          <p:cNvPr id="40965" name="Text Box 67"/>
          <p:cNvSpPr txBox="1">
            <a:spLocks noChangeArrowheads="1"/>
          </p:cNvSpPr>
          <p:nvPr/>
        </p:nvSpPr>
        <p:spPr bwMode="auto">
          <a:xfrm>
            <a:off x="2574925" y="5888038"/>
            <a:ext cx="4044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>
                <a:latin typeface="굴림" pitchFamily="50" charset="-127"/>
              </a:rPr>
              <a:t>[</a:t>
            </a:r>
            <a:r>
              <a:rPr lang="ko-KR" altLang="en-US">
                <a:latin typeface="굴림" pitchFamily="50" charset="-127"/>
              </a:rPr>
              <a:t>데이터 마이닝의 발전단계</a:t>
            </a:r>
            <a:r>
              <a:rPr lang="en-US" altLang="ko-KR">
                <a:latin typeface="굴림" pitchFamily="50" charset="-127"/>
              </a:rPr>
              <a:t>]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2800" smtClean="0"/>
              <a:t>(2) </a:t>
            </a:r>
            <a:r>
              <a:rPr lang="ko-KR" altLang="en-US" sz="2800" smtClean="0"/>
              <a:t>데이터 마이닝의 순환구조</a:t>
            </a:r>
            <a:br>
              <a:rPr lang="ko-KR" altLang="en-US" sz="2800" smtClean="0"/>
            </a:br>
            <a:r>
              <a:rPr lang="en-US" altLang="ko-KR" sz="2800" smtClean="0"/>
              <a:t>(Virtuous cycle)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ko-KR" altLang="en-US" sz="2600" smtClean="0"/>
              <a:t>기업의 문제를 파악한다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ko-KR" altLang="en-US" sz="2600" smtClean="0"/>
              <a:t>자료를 행동 가능한 정보로 변환하기 위하여 데이터 마이닝 기법을 이용한다</a:t>
            </a:r>
            <a:r>
              <a:rPr lang="en-US" altLang="ko-KR" sz="2600" smtClean="0"/>
              <a:t>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ko-KR" altLang="en-US" sz="2600" smtClean="0"/>
              <a:t>정보를 근간으로 행동한다</a:t>
            </a:r>
            <a:r>
              <a:rPr lang="en-US" altLang="ko-KR" sz="2600" smtClean="0"/>
              <a:t>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ko-KR" altLang="en-US" sz="2600" smtClean="0"/>
              <a:t>결과를 측정한다</a:t>
            </a:r>
            <a:r>
              <a:rPr lang="en-US" altLang="ko-KR" sz="26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600" smtClean="0"/>
              <a:t>비즈니스 기회의 포착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600" smtClean="0"/>
              <a:t>데이터 마이닝의 수행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600" smtClean="0"/>
              <a:t>실행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600" smtClean="0"/>
              <a:t>결과의 평가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2. </a:t>
            </a:r>
            <a:r>
              <a:rPr lang="ko-KR" altLang="en-US" smtClean="0"/>
              <a:t>데이터 베이스</a:t>
            </a:r>
          </a:p>
        </p:txBody>
      </p:sp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7172" name="_x72861440" descr="EMB00000b2c056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1643063"/>
            <a:ext cx="7858125" cy="407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2"/>
          <p:cNvGrpSpPr>
            <a:grpSpLocks/>
          </p:cNvGrpSpPr>
          <p:nvPr/>
        </p:nvGrpSpPr>
        <p:grpSpPr bwMode="auto">
          <a:xfrm>
            <a:off x="1236663" y="838200"/>
            <a:ext cx="6840537" cy="4343400"/>
            <a:chOff x="0" y="0"/>
            <a:chExt cx="7945" cy="3207"/>
          </a:xfrm>
        </p:grpSpPr>
        <p:sp>
          <p:nvSpPr>
            <p:cNvPr id="43012" name="Text Box 3"/>
            <p:cNvSpPr txBox="1">
              <a:spLocks/>
            </p:cNvSpPr>
            <p:nvPr/>
          </p:nvSpPr>
          <p:spPr bwMode="auto">
            <a:xfrm>
              <a:off x="2326" y="2394"/>
              <a:ext cx="3161" cy="812"/>
            </a:xfrm>
            <a:prstGeom prst="rect">
              <a:avLst/>
            </a:prstGeom>
            <a:noFill/>
            <a:ln w="190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latinLnBrk="0"/>
              <a:r>
                <a:rPr kumimoji="0" lang="en-US" altLang="ko-KR" sz="1400">
                  <a:solidFill>
                    <a:srgbClr val="000000"/>
                  </a:solidFill>
                  <a:latin typeface="바탕체" pitchFamily="17" charset="-127"/>
                  <a:ea typeface="바탕체" pitchFamily="17" charset="-127"/>
                </a:rPr>
                <a:t>Measure the results of your efforts to provide insight on how to exploit your data.</a:t>
              </a:r>
            </a:p>
          </p:txBody>
        </p:sp>
        <p:sp>
          <p:nvSpPr>
            <p:cNvPr id="43013" name="Text Box 4"/>
            <p:cNvSpPr txBox="1">
              <a:spLocks/>
            </p:cNvSpPr>
            <p:nvPr/>
          </p:nvSpPr>
          <p:spPr bwMode="auto">
            <a:xfrm>
              <a:off x="0" y="1272"/>
              <a:ext cx="3149" cy="732"/>
            </a:xfrm>
            <a:prstGeom prst="rect">
              <a:avLst/>
            </a:prstGeom>
            <a:noFill/>
            <a:ln w="190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latinLnBrk="0"/>
              <a:r>
                <a:rPr kumimoji="0" lang="en-US" altLang="ko-KR" sz="1400">
                  <a:solidFill>
                    <a:srgbClr val="000000"/>
                  </a:solidFill>
                  <a:latin typeface="바탕체" pitchFamily="17" charset="-127"/>
                  <a:ea typeface="바탕체" pitchFamily="17" charset="-127"/>
                </a:rPr>
                <a:t>Identify business problems and areas where analyzing data can provide value.</a:t>
              </a:r>
            </a:p>
          </p:txBody>
        </p:sp>
        <p:sp>
          <p:nvSpPr>
            <p:cNvPr id="43014" name="Text Box 5"/>
            <p:cNvSpPr txBox="1">
              <a:spLocks/>
            </p:cNvSpPr>
            <p:nvPr/>
          </p:nvSpPr>
          <p:spPr bwMode="auto">
            <a:xfrm>
              <a:off x="2326" y="0"/>
              <a:ext cx="3160" cy="719"/>
            </a:xfrm>
            <a:prstGeom prst="rect">
              <a:avLst/>
            </a:prstGeom>
            <a:noFill/>
            <a:ln w="190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latinLnBrk="0"/>
              <a:r>
                <a:rPr kumimoji="0" lang="en-US" altLang="ko-KR" sz="1400">
                  <a:solidFill>
                    <a:srgbClr val="000000"/>
                  </a:solidFill>
                  <a:latin typeface="바탕체" pitchFamily="17" charset="-127"/>
                  <a:ea typeface="바탕체" pitchFamily="17" charset="-127"/>
                </a:rPr>
                <a:t>Transform data into actionable information using data mining</a:t>
              </a:r>
            </a:p>
            <a:p>
              <a:pPr algn="ctr" latinLnBrk="0"/>
              <a:r>
                <a:rPr kumimoji="0" lang="en-US" altLang="ko-KR" sz="1400">
                  <a:solidFill>
                    <a:srgbClr val="000000"/>
                  </a:solidFill>
                  <a:latin typeface="바탕체" pitchFamily="17" charset="-127"/>
                  <a:ea typeface="바탕체" pitchFamily="17" charset="-127"/>
                </a:rPr>
                <a:t>techniques</a:t>
              </a:r>
            </a:p>
          </p:txBody>
        </p:sp>
        <p:sp>
          <p:nvSpPr>
            <p:cNvPr id="43015" name="Text Box 6"/>
            <p:cNvSpPr txBox="1">
              <a:spLocks/>
            </p:cNvSpPr>
            <p:nvPr/>
          </p:nvSpPr>
          <p:spPr bwMode="auto">
            <a:xfrm>
              <a:off x="4796" y="1249"/>
              <a:ext cx="3149" cy="731"/>
            </a:xfrm>
            <a:prstGeom prst="rect">
              <a:avLst/>
            </a:prstGeom>
            <a:noFill/>
            <a:ln w="1905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algn="ctr" latinLnBrk="0"/>
              <a:r>
                <a:rPr kumimoji="0" lang="en-US" altLang="ko-KR" sz="1400">
                  <a:solidFill>
                    <a:srgbClr val="000000"/>
                  </a:solidFill>
                  <a:latin typeface="바탕체" pitchFamily="17" charset="-127"/>
                  <a:ea typeface="바탕체" pitchFamily="17" charset="-127"/>
                </a:rPr>
                <a:t>Act on the</a:t>
              </a:r>
            </a:p>
            <a:p>
              <a:pPr algn="ctr" latinLnBrk="0"/>
              <a:r>
                <a:rPr kumimoji="0" lang="en-US" altLang="ko-KR" sz="1400">
                  <a:solidFill>
                    <a:srgbClr val="000000"/>
                  </a:solidFill>
                  <a:latin typeface="바탕체" pitchFamily="17" charset="-127"/>
                  <a:ea typeface="바탕체" pitchFamily="17" charset="-127"/>
                </a:rPr>
                <a:t>information</a:t>
              </a:r>
            </a:p>
          </p:txBody>
        </p:sp>
        <p:sp>
          <p:nvSpPr>
            <p:cNvPr id="43016" name="Freeform 7"/>
            <p:cNvSpPr>
              <a:spLocks noChangeArrowheads="1"/>
            </p:cNvSpPr>
            <p:nvPr/>
          </p:nvSpPr>
          <p:spPr bwMode="auto">
            <a:xfrm>
              <a:off x="900" y="348"/>
              <a:ext cx="983" cy="709"/>
            </a:xfrm>
            <a:custGeom>
              <a:avLst/>
              <a:gdLst>
                <a:gd name="T0" fmla="*/ 3 w 981"/>
                <a:gd name="T1" fmla="*/ 641 h 708"/>
                <a:gd name="T2" fmla="*/ 241 w 981"/>
                <a:gd name="T3" fmla="*/ 582 h 708"/>
                <a:gd name="T4" fmla="*/ 368 w 981"/>
                <a:gd name="T5" fmla="*/ 709 h 708"/>
                <a:gd name="T6" fmla="*/ 436 w 981"/>
                <a:gd name="T7" fmla="*/ 332 h 708"/>
                <a:gd name="T8" fmla="*/ 443 w 981"/>
                <a:gd name="T9" fmla="*/ 318 h 708"/>
                <a:gd name="T10" fmla="*/ 450 w 981"/>
                <a:gd name="T11" fmla="*/ 300 h 708"/>
                <a:gd name="T12" fmla="*/ 458 w 981"/>
                <a:gd name="T13" fmla="*/ 287 h 708"/>
                <a:gd name="T14" fmla="*/ 468 w 981"/>
                <a:gd name="T15" fmla="*/ 270 h 708"/>
                <a:gd name="T16" fmla="*/ 490 w 981"/>
                <a:gd name="T17" fmla="*/ 256 h 708"/>
                <a:gd name="T18" fmla="*/ 508 w 981"/>
                <a:gd name="T19" fmla="*/ 241 h 708"/>
                <a:gd name="T20" fmla="*/ 522 w 981"/>
                <a:gd name="T21" fmla="*/ 230 h 708"/>
                <a:gd name="T22" fmla="*/ 546 w 981"/>
                <a:gd name="T23" fmla="*/ 209 h 708"/>
                <a:gd name="T24" fmla="*/ 564 w 981"/>
                <a:gd name="T25" fmla="*/ 198 h 708"/>
                <a:gd name="T26" fmla="*/ 589 w 981"/>
                <a:gd name="T27" fmla="*/ 181 h 708"/>
                <a:gd name="T28" fmla="*/ 616 w 981"/>
                <a:gd name="T29" fmla="*/ 168 h 708"/>
                <a:gd name="T30" fmla="*/ 645 w 981"/>
                <a:gd name="T31" fmla="*/ 160 h 708"/>
                <a:gd name="T32" fmla="*/ 677 w 981"/>
                <a:gd name="T33" fmla="*/ 148 h 708"/>
                <a:gd name="T34" fmla="*/ 704 w 981"/>
                <a:gd name="T35" fmla="*/ 140 h 708"/>
                <a:gd name="T36" fmla="*/ 698 w 981"/>
                <a:gd name="T37" fmla="*/ 264 h 708"/>
                <a:gd name="T38" fmla="*/ 983 w 981"/>
                <a:gd name="T39" fmla="*/ 77 h 708"/>
                <a:gd name="T40" fmla="*/ 540 w 981"/>
                <a:gd name="T41" fmla="*/ 0 h 708"/>
                <a:gd name="T42" fmla="*/ 685 w 981"/>
                <a:gd name="T43" fmla="*/ 96 h 708"/>
                <a:gd name="T44" fmla="*/ 671 w 981"/>
                <a:gd name="T45" fmla="*/ 99 h 708"/>
                <a:gd name="T46" fmla="*/ 643 w 981"/>
                <a:gd name="T47" fmla="*/ 103 h 708"/>
                <a:gd name="T48" fmla="*/ 616 w 981"/>
                <a:gd name="T49" fmla="*/ 104 h 708"/>
                <a:gd name="T50" fmla="*/ 588 w 981"/>
                <a:gd name="T51" fmla="*/ 111 h 708"/>
                <a:gd name="T52" fmla="*/ 556 w 981"/>
                <a:gd name="T53" fmla="*/ 116 h 708"/>
                <a:gd name="T54" fmla="*/ 530 w 981"/>
                <a:gd name="T55" fmla="*/ 123 h 708"/>
                <a:gd name="T56" fmla="*/ 501 w 981"/>
                <a:gd name="T57" fmla="*/ 132 h 708"/>
                <a:gd name="T58" fmla="*/ 472 w 981"/>
                <a:gd name="T59" fmla="*/ 140 h 708"/>
                <a:gd name="T60" fmla="*/ 449 w 981"/>
                <a:gd name="T61" fmla="*/ 150 h 708"/>
                <a:gd name="T62" fmla="*/ 416 w 981"/>
                <a:gd name="T63" fmla="*/ 164 h 708"/>
                <a:gd name="T64" fmla="*/ 392 w 981"/>
                <a:gd name="T65" fmla="*/ 174 h 708"/>
                <a:gd name="T66" fmla="*/ 365 w 981"/>
                <a:gd name="T67" fmla="*/ 187 h 708"/>
                <a:gd name="T68" fmla="*/ 340 w 981"/>
                <a:gd name="T69" fmla="*/ 197 h 708"/>
                <a:gd name="T70" fmla="*/ 320 w 981"/>
                <a:gd name="T71" fmla="*/ 209 h 708"/>
                <a:gd name="T72" fmla="*/ 297 w 981"/>
                <a:gd name="T73" fmla="*/ 225 h 708"/>
                <a:gd name="T74" fmla="*/ 269 w 981"/>
                <a:gd name="T75" fmla="*/ 245 h 708"/>
                <a:gd name="T76" fmla="*/ 252 w 981"/>
                <a:gd name="T77" fmla="*/ 259 h 708"/>
                <a:gd name="T78" fmla="*/ 235 w 981"/>
                <a:gd name="T79" fmla="*/ 275 h 708"/>
                <a:gd name="T80" fmla="*/ 218 w 981"/>
                <a:gd name="T81" fmla="*/ 291 h 708"/>
                <a:gd name="T82" fmla="*/ 0 w 981"/>
                <a:gd name="T83" fmla="*/ 638 h 70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981"/>
                <a:gd name="T127" fmla="*/ 0 h 708"/>
                <a:gd name="T128" fmla="*/ 981 w 981"/>
                <a:gd name="T129" fmla="*/ 708 h 708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981" h="708">
                  <a:moveTo>
                    <a:pt x="3" y="640"/>
                  </a:moveTo>
                  <a:lnTo>
                    <a:pt x="241" y="581"/>
                  </a:lnTo>
                  <a:lnTo>
                    <a:pt x="367" y="708"/>
                  </a:lnTo>
                  <a:lnTo>
                    <a:pt x="435" y="332"/>
                  </a:lnTo>
                  <a:lnTo>
                    <a:pt x="442" y="318"/>
                  </a:lnTo>
                  <a:lnTo>
                    <a:pt x="449" y="300"/>
                  </a:lnTo>
                  <a:lnTo>
                    <a:pt x="457" y="287"/>
                  </a:lnTo>
                  <a:lnTo>
                    <a:pt x="467" y="270"/>
                  </a:lnTo>
                  <a:lnTo>
                    <a:pt x="489" y="256"/>
                  </a:lnTo>
                  <a:lnTo>
                    <a:pt x="507" y="241"/>
                  </a:lnTo>
                  <a:lnTo>
                    <a:pt x="521" y="230"/>
                  </a:lnTo>
                  <a:lnTo>
                    <a:pt x="545" y="209"/>
                  </a:lnTo>
                  <a:lnTo>
                    <a:pt x="563" y="198"/>
                  </a:lnTo>
                  <a:lnTo>
                    <a:pt x="588" y="181"/>
                  </a:lnTo>
                  <a:lnTo>
                    <a:pt x="615" y="168"/>
                  </a:lnTo>
                  <a:lnTo>
                    <a:pt x="644" y="160"/>
                  </a:lnTo>
                  <a:lnTo>
                    <a:pt x="676" y="148"/>
                  </a:lnTo>
                  <a:lnTo>
                    <a:pt x="703" y="140"/>
                  </a:lnTo>
                  <a:lnTo>
                    <a:pt x="697" y="264"/>
                  </a:lnTo>
                  <a:lnTo>
                    <a:pt x="981" y="77"/>
                  </a:lnTo>
                  <a:lnTo>
                    <a:pt x="539" y="0"/>
                  </a:lnTo>
                  <a:lnTo>
                    <a:pt x="684" y="96"/>
                  </a:lnTo>
                  <a:lnTo>
                    <a:pt x="670" y="99"/>
                  </a:lnTo>
                  <a:lnTo>
                    <a:pt x="642" y="103"/>
                  </a:lnTo>
                  <a:lnTo>
                    <a:pt x="615" y="104"/>
                  </a:lnTo>
                  <a:lnTo>
                    <a:pt x="587" y="111"/>
                  </a:lnTo>
                  <a:lnTo>
                    <a:pt x="555" y="116"/>
                  </a:lnTo>
                  <a:lnTo>
                    <a:pt x="529" y="123"/>
                  </a:lnTo>
                  <a:lnTo>
                    <a:pt x="500" y="132"/>
                  </a:lnTo>
                  <a:lnTo>
                    <a:pt x="471" y="140"/>
                  </a:lnTo>
                  <a:lnTo>
                    <a:pt x="448" y="150"/>
                  </a:lnTo>
                  <a:lnTo>
                    <a:pt x="415" y="164"/>
                  </a:lnTo>
                  <a:lnTo>
                    <a:pt x="391" y="174"/>
                  </a:lnTo>
                  <a:lnTo>
                    <a:pt x="364" y="187"/>
                  </a:lnTo>
                  <a:lnTo>
                    <a:pt x="339" y="197"/>
                  </a:lnTo>
                  <a:lnTo>
                    <a:pt x="319" y="209"/>
                  </a:lnTo>
                  <a:lnTo>
                    <a:pt x="296" y="225"/>
                  </a:lnTo>
                  <a:lnTo>
                    <a:pt x="268" y="245"/>
                  </a:lnTo>
                  <a:lnTo>
                    <a:pt x="251" y="259"/>
                  </a:lnTo>
                  <a:lnTo>
                    <a:pt x="235" y="275"/>
                  </a:lnTo>
                  <a:lnTo>
                    <a:pt x="218" y="291"/>
                  </a:lnTo>
                  <a:lnTo>
                    <a:pt x="0" y="637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  <p:sp>
          <p:nvSpPr>
            <p:cNvPr id="43017" name="Freeform 8"/>
            <p:cNvSpPr>
              <a:spLocks noChangeArrowheads="1"/>
            </p:cNvSpPr>
            <p:nvPr/>
          </p:nvSpPr>
          <p:spPr bwMode="auto">
            <a:xfrm>
              <a:off x="5773" y="276"/>
              <a:ext cx="818" cy="852"/>
            </a:xfrm>
            <a:custGeom>
              <a:avLst/>
              <a:gdLst>
                <a:gd name="T0" fmla="*/ 79 w 817"/>
                <a:gd name="T1" fmla="*/ 3 h 851"/>
                <a:gd name="T2" fmla="*/ 146 w 817"/>
                <a:gd name="T3" fmla="*/ 209 h 851"/>
                <a:gd name="T4" fmla="*/ 0 w 817"/>
                <a:gd name="T5" fmla="*/ 318 h 851"/>
                <a:gd name="T6" fmla="*/ 434 w 817"/>
                <a:gd name="T7" fmla="*/ 377 h 851"/>
                <a:gd name="T8" fmla="*/ 451 w 817"/>
                <a:gd name="T9" fmla="*/ 383 h 851"/>
                <a:gd name="T10" fmla="*/ 471 w 817"/>
                <a:gd name="T11" fmla="*/ 390 h 851"/>
                <a:gd name="T12" fmla="*/ 487 w 817"/>
                <a:gd name="T13" fmla="*/ 396 h 851"/>
                <a:gd name="T14" fmla="*/ 505 w 817"/>
                <a:gd name="T15" fmla="*/ 405 h 851"/>
                <a:gd name="T16" fmla="*/ 523 w 817"/>
                <a:gd name="T17" fmla="*/ 424 h 851"/>
                <a:gd name="T18" fmla="*/ 540 w 817"/>
                <a:gd name="T19" fmla="*/ 440 h 851"/>
                <a:gd name="T20" fmla="*/ 553 w 817"/>
                <a:gd name="T21" fmla="*/ 452 h 851"/>
                <a:gd name="T22" fmla="*/ 576 w 817"/>
                <a:gd name="T23" fmla="*/ 474 h 851"/>
                <a:gd name="T24" fmla="*/ 589 w 817"/>
                <a:gd name="T25" fmla="*/ 489 h 851"/>
                <a:gd name="T26" fmla="*/ 609 w 817"/>
                <a:gd name="T27" fmla="*/ 511 h 851"/>
                <a:gd name="T28" fmla="*/ 623 w 817"/>
                <a:gd name="T29" fmla="*/ 534 h 851"/>
                <a:gd name="T30" fmla="*/ 634 w 817"/>
                <a:gd name="T31" fmla="*/ 560 h 851"/>
                <a:gd name="T32" fmla="*/ 648 w 817"/>
                <a:gd name="T33" fmla="*/ 588 h 851"/>
                <a:gd name="T34" fmla="*/ 657 w 817"/>
                <a:gd name="T35" fmla="*/ 611 h 851"/>
                <a:gd name="T36" fmla="*/ 513 w 817"/>
                <a:gd name="T37" fmla="*/ 606 h 851"/>
                <a:gd name="T38" fmla="*/ 729 w 817"/>
                <a:gd name="T39" fmla="*/ 852 h 851"/>
                <a:gd name="T40" fmla="*/ 818 w 817"/>
                <a:gd name="T41" fmla="*/ 468 h 851"/>
                <a:gd name="T42" fmla="*/ 707 w 817"/>
                <a:gd name="T43" fmla="*/ 595 h 851"/>
                <a:gd name="T44" fmla="*/ 703 w 817"/>
                <a:gd name="T45" fmla="*/ 581 h 851"/>
                <a:gd name="T46" fmla="*/ 700 w 817"/>
                <a:gd name="T47" fmla="*/ 557 h 851"/>
                <a:gd name="T48" fmla="*/ 697 w 817"/>
                <a:gd name="T49" fmla="*/ 534 h 851"/>
                <a:gd name="T50" fmla="*/ 689 w 817"/>
                <a:gd name="T51" fmla="*/ 509 h 851"/>
                <a:gd name="T52" fmla="*/ 683 w 817"/>
                <a:gd name="T53" fmla="*/ 483 h 851"/>
                <a:gd name="T54" fmla="*/ 676 w 817"/>
                <a:gd name="T55" fmla="*/ 460 h 851"/>
                <a:gd name="T56" fmla="*/ 665 w 817"/>
                <a:gd name="T57" fmla="*/ 435 h 851"/>
                <a:gd name="T58" fmla="*/ 656 w 817"/>
                <a:gd name="T59" fmla="*/ 408 h 851"/>
                <a:gd name="T60" fmla="*/ 645 w 817"/>
                <a:gd name="T61" fmla="*/ 389 h 851"/>
                <a:gd name="T62" fmla="*/ 629 w 817"/>
                <a:gd name="T63" fmla="*/ 360 h 851"/>
                <a:gd name="T64" fmla="*/ 617 w 817"/>
                <a:gd name="T65" fmla="*/ 339 h 851"/>
                <a:gd name="T66" fmla="*/ 602 w 817"/>
                <a:gd name="T67" fmla="*/ 316 h 851"/>
                <a:gd name="T68" fmla="*/ 590 w 817"/>
                <a:gd name="T69" fmla="*/ 295 h 851"/>
                <a:gd name="T70" fmla="*/ 577 w 817"/>
                <a:gd name="T71" fmla="*/ 277 h 851"/>
                <a:gd name="T72" fmla="*/ 557 w 817"/>
                <a:gd name="T73" fmla="*/ 257 h 851"/>
                <a:gd name="T74" fmla="*/ 535 w 817"/>
                <a:gd name="T75" fmla="*/ 233 h 851"/>
                <a:gd name="T76" fmla="*/ 519 w 817"/>
                <a:gd name="T77" fmla="*/ 219 h 851"/>
                <a:gd name="T78" fmla="*/ 501 w 817"/>
                <a:gd name="T79" fmla="*/ 204 h 851"/>
                <a:gd name="T80" fmla="*/ 482 w 817"/>
                <a:gd name="T81" fmla="*/ 189 h 851"/>
                <a:gd name="T82" fmla="*/ 81 w 817"/>
                <a:gd name="T83" fmla="*/ 0 h 851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817"/>
                <a:gd name="T127" fmla="*/ 0 h 851"/>
                <a:gd name="T128" fmla="*/ 817 w 817"/>
                <a:gd name="T129" fmla="*/ 851 h 851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817" h="851">
                  <a:moveTo>
                    <a:pt x="79" y="3"/>
                  </a:moveTo>
                  <a:lnTo>
                    <a:pt x="146" y="209"/>
                  </a:lnTo>
                  <a:lnTo>
                    <a:pt x="0" y="318"/>
                  </a:lnTo>
                  <a:lnTo>
                    <a:pt x="433" y="377"/>
                  </a:lnTo>
                  <a:lnTo>
                    <a:pt x="450" y="383"/>
                  </a:lnTo>
                  <a:lnTo>
                    <a:pt x="470" y="390"/>
                  </a:lnTo>
                  <a:lnTo>
                    <a:pt x="486" y="396"/>
                  </a:lnTo>
                  <a:lnTo>
                    <a:pt x="504" y="405"/>
                  </a:lnTo>
                  <a:lnTo>
                    <a:pt x="522" y="424"/>
                  </a:lnTo>
                  <a:lnTo>
                    <a:pt x="539" y="439"/>
                  </a:lnTo>
                  <a:lnTo>
                    <a:pt x="552" y="451"/>
                  </a:lnTo>
                  <a:lnTo>
                    <a:pt x="575" y="473"/>
                  </a:lnTo>
                  <a:lnTo>
                    <a:pt x="588" y="488"/>
                  </a:lnTo>
                  <a:lnTo>
                    <a:pt x="608" y="510"/>
                  </a:lnTo>
                  <a:lnTo>
                    <a:pt x="622" y="533"/>
                  </a:lnTo>
                  <a:lnTo>
                    <a:pt x="633" y="559"/>
                  </a:lnTo>
                  <a:lnTo>
                    <a:pt x="647" y="587"/>
                  </a:lnTo>
                  <a:lnTo>
                    <a:pt x="656" y="610"/>
                  </a:lnTo>
                  <a:lnTo>
                    <a:pt x="512" y="605"/>
                  </a:lnTo>
                  <a:lnTo>
                    <a:pt x="728" y="851"/>
                  </a:lnTo>
                  <a:lnTo>
                    <a:pt x="817" y="467"/>
                  </a:lnTo>
                  <a:lnTo>
                    <a:pt x="706" y="594"/>
                  </a:lnTo>
                  <a:lnTo>
                    <a:pt x="702" y="580"/>
                  </a:lnTo>
                  <a:lnTo>
                    <a:pt x="699" y="556"/>
                  </a:lnTo>
                  <a:lnTo>
                    <a:pt x="696" y="533"/>
                  </a:lnTo>
                  <a:lnTo>
                    <a:pt x="688" y="508"/>
                  </a:lnTo>
                  <a:lnTo>
                    <a:pt x="682" y="482"/>
                  </a:lnTo>
                  <a:lnTo>
                    <a:pt x="675" y="459"/>
                  </a:lnTo>
                  <a:lnTo>
                    <a:pt x="664" y="434"/>
                  </a:lnTo>
                  <a:lnTo>
                    <a:pt x="655" y="408"/>
                  </a:lnTo>
                  <a:lnTo>
                    <a:pt x="644" y="389"/>
                  </a:lnTo>
                  <a:lnTo>
                    <a:pt x="628" y="360"/>
                  </a:lnTo>
                  <a:lnTo>
                    <a:pt x="616" y="339"/>
                  </a:lnTo>
                  <a:lnTo>
                    <a:pt x="601" y="316"/>
                  </a:lnTo>
                  <a:lnTo>
                    <a:pt x="589" y="295"/>
                  </a:lnTo>
                  <a:lnTo>
                    <a:pt x="576" y="277"/>
                  </a:lnTo>
                  <a:lnTo>
                    <a:pt x="556" y="257"/>
                  </a:lnTo>
                  <a:lnTo>
                    <a:pt x="534" y="233"/>
                  </a:lnTo>
                  <a:lnTo>
                    <a:pt x="518" y="219"/>
                  </a:lnTo>
                  <a:lnTo>
                    <a:pt x="500" y="204"/>
                  </a:lnTo>
                  <a:lnTo>
                    <a:pt x="481" y="189"/>
                  </a:lnTo>
                  <a:lnTo>
                    <a:pt x="81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  <p:sp>
          <p:nvSpPr>
            <p:cNvPr id="43018" name="Freeform 9"/>
            <p:cNvSpPr>
              <a:spLocks noChangeArrowheads="1"/>
            </p:cNvSpPr>
            <p:nvPr/>
          </p:nvSpPr>
          <p:spPr bwMode="auto">
            <a:xfrm>
              <a:off x="5691" y="2122"/>
              <a:ext cx="983" cy="709"/>
            </a:xfrm>
            <a:custGeom>
              <a:avLst/>
              <a:gdLst>
                <a:gd name="T0" fmla="*/ 981 w 980"/>
                <a:gd name="T1" fmla="*/ 68 h 708"/>
                <a:gd name="T2" fmla="*/ 742 w 980"/>
                <a:gd name="T3" fmla="*/ 127 h 708"/>
                <a:gd name="T4" fmla="*/ 616 w 980"/>
                <a:gd name="T5" fmla="*/ 0 h 708"/>
                <a:gd name="T6" fmla="*/ 548 w 980"/>
                <a:gd name="T7" fmla="*/ 377 h 708"/>
                <a:gd name="T8" fmla="*/ 541 w 980"/>
                <a:gd name="T9" fmla="*/ 391 h 708"/>
                <a:gd name="T10" fmla="*/ 534 w 980"/>
                <a:gd name="T11" fmla="*/ 409 h 708"/>
                <a:gd name="T12" fmla="*/ 526 w 980"/>
                <a:gd name="T13" fmla="*/ 422 h 708"/>
                <a:gd name="T14" fmla="*/ 515 w 980"/>
                <a:gd name="T15" fmla="*/ 438 h 708"/>
                <a:gd name="T16" fmla="*/ 494 w 980"/>
                <a:gd name="T17" fmla="*/ 453 h 708"/>
                <a:gd name="T18" fmla="*/ 475 w 980"/>
                <a:gd name="T19" fmla="*/ 468 h 708"/>
                <a:gd name="T20" fmla="*/ 461 w 980"/>
                <a:gd name="T21" fmla="*/ 479 h 708"/>
                <a:gd name="T22" fmla="*/ 437 w 980"/>
                <a:gd name="T23" fmla="*/ 500 h 708"/>
                <a:gd name="T24" fmla="*/ 418 w 980"/>
                <a:gd name="T25" fmla="*/ 511 h 708"/>
                <a:gd name="T26" fmla="*/ 393 w 980"/>
                <a:gd name="T27" fmla="*/ 528 h 708"/>
                <a:gd name="T28" fmla="*/ 367 w 980"/>
                <a:gd name="T29" fmla="*/ 540 h 708"/>
                <a:gd name="T30" fmla="*/ 337 w 980"/>
                <a:gd name="T31" fmla="*/ 549 h 708"/>
                <a:gd name="T32" fmla="*/ 305 w 980"/>
                <a:gd name="T33" fmla="*/ 561 h 708"/>
                <a:gd name="T34" fmla="*/ 278 w 980"/>
                <a:gd name="T35" fmla="*/ 569 h 708"/>
                <a:gd name="T36" fmla="*/ 285 w 980"/>
                <a:gd name="T37" fmla="*/ 445 h 708"/>
                <a:gd name="T38" fmla="*/ 0 w 980"/>
                <a:gd name="T39" fmla="*/ 631 h 708"/>
                <a:gd name="T40" fmla="*/ 443 w 980"/>
                <a:gd name="T41" fmla="*/ 709 h 708"/>
                <a:gd name="T42" fmla="*/ 297 w 980"/>
                <a:gd name="T43" fmla="*/ 613 h 708"/>
                <a:gd name="T44" fmla="*/ 312 w 980"/>
                <a:gd name="T45" fmla="*/ 609 h 708"/>
                <a:gd name="T46" fmla="*/ 340 w 980"/>
                <a:gd name="T47" fmla="*/ 606 h 708"/>
                <a:gd name="T48" fmla="*/ 367 w 980"/>
                <a:gd name="T49" fmla="*/ 605 h 708"/>
                <a:gd name="T50" fmla="*/ 395 w 980"/>
                <a:gd name="T51" fmla="*/ 597 h 708"/>
                <a:gd name="T52" fmla="*/ 426 w 980"/>
                <a:gd name="T53" fmla="*/ 593 h 708"/>
                <a:gd name="T54" fmla="*/ 453 w 980"/>
                <a:gd name="T55" fmla="*/ 585 h 708"/>
                <a:gd name="T56" fmla="*/ 481 w 980"/>
                <a:gd name="T57" fmla="*/ 577 h 708"/>
                <a:gd name="T58" fmla="*/ 511 w 980"/>
                <a:gd name="T59" fmla="*/ 569 h 708"/>
                <a:gd name="T60" fmla="*/ 534 w 980"/>
                <a:gd name="T61" fmla="*/ 559 h 708"/>
                <a:gd name="T62" fmla="*/ 567 w 980"/>
                <a:gd name="T63" fmla="*/ 545 h 708"/>
                <a:gd name="T64" fmla="*/ 592 w 980"/>
                <a:gd name="T65" fmla="*/ 535 h 708"/>
                <a:gd name="T66" fmla="*/ 618 w 980"/>
                <a:gd name="T67" fmla="*/ 522 h 708"/>
                <a:gd name="T68" fmla="*/ 643 w 980"/>
                <a:gd name="T69" fmla="*/ 512 h 708"/>
                <a:gd name="T70" fmla="*/ 664 w 980"/>
                <a:gd name="T71" fmla="*/ 500 h 708"/>
                <a:gd name="T72" fmla="*/ 686 w 980"/>
                <a:gd name="T73" fmla="*/ 483 h 708"/>
                <a:gd name="T74" fmla="*/ 714 w 980"/>
                <a:gd name="T75" fmla="*/ 464 h 708"/>
                <a:gd name="T76" fmla="*/ 731 w 980"/>
                <a:gd name="T77" fmla="*/ 449 h 708"/>
                <a:gd name="T78" fmla="*/ 747 w 980"/>
                <a:gd name="T79" fmla="*/ 434 h 708"/>
                <a:gd name="T80" fmla="*/ 765 w 980"/>
                <a:gd name="T81" fmla="*/ 417 h 708"/>
                <a:gd name="T82" fmla="*/ 983 w 980"/>
                <a:gd name="T83" fmla="*/ 71 h 70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980"/>
                <a:gd name="T127" fmla="*/ 0 h 708"/>
                <a:gd name="T128" fmla="*/ 980 w 980"/>
                <a:gd name="T129" fmla="*/ 708 h 708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980" h="708">
                  <a:moveTo>
                    <a:pt x="978" y="68"/>
                  </a:moveTo>
                  <a:lnTo>
                    <a:pt x="740" y="127"/>
                  </a:lnTo>
                  <a:lnTo>
                    <a:pt x="614" y="0"/>
                  </a:lnTo>
                  <a:lnTo>
                    <a:pt x="546" y="376"/>
                  </a:lnTo>
                  <a:lnTo>
                    <a:pt x="539" y="390"/>
                  </a:lnTo>
                  <a:lnTo>
                    <a:pt x="532" y="408"/>
                  </a:lnTo>
                  <a:lnTo>
                    <a:pt x="524" y="421"/>
                  </a:lnTo>
                  <a:lnTo>
                    <a:pt x="513" y="437"/>
                  </a:lnTo>
                  <a:lnTo>
                    <a:pt x="492" y="452"/>
                  </a:lnTo>
                  <a:lnTo>
                    <a:pt x="474" y="467"/>
                  </a:lnTo>
                  <a:lnTo>
                    <a:pt x="460" y="478"/>
                  </a:lnTo>
                  <a:lnTo>
                    <a:pt x="436" y="499"/>
                  </a:lnTo>
                  <a:lnTo>
                    <a:pt x="417" y="510"/>
                  </a:lnTo>
                  <a:lnTo>
                    <a:pt x="392" y="527"/>
                  </a:lnTo>
                  <a:lnTo>
                    <a:pt x="366" y="539"/>
                  </a:lnTo>
                  <a:lnTo>
                    <a:pt x="336" y="548"/>
                  </a:lnTo>
                  <a:lnTo>
                    <a:pt x="304" y="560"/>
                  </a:lnTo>
                  <a:lnTo>
                    <a:pt x="277" y="568"/>
                  </a:lnTo>
                  <a:lnTo>
                    <a:pt x="284" y="444"/>
                  </a:lnTo>
                  <a:lnTo>
                    <a:pt x="0" y="630"/>
                  </a:lnTo>
                  <a:lnTo>
                    <a:pt x="442" y="708"/>
                  </a:lnTo>
                  <a:lnTo>
                    <a:pt x="296" y="612"/>
                  </a:lnTo>
                  <a:lnTo>
                    <a:pt x="311" y="608"/>
                  </a:lnTo>
                  <a:lnTo>
                    <a:pt x="339" y="605"/>
                  </a:lnTo>
                  <a:lnTo>
                    <a:pt x="366" y="604"/>
                  </a:lnTo>
                  <a:lnTo>
                    <a:pt x="394" y="596"/>
                  </a:lnTo>
                  <a:lnTo>
                    <a:pt x="425" y="592"/>
                  </a:lnTo>
                  <a:lnTo>
                    <a:pt x="452" y="584"/>
                  </a:lnTo>
                  <a:lnTo>
                    <a:pt x="480" y="576"/>
                  </a:lnTo>
                  <a:lnTo>
                    <a:pt x="509" y="568"/>
                  </a:lnTo>
                  <a:lnTo>
                    <a:pt x="532" y="558"/>
                  </a:lnTo>
                  <a:lnTo>
                    <a:pt x="565" y="544"/>
                  </a:lnTo>
                  <a:lnTo>
                    <a:pt x="590" y="534"/>
                  </a:lnTo>
                  <a:lnTo>
                    <a:pt x="616" y="521"/>
                  </a:lnTo>
                  <a:lnTo>
                    <a:pt x="641" y="511"/>
                  </a:lnTo>
                  <a:lnTo>
                    <a:pt x="662" y="499"/>
                  </a:lnTo>
                  <a:lnTo>
                    <a:pt x="684" y="482"/>
                  </a:lnTo>
                  <a:lnTo>
                    <a:pt x="712" y="463"/>
                  </a:lnTo>
                  <a:lnTo>
                    <a:pt x="729" y="448"/>
                  </a:lnTo>
                  <a:lnTo>
                    <a:pt x="745" y="433"/>
                  </a:lnTo>
                  <a:lnTo>
                    <a:pt x="763" y="416"/>
                  </a:lnTo>
                  <a:lnTo>
                    <a:pt x="980" y="71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  <p:sp>
          <p:nvSpPr>
            <p:cNvPr id="43019" name="Freeform 10"/>
            <p:cNvSpPr>
              <a:spLocks noChangeArrowheads="1"/>
            </p:cNvSpPr>
            <p:nvPr/>
          </p:nvSpPr>
          <p:spPr bwMode="auto">
            <a:xfrm>
              <a:off x="1055" y="2061"/>
              <a:ext cx="818" cy="852"/>
            </a:xfrm>
            <a:custGeom>
              <a:avLst/>
              <a:gdLst>
                <a:gd name="T0" fmla="*/ 739 w 817"/>
                <a:gd name="T1" fmla="*/ 851 h 849"/>
                <a:gd name="T2" fmla="*/ 672 w 817"/>
                <a:gd name="T3" fmla="*/ 643 h 849"/>
                <a:gd name="T4" fmla="*/ 818 w 817"/>
                <a:gd name="T5" fmla="*/ 534 h 849"/>
                <a:gd name="T6" fmla="*/ 384 w 817"/>
                <a:gd name="T7" fmla="*/ 475 h 849"/>
                <a:gd name="T8" fmla="*/ 367 w 817"/>
                <a:gd name="T9" fmla="*/ 468 h 849"/>
                <a:gd name="T10" fmla="*/ 347 w 817"/>
                <a:gd name="T11" fmla="*/ 462 h 849"/>
                <a:gd name="T12" fmla="*/ 331 w 817"/>
                <a:gd name="T13" fmla="*/ 455 h 849"/>
                <a:gd name="T14" fmla="*/ 312 w 817"/>
                <a:gd name="T15" fmla="*/ 447 h 849"/>
                <a:gd name="T16" fmla="*/ 295 w 817"/>
                <a:gd name="T17" fmla="*/ 428 h 849"/>
                <a:gd name="T18" fmla="*/ 278 w 817"/>
                <a:gd name="T19" fmla="*/ 411 h 849"/>
                <a:gd name="T20" fmla="*/ 265 w 817"/>
                <a:gd name="T21" fmla="*/ 399 h 849"/>
                <a:gd name="T22" fmla="*/ 242 w 817"/>
                <a:gd name="T23" fmla="*/ 379 h 849"/>
                <a:gd name="T24" fmla="*/ 228 w 817"/>
                <a:gd name="T25" fmla="*/ 362 h 849"/>
                <a:gd name="T26" fmla="*/ 209 w 817"/>
                <a:gd name="T27" fmla="*/ 341 h 849"/>
                <a:gd name="T28" fmla="*/ 195 w 817"/>
                <a:gd name="T29" fmla="*/ 317 h 849"/>
                <a:gd name="T30" fmla="*/ 184 w 817"/>
                <a:gd name="T31" fmla="*/ 293 h 849"/>
                <a:gd name="T32" fmla="*/ 170 w 817"/>
                <a:gd name="T33" fmla="*/ 265 h 849"/>
                <a:gd name="T34" fmla="*/ 161 w 817"/>
                <a:gd name="T35" fmla="*/ 241 h 849"/>
                <a:gd name="T36" fmla="*/ 304 w 817"/>
                <a:gd name="T37" fmla="*/ 247 h 849"/>
                <a:gd name="T38" fmla="*/ 89 w 817"/>
                <a:gd name="T39" fmla="*/ 0 h 849"/>
                <a:gd name="T40" fmla="*/ 0 w 817"/>
                <a:gd name="T41" fmla="*/ 384 h 849"/>
                <a:gd name="T42" fmla="*/ 111 w 817"/>
                <a:gd name="T43" fmla="*/ 257 h 849"/>
                <a:gd name="T44" fmla="*/ 115 w 817"/>
                <a:gd name="T45" fmla="*/ 270 h 849"/>
                <a:gd name="T46" fmla="*/ 118 w 817"/>
                <a:gd name="T47" fmla="*/ 294 h 849"/>
                <a:gd name="T48" fmla="*/ 120 w 817"/>
                <a:gd name="T49" fmla="*/ 317 h 849"/>
                <a:gd name="T50" fmla="*/ 128 w 817"/>
                <a:gd name="T51" fmla="*/ 342 h 849"/>
                <a:gd name="T52" fmla="*/ 135 w 817"/>
                <a:gd name="T53" fmla="*/ 369 h 849"/>
                <a:gd name="T54" fmla="*/ 142 w 817"/>
                <a:gd name="T55" fmla="*/ 393 h 849"/>
                <a:gd name="T56" fmla="*/ 152 w 817"/>
                <a:gd name="T57" fmla="*/ 417 h 849"/>
                <a:gd name="T58" fmla="*/ 162 w 817"/>
                <a:gd name="T59" fmla="*/ 443 h 849"/>
                <a:gd name="T60" fmla="*/ 173 w 817"/>
                <a:gd name="T61" fmla="*/ 463 h 849"/>
                <a:gd name="T62" fmla="*/ 189 w 817"/>
                <a:gd name="T63" fmla="*/ 491 h 849"/>
                <a:gd name="T64" fmla="*/ 200 w 817"/>
                <a:gd name="T65" fmla="*/ 513 h 849"/>
                <a:gd name="T66" fmla="*/ 216 w 817"/>
                <a:gd name="T67" fmla="*/ 536 h 849"/>
                <a:gd name="T68" fmla="*/ 228 w 817"/>
                <a:gd name="T69" fmla="*/ 558 h 849"/>
                <a:gd name="T70" fmla="*/ 241 w 817"/>
                <a:gd name="T71" fmla="*/ 576 h 849"/>
                <a:gd name="T72" fmla="*/ 260 w 817"/>
                <a:gd name="T73" fmla="*/ 595 h 849"/>
                <a:gd name="T74" fmla="*/ 283 w 817"/>
                <a:gd name="T75" fmla="*/ 619 h 849"/>
                <a:gd name="T76" fmla="*/ 299 w 817"/>
                <a:gd name="T77" fmla="*/ 634 h 849"/>
                <a:gd name="T78" fmla="*/ 317 w 817"/>
                <a:gd name="T79" fmla="*/ 647 h 849"/>
                <a:gd name="T80" fmla="*/ 336 w 817"/>
                <a:gd name="T81" fmla="*/ 663 h 849"/>
                <a:gd name="T82" fmla="*/ 737 w 817"/>
                <a:gd name="T83" fmla="*/ 852 h 84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817"/>
                <a:gd name="T127" fmla="*/ 0 h 849"/>
                <a:gd name="T128" fmla="*/ 817 w 817"/>
                <a:gd name="T129" fmla="*/ 849 h 84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817" h="849">
                  <a:moveTo>
                    <a:pt x="738" y="848"/>
                  </a:moveTo>
                  <a:lnTo>
                    <a:pt x="671" y="641"/>
                  </a:lnTo>
                  <a:lnTo>
                    <a:pt x="817" y="532"/>
                  </a:lnTo>
                  <a:lnTo>
                    <a:pt x="384" y="473"/>
                  </a:lnTo>
                  <a:lnTo>
                    <a:pt x="367" y="466"/>
                  </a:lnTo>
                  <a:lnTo>
                    <a:pt x="347" y="460"/>
                  </a:lnTo>
                  <a:lnTo>
                    <a:pt x="331" y="453"/>
                  </a:lnTo>
                  <a:lnTo>
                    <a:pt x="312" y="445"/>
                  </a:lnTo>
                  <a:lnTo>
                    <a:pt x="295" y="426"/>
                  </a:lnTo>
                  <a:lnTo>
                    <a:pt x="278" y="410"/>
                  </a:lnTo>
                  <a:lnTo>
                    <a:pt x="265" y="398"/>
                  </a:lnTo>
                  <a:lnTo>
                    <a:pt x="242" y="378"/>
                  </a:lnTo>
                  <a:lnTo>
                    <a:pt x="228" y="361"/>
                  </a:lnTo>
                  <a:lnTo>
                    <a:pt x="209" y="340"/>
                  </a:lnTo>
                  <a:lnTo>
                    <a:pt x="195" y="316"/>
                  </a:lnTo>
                  <a:lnTo>
                    <a:pt x="184" y="292"/>
                  </a:lnTo>
                  <a:lnTo>
                    <a:pt x="170" y="264"/>
                  </a:lnTo>
                  <a:lnTo>
                    <a:pt x="161" y="240"/>
                  </a:lnTo>
                  <a:lnTo>
                    <a:pt x="304" y="246"/>
                  </a:lnTo>
                  <a:lnTo>
                    <a:pt x="89" y="0"/>
                  </a:lnTo>
                  <a:lnTo>
                    <a:pt x="0" y="383"/>
                  </a:lnTo>
                  <a:lnTo>
                    <a:pt x="111" y="256"/>
                  </a:lnTo>
                  <a:lnTo>
                    <a:pt x="115" y="269"/>
                  </a:lnTo>
                  <a:lnTo>
                    <a:pt x="118" y="293"/>
                  </a:lnTo>
                  <a:lnTo>
                    <a:pt x="120" y="316"/>
                  </a:lnTo>
                  <a:lnTo>
                    <a:pt x="128" y="341"/>
                  </a:lnTo>
                  <a:lnTo>
                    <a:pt x="135" y="368"/>
                  </a:lnTo>
                  <a:lnTo>
                    <a:pt x="142" y="392"/>
                  </a:lnTo>
                  <a:lnTo>
                    <a:pt x="152" y="416"/>
                  </a:lnTo>
                  <a:lnTo>
                    <a:pt x="162" y="441"/>
                  </a:lnTo>
                  <a:lnTo>
                    <a:pt x="173" y="461"/>
                  </a:lnTo>
                  <a:lnTo>
                    <a:pt x="189" y="489"/>
                  </a:lnTo>
                  <a:lnTo>
                    <a:pt x="200" y="511"/>
                  </a:lnTo>
                  <a:lnTo>
                    <a:pt x="216" y="534"/>
                  </a:lnTo>
                  <a:lnTo>
                    <a:pt x="228" y="556"/>
                  </a:lnTo>
                  <a:lnTo>
                    <a:pt x="241" y="574"/>
                  </a:lnTo>
                  <a:lnTo>
                    <a:pt x="260" y="593"/>
                  </a:lnTo>
                  <a:lnTo>
                    <a:pt x="283" y="617"/>
                  </a:lnTo>
                  <a:lnTo>
                    <a:pt x="299" y="632"/>
                  </a:lnTo>
                  <a:lnTo>
                    <a:pt x="317" y="645"/>
                  </a:lnTo>
                  <a:lnTo>
                    <a:pt x="336" y="661"/>
                  </a:lnTo>
                  <a:lnTo>
                    <a:pt x="736" y="8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</p:grpSp>
      <p:sp>
        <p:nvSpPr>
          <p:cNvPr id="43011" name="Text Box 11"/>
          <p:cNvSpPr txBox="1">
            <a:spLocks noChangeArrowheads="1"/>
          </p:cNvSpPr>
          <p:nvPr/>
        </p:nvSpPr>
        <p:spPr bwMode="auto">
          <a:xfrm>
            <a:off x="1828800" y="5638800"/>
            <a:ext cx="536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>
                <a:latin typeface="굴림" pitchFamily="50" charset="-127"/>
              </a:rPr>
              <a:t>[</a:t>
            </a:r>
            <a:r>
              <a:rPr lang="ko-KR" altLang="en-US">
                <a:latin typeface="굴림" pitchFamily="50" charset="-127"/>
              </a:rPr>
              <a:t>데이터 마이닝의 효과적인 순환구조</a:t>
            </a:r>
            <a:r>
              <a:rPr lang="en-US" altLang="ko-KR">
                <a:latin typeface="굴림" pitchFamily="50" charset="-127"/>
              </a:rPr>
              <a:t>]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(3) </a:t>
            </a:r>
            <a:r>
              <a:rPr lang="ko-KR" altLang="en-US" smtClean="0"/>
              <a:t>순환 구조의 적용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효과적인 순환구조는 데이터를 기업의 프로세스에 접목시키기 위한 틀이다</a:t>
            </a:r>
            <a:r>
              <a:rPr lang="en-US" altLang="ko-KR" smtClean="0"/>
              <a:t>. </a:t>
            </a:r>
            <a:r>
              <a:rPr lang="ko-KR" altLang="en-US" smtClean="0"/>
              <a:t>데이터 마이닝 기법은 예측을 위해 활용될 수 있을 것이고</a:t>
            </a:r>
            <a:r>
              <a:rPr lang="en-US" altLang="ko-KR" smtClean="0"/>
              <a:t>, </a:t>
            </a:r>
            <a:r>
              <a:rPr lang="ko-KR" altLang="en-US" smtClean="0"/>
              <a:t>상품을 어떻게 분류하는 것이 적절한지 발견하게 할 수 있을 것이다</a:t>
            </a:r>
            <a:r>
              <a:rPr lang="en-US" altLang="ko-KR" smtClean="0"/>
              <a:t>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3200" smtClean="0"/>
              <a:t>(4) </a:t>
            </a:r>
            <a:r>
              <a:rPr lang="ko-KR" altLang="en-US" sz="3200" smtClean="0"/>
              <a:t>순환구조에서의 데이터 마이닝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7772400" cy="3429000"/>
          </a:xfrm>
        </p:spPr>
        <p:txBody>
          <a:bodyPr/>
          <a:lstStyle/>
          <a:p>
            <a:pPr eaLnBrk="1" hangingPunct="1"/>
            <a:r>
              <a:rPr lang="ko-KR" altLang="en-US" smtClean="0"/>
              <a:t>대기업들은 기업의 비즈니스를 수행하기 위한 업무 집중적인 어플리케이션을 개발하거나 도입한 경험을 지니고 있다</a:t>
            </a:r>
            <a:r>
              <a:rPr lang="en-US" altLang="ko-KR" smtClean="0"/>
              <a:t>. </a:t>
            </a:r>
            <a:r>
              <a:rPr lang="ko-KR" altLang="en-US" smtClean="0"/>
              <a:t>그렇지만 데이터 마이닝은 이러한 운영시스템과는 많은 차이가 있다</a:t>
            </a:r>
            <a:r>
              <a:rPr lang="en-US" altLang="ko-KR" smtClean="0"/>
              <a:t>. </a:t>
            </a:r>
            <a:r>
              <a:rPr lang="ko-KR" altLang="en-US" smtClean="0"/>
              <a:t>따라서 운영시스템의 구축으로 이어지는 것은 아니다</a:t>
            </a:r>
            <a:r>
              <a:rPr lang="en-US" altLang="ko-KR" smtClean="0"/>
              <a:t>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/>
              <a:t>질의 및 응답</a:t>
            </a:r>
            <a:endParaRPr lang="ko-KR" altLang="en-US" dirty="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7338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endParaRPr lang="en-US" altLang="ko-KR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2. </a:t>
            </a:r>
            <a:r>
              <a:rPr lang="ko-KR" altLang="en-US" smtClean="0"/>
              <a:t>데이터 베이스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데이터베이스의 개념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mtClean="0"/>
              <a:t>     데이터 베이스란 저장된 부분과 자료를 필요로 하는 이용자 사이에 매개 역할을 하는 소프트웨어를 둠으로써</a:t>
            </a:r>
            <a:r>
              <a:rPr lang="en-US" altLang="ko-KR" smtClean="0"/>
              <a:t>, </a:t>
            </a:r>
            <a:r>
              <a:rPr lang="ko-KR" altLang="en-US" smtClean="0"/>
              <a:t>자료를 용이하게 해주는 기술이다</a:t>
            </a:r>
            <a:r>
              <a:rPr lang="en-US" altLang="ko-KR" smtClean="0"/>
              <a:t>. </a:t>
            </a:r>
            <a:r>
              <a:rPr lang="ko-KR" altLang="en-US" smtClean="0"/>
              <a:t>이는 자료의 저장방식으로서가 아니라 관련 데이터를 많이 수록해 놓은 그 자체를 말한다</a:t>
            </a:r>
            <a:r>
              <a:rPr lang="en-US" altLang="ko-KR" smtClean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229600" cy="762000"/>
          </a:xfrm>
        </p:spPr>
        <p:txBody>
          <a:bodyPr/>
          <a:lstStyle/>
          <a:p>
            <a:pPr eaLnBrk="1" hangingPunct="1"/>
            <a:r>
              <a:rPr lang="en-US" altLang="ko-KR" sz="2800" smtClean="0"/>
              <a:t>(2) </a:t>
            </a:r>
            <a:r>
              <a:rPr lang="ko-KR" altLang="en-US" sz="2800" smtClean="0"/>
              <a:t>데이터베이스의 장점과 주요 용어</a:t>
            </a:r>
            <a:r>
              <a:rPr lang="en-US" altLang="ko-KR" sz="2800" smtClean="0"/>
              <a:t>(1/2)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데이터 베이스의 장점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mtClean="0"/>
              <a:t>   </a:t>
            </a:r>
            <a:r>
              <a:rPr lang="en-US" altLang="ko-KR" sz="2200" smtClean="0"/>
              <a:t>- </a:t>
            </a:r>
            <a:r>
              <a:rPr lang="ko-KR" altLang="en-US" sz="2200" smtClean="0"/>
              <a:t>중복성이 감소된다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200" smtClean="0"/>
              <a:t>    </a:t>
            </a:r>
            <a:r>
              <a:rPr lang="en-US" altLang="ko-KR" sz="2200" smtClean="0"/>
              <a:t>- </a:t>
            </a:r>
            <a:r>
              <a:rPr lang="ko-KR" altLang="en-US" sz="2200" smtClean="0"/>
              <a:t>불일치를 피할 수 있다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200" smtClean="0"/>
              <a:t>    </a:t>
            </a:r>
            <a:r>
              <a:rPr lang="en-US" altLang="ko-KR" sz="2200" smtClean="0"/>
              <a:t>- </a:t>
            </a:r>
            <a:r>
              <a:rPr lang="ko-KR" altLang="en-US" sz="2200" smtClean="0"/>
              <a:t>표준화가 가능하다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200" smtClean="0"/>
              <a:t>    </a:t>
            </a:r>
            <a:r>
              <a:rPr lang="en-US" altLang="ko-KR" sz="2200" smtClean="0"/>
              <a:t>- </a:t>
            </a:r>
            <a:r>
              <a:rPr lang="ko-KR" altLang="en-US" sz="2200" smtClean="0"/>
              <a:t>보안을 유지할 수 있다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200" smtClean="0"/>
              <a:t>    </a:t>
            </a:r>
            <a:r>
              <a:rPr lang="en-US" altLang="ko-KR" sz="2200" smtClean="0"/>
              <a:t>- </a:t>
            </a:r>
            <a:r>
              <a:rPr lang="ko-KR" altLang="en-US" sz="2200" smtClean="0"/>
              <a:t>무결성을 유지할 수 있다</a:t>
            </a:r>
            <a:r>
              <a:rPr lang="en-US" altLang="ko-KR" sz="22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200" smtClean="0"/>
              <a:t>    - </a:t>
            </a:r>
            <a:r>
              <a:rPr lang="ko-KR" altLang="en-US" sz="2200" smtClean="0"/>
              <a:t>압축성이 있다</a:t>
            </a:r>
            <a:r>
              <a:rPr lang="en-US" altLang="ko-KR" sz="22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200" smtClean="0"/>
              <a:t>    - </a:t>
            </a:r>
            <a:r>
              <a:rPr lang="ko-KR" altLang="en-US" sz="2200" smtClean="0"/>
              <a:t>처리속도가 빠르다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ko-KR" altLang="en-US" sz="2200" smtClean="0"/>
              <a:t>    </a:t>
            </a:r>
            <a:r>
              <a:rPr lang="en-US" altLang="ko-KR" sz="2200" smtClean="0"/>
              <a:t>- </a:t>
            </a:r>
            <a:r>
              <a:rPr lang="ko-KR" altLang="en-US" sz="2200" smtClean="0"/>
              <a:t>단조롭고 고된 일을 감소시킨다</a:t>
            </a:r>
            <a:r>
              <a:rPr lang="en-US" altLang="ko-KR" sz="2200" smtClean="0"/>
              <a:t>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altLang="ko-KR" sz="2200" smtClean="0"/>
              <a:t>    - </a:t>
            </a:r>
            <a:r>
              <a:rPr lang="ko-KR" altLang="en-US" sz="2200" smtClean="0"/>
              <a:t>현재성을 가진다</a:t>
            </a:r>
            <a:r>
              <a:rPr lang="en-US" altLang="ko-KR" sz="2200" smtClean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ko-KR" sz="2800" smtClean="0"/>
              <a:t>(2) </a:t>
            </a:r>
            <a:r>
              <a:rPr lang="ko-KR" altLang="en-US" sz="2800" smtClean="0"/>
              <a:t>데이터베이스의 장점과 주요 용어</a:t>
            </a:r>
            <a:r>
              <a:rPr lang="en-US" altLang="ko-KR" sz="2800" smtClean="0"/>
              <a:t>(2/2)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200" smtClean="0"/>
              <a:t>2) </a:t>
            </a:r>
            <a:r>
              <a:rPr lang="ko-KR" altLang="en-US" sz="2200" smtClean="0"/>
              <a:t>데이터베이스와 관련된 용어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600" smtClean="0"/>
              <a:t> </a:t>
            </a:r>
            <a:r>
              <a:rPr lang="en-US" altLang="ko-KR" sz="2000" smtClean="0"/>
              <a:t>-</a:t>
            </a:r>
            <a:r>
              <a:rPr lang="ko-KR" altLang="en-US" sz="2000" smtClean="0"/>
              <a:t>데이터베이스 관리시스템</a:t>
            </a:r>
            <a:r>
              <a:rPr lang="en-US" altLang="ko-KR" sz="2000" smtClean="0"/>
              <a:t>(DBMS)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000" smtClean="0"/>
              <a:t>   </a:t>
            </a:r>
            <a:r>
              <a:rPr lang="ko-KR" altLang="en-US" sz="2000" smtClean="0"/>
              <a:t>데이터베이스관리시스템은 조직의 데이터베이스를 생성</a:t>
            </a:r>
            <a:r>
              <a:rPr lang="en-US" altLang="ko-KR" sz="2000" smtClean="0"/>
              <a:t>, </a:t>
            </a:r>
            <a:r>
              <a:rPr lang="ko-KR" altLang="en-US" sz="2000" smtClean="0"/>
              <a:t>유지</a:t>
            </a:r>
            <a:r>
              <a:rPr lang="en-US" altLang="ko-KR" sz="2000" smtClean="0"/>
              <a:t>, </a:t>
            </a:r>
            <a:r>
              <a:rPr lang="ko-KR" altLang="en-US" sz="2000" smtClean="0"/>
              <a:t>사용하는 과정을 정해주는 일군의 프로그램의 집합을 말한다</a:t>
            </a:r>
            <a:r>
              <a:rPr lang="en-US" altLang="ko-KR" sz="2000" smtClean="0"/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000" smtClean="0"/>
              <a:t> - </a:t>
            </a:r>
            <a:r>
              <a:rPr lang="ko-KR" altLang="en-US" sz="2000" smtClean="0"/>
              <a:t>데이터베이스 관리자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   데이터베이스를 관리하는 시스템소프트웨어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</a:t>
            </a:r>
            <a:r>
              <a:rPr lang="en-US" altLang="ko-KR" sz="2000" smtClean="0"/>
              <a:t>- </a:t>
            </a:r>
            <a:r>
              <a:rPr lang="ko-KR" altLang="en-US" sz="2000" smtClean="0"/>
              <a:t>스키마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   어떤 대상세계의 정보를 사상하여 얻어지는 구조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</a:t>
            </a:r>
            <a:r>
              <a:rPr lang="en-US" altLang="ko-KR" sz="2000" smtClean="0"/>
              <a:t>- </a:t>
            </a:r>
            <a:r>
              <a:rPr lang="ko-KR" altLang="en-US" sz="2000" smtClean="0"/>
              <a:t>데이터정의언어</a:t>
            </a:r>
            <a:r>
              <a:rPr lang="en-US" altLang="ko-KR" sz="2000" smtClean="0"/>
              <a:t>(DDL)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000" smtClean="0"/>
              <a:t>    </a:t>
            </a:r>
            <a:r>
              <a:rPr lang="ko-KR" altLang="en-US" sz="2000" smtClean="0"/>
              <a:t>일련의 데이터정의연산을 기술하기 위한 언어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</a:t>
            </a:r>
            <a:r>
              <a:rPr lang="en-US" altLang="ko-KR" sz="2000" smtClean="0"/>
              <a:t>- </a:t>
            </a:r>
            <a:r>
              <a:rPr lang="ko-KR" altLang="en-US" sz="2000" smtClean="0"/>
              <a:t>데이터조작언어</a:t>
            </a:r>
            <a:r>
              <a:rPr lang="en-US" altLang="ko-KR" sz="2000" smtClean="0"/>
              <a:t>(DML)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000" smtClean="0"/>
              <a:t>    </a:t>
            </a:r>
            <a:r>
              <a:rPr lang="ko-KR" altLang="en-US" sz="2000" smtClean="0"/>
              <a:t>일년의 데이터조작연산을 기술하기 위한 언어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</a:t>
            </a:r>
            <a:r>
              <a:rPr lang="en-US" altLang="ko-KR" sz="2000" smtClean="0"/>
              <a:t>- </a:t>
            </a:r>
            <a:r>
              <a:rPr lang="ko-KR" altLang="en-US" sz="2000" smtClean="0"/>
              <a:t>주언어접속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000" smtClean="0"/>
              <a:t>    </a:t>
            </a:r>
            <a:r>
              <a:rPr lang="en-US" altLang="ko-KR" sz="2000" smtClean="0"/>
              <a:t>DBMS</a:t>
            </a:r>
            <a:r>
              <a:rPr lang="ko-KR" altLang="en-US" sz="2000" smtClean="0"/>
              <a:t>의 일부로서 응용프로그램과의 소통을 담당한다</a:t>
            </a:r>
            <a:r>
              <a:rPr lang="en-US" altLang="ko-KR" sz="2000" smtClean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데이터베이스 관련 용어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11268" name="_x72708328" descr="EMB00000b2c057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2143125"/>
            <a:ext cx="7786687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2800" smtClean="0"/>
              <a:t>(3) </a:t>
            </a:r>
            <a:r>
              <a:rPr lang="ko-KR" altLang="en-US" sz="2800" smtClean="0"/>
              <a:t>데이터베이스의 종류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600" smtClean="0"/>
              <a:t>집중 데이터베이스</a:t>
            </a:r>
            <a:r>
              <a:rPr lang="en-US" altLang="ko-KR" sz="2600" smtClean="0"/>
              <a:t>, </a:t>
            </a:r>
            <a:r>
              <a:rPr lang="ko-KR" altLang="en-US" sz="2600" smtClean="0"/>
              <a:t>분권데이터 베이스</a:t>
            </a:r>
            <a:r>
              <a:rPr lang="en-US" altLang="ko-KR" sz="2600" smtClean="0"/>
              <a:t>, </a:t>
            </a:r>
            <a:r>
              <a:rPr lang="ko-KR" altLang="en-US" sz="2600" smtClean="0"/>
              <a:t>분산데이터 베이스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600" smtClean="0"/>
              <a:t>공동운영 데이터 베이스</a:t>
            </a:r>
            <a:r>
              <a:rPr lang="en-US" altLang="ko-KR" sz="2600" smtClean="0"/>
              <a:t>, </a:t>
            </a:r>
            <a:r>
              <a:rPr lang="ko-KR" altLang="en-US" sz="2600" smtClean="0"/>
              <a:t>주제영역별 데이터베이스</a:t>
            </a:r>
            <a:r>
              <a:rPr lang="en-US" altLang="ko-KR" sz="2600" smtClean="0"/>
              <a:t>, </a:t>
            </a:r>
            <a:r>
              <a:rPr lang="ko-KR" altLang="en-US" sz="2600" smtClean="0"/>
              <a:t>거래 데이터베이스</a:t>
            </a:r>
            <a:r>
              <a:rPr lang="en-US" altLang="ko-KR" sz="2600" smtClean="0"/>
              <a:t>, </a:t>
            </a:r>
            <a:r>
              <a:rPr lang="ko-KR" altLang="en-US" sz="2600" smtClean="0"/>
              <a:t>생산 데이터베이스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600" smtClean="0"/>
              <a:t>공동최종사용자 데이터베이스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600" smtClean="0"/>
              <a:t>개인최종사용자 데이터베이스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600" smtClean="0"/>
              <a:t>고급데이터베이스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600" smtClean="0"/>
              <a:t>     </a:t>
            </a:r>
            <a:r>
              <a:rPr lang="en-US" altLang="ko-KR" sz="2600" smtClean="0"/>
              <a:t>- </a:t>
            </a:r>
            <a:r>
              <a:rPr lang="ko-KR" altLang="en-US" sz="2600" smtClean="0"/>
              <a:t>객체지향데이터베이스</a:t>
            </a:r>
            <a:r>
              <a:rPr lang="en-US" altLang="ko-KR" sz="2600" smtClean="0"/>
              <a:t>, </a:t>
            </a:r>
            <a:r>
              <a:rPr lang="ko-KR" altLang="en-US" sz="2600" smtClean="0"/>
              <a:t>지식기반 데이터베이스</a:t>
            </a:r>
            <a:r>
              <a:rPr lang="en-US" altLang="ko-KR" sz="2600" smtClean="0"/>
              <a:t>, </a:t>
            </a:r>
            <a:r>
              <a:rPr lang="ko-KR" altLang="en-US" sz="2600" smtClean="0"/>
              <a:t>대중매체 데이터베이스</a:t>
            </a:r>
            <a:r>
              <a:rPr lang="en-US" altLang="ko-KR" sz="2600" smtClean="0"/>
              <a:t>, </a:t>
            </a:r>
            <a:r>
              <a:rPr lang="ko-KR" altLang="en-US" sz="2600" smtClean="0"/>
              <a:t>외부 </a:t>
            </a:r>
            <a:r>
              <a:rPr lang="en-US" altLang="ko-KR" sz="2600" smtClean="0"/>
              <a:t>DB(</a:t>
            </a:r>
            <a:r>
              <a:rPr lang="ko-KR" altLang="en-US" sz="2600" smtClean="0"/>
              <a:t>데이터은행</a:t>
            </a:r>
            <a:r>
              <a:rPr lang="en-US" altLang="ko-KR" sz="2600" smtClean="0"/>
              <a:t>)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금동미륵보살">
  <a:themeElements>
    <a:clrScheme name="금동미륵보살 6">
      <a:dk1>
        <a:srgbClr val="516451"/>
      </a:dk1>
      <a:lt1>
        <a:srgbClr val="FFFFFF"/>
      </a:lt1>
      <a:dk2>
        <a:srgbClr val="97AC3C"/>
      </a:dk2>
      <a:lt2>
        <a:srgbClr val="273D34"/>
      </a:lt2>
      <a:accent1>
        <a:srgbClr val="FFD459"/>
      </a:accent1>
      <a:accent2>
        <a:srgbClr val="F27A02"/>
      </a:accent2>
      <a:accent3>
        <a:srgbClr val="FFFFFF"/>
      </a:accent3>
      <a:accent4>
        <a:srgbClr val="445444"/>
      </a:accent4>
      <a:accent5>
        <a:srgbClr val="FFE6B5"/>
      </a:accent5>
      <a:accent6>
        <a:srgbClr val="DB6E02"/>
      </a:accent6>
      <a:hlink>
        <a:srgbClr val="00CC00"/>
      </a:hlink>
      <a:folHlink>
        <a:srgbClr val="B2B2B2"/>
      </a:folHlink>
    </a:clrScheme>
    <a:fontScheme name="금동미륵보살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굴림" pitchFamily="50" charset="-127"/>
          </a:defRPr>
        </a:defPPr>
      </a:lstStyle>
    </a:lnDef>
  </a:objectDefaults>
  <a:extraClrSchemeLst>
    <a:extraClrScheme>
      <a:clrScheme name="금동미륵보살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금동미륵보살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금동미륵보살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금동미륵보살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금동미륵보살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금동미륵보살 6">
        <a:dk1>
          <a:srgbClr val="516451"/>
        </a:dk1>
        <a:lt1>
          <a:srgbClr val="FFFFFF"/>
        </a:lt1>
        <a:dk2>
          <a:srgbClr val="97AC3C"/>
        </a:dk2>
        <a:lt2>
          <a:srgbClr val="273D34"/>
        </a:lt2>
        <a:accent1>
          <a:srgbClr val="FFD459"/>
        </a:accent1>
        <a:accent2>
          <a:srgbClr val="F27A02"/>
        </a:accent2>
        <a:accent3>
          <a:srgbClr val="FFFFFF"/>
        </a:accent3>
        <a:accent4>
          <a:srgbClr val="445444"/>
        </a:accent4>
        <a:accent5>
          <a:srgbClr val="FFE6B5"/>
        </a:accent5>
        <a:accent6>
          <a:srgbClr val="DB6E02"/>
        </a:accent6>
        <a:hlink>
          <a:srgbClr val="00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Office\Templates\디자인\금동미륵보살.pot</Template>
  <TotalTime>222</TotalTime>
  <Words>1983</Words>
  <Application>Microsoft Office PowerPoint</Application>
  <PresentationFormat>화면 슬라이드 쇼(4:3)</PresentationFormat>
  <Paragraphs>410</Paragraphs>
  <Slides>43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12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43</vt:i4>
      </vt:variant>
    </vt:vector>
  </HeadingPairs>
  <TitlesOfParts>
    <vt:vector size="57" baseType="lpstr">
      <vt:lpstr>Times New Roman</vt:lpstr>
      <vt:lpstr>굴림</vt:lpstr>
      <vt:lpstr>Arial</vt:lpstr>
      <vt:lpstr>Wingdings</vt:lpstr>
      <vt:lpstr>맑은 고딕</vt:lpstr>
      <vt:lpstr>고딕</vt:lpstr>
      <vt:lpstr>돋움</vt:lpstr>
      <vt:lpstr>바탕체</vt:lpstr>
      <vt:lpstr>바탕</vt:lpstr>
      <vt:lpstr>Marlett</vt:lpstr>
      <vt:lpstr>휴먼세모음T</vt:lpstr>
      <vt:lpstr>휴먼모음T</vt:lpstr>
      <vt:lpstr>금동미륵보살</vt:lpstr>
      <vt:lpstr>Unknown</vt:lpstr>
      <vt:lpstr>제 7 장 데이터베이스</vt:lpstr>
      <vt:lpstr>제 1 절 파일 및 거래처리와 데이터베이스</vt:lpstr>
      <vt:lpstr>PowerPoint 프레젠테이션</vt:lpstr>
      <vt:lpstr>2. 데이터 베이스</vt:lpstr>
      <vt:lpstr>2. 데이터 베이스</vt:lpstr>
      <vt:lpstr>(2) 데이터베이스의 장점과 주요 용어(1/2)</vt:lpstr>
      <vt:lpstr>(2) 데이터베이스의 장점과 주요 용어(2/2)</vt:lpstr>
      <vt:lpstr>데이터베이스 관련 용어</vt:lpstr>
      <vt:lpstr>(3) 데이터베이스의 종류</vt:lpstr>
      <vt:lpstr>(4) 데이터베이스의 모형</vt:lpstr>
      <vt:lpstr>데이터베이스의 모형</vt:lpstr>
      <vt:lpstr>데이터베이스의 모형</vt:lpstr>
      <vt:lpstr>제 2 절 거래처리시스템과 데이터 베이스</vt:lpstr>
      <vt:lpstr>(2) 거래처리순환주기</vt:lpstr>
      <vt:lpstr>(3) 데이터베이스와 조직운영</vt:lpstr>
      <vt:lpstr>관계형 모형의 입출력화면 설계</vt:lpstr>
      <vt:lpstr>제 2 절 데이터웨어하우스 (DATA Warehouse)</vt:lpstr>
      <vt:lpstr>1. 데이터 웨어 하우스</vt:lpstr>
      <vt:lpstr>(2) 데이터웨어하우스의 정의(1/2)</vt:lpstr>
      <vt:lpstr>PowerPoint 프레젠테이션</vt:lpstr>
      <vt:lpstr>(2) 데이터웨어하우스의 정의(2/2)</vt:lpstr>
      <vt:lpstr>OLTP와 data warehouse의 비교</vt:lpstr>
      <vt:lpstr>(3) 데이터마트와의 차이</vt:lpstr>
      <vt:lpstr>(4) 다변화 현상과 데이터웨어하우스 및 데이터마트</vt:lpstr>
      <vt:lpstr>(5) 데이터 웨어하우스의 구조</vt:lpstr>
      <vt:lpstr>2. 데이터웨어하우징(data warehousing)</vt:lpstr>
      <vt:lpstr>3. 데이터베이스마케팅 (Data base Marketing)</vt:lpstr>
      <vt:lpstr>(2) 데이터베이스마케팅의 대두 배경</vt:lpstr>
      <vt:lpstr>(3) 데이터베이스 마케팅의 실제(1/2)</vt:lpstr>
      <vt:lpstr>2) DBM의 ROI 분석</vt:lpstr>
      <vt:lpstr>데이터베이스마케팅 구축 프로세서</vt:lpstr>
      <vt:lpstr>(4) 데이터베이스마케팅의 기대효과와 성공요건</vt:lpstr>
      <vt:lpstr>4. 데이터 마이닝</vt:lpstr>
      <vt:lpstr>PowerPoint 프레젠테이션</vt:lpstr>
      <vt:lpstr>2) KDD와 데이터 마이닝</vt:lpstr>
      <vt:lpstr>PowerPoint 프레젠테이션</vt:lpstr>
      <vt:lpstr>3) 데이터 마이닝 부각 배경</vt:lpstr>
      <vt:lpstr>PowerPoint 프레젠테이션</vt:lpstr>
      <vt:lpstr>(2) 데이터 마이닝의 순환구조 (Virtuous cycle)</vt:lpstr>
      <vt:lpstr>PowerPoint 프레젠테이션</vt:lpstr>
      <vt:lpstr>(3) 순환 구조의 적용</vt:lpstr>
      <vt:lpstr>(4) 순환구조에서의 데이터 마이닝</vt:lpstr>
      <vt:lpstr>질의 및 응답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 7 장 데이터베이스</dc:title>
  <dc:creator>한국통신</dc:creator>
  <cp:lastModifiedBy>USER</cp:lastModifiedBy>
  <cp:revision>13</cp:revision>
  <dcterms:created xsi:type="dcterms:W3CDTF">2000-10-23T02:04:57Z</dcterms:created>
  <dcterms:modified xsi:type="dcterms:W3CDTF">2017-12-13T14:38:48Z</dcterms:modified>
</cp:coreProperties>
</file>