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311" r:id="rId2"/>
    <p:sldId id="33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86" r:id="rId11"/>
    <p:sldId id="336" r:id="rId12"/>
    <p:sldId id="387" r:id="rId13"/>
    <p:sldId id="388" r:id="rId14"/>
    <p:sldId id="389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93" r:id="rId24"/>
    <p:sldId id="382" r:id="rId25"/>
    <p:sldId id="394" r:id="rId26"/>
    <p:sldId id="395" r:id="rId27"/>
    <p:sldId id="396" r:id="rId28"/>
    <p:sldId id="383" r:id="rId29"/>
    <p:sldId id="384" r:id="rId30"/>
    <p:sldId id="397" r:id="rId31"/>
    <p:sldId id="385" r:id="rId32"/>
    <p:sldId id="398" r:id="rId33"/>
    <p:sldId id="399" r:id="rId34"/>
    <p:sldId id="400" r:id="rId3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  <a:srgbClr val="CCFF33"/>
    <a:srgbClr val="006633"/>
    <a:srgbClr val="FFFF66"/>
    <a:srgbClr val="FFFFCC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437" y="307"/>
      </p:cViewPr>
      <p:guideLst>
        <p:guide orient="horz" pos="3552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fld id="{42CE6CA6-709A-4624-A26C-F683E4031E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969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64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0960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D72-2815-4D2D-AF1C-D2A90E57F3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2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32A4-2C4B-4201-9F5A-AD3635931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2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BD9F-DC3D-4F8E-A383-13C771C95D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356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354E-6545-4B30-AFD6-4CD2FA1C80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952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386D-0EC6-4165-8351-52E4E847E3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41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2824-DD80-44A2-94BB-18004ED49E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0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0936-4A94-4725-93E6-82F2DAADF4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12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3CDB-E95C-459C-8229-89FBDC9076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73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1C10-7B7A-4A7F-8EC6-486AE0F668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80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40D0-30F3-4C82-B1C5-53E940AE6E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47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58E8-235E-4B08-9F74-2BD24F14DE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78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</a:defRPr>
            </a:lvl1pPr>
          </a:lstStyle>
          <a:p>
            <a:pPr>
              <a:defRPr/>
            </a:pPr>
            <a:fld id="{C1A6FA4D-C85A-4DA5-AD57-E643E1E2B2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482600" indent="-482600" algn="l" rtl="0" eaLnBrk="0" fontAlgn="ctr" latinLnBrk="1" hangingPunct="0">
        <a:spcBef>
          <a:spcPct val="20000"/>
        </a:spcBef>
        <a:spcAft>
          <a:spcPct val="0"/>
        </a:spcAft>
        <a:buClr>
          <a:srgbClr val="6A5CD0"/>
        </a:buClr>
        <a:buSzPct val="80000"/>
        <a:buFont typeface="Wingdings 2" pitchFamily="18" charset="2"/>
        <a:buChar char="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3683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d"/>
        <a:defRPr kumimoji="1" sz="2400">
          <a:solidFill>
            <a:schemeClr val="tx1"/>
          </a:solidFill>
          <a:latin typeface="+mn-lt"/>
          <a:ea typeface="+mn-ea"/>
        </a:defRPr>
      </a:lvl2pPr>
      <a:lvl3pPr marL="1620838" indent="-327025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85000"/>
        <a:buFont typeface="Wingdings 2" pitchFamily="18" charset="2"/>
        <a:buChar char=""/>
        <a:defRPr kumimoji="1" sz="2200">
          <a:solidFill>
            <a:schemeClr val="tx1"/>
          </a:solidFill>
          <a:latin typeface="+mn-lt"/>
          <a:ea typeface="+mn-ea"/>
        </a:defRPr>
      </a:lvl3pPr>
      <a:lvl4pPr marL="2138363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d"/>
        <a:defRPr kumimoji="1">
          <a:solidFill>
            <a:schemeClr val="tx1"/>
          </a:solidFill>
          <a:latin typeface="+mn-lt"/>
          <a:ea typeface="+mn-ea"/>
        </a:defRPr>
      </a:lvl4pPr>
      <a:lvl5pPr marL="2557463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5pPr>
      <a:lvl6pPr marL="30146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34718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9290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43862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mtClean="0"/>
              <a:t>제 </a:t>
            </a:r>
            <a:r>
              <a:rPr lang="en-US" altLang="ko-KR" smtClean="0"/>
              <a:t>6 </a:t>
            </a:r>
            <a:r>
              <a:rPr lang="ko-KR" altLang="en-US" smtClean="0"/>
              <a:t>장 회계 데이터 모형화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32766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</a:pPr>
            <a:r>
              <a:rPr lang="ko-KR" altLang="en-US" dirty="0" smtClean="0"/>
              <a:t>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REA</a:t>
            </a:r>
            <a:r>
              <a:rPr lang="ko-KR" altLang="en-US" dirty="0" smtClean="0"/>
              <a:t> </a:t>
            </a:r>
            <a:r>
              <a:rPr lang="ko-KR" altLang="en-US" dirty="0" smtClean="0"/>
              <a:t>모형과 </a:t>
            </a:r>
            <a:r>
              <a:rPr lang="ko-KR" altLang="en-US" dirty="0" smtClean="0"/>
              <a:t>사건회계모형</a:t>
            </a:r>
          </a:p>
          <a:p>
            <a:pPr algn="l" eaLnBrk="1" hangingPunct="1">
              <a:buClr>
                <a:schemeClr val="tx1"/>
              </a:buClr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활동정보 회계모형</a:t>
            </a:r>
          </a:p>
          <a:p>
            <a:pPr algn="l" eaLnBrk="1" hangingPunct="1">
              <a:buClr>
                <a:schemeClr val="tx1"/>
              </a:buClr>
            </a:pPr>
            <a:r>
              <a:rPr lang="ko-KR" altLang="en-US" dirty="0" smtClean="0"/>
              <a:t>엑셀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엑셀의 서식관리</a:t>
            </a:r>
          </a:p>
          <a:p>
            <a:pPr algn="l" eaLnBrk="1" hangingPunct="1">
              <a:buClr>
                <a:schemeClr val="tx1"/>
              </a:buClr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REA</a:t>
            </a:r>
            <a:r>
              <a:rPr lang="ko-KR" altLang="en-US" dirty="0" smtClean="0"/>
              <a:t>모형의 </a:t>
            </a:r>
            <a:r>
              <a:rPr lang="ko-KR" altLang="en-US" dirty="0" err="1" smtClean="0"/>
              <a:t>실예</a:t>
            </a:r>
            <a:endParaRPr lang="ko-KR" altLang="en-US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1268" name="_x94209416" descr="EMB000004fc29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864393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(4) </a:t>
            </a:r>
            <a:r>
              <a:rPr lang="ko-KR" altLang="en-US" smtClean="0"/>
              <a:t>회계모형의 새로운 방향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400" smtClean="0"/>
              <a:t>전통적인 회계가 활동의 평가와 기업의 평가를 정확히 할 수 없는 근본적인 이유는 현행 회계처리 방식이 경양조직에서 발생하는 모든 회동을 추적하고 활동별로 자원의 변동을 포착할 수 없기 때문이다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경영조직의 활동과 자원의 흐름을 포착하기 위하여는 현재의 자원중심 회계처리 방식이 활동중심 회계처리 방식으로 대체되어야 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관계형</a:t>
            </a:r>
            <a:r>
              <a:rPr lang="ko-KR" altLang="en-US" dirty="0" smtClean="0"/>
              <a:t> 데이터모형</a:t>
            </a:r>
            <a:endParaRPr lang="ko-KR" altLang="en-US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3316" name="_x94166336" descr="DRW000004fc29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8001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err="1" smtClean="0"/>
              <a:t>릴레이션의</a:t>
            </a:r>
            <a:r>
              <a:rPr lang="ko-KR" altLang="en-US" dirty="0" smtClean="0"/>
              <a:t> 구성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71563" y="2316163"/>
          <a:ext cx="7286625" cy="3398836"/>
        </p:xfrm>
        <a:graphic>
          <a:graphicData uri="http://schemas.openxmlformats.org/drawingml/2006/table">
            <a:tbl>
              <a:tblPr/>
              <a:tblGrid>
                <a:gridCol w="1046411"/>
                <a:gridCol w="642004"/>
                <a:gridCol w="1052919"/>
                <a:gridCol w="1168464"/>
                <a:gridCol w="2092819"/>
                <a:gridCol w="1284008"/>
              </a:tblGrid>
              <a:tr h="1095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사원번호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신명조"/>
                        </a:rPr>
                        <a:t>우편번호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도시명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주소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전화번호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신명조"/>
                        </a:rPr>
                        <a:t>200001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성춘향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136-702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서울시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성북구 정릉동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신명 신명조"/>
                        </a:rPr>
                        <a:t>861-1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910-3452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신명조"/>
                        </a:rPr>
                        <a:t>210002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이몽룡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706-040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대구시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수성구 황금동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신명 신명조"/>
                        </a:rPr>
                        <a:t>123-5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850-6566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r>
              <a:rPr lang="ko-KR" altLang="ko-KR" sz="1000">
                <a:solidFill>
                  <a:srgbClr val="000000"/>
                </a:solidFill>
              </a:rPr>
              <a:t>사원</a:t>
            </a:r>
            <a:endParaRPr lang="ko-KR" altLang="ko-KR" sz="900"/>
          </a:p>
          <a:p>
            <a:pPr latinLnBrk="0"/>
            <a:endParaRPr lang="ko-KR" altLang="ko-K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개체관계 데이터모형의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관계형</a:t>
            </a:r>
            <a:r>
              <a:rPr lang="ko-KR" altLang="en-US" dirty="0" smtClean="0"/>
              <a:t> 모형으로의 변환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75" y="1928813"/>
          <a:ext cx="3071813" cy="1928812"/>
        </p:xfrm>
        <a:graphic>
          <a:graphicData uri="http://schemas.openxmlformats.org/drawingml/2006/table">
            <a:tbl>
              <a:tblPr/>
              <a:tblGrid>
                <a:gridCol w="938308"/>
                <a:gridCol w="938308"/>
                <a:gridCol w="1195197"/>
              </a:tblGrid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사원명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근무처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수주액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서울시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5000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강경북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부산시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7000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황대구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대구시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6000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714875" y="2000250"/>
          <a:ext cx="3656014" cy="1928812"/>
        </p:xfrm>
        <a:graphic>
          <a:graphicData uri="http://schemas.openxmlformats.org/drawingml/2006/table">
            <a:tbl>
              <a:tblPr/>
              <a:tblGrid>
                <a:gridCol w="1828007"/>
                <a:gridCol w="609336"/>
                <a:gridCol w="1218671"/>
              </a:tblGrid>
              <a:tr h="5476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</a:rPr>
                        <a:t>주문번호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  <a:ea typeface="신명 신명조"/>
                        </a:rPr>
                        <a:t>사원명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성과점수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01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10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03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10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643188" y="4357688"/>
          <a:ext cx="4071938" cy="1830488"/>
        </p:xfrm>
        <a:graphic>
          <a:graphicData uri="http://schemas.openxmlformats.org/drawingml/2006/table">
            <a:tbl>
              <a:tblPr/>
              <a:tblGrid>
                <a:gridCol w="1327887"/>
                <a:gridCol w="1327887"/>
                <a:gridCol w="1416164"/>
              </a:tblGrid>
              <a:tr h="31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</a:rPr>
                        <a:t>주문번호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고객명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수주일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01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>
                          <a:solidFill>
                            <a:srgbClr val="000000"/>
                          </a:solidFill>
                          <a:latin typeface="신명 신명조"/>
                        </a:rPr>
                        <a:t>김갑돌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2005/1/6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이을순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2005/4/2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04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박정희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2005/6/7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3.</a:t>
            </a:r>
            <a:r>
              <a:rPr lang="ko-KR" altLang="en-US" dirty="0" smtClean="0"/>
              <a:t>사건회계모형</a:t>
            </a:r>
            <a:endParaRPr lang="ko-KR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ko-KR" altLang="en-US" sz="2800" dirty="0" smtClean="0"/>
              <a:t>데이터 </a:t>
            </a:r>
            <a:r>
              <a:rPr lang="ko-KR" altLang="en-US" sz="2800" dirty="0" smtClean="0"/>
              <a:t>모형화</a:t>
            </a:r>
            <a:endParaRPr lang="ko-KR" altLang="en-US" sz="28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err="1" smtClean="0"/>
              <a:t>Scorter</a:t>
            </a:r>
            <a:r>
              <a:rPr lang="en-US" altLang="ko-KR" sz="2400" dirty="0" smtClean="0"/>
              <a:t>[1969]</a:t>
            </a:r>
            <a:r>
              <a:rPr lang="ko-KR" altLang="en-US" sz="2400" dirty="0" smtClean="0"/>
              <a:t>의 사건회계이론에 초점을 맞추어 옴</a:t>
            </a:r>
            <a:r>
              <a:rPr lang="en-US" altLang="ko-KR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smtClean="0"/>
              <a:t>1979</a:t>
            </a:r>
            <a:r>
              <a:rPr lang="ko-KR" altLang="en-US" sz="2400" dirty="0" smtClean="0"/>
              <a:t>년에 데이터베이스 환경에서 구축된 사건 회계 시스템의 작업을 보다 일반화된  접근방법을 제안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smtClean="0"/>
              <a:t>Chen[1976]</a:t>
            </a:r>
            <a:r>
              <a:rPr lang="ko-KR" altLang="en-US" sz="2400" dirty="0" smtClean="0"/>
              <a:t>의 설계방법의 사용에 의해 </a:t>
            </a:r>
            <a:r>
              <a:rPr lang="en-US" altLang="ko-KR" sz="2400" dirty="0" smtClean="0"/>
              <a:t>McCarthy [1979]</a:t>
            </a:r>
            <a:r>
              <a:rPr lang="ko-KR" altLang="en-US" sz="2400" dirty="0" smtClean="0"/>
              <a:t>는 개체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관계집합의 원초적인 표현에 기초를 둔 회계시스템 구축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ko-KR" altLang="en-US" sz="2400" dirty="0" smtClean="0"/>
              <a:t>개체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관계 작품의 보다 중요한 면은 기업데이터 모형의 어의적 표현에  초점을 맞춘 것이다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현행회계시스템의 한계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첫째</a:t>
            </a:r>
            <a:r>
              <a:rPr lang="en-US" altLang="ko-KR" smtClean="0"/>
              <a:t>, </a:t>
            </a:r>
            <a:r>
              <a:rPr lang="ko-KR" altLang="en-US" smtClean="0"/>
              <a:t>별도의 회계시스템과 경영정보 시스템을 운영하고 있다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둘째</a:t>
            </a:r>
            <a:r>
              <a:rPr lang="en-US" altLang="ko-KR" smtClean="0"/>
              <a:t>, </a:t>
            </a:r>
            <a:r>
              <a:rPr lang="ko-KR" altLang="en-US" smtClean="0"/>
              <a:t>내부보고 목적의 회계의 상대적 낙후 </a:t>
            </a:r>
            <a:r>
              <a:rPr lang="en-US" altLang="ko-KR" smtClean="0"/>
              <a:t>(</a:t>
            </a:r>
            <a:r>
              <a:rPr lang="ko-KR" altLang="en-US" smtClean="0"/>
              <a:t>외부보고목적의 회계 강조</a:t>
            </a:r>
            <a:r>
              <a:rPr lang="en-US" altLang="ko-KR" smtClean="0"/>
              <a:t>)</a:t>
            </a:r>
          </a:p>
          <a:p>
            <a:pPr eaLnBrk="1" hangingPunct="1"/>
            <a:r>
              <a:rPr lang="ko-KR" altLang="en-US" smtClean="0"/>
              <a:t>셋째</a:t>
            </a:r>
            <a:r>
              <a:rPr lang="en-US" altLang="ko-KR" smtClean="0"/>
              <a:t>, </a:t>
            </a:r>
            <a:r>
              <a:rPr lang="ko-KR" altLang="en-US" smtClean="0"/>
              <a:t>회계상의 거래에 지나치게 집착 하고 있음 </a:t>
            </a:r>
            <a:r>
              <a:rPr lang="en-US" altLang="ko-KR" smtClean="0"/>
              <a:t>(</a:t>
            </a:r>
            <a:r>
              <a:rPr lang="ko-KR" altLang="en-US" smtClean="0"/>
              <a:t>비회계적인 정보도 체계 적으로 정리가 될 필요성이 있음</a:t>
            </a:r>
            <a:r>
              <a:rPr lang="en-US" altLang="ko-KR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dirty="0"/>
              <a:t>4</a:t>
            </a:r>
            <a:r>
              <a:rPr lang="en-US" altLang="ko-KR" sz="2900" dirty="0" smtClean="0"/>
              <a:t>. </a:t>
            </a:r>
            <a:r>
              <a:rPr lang="ko-KR" altLang="en-US" sz="2900" dirty="0" smtClean="0"/>
              <a:t>발생주의 회계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발생주의 회계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경제활동으로 인한 모든 경제적 자원의 흐름을 보고하여 주는 회계방식</a:t>
            </a:r>
          </a:p>
          <a:p>
            <a:pPr eaLnBrk="1" hangingPunct="1"/>
            <a:r>
              <a:rPr lang="ko-KR" altLang="en-US" smtClean="0"/>
              <a:t>복식부기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거래기록의 완전성을 확보할 수 있고</a:t>
            </a:r>
            <a:r>
              <a:rPr lang="en-US" altLang="ko-KR" smtClean="0"/>
              <a:t>, </a:t>
            </a:r>
            <a:r>
              <a:rPr lang="ko-KR" altLang="en-US" smtClean="0"/>
              <a:t>자기검증기능이 있다는 이유로 </a:t>
            </a:r>
            <a:r>
              <a:rPr lang="en-US" altLang="ko-KR" smtClean="0"/>
              <a:t>1494</a:t>
            </a:r>
            <a:r>
              <a:rPr lang="ko-KR" altLang="en-US" smtClean="0"/>
              <a:t>년 이후 계속 사용되고 있는 회계처리방식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활동정보 회계모형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기업활동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활동이란 기업의 목표를 달성하기 위해 기업내의 여러 전문적인 집단이 수행 하는 반복적인 임무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기업활동의 구분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영업 활동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ko-KR" altLang="en-US" sz="2000" smtClean="0"/>
              <a:t>구매활동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생산활동</a:t>
            </a:r>
            <a:r>
              <a:rPr lang="en-US" altLang="ko-KR" sz="2000" smtClean="0"/>
              <a:t>,</a:t>
            </a:r>
            <a:r>
              <a:rPr lang="ko-KR" altLang="en-US" sz="2000" smtClean="0"/>
              <a:t>판매활동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경영지원활동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비영업 활동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en-US" altLang="ko-KR" sz="2000" smtClean="0"/>
              <a:t> </a:t>
            </a:r>
            <a:r>
              <a:rPr lang="ko-KR" altLang="en-US" sz="2000" smtClean="0"/>
              <a:t>자금활동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취득활동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처분활동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경영지원활동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평가활동 </a:t>
            </a:r>
            <a:r>
              <a:rPr lang="en-US" altLang="ko-KR" sz="2000" smtClean="0"/>
              <a:t>- </a:t>
            </a:r>
            <a:r>
              <a:rPr lang="ko-KR" altLang="en-US" sz="2000" smtClean="0"/>
              <a:t>평가활동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활동정보와 활동정보회계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pPr eaLnBrk="1" hangingPunct="1"/>
            <a:r>
              <a:rPr lang="ko-KR" altLang="en-US" smtClean="0"/>
              <a:t>활동정보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</a:t>
            </a:r>
            <a:r>
              <a:rPr lang="ko-KR" altLang="en-US" sz="2800" smtClean="0"/>
              <a:t>경영조직의 경제적 자원의 소비와 획득에 관한 결과를 체계적으로 보고하기 위해 각 활동으로  부터 입수되는 정보를 말한다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활동정보회계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 활동정보에는 활동명과 활동으로 인한 경제적 자원의 소비 또는 획득에 관한 내용을 포함 하 는데 이 활동정보에 의한 회계를 말한다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REA </a:t>
            </a:r>
            <a:r>
              <a:rPr lang="ko-KR" altLang="en-US" dirty="0" smtClean="0"/>
              <a:t>모형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ko-KR" smtClean="0"/>
              <a:t>REA </a:t>
            </a:r>
            <a:r>
              <a:rPr lang="ko-KR" altLang="en-US" smtClean="0"/>
              <a:t>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(1) REA </a:t>
            </a:r>
            <a:r>
              <a:rPr lang="ko-KR" altLang="en-US" smtClean="0"/>
              <a:t>회계모형의 요소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(2) REA </a:t>
            </a:r>
            <a:r>
              <a:rPr lang="ko-KR" altLang="en-US" smtClean="0"/>
              <a:t>일반모형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(3) </a:t>
            </a:r>
            <a:r>
              <a:rPr lang="ko-KR" altLang="en-US" smtClean="0"/>
              <a:t>수정된 </a:t>
            </a:r>
            <a:r>
              <a:rPr lang="en-US" altLang="ko-KR" smtClean="0"/>
              <a:t>REA </a:t>
            </a:r>
            <a:r>
              <a:rPr lang="ko-KR" altLang="en-US" smtClean="0"/>
              <a:t>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(4) </a:t>
            </a:r>
            <a:r>
              <a:rPr lang="ko-KR" altLang="en-US" smtClean="0"/>
              <a:t>회계모형의 새로운 방향</a:t>
            </a:r>
            <a:endParaRPr lang="en-US" altLang="ko-KR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2. </a:t>
            </a:r>
            <a:r>
              <a:rPr lang="ko-KR" altLang="en-US" smtClean="0"/>
              <a:t>관계형 데이터 모형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(3) </a:t>
            </a:r>
            <a:r>
              <a:rPr lang="ko-KR" altLang="en-US" sz="2900" smtClean="0"/>
              <a:t>활동정보처리에서 여러가지 단계의 활동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1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경제적 활동을 식별하녀 단위활동과 세부활동을 파악한다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2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활동정보를 토대로 활동정보시트를 작성한다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 </a:t>
            </a:r>
            <a:r>
              <a:rPr lang="ko-KR" altLang="en-US" sz="2000" smtClean="0"/>
              <a:t>활동가치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en-US" altLang="ko-KR" sz="2000" smtClean="0"/>
              <a:t> </a:t>
            </a:r>
            <a:r>
              <a:rPr lang="ko-KR" altLang="en-US" sz="2000" smtClean="0"/>
              <a:t>투입가치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결재가치</a:t>
            </a:r>
            <a:r>
              <a:rPr lang="en-US" altLang="ko-KR" sz="2000" smtClean="0"/>
              <a:t>, </a:t>
            </a:r>
            <a:r>
              <a:rPr lang="ko-KR" altLang="en-US" sz="2000" smtClean="0"/>
              <a:t>평가가치</a:t>
            </a:r>
          </a:p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3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필요한 회계 및 기타 관리 및 경영보고서를 출력한다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643063"/>
          <a:ext cx="8429625" cy="4832350"/>
        </p:xfrm>
        <a:graphic>
          <a:graphicData uri="http://schemas.openxmlformats.org/drawingml/2006/table">
            <a:tbl>
              <a:tblPr/>
              <a:tblGrid>
                <a:gridCol w="1644650"/>
                <a:gridCol w="1778000"/>
                <a:gridCol w="5006975"/>
              </a:tblGrid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단위 활동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 가치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대응되는 경제적 자원에 미치는 영향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투입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판매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처분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구매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취득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경영지원활동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자금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결제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 　　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감소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 또는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평가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평가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 또는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활동과 활동가치의 대응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단계별 비교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85813" y="1928813"/>
          <a:ext cx="7858126" cy="4286337"/>
        </p:xfrm>
        <a:graphic>
          <a:graphicData uri="http://schemas.openxmlformats.org/drawingml/2006/table">
            <a:tbl>
              <a:tblPr/>
              <a:tblGrid>
                <a:gridCol w="1785938"/>
                <a:gridCol w="2915105"/>
                <a:gridCol w="3157083"/>
              </a:tblGrid>
              <a:tr h="693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>
                          <a:solidFill>
                            <a:srgbClr val="000000"/>
                          </a:solidFill>
                          <a:latin typeface="고딕"/>
                        </a:rPr>
                        <a:t>단계 시스템</a:t>
                      </a:r>
                      <a:endParaRPr lang="ko-KR" altLang="en-US" sz="2000" baseline="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>
                          <a:solidFill>
                            <a:srgbClr val="000000"/>
                          </a:solidFill>
                          <a:latin typeface="고딕"/>
                        </a:rPr>
                        <a:t>전통적 원가 회계시스템</a:t>
                      </a:r>
                      <a:endParaRPr lang="ko-KR" altLang="en-US" sz="2000" baseline="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>
                          <a:solidFill>
                            <a:srgbClr val="000000"/>
                          </a:solidFill>
                          <a:latin typeface="고딕"/>
                        </a:rPr>
                        <a:t>활동기준 원가 회계시스템</a:t>
                      </a:r>
                      <a:endParaRPr lang="ko-KR" altLang="en-US" sz="2000" baseline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2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aseline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자 원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resources)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자 원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resources)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1 </a:t>
                      </a: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단 계 </a:t>
                      </a: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원가중심점</a:t>
                      </a: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cost center)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↓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활 동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activity)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2 </a:t>
                      </a: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단 계 </a:t>
                      </a: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원가 대상</a:t>
                      </a: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cost object)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원가 대상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cost object)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88" y="500063"/>
          <a:ext cx="8358187" cy="5832585"/>
        </p:xfrm>
        <a:graphic>
          <a:graphicData uri="http://schemas.openxmlformats.org/drawingml/2006/table">
            <a:tbl>
              <a:tblPr/>
              <a:tblGrid>
                <a:gridCol w="1631950"/>
                <a:gridCol w="3459162"/>
                <a:gridCol w="3267075"/>
              </a:tblGrid>
              <a:tr h="880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항목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전통적 원가 회계시스템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활동기준 원가 회계시스템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59289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1.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기본가정의 차이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각 제품이 기업의 자원을 소비한다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제조간접비배분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: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직접노동시간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재료비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각 활동이 기업의 자원을 소비한다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제조간접비배분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: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활동의 빈도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활동유발요인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04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2.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 구분의 차이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변동비와 고정비로 구분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생산량과의 비례여부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단위기준활동원가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직접노동시간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재료비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묶음기준활동원가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작업준비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자재이동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구매주문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검사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제품지원활동원가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공정설계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제품개량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설계변경통보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설비지원활동원가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공장및 건물관리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안전유지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조경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15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3.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제조간접비와 배분기준과의 인과관계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인과관계가 낮다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인과관계를 고려함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(4) </a:t>
            </a:r>
            <a:r>
              <a:rPr lang="ko-KR" altLang="en-US" sz="2900" smtClean="0"/>
              <a:t>활동기준회계개념의 확장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1)</a:t>
            </a:r>
            <a:r>
              <a:rPr lang="ko-KR" altLang="en-US" sz="2800" smtClean="0"/>
              <a:t>초기활동기준회계의 한계</a:t>
            </a:r>
          </a:p>
          <a:p>
            <a:pPr eaLnBrk="1" hangingPunct="1"/>
            <a:r>
              <a:rPr lang="ko-KR" altLang="en-US" sz="2800" smtClean="0"/>
              <a:t>각 활동에 대한 정보와 기업성과에 대한 비재무적 성과 측정치를 제공하지 못함</a:t>
            </a:r>
          </a:p>
          <a:p>
            <a:pPr eaLnBrk="1" hangingPunct="1"/>
            <a:r>
              <a:rPr lang="ko-KR" altLang="en-US" sz="2800" smtClean="0"/>
              <a:t>개별적인 활동에 대한 정보를 제공하지 못함 </a:t>
            </a:r>
            <a:r>
              <a:rPr lang="en-US" altLang="ko-KR" sz="2800" smtClean="0">
                <a:latin typeface="Times New Roman" pitchFamily="18" charset="0"/>
              </a:rPr>
              <a:t>–</a:t>
            </a:r>
            <a:r>
              <a:rPr lang="en-US" altLang="ko-KR" sz="2800" smtClean="0"/>
              <a:t> </a:t>
            </a:r>
            <a:r>
              <a:rPr lang="ko-KR" altLang="en-US" sz="2800" smtClean="0"/>
              <a:t>제조원가를 원가집합으로 배분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2) </a:t>
            </a:r>
            <a:r>
              <a:rPr lang="ko-KR" altLang="en-US" sz="2800" smtClean="0"/>
              <a:t>활동기준회계의 </a:t>
            </a:r>
            <a:r>
              <a:rPr lang="en-US" altLang="ko-KR" sz="2800" smtClean="0"/>
              <a:t>2</a:t>
            </a:r>
            <a:r>
              <a:rPr lang="ko-KR" altLang="en-US" sz="2800" smtClean="0"/>
              <a:t>차원 모형</a:t>
            </a:r>
          </a:p>
          <a:p>
            <a:pPr eaLnBrk="1" hangingPunct="1"/>
            <a:r>
              <a:rPr lang="ko-KR" altLang="en-US" sz="2800" smtClean="0"/>
              <a:t>기업활동 중 개선</a:t>
            </a:r>
            <a:r>
              <a:rPr lang="en-US" altLang="ko-KR" sz="2800" smtClean="0"/>
              <a:t>, </a:t>
            </a:r>
            <a:r>
              <a:rPr lang="ko-KR" altLang="en-US" sz="2800" smtClean="0"/>
              <a:t>제거되어야 할 활동에 대한 정보가 필요         </a:t>
            </a:r>
            <a:r>
              <a:rPr lang="en-US" altLang="ko-KR" sz="2800" smtClean="0"/>
              <a:t>2</a:t>
            </a:r>
            <a:r>
              <a:rPr lang="ko-KR" altLang="en-US" sz="2800" smtClean="0"/>
              <a:t>차원적 개념으로 확대</a:t>
            </a:r>
          </a:p>
          <a:p>
            <a:pPr eaLnBrk="1" hangingPunct="1"/>
            <a:r>
              <a:rPr lang="ko-KR" altLang="en-US" sz="2800" smtClean="0"/>
              <a:t>원가배분관점과 업무처리 관점이다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2800" smtClean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76600" y="4876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활동기준회계의 개념적 모형</a:t>
            </a:r>
            <a:endParaRPr lang="ko-KR" alt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7652" name="_x73112160" descr="DRW000004fc2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7152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원가동인의 예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75" y="1857375"/>
          <a:ext cx="7715251" cy="4357689"/>
        </p:xfrm>
        <a:graphic>
          <a:graphicData uri="http://schemas.openxmlformats.org/drawingml/2006/table">
            <a:tbl>
              <a:tblPr/>
              <a:tblGrid>
                <a:gridCol w="1973728"/>
                <a:gridCol w="1973728"/>
                <a:gridCol w="1794067"/>
                <a:gridCol w="1973728"/>
              </a:tblGrid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고딕"/>
                        </a:rPr>
                        <a:t>활동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원가동인 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활동 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원가동인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부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고딕"/>
                        </a:rPr>
                        <a:t>.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과 공통활동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인원수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공정검사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고딕"/>
                        </a:rPr>
                        <a:t>lot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수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고딕"/>
                        </a:rPr>
                        <a:t>, 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생산수량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원부자재 출고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출고톤수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설비보수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설비투입시간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수입검사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입고건수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수송지원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배치인원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고딕"/>
                        </a:rPr>
                        <a:t>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수송중량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시험검사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시험항목수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생산관리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계획건수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원가동인의 예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625" y="863600"/>
          <a:ext cx="8358188" cy="5624892"/>
        </p:xfrm>
        <a:graphic>
          <a:graphicData uri="http://schemas.openxmlformats.org/drawingml/2006/table">
            <a:tbl>
              <a:tblPr/>
              <a:tblGrid>
                <a:gridCol w="2933700"/>
                <a:gridCol w="1495425"/>
                <a:gridCol w="2214563"/>
                <a:gridCol w="1714500"/>
              </a:tblGrid>
              <a:tr h="350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원가동인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원가동인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506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용해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열처리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가열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절단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Press,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후처리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기계작업시간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사상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외주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),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열간절단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냉각절단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18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입고전표접수 및 확인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자재의 창고입고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입고전표 날인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보관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입고자료입력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Bundle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출하의뢰접수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확인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사무실전표확인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계근실시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업체수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65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경비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면적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수처리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용수량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원자재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수입검사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출고톤수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utility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4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부자재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수입검사 소모성자재출고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형단조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일반외주검사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출고건수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차축시험검사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시험항목수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차축공정검사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설비보전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직접작업시간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4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기획조정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품질경영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정보관리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총무일반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노조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식당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인력관리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교육훈련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안전보전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인원수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차부품발주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외주관리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잡자재구매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발주건수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자금관리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회계처리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주식관리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생산금액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자산관리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자산취득가격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(5) </a:t>
            </a:r>
            <a:r>
              <a:rPr lang="ko-KR" altLang="en-US" sz="2900" smtClean="0"/>
              <a:t>기업형 회계 채택의 장애요인들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429000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1) </a:t>
            </a:r>
            <a:r>
              <a:rPr lang="ko-KR" altLang="en-US" smtClean="0"/>
              <a:t>복식부기 회계가 어렵다는 주장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2) </a:t>
            </a:r>
            <a:r>
              <a:rPr lang="ko-KR" altLang="en-US" smtClean="0"/>
              <a:t>수익과 비용이 대응되지 않는다는 주장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3) </a:t>
            </a:r>
            <a:r>
              <a:rPr lang="ko-KR" altLang="en-US" smtClean="0"/>
              <a:t>예산통제가 어렵다는 주장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3. </a:t>
            </a:r>
            <a:r>
              <a:rPr lang="ko-KR" altLang="en-US" smtClean="0"/>
              <a:t>활동정보회계시스템의 도입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ko-KR" altLang="en-US" sz="2800" smtClean="0"/>
              <a:t>대체회계방법의 채택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회계처리의 어려움을 극복하면서 기업형 회계정보를 제공할 수 있는 대체적인 회계처리 방법이 요구 됨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                 </a:t>
            </a:r>
            <a:r>
              <a:rPr lang="ko-KR" altLang="en-US" smtClean="0"/>
              <a:t>  </a:t>
            </a:r>
            <a:r>
              <a:rPr lang="en-US" altLang="ko-KR" smtClean="0"/>
              <a:t>AIA 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800" smtClean="0"/>
              <a:t>     (</a:t>
            </a:r>
            <a:r>
              <a:rPr lang="ko-KR" altLang="en-US" sz="2800" smtClean="0"/>
              <a:t>활동정보회계 </a:t>
            </a:r>
            <a:r>
              <a:rPr lang="en-US" altLang="ko-KR" sz="2800" smtClean="0"/>
              <a:t>:Activity Information Accounting)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800" smtClean="0"/>
              <a:t>      </a:t>
            </a:r>
            <a:r>
              <a:rPr lang="ko-KR" altLang="en-US" sz="2800" smtClean="0"/>
              <a:t>특별한 별도의 처리절차를 요하지 않아 경영조직 에서 경제적 자원을 동반하는 활동이 발생함과 동시에  이에 관련된 정보를 회계정보화 할 수 있는 회계처리 방법              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447800" y="32004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1. REA </a:t>
            </a:r>
            <a:r>
              <a:rPr lang="ko-KR" altLang="en-US" smtClean="0"/>
              <a:t>모형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/>
              <a:t>McCarthy</a:t>
            </a:r>
            <a:r>
              <a:rPr lang="ko-KR" altLang="en-US" smtClean="0"/>
              <a:t>가 </a:t>
            </a:r>
            <a:r>
              <a:rPr lang="en-US" altLang="ko-KR" smtClean="0"/>
              <a:t>REA</a:t>
            </a:r>
            <a:r>
              <a:rPr lang="ko-KR" altLang="en-US" smtClean="0"/>
              <a:t>라고 불리 우는 개체</a:t>
            </a:r>
            <a:r>
              <a:rPr lang="en-US" altLang="ko-KR" smtClean="0"/>
              <a:t>-</a:t>
            </a:r>
            <a:r>
              <a:rPr lang="ko-KR" altLang="en-US" smtClean="0"/>
              <a:t>관계모형의 확장을 제안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이 </a:t>
            </a:r>
            <a:r>
              <a:rPr lang="en-US" altLang="ko-KR" smtClean="0"/>
              <a:t>REA</a:t>
            </a:r>
            <a:r>
              <a:rPr lang="ko-KR" altLang="en-US" smtClean="0"/>
              <a:t>는 경제적 자원</a:t>
            </a:r>
            <a:r>
              <a:rPr lang="en-US" altLang="ko-KR" smtClean="0"/>
              <a:t>(economic Resource), </a:t>
            </a:r>
            <a:r>
              <a:rPr lang="ko-KR" altLang="en-US" smtClean="0"/>
              <a:t>경제적 사건</a:t>
            </a:r>
            <a:r>
              <a:rPr lang="en-US" altLang="ko-KR" smtClean="0"/>
              <a:t>(economic Event), </a:t>
            </a:r>
            <a:r>
              <a:rPr lang="ko-KR" altLang="en-US" smtClean="0"/>
              <a:t>경제적 대리인</a:t>
            </a:r>
            <a:r>
              <a:rPr lang="en-US" altLang="ko-KR" smtClean="0"/>
              <a:t>( economic Agents)</a:t>
            </a:r>
            <a:r>
              <a:rPr lang="ko-KR" altLang="en-US" smtClean="0"/>
              <a:t>나타낸다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이 모형은 다음과 같은 요소로 구성된다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2771" name="_x86367160" descr="EMB00000f501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직사각형 5"/>
          <p:cNvSpPr>
            <a:spLocks noChangeArrowheads="1"/>
          </p:cNvSpPr>
          <p:nvPr/>
        </p:nvSpPr>
        <p:spPr bwMode="auto">
          <a:xfrm>
            <a:off x="2786063" y="642938"/>
            <a:ext cx="303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활동정보회계의 개념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AIA</a:t>
            </a:r>
            <a:r>
              <a:rPr lang="ko-KR" altLang="en-US" sz="2900" smtClean="0"/>
              <a:t>의 회계처리 원리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mtClean="0"/>
              <a:t>발생된 활동으로 부터 활동가치와 활동에 동반되는 자원가치를 대응시키는 방식으로 회계처리 한다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차변과 대변이라는 처리형식의 제약에서 벗어났다는 점과 활동정보를 원천으로 하여 특별한 별도의 절차를 거치지 않고 회계 처 리를 할 수 있다는 점이 전통회계와 다르다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4819" name="_x86365672" descr="EMB00000f501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직사각형 5"/>
          <p:cNvSpPr>
            <a:spLocks noChangeArrowheads="1"/>
          </p:cNvSpPr>
          <p:nvPr/>
        </p:nvSpPr>
        <p:spPr bwMode="auto">
          <a:xfrm>
            <a:off x="1285875" y="571500"/>
            <a:ext cx="671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활동정보회계를 처리하는 </a:t>
            </a:r>
            <a:r>
              <a:rPr lang="en-US" altLang="ko-KR"/>
              <a:t>EASY Keeping </a:t>
            </a:r>
            <a:r>
              <a:rPr lang="ko-KR" altLang="en-US"/>
              <a:t>화면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5843" name="_x69762176" descr="EMB00000f50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892968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직사각형 5"/>
          <p:cNvSpPr>
            <a:spLocks noChangeArrowheads="1"/>
          </p:cNvSpPr>
          <p:nvPr/>
        </p:nvSpPr>
        <p:spPr bwMode="auto">
          <a:xfrm>
            <a:off x="2214563" y="5000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활동정보회계를 처리한 화면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(1)  REA</a:t>
            </a:r>
            <a:r>
              <a:rPr lang="ko-KR" altLang="en-US" smtClean="0"/>
              <a:t>회계모형의 요소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Char char="¬"/>
            </a:pPr>
            <a:r>
              <a:rPr lang="ko-KR" altLang="en-US" sz="2800" smtClean="0">
                <a:solidFill>
                  <a:schemeClr val="tx2"/>
                </a:solidFill>
              </a:rPr>
              <a:t>경제적 자원</a:t>
            </a:r>
            <a:r>
              <a:rPr lang="en-US" altLang="ko-KR" sz="2800" smtClean="0">
                <a:solidFill>
                  <a:schemeClr val="tx2"/>
                </a:solidFill>
              </a:rPr>
              <a:t>( economic resource) : </a:t>
            </a:r>
            <a:r>
              <a:rPr lang="ko-KR" altLang="en-US" sz="2800" smtClean="0">
                <a:solidFill>
                  <a:schemeClr val="tx2"/>
                </a:solidFill>
              </a:rPr>
              <a:t>희소하며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유용성을 지니고 기업에 의해 사용되어질 수 있는 객체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­"/>
            </a:pPr>
            <a:r>
              <a:rPr lang="ko-KR" altLang="en-US" sz="2800" smtClean="0">
                <a:solidFill>
                  <a:schemeClr val="tx2"/>
                </a:solidFill>
              </a:rPr>
              <a:t>경제적 사건</a:t>
            </a:r>
            <a:r>
              <a:rPr lang="en-US" altLang="ko-KR" sz="2800" smtClean="0">
                <a:solidFill>
                  <a:schemeClr val="tx2"/>
                </a:solidFill>
              </a:rPr>
              <a:t>(economic events) : </a:t>
            </a:r>
            <a:r>
              <a:rPr lang="ko-KR" altLang="en-US" sz="2800" smtClean="0">
                <a:solidFill>
                  <a:schemeClr val="tx2"/>
                </a:solidFill>
              </a:rPr>
              <a:t>생산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판매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사용과 분배를 통해 경제적 자원의 변화를 주는 활동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®"/>
            </a:pPr>
            <a:r>
              <a:rPr lang="ko-KR" altLang="en-US" sz="2800" smtClean="0">
                <a:solidFill>
                  <a:schemeClr val="tx2"/>
                </a:solidFill>
              </a:rPr>
              <a:t>경제적 대리인</a:t>
            </a:r>
            <a:r>
              <a:rPr lang="en-US" altLang="ko-KR" sz="2400" smtClean="0">
                <a:solidFill>
                  <a:schemeClr val="tx2"/>
                </a:solidFill>
              </a:rPr>
              <a:t>(</a:t>
            </a:r>
            <a:r>
              <a:rPr lang="en-US" altLang="ko-KR" sz="2800" smtClean="0">
                <a:solidFill>
                  <a:schemeClr val="tx2"/>
                </a:solidFill>
              </a:rPr>
              <a:t>economic agents) : </a:t>
            </a:r>
            <a:r>
              <a:rPr lang="ko-KR" altLang="en-US" sz="2800" smtClean="0">
                <a:solidFill>
                  <a:schemeClr val="tx2"/>
                </a:solidFill>
              </a:rPr>
              <a:t>경제적 사건에 참여하는 사람이나 대리인을 포함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¯"/>
            </a:pPr>
            <a:r>
              <a:rPr lang="ko-KR" altLang="en-US" sz="2800" smtClean="0">
                <a:solidFill>
                  <a:schemeClr val="tx2"/>
                </a:solidFill>
              </a:rPr>
              <a:t>재고 흐름</a:t>
            </a:r>
            <a:r>
              <a:rPr lang="en-US" altLang="ko-KR" sz="2800" smtClean="0">
                <a:solidFill>
                  <a:schemeClr val="tx2"/>
                </a:solidFill>
              </a:rPr>
              <a:t>(stock flow) : </a:t>
            </a:r>
            <a:r>
              <a:rPr lang="ko-KR" altLang="en-US" sz="2800" smtClean="0">
                <a:solidFill>
                  <a:schemeClr val="tx2"/>
                </a:solidFill>
              </a:rPr>
              <a:t>시스템을 관통해 흐르는 상품이나 용역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°"/>
            </a:pPr>
            <a:r>
              <a:rPr lang="ko-KR" altLang="en-US" sz="2800" smtClean="0"/>
              <a:t>이중성</a:t>
            </a:r>
            <a:r>
              <a:rPr lang="en-US" altLang="ko-KR" sz="2800" smtClean="0"/>
              <a:t>(duality) : </a:t>
            </a:r>
            <a:r>
              <a:rPr lang="ko-KR" altLang="en-US" sz="2800" smtClean="0"/>
              <a:t>기업의 자원 집합에 있어서 증가를 위해 경제적 자원의 집합에 있어서 대응하는 감소를 나타내는 관계개념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±"/>
            </a:pPr>
            <a:r>
              <a:rPr lang="ko-KR" altLang="en-US" sz="2800" smtClean="0"/>
              <a:t>경제적 단위</a:t>
            </a:r>
            <a:r>
              <a:rPr lang="en-US" altLang="ko-KR" sz="2800" smtClean="0"/>
              <a:t>(economic units) : </a:t>
            </a:r>
            <a:r>
              <a:rPr lang="ko-KR" altLang="en-US" sz="2800" smtClean="0"/>
              <a:t>경제적 사건에 참여하는 조직 내에서 판매원 같은 경제적 대리인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²"/>
            </a:pPr>
            <a:r>
              <a:rPr lang="ko-KR" altLang="en-US" sz="2800" smtClean="0"/>
              <a:t>통제</a:t>
            </a:r>
            <a:r>
              <a:rPr lang="en-US" altLang="ko-KR" sz="2800" smtClean="0"/>
              <a:t>(control) : </a:t>
            </a:r>
            <a:r>
              <a:rPr lang="ko-KR" altLang="en-US" sz="2800" smtClean="0"/>
              <a:t>경제적 사건</a:t>
            </a:r>
            <a:r>
              <a:rPr lang="en-US" altLang="ko-KR" sz="2800" smtClean="0"/>
              <a:t>, </a:t>
            </a:r>
            <a:r>
              <a:rPr lang="ko-KR" altLang="en-US" sz="2800" smtClean="0"/>
              <a:t>경제적 단위</a:t>
            </a:r>
            <a:r>
              <a:rPr lang="en-US" altLang="ko-KR" sz="2800" smtClean="0"/>
              <a:t>, </a:t>
            </a:r>
            <a:r>
              <a:rPr lang="ko-KR" altLang="en-US" sz="2800" smtClean="0"/>
              <a:t>경제적 대리인사이의 관계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³"/>
            </a:pPr>
            <a:r>
              <a:rPr lang="ko-KR" altLang="en-US" sz="2800" smtClean="0"/>
              <a:t>책임관계</a:t>
            </a:r>
            <a:r>
              <a:rPr lang="en-US" altLang="ko-KR" sz="2800" smtClean="0"/>
              <a:t>(responsibility relationship) : </a:t>
            </a:r>
            <a:r>
              <a:rPr lang="ko-KR" altLang="en-US" sz="2800" smtClean="0"/>
              <a:t>지역과 판매원 관계에서 감독자와 하급자 같은 보다 더 높은 차원을 가리킴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 REA</a:t>
            </a:r>
            <a:r>
              <a:rPr lang="ko-KR" altLang="en-US" smtClean="0"/>
              <a:t>의 일반모형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3886200"/>
            <a:ext cx="1447800" cy="381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자원</a:t>
            </a:r>
            <a:endParaRPr lang="ko-KR" alt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3886200"/>
            <a:ext cx="1447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사건</a:t>
            </a:r>
            <a:endParaRPr lang="ko-KR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172200" y="2743200"/>
            <a:ext cx="17526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172200" y="50292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3622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3733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438400" y="3886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  <a:endParaRPr lang="ko-KR" altLang="en-US"/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3962400" y="2438400"/>
            <a:ext cx="1371600" cy="762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이중성</a:t>
            </a:r>
            <a:endParaRPr lang="ko-KR" altLang="en-US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6324600" y="3733800"/>
            <a:ext cx="16002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4038600" y="4953000"/>
            <a:ext cx="13716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44958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4724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54864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54864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54864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7086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7162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8" name="AutoShape 21"/>
          <p:cNvSpPr>
            <a:spLocks noChangeArrowheads="1"/>
          </p:cNvSpPr>
          <p:nvPr/>
        </p:nvSpPr>
        <p:spPr bwMode="auto">
          <a:xfrm>
            <a:off x="2438400" y="3733800"/>
            <a:ext cx="14478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nimBg="1" autoUpdateAnimBg="0"/>
      <p:bldP spid="57349" grpId="0" animBg="1" autoUpdateAnimBg="0"/>
      <p:bldP spid="57350" grpId="0" animBg="1" autoUpdateAnimBg="0"/>
      <p:bldP spid="57351" grpId="0" animBg="1" autoUpdateAnimBg="0"/>
      <p:bldP spid="57354" grpId="0" autoUpdateAnimBg="0"/>
      <p:bldP spid="57355" grpId="0" animBg="1" autoUpdateAnimBg="0"/>
      <p:bldP spid="57356" grpId="0" animBg="1" autoUpdateAnimBg="0"/>
      <p:bldP spid="573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REA</a:t>
            </a:r>
            <a:r>
              <a:rPr lang="ko-KR" altLang="en-US" smtClean="0"/>
              <a:t>판매 주문입력 시스템 예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14400" y="3581400"/>
            <a:ext cx="1600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 항목</a:t>
            </a:r>
            <a:endParaRPr lang="ko-KR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990600" y="2133600"/>
            <a:ext cx="15240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현금 수입</a:t>
            </a:r>
            <a:endParaRPr lang="ko-KR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90600" y="5257800"/>
            <a:ext cx="1600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 지역</a:t>
            </a:r>
            <a:endParaRPr lang="ko-KR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495800" y="3505200"/>
            <a:ext cx="14478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주문</a:t>
            </a:r>
            <a:r>
              <a:rPr lang="en-US" altLang="ko-KR">
                <a:solidFill>
                  <a:schemeClr val="bg2"/>
                </a:solidFill>
              </a:rPr>
              <a:t>/</a:t>
            </a:r>
            <a:r>
              <a:rPr lang="ko-KR" altLang="en-US">
                <a:solidFill>
                  <a:schemeClr val="bg2"/>
                </a:solidFill>
              </a:rPr>
              <a:t>판매</a:t>
            </a:r>
            <a:endParaRPr lang="ko-KR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400800" y="5181600"/>
            <a:ext cx="1676400" cy="533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판매원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248400" y="1981200"/>
            <a:ext cx="1676400" cy="533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고객</a:t>
            </a:r>
            <a:endParaRPr lang="ko-KR" altLang="en-US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3505200" y="1828800"/>
            <a:ext cx="1981200" cy="914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를 위한 대가</a:t>
            </a:r>
            <a:endParaRPr lang="ko-KR" altLang="en-US"/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6629400" y="3352800"/>
            <a:ext cx="15240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bg2"/>
                </a:solidFill>
              </a:rPr>
              <a:t>~</a:t>
            </a:r>
            <a:r>
              <a:rPr lang="ko-KR" altLang="en-US">
                <a:solidFill>
                  <a:schemeClr val="bg2"/>
                </a:solidFill>
              </a:rPr>
              <a:t>의 집단</a:t>
            </a:r>
            <a:endParaRPr lang="ko-KR" alt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886200" y="4953000"/>
            <a:ext cx="1524000" cy="838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2971800" y="3505200"/>
            <a:ext cx="1219200" cy="533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  <a:endParaRPr lang="ko-KR" alt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25908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2590800" y="228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26670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54864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73914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7315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5638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60198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42672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2" grpId="0" animBg="1" autoUpdateAnimBg="0"/>
      <p:bldP spid="58373" grpId="0" animBg="1" autoUpdateAnimBg="0"/>
      <p:bldP spid="58374" grpId="0" animBg="1" autoUpdateAnimBg="0"/>
      <p:bldP spid="58375" grpId="0" animBg="1" autoUpdateAnimBg="0"/>
      <p:bldP spid="58376" grpId="0" animBg="1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  <p:bldP spid="5838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 (3) </a:t>
            </a:r>
            <a:r>
              <a:rPr lang="ko-KR" altLang="en-US" smtClean="0"/>
              <a:t>수정된 </a:t>
            </a:r>
            <a:r>
              <a:rPr lang="en-US" altLang="ko-KR" smtClean="0"/>
              <a:t>REA</a:t>
            </a:r>
            <a:r>
              <a:rPr lang="ko-KR" altLang="en-US" smtClean="0"/>
              <a:t>모형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smtClean="0"/>
              <a:t>McCarthy</a:t>
            </a:r>
            <a:r>
              <a:rPr lang="ko-KR" altLang="en-US" sz="2400" smtClean="0"/>
              <a:t>의 모형은 기존 회계소프트웨어의 구축되어진 정보논리적 모형을 평가하기 위한 첫 번째 기초를 제공한다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기존 소프트웨어에서 구축되어진 정보논리적 모형은 다음의 두 가지 측면에서 </a:t>
            </a:r>
            <a:r>
              <a:rPr lang="en-US" altLang="ko-KR" sz="2400" smtClean="0"/>
              <a:t>McCarthy</a:t>
            </a:r>
            <a:r>
              <a:rPr lang="ko-KR" altLang="en-US" sz="2400" smtClean="0"/>
              <a:t>의 </a:t>
            </a:r>
            <a:r>
              <a:rPr lang="en-US" altLang="ko-KR" sz="2400" smtClean="0"/>
              <a:t>REA</a:t>
            </a:r>
            <a:r>
              <a:rPr lang="ko-KR" altLang="en-US" sz="2400" smtClean="0"/>
              <a:t>모형이 실무에서 훌륭한 설명인지 아닌지를 지시한다</a:t>
            </a:r>
            <a:r>
              <a:rPr lang="en-US" altLang="ko-KR" sz="2400" smtClean="0"/>
              <a:t>.</a:t>
            </a:r>
          </a:p>
          <a:p>
            <a:pPr eaLnBrk="1" hangingPunct="1"/>
            <a:r>
              <a:rPr lang="ko-KR" altLang="en-US" sz="2400" smtClean="0"/>
              <a:t>첫째</a:t>
            </a:r>
            <a:r>
              <a:rPr lang="en-US" altLang="ko-KR" sz="2400" smtClean="0"/>
              <a:t>, </a:t>
            </a:r>
            <a:r>
              <a:rPr lang="ko-KR" altLang="en-US" sz="2400" smtClean="0"/>
              <a:t>높은 수준의 어의라는 용어</a:t>
            </a:r>
            <a:r>
              <a:rPr lang="en-US" altLang="ko-KR" sz="2400" smtClean="0"/>
              <a:t>.</a:t>
            </a:r>
          </a:p>
          <a:p>
            <a:pPr eaLnBrk="1" hangingPunct="1"/>
            <a:r>
              <a:rPr lang="ko-KR" altLang="en-US" sz="2400" smtClean="0"/>
              <a:t>둘째</a:t>
            </a:r>
            <a:r>
              <a:rPr lang="en-US" altLang="ko-KR" sz="2400" smtClean="0"/>
              <a:t>, McCarthy</a:t>
            </a:r>
            <a:r>
              <a:rPr lang="ko-KR" altLang="en-US" sz="2400" smtClean="0"/>
              <a:t>모형이 사실 높은 수준의 어의로 행해진다는 것이 확실하다면</a:t>
            </a:r>
            <a:r>
              <a:rPr lang="en-US" altLang="ko-KR" sz="2400" smtClean="0"/>
              <a:t>, </a:t>
            </a:r>
            <a:r>
              <a:rPr lang="ko-KR" altLang="en-US" sz="2400" smtClean="0"/>
              <a:t>높은 수준의 모형은 보통 낮은 수준의 어의를 끌어내는지를 암시한다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762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ko-KR" altLang="en-US" smtClean="0"/>
              <a:t>수정된 </a:t>
            </a:r>
            <a:r>
              <a:rPr lang="en-US" altLang="ko-KR" smtClean="0"/>
              <a:t>REA</a:t>
            </a:r>
            <a:r>
              <a:rPr lang="ko-KR" altLang="en-US" smtClean="0"/>
              <a:t>모형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09600" y="3657600"/>
            <a:ext cx="11430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판매원</a:t>
            </a:r>
            <a:endParaRPr lang="ko-KR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133600" y="2438400"/>
            <a:ext cx="20574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회계경제적 사건</a:t>
            </a:r>
            <a:endParaRPr lang="ko-KR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133600" y="4876800"/>
            <a:ext cx="2362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비회계경제적사건</a:t>
            </a:r>
            <a:endParaRPr lang="ko-KR" alt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81000" y="4648200"/>
            <a:ext cx="1371600" cy="914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관여하다</a:t>
            </a:r>
            <a:endParaRPr lang="ko-KR" altLang="en-US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304800" y="2286000"/>
            <a:ext cx="1447800" cy="838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2362200" y="1447800"/>
            <a:ext cx="15240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이중성</a:t>
            </a:r>
            <a:endParaRPr lang="ko-KR" alt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781800" y="2057400"/>
            <a:ext cx="1447800" cy="381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553200" y="14478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858000" y="6019800"/>
            <a:ext cx="1524000" cy="3048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781800" y="3200400"/>
            <a:ext cx="16002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6629400" y="38100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7010400" y="4572000"/>
            <a:ext cx="1219200" cy="457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7086600" y="5257800"/>
            <a:ext cx="1143000" cy="381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4953000" y="5715000"/>
            <a:ext cx="12954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648200" y="3124200"/>
            <a:ext cx="14478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9906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>
            <a:off x="990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18288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 flipV="1">
            <a:off x="4648200" y="48006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>
            <a:off x="4648200" y="5181600"/>
            <a:ext cx="2362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3" name="Line 24"/>
          <p:cNvSpPr>
            <a:spLocks noChangeShapeType="1"/>
          </p:cNvSpPr>
          <p:nvPr/>
        </p:nvSpPr>
        <p:spPr bwMode="auto">
          <a:xfrm>
            <a:off x="64008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64008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>
            <a:off x="7620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6" name="Line 27"/>
          <p:cNvSpPr>
            <a:spLocks noChangeShapeType="1"/>
          </p:cNvSpPr>
          <p:nvPr/>
        </p:nvSpPr>
        <p:spPr bwMode="auto">
          <a:xfrm>
            <a:off x="7696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7" name="Line 28"/>
          <p:cNvSpPr>
            <a:spLocks noChangeShapeType="1"/>
          </p:cNvSpPr>
          <p:nvPr/>
        </p:nvSpPr>
        <p:spPr bwMode="auto">
          <a:xfrm>
            <a:off x="61722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6172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 flipV="1">
            <a:off x="4267200" y="2133600"/>
            <a:ext cx="2286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0" name="AutoShape 31"/>
          <p:cNvSpPr>
            <a:spLocks noChangeArrowheads="1"/>
          </p:cNvSpPr>
          <p:nvPr/>
        </p:nvSpPr>
        <p:spPr bwMode="auto">
          <a:xfrm>
            <a:off x="6858000" y="2667000"/>
            <a:ext cx="1295400" cy="304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>
            <a:off x="4267200" y="2667000"/>
            <a:ext cx="2362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2" name="Line 33"/>
          <p:cNvSpPr>
            <a:spLocks noChangeShapeType="1"/>
          </p:cNvSpPr>
          <p:nvPr/>
        </p:nvSpPr>
        <p:spPr bwMode="auto">
          <a:xfrm>
            <a:off x="7543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>
            <a:off x="7543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>
            <a:off x="7543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5" name="Line 36"/>
          <p:cNvSpPr>
            <a:spLocks noChangeShapeType="1"/>
          </p:cNvSpPr>
          <p:nvPr/>
        </p:nvSpPr>
        <p:spPr bwMode="auto">
          <a:xfrm>
            <a:off x="29718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6" name="Line 37"/>
          <p:cNvSpPr>
            <a:spLocks noChangeShapeType="1"/>
          </p:cNvSpPr>
          <p:nvPr/>
        </p:nvSpPr>
        <p:spPr bwMode="auto">
          <a:xfrm>
            <a:off x="3200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0" grpId="0" animBg="1" autoUpdateAnimBg="0"/>
      <p:bldP spid="60421" grpId="0" animBg="1" autoUpdateAnimBg="0"/>
      <p:bldP spid="60422" grpId="0" animBg="1" autoUpdateAnimBg="0"/>
      <p:bldP spid="60423" grpId="0" animBg="1" autoUpdateAnimBg="0"/>
      <p:bldP spid="60424" grpId="0" animBg="1" autoUpdateAnimBg="0"/>
      <p:bldP spid="60425" grpId="0" animBg="1" autoUpdateAnimBg="0"/>
      <p:bldP spid="60426" grpId="0" animBg="1" autoUpdateAnimBg="0"/>
      <p:bldP spid="60427" grpId="0" animBg="1" autoUpdateAnimBg="0"/>
      <p:bldP spid="60428" grpId="0" animBg="1" autoUpdateAnimBg="0"/>
      <p:bldP spid="60429" grpId="0" animBg="1" autoUpdateAnimBg="0"/>
      <p:bldP spid="60430" grpId="0" animBg="1" autoUpdateAnimBg="0"/>
      <p:bldP spid="60431" grpId="0" animBg="1" autoUpdateAnimBg="0"/>
      <p:bldP spid="60432" grpId="0" animBg="1" autoUpdateAnimBg="0"/>
      <p:bldP spid="60433" grpId="0" animBg="1" autoUpdateAnimBg="0"/>
      <p:bldP spid="60434" grpId="0" animBg="1" autoUpdateAnimBg="0"/>
    </p:bldLst>
  </p:timing>
</p:sld>
</file>

<file path=ppt/theme/theme1.xml><?xml version="1.0" encoding="utf-8"?>
<a:theme xmlns:a="http://schemas.openxmlformats.org/drawingml/2006/main" name="백자">
  <a:themeElements>
    <a:clrScheme name="백자 4">
      <a:dk1>
        <a:srgbClr val="6781D5"/>
      </a:dk1>
      <a:lt1>
        <a:srgbClr val="E9FFF3"/>
      </a:lt1>
      <a:dk2>
        <a:srgbClr val="AFA6EE"/>
      </a:dk2>
      <a:lt2>
        <a:srgbClr val="969696"/>
      </a:lt2>
      <a:accent1>
        <a:srgbClr val="A5CF6D"/>
      </a:accent1>
      <a:accent2>
        <a:srgbClr val="FFCC00"/>
      </a:accent2>
      <a:accent3>
        <a:srgbClr val="F2FFF8"/>
      </a:accent3>
      <a:accent4>
        <a:srgbClr val="576DB6"/>
      </a:accent4>
      <a:accent5>
        <a:srgbClr val="CFE4BA"/>
      </a:accent5>
      <a:accent6>
        <a:srgbClr val="E7B900"/>
      </a:accent6>
      <a:hlink>
        <a:srgbClr val="0000FF"/>
      </a:hlink>
      <a:folHlink>
        <a:srgbClr val="D7CAF4"/>
      </a:folHlink>
    </a:clrScheme>
    <a:fontScheme name="백자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pitchFamily="50" charset="-127"/>
          </a:defRPr>
        </a:defPPr>
      </a:lstStyle>
    </a:lnDef>
  </a:objectDefaults>
  <a:extraClrSchemeLst>
    <a:extraClrScheme>
      <a:clrScheme name="백자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4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A5CF6D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FE4BA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5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93ECF3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8F4F8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Office\Templates\디자인\백자.pot</Template>
  <TotalTime>886</TotalTime>
  <Words>1313</Words>
  <Application>Microsoft Office PowerPoint</Application>
  <PresentationFormat>화면 슬라이드 쇼(4:3)</PresentationFormat>
  <Paragraphs>303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4" baseType="lpstr">
      <vt:lpstr>Times New Roman</vt:lpstr>
      <vt:lpstr>굴림</vt:lpstr>
      <vt:lpstr>Arial</vt:lpstr>
      <vt:lpstr>Wingdings 2</vt:lpstr>
      <vt:lpstr>돋움</vt:lpstr>
      <vt:lpstr>Monotype Sorts</vt:lpstr>
      <vt:lpstr>한양신명조</vt:lpstr>
      <vt:lpstr>신명 신명조</vt:lpstr>
      <vt:lpstr>고딕</vt:lpstr>
      <vt:lpstr>백자</vt:lpstr>
      <vt:lpstr>제 6 장 회계 데이터 모형화</vt:lpstr>
      <vt:lpstr>제 1 절 REA 모형</vt:lpstr>
      <vt:lpstr>1. REA 모형</vt:lpstr>
      <vt:lpstr>(1)  REA회계모형의 요소</vt:lpstr>
      <vt:lpstr>PowerPoint 프레젠테이션</vt:lpstr>
      <vt:lpstr>(2) REA의 일반모형</vt:lpstr>
      <vt:lpstr>REA판매 주문입력 시스템 예</vt:lpstr>
      <vt:lpstr> (3) 수정된 REA모형</vt:lpstr>
      <vt:lpstr>수정된 REA모형</vt:lpstr>
      <vt:lpstr>REA모형의 실예</vt:lpstr>
      <vt:lpstr>(4) 회계모형의 새로운 방향</vt:lpstr>
      <vt:lpstr>2. 관계형 데이터모형</vt:lpstr>
      <vt:lpstr>릴레이션의 구성</vt:lpstr>
      <vt:lpstr>개체관계 데이터모형의  관계형 모형으로의 변환</vt:lpstr>
      <vt:lpstr>3.사건회계모형</vt:lpstr>
      <vt:lpstr>(2) 현행회계시스템의 한계</vt:lpstr>
      <vt:lpstr>4. 발생주의 회계</vt:lpstr>
      <vt:lpstr>제 2 절  활동정보 회계모형</vt:lpstr>
      <vt:lpstr>(2) 활동정보와 활동정보회계</vt:lpstr>
      <vt:lpstr>(3) 활동정보처리에서 여러가지 단계의 활동</vt:lpstr>
      <vt:lpstr>활동과 활동가치의 대응</vt:lpstr>
      <vt:lpstr>단계별 비교</vt:lpstr>
      <vt:lpstr>PowerPoint 프레젠테이션</vt:lpstr>
      <vt:lpstr>(4) 활동기준회계개념의 확장</vt:lpstr>
      <vt:lpstr>활동기준회계의 개념적 모형</vt:lpstr>
      <vt:lpstr>원가동인의 예1</vt:lpstr>
      <vt:lpstr>원가동인의 예2</vt:lpstr>
      <vt:lpstr>(5) 기업형 회계 채택의 장애요인들</vt:lpstr>
      <vt:lpstr>3. 활동정보회계시스템의 도입</vt:lpstr>
      <vt:lpstr>PowerPoint 프레젠테이션</vt:lpstr>
      <vt:lpstr>(2) AIA의 회계처리 원리</vt:lpstr>
      <vt:lpstr>PowerPoint 프레젠테이션</vt:lpstr>
      <vt:lpstr>PowerPoint 프레젠테이션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김현순</dc:creator>
  <cp:lastModifiedBy>USER</cp:lastModifiedBy>
  <cp:revision>44</cp:revision>
  <dcterms:created xsi:type="dcterms:W3CDTF">1997-11-20T17:16:22Z</dcterms:created>
  <dcterms:modified xsi:type="dcterms:W3CDTF">2017-12-13T14:35:05Z</dcterms:modified>
</cp:coreProperties>
</file>