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61"/>
  </p:notesMasterIdLst>
  <p:handoutMasterIdLst>
    <p:handoutMasterId r:id="rId62"/>
  </p:handoutMasterIdLst>
  <p:sldIdLst>
    <p:sldId id="256" r:id="rId2"/>
    <p:sldId id="32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4" r:id="rId20"/>
    <p:sldId id="275" r:id="rId21"/>
    <p:sldId id="276" r:id="rId22"/>
    <p:sldId id="283" r:id="rId23"/>
    <p:sldId id="277" r:id="rId24"/>
    <p:sldId id="278" r:id="rId25"/>
    <p:sldId id="279" r:id="rId26"/>
    <p:sldId id="280" r:id="rId27"/>
    <p:sldId id="281" r:id="rId28"/>
    <p:sldId id="287" r:id="rId29"/>
    <p:sldId id="288" r:id="rId30"/>
    <p:sldId id="289" r:id="rId31"/>
    <p:sldId id="290" r:id="rId32"/>
    <p:sldId id="291" r:id="rId33"/>
    <p:sldId id="292" r:id="rId34"/>
    <p:sldId id="323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25" r:id="rId43"/>
    <p:sldId id="326" r:id="rId44"/>
    <p:sldId id="327" r:id="rId45"/>
    <p:sldId id="328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29" r:id="rId56"/>
    <p:sldId id="330" r:id="rId57"/>
    <p:sldId id="331" r:id="rId58"/>
    <p:sldId id="332" r:id="rId59"/>
    <p:sldId id="333" r:id="rId60"/>
  </p:sldIdLst>
  <p:sldSz cx="9906000" cy="6858000" type="A4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굴림" pitchFamily="50" charset="-127"/>
        <a:cs typeface="+mn-cs"/>
      </a:defRPr>
    </a:lvl5pPr>
    <a:lvl6pPr marL="2286000" algn="l" defTabSz="914400" rtl="0" eaLnBrk="1" latinLnBrk="1" hangingPunct="1">
      <a:defRPr kumimoji="1" sz="2400" kern="1200">
        <a:solidFill>
          <a:schemeClr val="tx1"/>
        </a:solidFill>
        <a:latin typeface="Tahoma" pitchFamily="34" charset="0"/>
        <a:ea typeface="굴림" pitchFamily="50" charset="-127"/>
        <a:cs typeface="+mn-cs"/>
      </a:defRPr>
    </a:lvl6pPr>
    <a:lvl7pPr marL="2743200" algn="l" defTabSz="914400" rtl="0" eaLnBrk="1" latinLnBrk="1" hangingPunct="1">
      <a:defRPr kumimoji="1" sz="2400" kern="1200">
        <a:solidFill>
          <a:schemeClr val="tx1"/>
        </a:solidFill>
        <a:latin typeface="Tahoma" pitchFamily="34" charset="0"/>
        <a:ea typeface="굴림" pitchFamily="50" charset="-127"/>
        <a:cs typeface="+mn-cs"/>
      </a:defRPr>
    </a:lvl7pPr>
    <a:lvl8pPr marL="3200400" algn="l" defTabSz="914400" rtl="0" eaLnBrk="1" latinLnBrk="1" hangingPunct="1">
      <a:defRPr kumimoji="1" sz="2400" kern="1200">
        <a:solidFill>
          <a:schemeClr val="tx1"/>
        </a:solidFill>
        <a:latin typeface="Tahoma" pitchFamily="34" charset="0"/>
        <a:ea typeface="굴림" pitchFamily="50" charset="-127"/>
        <a:cs typeface="+mn-cs"/>
      </a:defRPr>
    </a:lvl8pPr>
    <a:lvl9pPr marL="3657600" algn="l" defTabSz="914400" rtl="0" eaLnBrk="1" latinLnBrk="1" hangingPunct="1">
      <a:defRPr kumimoji="1" sz="2400" kern="1200">
        <a:solidFill>
          <a:schemeClr val="tx1"/>
        </a:solidFill>
        <a:latin typeface="Tahoma" pitchFamily="34" charset="0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89279" autoAdjust="0"/>
  </p:normalViewPr>
  <p:slideViewPr>
    <p:cSldViewPr>
      <p:cViewPr>
        <p:scale>
          <a:sx n="66" d="100"/>
          <a:sy n="66" d="100"/>
        </p:scale>
        <p:origin x="-216" y="29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1698" y="-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113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114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114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63BE27A6-F093-4421-B457-F5D46DB2C77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27759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880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80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F51E3D9A-E5EC-4EC7-BE11-55AF1FFE23C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155514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/>
          <p:cNvGrpSpPr>
            <a:grpSpLocks/>
          </p:cNvGrpSpPr>
          <p:nvPr/>
        </p:nvGrpSpPr>
        <p:grpSpPr bwMode="auto">
          <a:xfrm>
            <a:off x="0" y="2438400"/>
            <a:ext cx="9759950" cy="1052513"/>
            <a:chOff x="0" y="1536"/>
            <a:chExt cx="5675" cy="663"/>
          </a:xfrm>
        </p:grpSpPr>
        <p:grpSp>
          <p:nvGrpSpPr>
            <p:cNvPr id="5" name="Group 1027"/>
            <p:cNvGrpSpPr>
              <a:grpSpLocks/>
            </p:cNvGrpSpPr>
            <p:nvPr/>
          </p:nvGrpSpPr>
          <p:grpSpPr bwMode="auto">
            <a:xfrm>
              <a:off x="184" y="1604"/>
              <a:ext cx="450" cy="299"/>
              <a:chOff x="719" y="336"/>
              <a:chExt cx="626" cy="432"/>
            </a:xfrm>
          </p:grpSpPr>
          <p:sp>
            <p:nvSpPr>
              <p:cNvPr id="12" name="Rectangle 1028"/>
              <p:cNvSpPr>
                <a:spLocks noChangeArrowheads="1"/>
              </p:cNvSpPr>
              <p:nvPr/>
            </p:nvSpPr>
            <p:spPr bwMode="auto">
              <a:xfrm>
                <a:off x="719" y="336"/>
                <a:ext cx="385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3" name="Rectangle 1029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9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</p:grpSp>
        <p:grpSp>
          <p:nvGrpSpPr>
            <p:cNvPr id="6" name="Group 1030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1031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5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" name="Rectangle 1032"/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</p:grpSp>
        <p:sp>
          <p:nvSpPr>
            <p:cNvPr id="7" name="Rectangle 1033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8" name="Rectangle 1034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9" name="Rectangle 1035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</p:grpSp>
      <p:sp>
        <p:nvSpPr>
          <p:cNvPr id="94220" name="Rectangle 1036"/>
          <p:cNvSpPr>
            <a:spLocks noGrp="1" noChangeArrowheads="1"/>
          </p:cNvSpPr>
          <p:nvPr>
            <p:ph type="ctrTitle"/>
          </p:nvPr>
        </p:nvSpPr>
        <p:spPr>
          <a:xfrm>
            <a:off x="1073150" y="1828800"/>
            <a:ext cx="84201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94221" name="Rectangle 1037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14" name="Rectangle 1038"/>
          <p:cNvSpPr>
            <a:spLocks noGrp="1" noChangeArrowheads="1"/>
          </p:cNvSpPr>
          <p:nvPr>
            <p:ph type="dt" sz="half" idx="10"/>
          </p:nvPr>
        </p:nvSpPr>
        <p:spPr>
          <a:xfrm>
            <a:off x="1073150" y="6248400"/>
            <a:ext cx="206375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5" name="Rectangle 1039"/>
          <p:cNvSpPr>
            <a:spLocks noGrp="1" noChangeArrowheads="1"/>
          </p:cNvSpPr>
          <p:nvPr>
            <p:ph type="ftr" sz="quarter" idx="11"/>
          </p:nvPr>
        </p:nvSpPr>
        <p:spPr>
          <a:xfrm>
            <a:off x="3714750" y="6248400"/>
            <a:ext cx="31369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ko-KR" altLang="en-US"/>
              <a:t>회계정보시스템 이장형 교수</a:t>
            </a:r>
            <a:endParaRPr lang="en-US" altLang="ko-KR"/>
          </a:p>
        </p:txBody>
      </p:sp>
      <p:sp>
        <p:nvSpPr>
          <p:cNvPr id="16" name="Rectangle 104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429500" y="6248400"/>
            <a:ext cx="206375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79A5FEF6-02CD-4207-96C4-E100B9FE1EA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86303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회계정보시스템 이장형 교수</a:t>
            </a:r>
            <a:endParaRPr lang="en-US" altLang="ko-K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3982A-0C60-4827-9F8A-FA18CBA036B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6372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588250" y="617538"/>
            <a:ext cx="2112963" cy="551497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246188" y="617538"/>
            <a:ext cx="6189662" cy="551497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회계정보시스템 이장형 교수</a:t>
            </a:r>
            <a:endParaRPr lang="en-US" altLang="ko-K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A761A-EBF9-4141-BD3C-1DB44D4C8C2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80504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회계정보시스템 이장형 교수</a:t>
            </a:r>
            <a:endParaRPr lang="en-US" altLang="ko-K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87193-6256-4ECA-A4C7-D5FB5C565F6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92784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회계정보시스템 이장형 교수</a:t>
            </a:r>
            <a:endParaRPr lang="en-US" altLang="ko-K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6F4B57-9654-4D60-B811-38571E3D4A3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85732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281113" y="2017713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567363" y="2017713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회계정보시스템 이장형 교수</a:t>
            </a:r>
            <a:endParaRPr lang="en-US" altLang="ko-KR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52933-9C3C-4B52-9461-1D3AFEB6A08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18373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회계정보시스템 이장형 교수</a:t>
            </a:r>
            <a:endParaRPr lang="en-US" altLang="ko-KR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52C7E-7D58-4FFE-9F94-38A7F098816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42696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회계정보시스템 이장형 교수</a:t>
            </a:r>
            <a:endParaRPr lang="en-US" altLang="ko-KR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4CAD1-56AE-4B3F-808D-181893D35AF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43611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회계정보시스템 이장형 교수</a:t>
            </a:r>
            <a:endParaRPr lang="en-US" altLang="ko-KR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1A742-6519-4B47-9C84-E0C9E76ACC7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36468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회계정보시스템 이장형 교수</a:t>
            </a:r>
            <a:endParaRPr lang="en-US" altLang="ko-KR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564A2-D04F-41AA-83E6-A4C7A770AF5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582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회계정보시스템 이장형 교수</a:t>
            </a:r>
            <a:endParaRPr lang="en-US" altLang="ko-KR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142157-5021-4D6F-9B03-F6B43757369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70371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/>
        </p:nvSpPr>
        <p:spPr bwMode="ltGray">
          <a:xfrm>
            <a:off x="452438" y="1098550"/>
            <a:ext cx="474662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latinLnBrk="0">
              <a:defRPr/>
            </a:pPr>
            <a:endParaRPr lang="ko-KR" altLang="ko-KR"/>
          </a:p>
        </p:txBody>
      </p:sp>
      <p:sp>
        <p:nvSpPr>
          <p:cNvPr id="93187" name="Rectangle 3"/>
          <p:cNvSpPr>
            <a:spLocks noChangeArrowheads="1"/>
          </p:cNvSpPr>
          <p:nvPr/>
        </p:nvSpPr>
        <p:spPr bwMode="ltGray">
          <a:xfrm>
            <a:off x="866775" y="1098550"/>
            <a:ext cx="355600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latinLnBrk="0">
              <a:defRPr/>
            </a:pPr>
            <a:endParaRPr lang="ko-KR" altLang="ko-KR"/>
          </a:p>
        </p:txBody>
      </p:sp>
      <p:sp>
        <p:nvSpPr>
          <p:cNvPr id="93188" name="Rectangle 4"/>
          <p:cNvSpPr>
            <a:spLocks noChangeArrowheads="1"/>
          </p:cNvSpPr>
          <p:nvPr/>
        </p:nvSpPr>
        <p:spPr bwMode="ltGray">
          <a:xfrm>
            <a:off x="585788" y="1520825"/>
            <a:ext cx="458787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latinLnBrk="0">
              <a:defRPr/>
            </a:pPr>
            <a:endParaRPr lang="ko-KR" altLang="ko-KR"/>
          </a:p>
        </p:txBody>
      </p:sp>
      <p:sp>
        <p:nvSpPr>
          <p:cNvPr id="93189" name="Rectangle 5"/>
          <p:cNvSpPr>
            <a:spLocks noChangeArrowheads="1"/>
          </p:cNvSpPr>
          <p:nvPr/>
        </p:nvSpPr>
        <p:spPr bwMode="ltGray">
          <a:xfrm>
            <a:off x="987425" y="1520825"/>
            <a:ext cx="398463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latinLnBrk="0">
              <a:defRPr/>
            </a:pPr>
            <a:endParaRPr lang="ko-KR" altLang="ko-KR"/>
          </a:p>
        </p:txBody>
      </p:sp>
      <p:sp>
        <p:nvSpPr>
          <p:cNvPr id="93190" name="Rectangle 6"/>
          <p:cNvSpPr>
            <a:spLocks noChangeArrowheads="1"/>
          </p:cNvSpPr>
          <p:nvPr/>
        </p:nvSpPr>
        <p:spPr bwMode="ltGray">
          <a:xfrm>
            <a:off x="138113" y="1447800"/>
            <a:ext cx="606425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latinLnBrk="0">
              <a:defRPr/>
            </a:pPr>
            <a:endParaRPr lang="ko-KR" altLang="ko-KR"/>
          </a:p>
        </p:txBody>
      </p:sp>
      <p:sp>
        <p:nvSpPr>
          <p:cNvPr id="93191" name="Rectangle 7"/>
          <p:cNvSpPr>
            <a:spLocks noChangeArrowheads="1"/>
          </p:cNvSpPr>
          <p:nvPr/>
        </p:nvSpPr>
        <p:spPr bwMode="gray">
          <a:xfrm>
            <a:off x="825500" y="990600"/>
            <a:ext cx="34925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latinLnBrk="0">
              <a:defRPr/>
            </a:pPr>
            <a:endParaRPr lang="ko-KR" altLang="ko-KR"/>
          </a:p>
        </p:txBody>
      </p:sp>
      <p:sp>
        <p:nvSpPr>
          <p:cNvPr id="93192" name="Rectangle 8"/>
          <p:cNvSpPr>
            <a:spLocks noChangeArrowheads="1"/>
          </p:cNvSpPr>
          <p:nvPr/>
        </p:nvSpPr>
        <p:spPr bwMode="gray">
          <a:xfrm>
            <a:off x="479425" y="1781175"/>
            <a:ext cx="89122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latinLnBrk="0">
              <a:defRPr/>
            </a:pPr>
            <a:endParaRPr lang="ko-KR" altLang="ko-KR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246188" y="617538"/>
            <a:ext cx="84439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1113" y="2017713"/>
            <a:ext cx="84201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9319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3246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latin typeface="+mn-lt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319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32200" y="63246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+mn-lt"/>
              </a:defRPr>
            </a:lvl1pPr>
          </a:lstStyle>
          <a:p>
            <a:pPr>
              <a:defRPr/>
            </a:pPr>
            <a:r>
              <a:rPr lang="ko-KR" altLang="en-US"/>
              <a:t>회계정보시스템 이장형 교수</a:t>
            </a:r>
            <a:endParaRPr lang="en-US" altLang="ko-KR"/>
          </a:p>
        </p:txBody>
      </p:sp>
      <p:sp>
        <p:nvSpPr>
          <p:cNvPr id="9319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46950" y="63246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>
                <a:latin typeface="+mn-lt"/>
              </a:defRPr>
            </a:lvl1pPr>
          </a:lstStyle>
          <a:p>
            <a:pPr>
              <a:defRPr/>
            </a:pPr>
            <a:fld id="{CF2B0DD9-1705-4EB5-9091-1C59B9CC824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cms.daegu.ac.kr/goodljh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w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회계정보시스템 이장형 교수</a:t>
            </a:r>
            <a:endParaRPr lang="en-US" altLang="ko-KR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/>
              <a:t>제 </a:t>
            </a:r>
            <a:r>
              <a:rPr lang="en-US" altLang="ko-KR" smtClean="0"/>
              <a:t>3 </a:t>
            </a:r>
            <a:r>
              <a:rPr lang="ko-KR" altLang="en-US" smtClean="0"/>
              <a:t>장 인터넷과 회계정보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70000"/>
              </a:lnSpc>
              <a:buFont typeface="Wingdings" pitchFamily="2" charset="2"/>
              <a:buNone/>
            </a:pPr>
            <a:r>
              <a:rPr lang="ko-KR" altLang="en-US" dirty="0" smtClean="0"/>
              <a:t>제 </a:t>
            </a:r>
            <a:r>
              <a:rPr lang="en-US" altLang="ko-KR" dirty="0" smtClean="0"/>
              <a:t>1 </a:t>
            </a:r>
            <a:r>
              <a:rPr lang="ko-KR" altLang="en-US" dirty="0" smtClean="0"/>
              <a:t>절  통신시스템과 클라이언트</a:t>
            </a:r>
            <a:r>
              <a:rPr lang="en-US" altLang="ko-KR" dirty="0" smtClean="0"/>
              <a:t>/</a:t>
            </a:r>
            <a:r>
              <a:rPr lang="ko-KR" altLang="en-US" dirty="0" smtClean="0"/>
              <a:t>서버</a:t>
            </a:r>
          </a:p>
          <a:p>
            <a:pPr eaLnBrk="1" hangingPunct="1">
              <a:lnSpc>
                <a:spcPct val="170000"/>
              </a:lnSpc>
              <a:buFont typeface="Wingdings" pitchFamily="2" charset="2"/>
              <a:buNone/>
            </a:pPr>
            <a:r>
              <a:rPr lang="ko-KR" altLang="en-US" dirty="0" smtClean="0"/>
              <a:t>제 </a:t>
            </a:r>
            <a:r>
              <a:rPr lang="en-US" altLang="ko-KR" dirty="0" smtClean="0"/>
              <a:t>2 </a:t>
            </a:r>
            <a:r>
              <a:rPr lang="ko-KR" altLang="en-US" dirty="0" smtClean="0"/>
              <a:t>절   인터넷 </a:t>
            </a:r>
            <a:r>
              <a:rPr lang="en-US" altLang="ko-KR" dirty="0" smtClean="0"/>
              <a:t>/ </a:t>
            </a:r>
            <a:r>
              <a:rPr lang="ko-KR" altLang="en-US" dirty="0" err="1" smtClean="0"/>
              <a:t>인터라넷</a:t>
            </a:r>
            <a:endParaRPr lang="ko-KR" altLang="en-US" dirty="0" smtClean="0"/>
          </a:p>
          <a:p>
            <a:pPr eaLnBrk="1" hangingPunct="1">
              <a:lnSpc>
                <a:spcPct val="170000"/>
              </a:lnSpc>
              <a:buFont typeface="Wingdings" pitchFamily="2" charset="2"/>
              <a:buNone/>
            </a:pPr>
            <a:r>
              <a:rPr lang="ko-KR" altLang="en-US" dirty="0" smtClean="0"/>
              <a:t>엑셀   </a:t>
            </a:r>
            <a:r>
              <a:rPr lang="en-US" altLang="ko-KR" dirty="0" smtClean="0"/>
              <a:t>:  </a:t>
            </a:r>
            <a:r>
              <a:rPr lang="ko-KR" altLang="en-US" dirty="0" smtClean="0"/>
              <a:t>엑셀로 총계정원장</a:t>
            </a:r>
            <a:endParaRPr lang="en-US" altLang="ko-KR" dirty="0" smtClean="0"/>
          </a:p>
          <a:p>
            <a:pPr eaLnBrk="1" hangingPunct="1">
              <a:lnSpc>
                <a:spcPct val="170000"/>
              </a:lnSpc>
              <a:buFont typeface="Wingdings" pitchFamily="2" charset="2"/>
              <a:buNone/>
            </a:pPr>
            <a:endParaRPr lang="ko-KR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회계정보시스템 이장형 교수</a:t>
            </a:r>
            <a:endParaRPr lang="en-US" altLang="ko-KR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/>
              <a:t>2. </a:t>
            </a:r>
            <a:r>
              <a:rPr lang="ko-KR" altLang="en-US" sz="3200" smtClean="0"/>
              <a:t>광통신 시스템과 무선 및 위성통신 기술</a:t>
            </a:r>
            <a:endParaRPr lang="ko-KR" altLang="en-US" smtClean="0"/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ko-KR" smtClean="0"/>
              <a:t>(1) </a:t>
            </a:r>
            <a:r>
              <a:rPr lang="ko-KR" altLang="en-US" smtClean="0"/>
              <a:t>광통신 시스템</a:t>
            </a:r>
          </a:p>
          <a:p>
            <a:pPr eaLnBrk="1" hangingPunct="1"/>
            <a:endParaRPr lang="ko-KR" altLang="en-US" smtClean="0"/>
          </a:p>
          <a:p>
            <a:pPr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mtClean="0"/>
              <a:t>   광통신은 금속선을 이용한 유</a:t>
            </a:r>
            <a:r>
              <a:rPr lang="en-US" altLang="ko-KR" smtClean="0"/>
              <a:t>.</a:t>
            </a:r>
            <a:r>
              <a:rPr lang="ko-KR" altLang="en-US" smtClean="0"/>
              <a:t>무선 통신과 달리 빛에 실린 정보를 광섬유를 통하여 전송하는 통신 방식이다</a:t>
            </a:r>
            <a:r>
              <a:rPr lang="en-US" altLang="ko-KR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회계정보시스템 이장형 교수</a:t>
            </a:r>
            <a:endParaRPr lang="en-US" altLang="ko-KR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/>
              <a:t>1) </a:t>
            </a:r>
            <a:r>
              <a:rPr lang="ko-KR" altLang="en-US" smtClean="0"/>
              <a:t>광통신 시스템의 특징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sz="2400" smtClean="0">
                <a:solidFill>
                  <a:srgbClr val="000000"/>
                </a:solidFill>
                <a:latin typeface="바탕체" pitchFamily="17" charset="-127"/>
                <a:ea typeface="바탕체" pitchFamily="17" charset="-127"/>
              </a:rPr>
              <a:t>① </a:t>
            </a:r>
            <a:r>
              <a:rPr lang="ko-KR" altLang="en-US" sz="2400" smtClean="0">
                <a:solidFill>
                  <a:srgbClr val="000000"/>
                </a:solidFill>
                <a:latin typeface="바탕체" pitchFamily="17" charset="-127"/>
                <a:ea typeface="바탕체" pitchFamily="17" charset="-127"/>
              </a:rPr>
              <a:t>많은 양의 정보를 하나의 시스템으로 전달할 수 있다</a:t>
            </a:r>
            <a:r>
              <a:rPr lang="en-US" altLang="ko-KR" sz="2400" smtClean="0">
                <a:solidFill>
                  <a:srgbClr val="000000"/>
                </a:solidFill>
                <a:latin typeface="굴림체" pitchFamily="49" charset="-127"/>
                <a:ea typeface="굴림체" pitchFamily="49" charset="-127"/>
              </a:rPr>
              <a:t>.</a:t>
            </a:r>
          </a:p>
          <a:p>
            <a:pPr algn="just"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sz="2400" smtClean="0">
                <a:solidFill>
                  <a:srgbClr val="000000"/>
                </a:solidFill>
                <a:latin typeface="바탕체" pitchFamily="17" charset="-127"/>
                <a:ea typeface="바탕체" pitchFamily="17" charset="-127"/>
              </a:rPr>
              <a:t>② </a:t>
            </a:r>
            <a:r>
              <a:rPr lang="ko-KR" altLang="en-US" sz="2400" smtClean="0">
                <a:solidFill>
                  <a:srgbClr val="000000"/>
                </a:solidFill>
                <a:latin typeface="바탕체" pitchFamily="17" charset="-127"/>
                <a:ea typeface="바탕체" pitchFamily="17" charset="-127"/>
              </a:rPr>
              <a:t>광섬유는 가늘고 가벼우면서 누화를 일으키지 않으므로 손쉽게 설치가 가능하다</a:t>
            </a:r>
            <a:r>
              <a:rPr lang="en-US" altLang="ko-KR" sz="2400" smtClean="0">
                <a:solidFill>
                  <a:srgbClr val="000000"/>
                </a:solidFill>
                <a:latin typeface="굴림체" pitchFamily="49" charset="-127"/>
                <a:ea typeface="굴림체" pitchFamily="49" charset="-127"/>
              </a:rPr>
              <a:t>.</a:t>
            </a:r>
          </a:p>
          <a:p>
            <a:pPr algn="just"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sz="2400" smtClean="0">
                <a:solidFill>
                  <a:srgbClr val="000000"/>
                </a:solidFill>
                <a:latin typeface="바탕체" pitchFamily="17" charset="-127"/>
                <a:ea typeface="바탕체" pitchFamily="17" charset="-127"/>
              </a:rPr>
              <a:t>③ </a:t>
            </a:r>
            <a:r>
              <a:rPr lang="ko-KR" altLang="en-US" sz="2400" smtClean="0">
                <a:solidFill>
                  <a:srgbClr val="000000"/>
                </a:solidFill>
                <a:latin typeface="바탕체" pitchFamily="17" charset="-127"/>
                <a:ea typeface="바탕체" pitchFamily="17" charset="-127"/>
              </a:rPr>
              <a:t>광섬유는 비전성 유전체로 되어 있어 전자파의 간섭 및 전자적 펄스의 영향을 받지 않으므로 잡음 없는 전송이 가능하다</a:t>
            </a:r>
            <a:r>
              <a:rPr lang="en-US" altLang="ko-KR" sz="2400" smtClean="0">
                <a:solidFill>
                  <a:srgbClr val="000000"/>
                </a:solidFill>
                <a:latin typeface="굴림체" pitchFamily="49" charset="-127"/>
                <a:ea typeface="굴림체" pitchFamily="49" charset="-127"/>
              </a:rPr>
              <a:t>.</a:t>
            </a:r>
          </a:p>
          <a:p>
            <a:pPr algn="just"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sz="2400" smtClean="0">
                <a:ea typeface="바탕체" pitchFamily="17" charset="-127"/>
              </a:rPr>
              <a:t>④ </a:t>
            </a:r>
            <a:r>
              <a:rPr lang="ko-KR" altLang="en-US" sz="2400" smtClean="0">
                <a:ea typeface="바탕체" pitchFamily="17" charset="-127"/>
              </a:rPr>
              <a:t>광섬유의 주원료가 구리보다 값싼 모래 혹은 플라스틱이므로 경제성이 뛰어나다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회계정보시스템 이장형 교수</a:t>
            </a:r>
            <a:endParaRPr lang="en-US" altLang="ko-KR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/>
              <a:t>광통신 시스템의 기본요소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z="2400" smtClean="0">
                <a:solidFill>
                  <a:srgbClr val="000000"/>
                </a:solidFill>
                <a:latin typeface="바탕체" pitchFamily="17" charset="-127"/>
                <a:ea typeface="바탕체" pitchFamily="17" charset="-127"/>
              </a:rPr>
              <a:t>① </a:t>
            </a:r>
            <a:r>
              <a:rPr lang="ko-KR" altLang="en-US" sz="2400" smtClean="0">
                <a:solidFill>
                  <a:srgbClr val="000000"/>
                </a:solidFill>
                <a:latin typeface="돋움체" pitchFamily="49" charset="-127"/>
                <a:ea typeface="돋움체" pitchFamily="49" charset="-127"/>
              </a:rPr>
              <a:t>발광소자</a:t>
            </a:r>
            <a:endParaRPr lang="ko-KR" altLang="en-US" sz="2400" smtClean="0">
              <a:solidFill>
                <a:srgbClr val="000000"/>
              </a:solidFill>
              <a:latin typeface="바탕체" pitchFamily="17" charset="-127"/>
              <a:ea typeface="바탕체" pitchFamily="17" charset="-127"/>
            </a:endParaRPr>
          </a:p>
          <a:p>
            <a:pPr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ko-KR" altLang="en-US" sz="2400" smtClean="0">
                <a:solidFill>
                  <a:srgbClr val="000000"/>
                </a:solidFill>
                <a:latin typeface="바탕체" pitchFamily="17" charset="-127"/>
                <a:ea typeface="바탕체" pitchFamily="17" charset="-127"/>
              </a:rPr>
              <a:t>   반도체 레이져</a:t>
            </a:r>
            <a:r>
              <a:rPr lang="en-US" altLang="ko-KR" sz="2400" smtClean="0">
                <a:solidFill>
                  <a:srgbClr val="000000"/>
                </a:solidFill>
                <a:latin typeface="굴림체" pitchFamily="49" charset="-127"/>
                <a:ea typeface="굴림체" pitchFamily="49" charset="-127"/>
              </a:rPr>
              <a:t>(LD),</a:t>
            </a:r>
            <a:r>
              <a:rPr lang="en-US" altLang="ko-KR" sz="2400" smtClean="0">
                <a:solidFill>
                  <a:srgbClr val="000000"/>
                </a:solidFill>
                <a:latin typeface="바탕체" pitchFamily="17" charset="-127"/>
                <a:ea typeface="바탕체" pitchFamily="17" charset="-127"/>
              </a:rPr>
              <a:t> </a:t>
            </a:r>
            <a:r>
              <a:rPr lang="ko-KR" altLang="en-US" sz="2400" smtClean="0">
                <a:solidFill>
                  <a:srgbClr val="000000"/>
                </a:solidFill>
                <a:latin typeface="바탕체" pitchFamily="17" charset="-127"/>
                <a:ea typeface="바탕체" pitchFamily="17" charset="-127"/>
              </a:rPr>
              <a:t>발광 다이오드</a:t>
            </a:r>
            <a:r>
              <a:rPr lang="en-US" altLang="ko-KR" sz="2400" smtClean="0">
                <a:solidFill>
                  <a:srgbClr val="000000"/>
                </a:solidFill>
                <a:latin typeface="굴림체" pitchFamily="49" charset="-127"/>
                <a:ea typeface="굴림체" pitchFamily="49" charset="-127"/>
              </a:rPr>
              <a:t>(LED),</a:t>
            </a:r>
          </a:p>
          <a:p>
            <a:pPr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z="2400" smtClean="0">
                <a:solidFill>
                  <a:srgbClr val="000000"/>
                </a:solidFill>
                <a:latin typeface="굴림체" pitchFamily="49" charset="-127"/>
                <a:ea typeface="굴림체" pitchFamily="49" charset="-127"/>
              </a:rPr>
              <a:t>   </a:t>
            </a:r>
            <a:r>
              <a:rPr lang="ko-KR" altLang="en-US" sz="2400" smtClean="0">
                <a:solidFill>
                  <a:srgbClr val="000000"/>
                </a:solidFill>
                <a:latin typeface="바탕체" pitchFamily="17" charset="-127"/>
                <a:ea typeface="바탕체" pitchFamily="17" charset="-127"/>
              </a:rPr>
              <a:t>고체 레이져</a:t>
            </a:r>
          </a:p>
          <a:p>
            <a:pPr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ko-KR" altLang="en-US" sz="2400" smtClean="0">
                <a:solidFill>
                  <a:srgbClr val="000000"/>
                </a:solidFill>
                <a:latin typeface="바탕체" pitchFamily="17" charset="-127"/>
                <a:ea typeface="바탕체" pitchFamily="17" charset="-127"/>
              </a:rPr>
              <a:t>② </a:t>
            </a:r>
            <a:r>
              <a:rPr lang="ko-KR" altLang="en-US" sz="2400" smtClean="0">
                <a:solidFill>
                  <a:srgbClr val="000000"/>
                </a:solidFill>
                <a:latin typeface="돋움체" pitchFamily="49" charset="-127"/>
                <a:ea typeface="돋움체" pitchFamily="49" charset="-127"/>
              </a:rPr>
              <a:t>사용 광섬유</a:t>
            </a:r>
            <a:endParaRPr lang="ko-KR" altLang="en-US" sz="2400" smtClean="0">
              <a:solidFill>
                <a:srgbClr val="000000"/>
              </a:solidFill>
              <a:latin typeface="바탕체" pitchFamily="17" charset="-127"/>
              <a:ea typeface="바탕체" pitchFamily="17" charset="-127"/>
            </a:endParaRPr>
          </a:p>
          <a:p>
            <a:pPr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ko-KR" altLang="en-US" sz="2400" smtClean="0">
                <a:solidFill>
                  <a:srgbClr val="000000"/>
                </a:solidFill>
                <a:latin typeface="바탕체" pitchFamily="17" charset="-127"/>
                <a:ea typeface="바탕체" pitchFamily="17" charset="-127"/>
              </a:rPr>
              <a:t>  계단형 굴절률 다중모드 광섬유</a:t>
            </a:r>
            <a:r>
              <a:rPr lang="en-US" altLang="ko-KR" sz="2400" smtClean="0">
                <a:solidFill>
                  <a:srgbClr val="000000"/>
                </a:solidFill>
                <a:latin typeface="굴림체" pitchFamily="49" charset="-127"/>
                <a:ea typeface="굴림체" pitchFamily="49" charset="-127"/>
              </a:rPr>
              <a:t>,</a:t>
            </a:r>
            <a:r>
              <a:rPr lang="en-US" altLang="ko-KR" sz="2400" smtClean="0">
                <a:solidFill>
                  <a:srgbClr val="000000"/>
                </a:solidFill>
                <a:latin typeface="바탕체" pitchFamily="17" charset="-127"/>
                <a:ea typeface="바탕체" pitchFamily="17" charset="-127"/>
              </a:rPr>
              <a:t> </a:t>
            </a:r>
          </a:p>
          <a:p>
            <a:pPr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z="2400" smtClean="0">
                <a:solidFill>
                  <a:srgbClr val="000000"/>
                </a:solidFill>
                <a:latin typeface="바탕체" pitchFamily="17" charset="-127"/>
                <a:ea typeface="바탕체" pitchFamily="17" charset="-127"/>
              </a:rPr>
              <a:t>  </a:t>
            </a:r>
            <a:r>
              <a:rPr lang="ko-KR" altLang="en-US" sz="2400" smtClean="0">
                <a:solidFill>
                  <a:srgbClr val="000000"/>
                </a:solidFill>
                <a:latin typeface="바탕체" pitchFamily="17" charset="-127"/>
                <a:ea typeface="바탕체" pitchFamily="17" charset="-127"/>
              </a:rPr>
              <a:t>언덕형 굴절률 다중모드 광섬유</a:t>
            </a:r>
            <a:r>
              <a:rPr lang="en-US" altLang="ko-KR" sz="2400" smtClean="0">
                <a:solidFill>
                  <a:srgbClr val="000000"/>
                </a:solidFill>
                <a:latin typeface="굴림체" pitchFamily="49" charset="-127"/>
                <a:ea typeface="굴림체" pitchFamily="49" charset="-127"/>
              </a:rPr>
              <a:t>,</a:t>
            </a:r>
            <a:r>
              <a:rPr lang="en-US" altLang="ko-KR" sz="2400" smtClean="0">
                <a:solidFill>
                  <a:srgbClr val="000000"/>
                </a:solidFill>
                <a:latin typeface="바탕체" pitchFamily="17" charset="-127"/>
                <a:ea typeface="바탕체" pitchFamily="17" charset="-127"/>
              </a:rPr>
              <a:t> </a:t>
            </a:r>
            <a:r>
              <a:rPr lang="ko-KR" altLang="en-US" sz="2400" smtClean="0">
                <a:solidFill>
                  <a:srgbClr val="000000"/>
                </a:solidFill>
                <a:latin typeface="바탕체" pitchFamily="17" charset="-127"/>
                <a:ea typeface="바탕체" pitchFamily="17" charset="-127"/>
              </a:rPr>
              <a:t>단일모드 광섬유</a:t>
            </a:r>
          </a:p>
          <a:p>
            <a:pPr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ko-KR" altLang="en-US" sz="2400" smtClean="0">
                <a:solidFill>
                  <a:srgbClr val="000000"/>
                </a:solidFill>
                <a:latin typeface="바탕체" pitchFamily="17" charset="-127"/>
                <a:ea typeface="바탕체" pitchFamily="17" charset="-127"/>
              </a:rPr>
              <a:t>③ </a:t>
            </a:r>
            <a:r>
              <a:rPr lang="ko-KR" altLang="en-US" sz="2400" smtClean="0">
                <a:solidFill>
                  <a:srgbClr val="000000"/>
                </a:solidFill>
                <a:latin typeface="돋움체" pitchFamily="49" charset="-127"/>
                <a:ea typeface="돋움체" pitchFamily="49" charset="-127"/>
              </a:rPr>
              <a:t>수광 소자</a:t>
            </a:r>
            <a:endParaRPr lang="ko-KR" altLang="en-US" sz="2400" smtClean="0">
              <a:solidFill>
                <a:srgbClr val="000000"/>
              </a:solidFill>
              <a:latin typeface="바탕체" pitchFamily="17" charset="-127"/>
              <a:ea typeface="바탕체" pitchFamily="17" charset="-127"/>
            </a:endParaRPr>
          </a:p>
          <a:p>
            <a:pPr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ko-KR" altLang="en-US" sz="2400" smtClean="0">
                <a:solidFill>
                  <a:srgbClr val="000000"/>
                </a:solidFill>
                <a:latin typeface="바탕체" pitchFamily="17" charset="-127"/>
                <a:ea typeface="바탕체" pitchFamily="17" charset="-127"/>
              </a:rPr>
              <a:t>   애발란치 광검출기</a:t>
            </a:r>
            <a:r>
              <a:rPr lang="en-US" altLang="ko-KR" sz="2400" smtClean="0">
                <a:solidFill>
                  <a:srgbClr val="000000"/>
                </a:solidFill>
                <a:latin typeface="굴림체" pitchFamily="49" charset="-127"/>
                <a:ea typeface="굴림체" pitchFamily="49" charset="-127"/>
              </a:rPr>
              <a:t>(APP),</a:t>
            </a:r>
            <a:r>
              <a:rPr lang="en-US" altLang="ko-KR" sz="2400" smtClean="0">
                <a:solidFill>
                  <a:srgbClr val="000000"/>
                </a:solidFill>
                <a:latin typeface="바탕체" pitchFamily="17" charset="-127"/>
                <a:ea typeface="바탕체" pitchFamily="17" charset="-127"/>
              </a:rPr>
              <a:t> </a:t>
            </a:r>
            <a:r>
              <a:rPr lang="en-US" altLang="ko-KR" sz="2400" smtClean="0">
                <a:solidFill>
                  <a:srgbClr val="000000"/>
                </a:solidFill>
                <a:latin typeface="굴림체" pitchFamily="49" charset="-127"/>
                <a:ea typeface="굴림체" pitchFamily="49" charset="-127"/>
              </a:rPr>
              <a:t>PIN</a:t>
            </a:r>
            <a:r>
              <a:rPr lang="en-US" altLang="ko-KR" sz="2400" smtClean="0">
                <a:solidFill>
                  <a:srgbClr val="000000"/>
                </a:solidFill>
                <a:latin typeface="바탕체" pitchFamily="17" charset="-127"/>
                <a:ea typeface="바탕체" pitchFamily="17" charset="-127"/>
              </a:rPr>
              <a:t> </a:t>
            </a:r>
            <a:r>
              <a:rPr lang="ko-KR" altLang="en-US" sz="2400" smtClean="0">
                <a:solidFill>
                  <a:srgbClr val="000000"/>
                </a:solidFill>
                <a:latin typeface="바탕체" pitchFamily="17" charset="-127"/>
                <a:ea typeface="바탕체" pitchFamily="17" charset="-127"/>
              </a:rPr>
              <a:t>광검출기</a:t>
            </a:r>
            <a:r>
              <a:rPr lang="en-US" altLang="ko-KR" sz="2400" smtClean="0">
                <a:solidFill>
                  <a:srgbClr val="000000"/>
                </a:solidFill>
                <a:latin typeface="굴림체" pitchFamily="49" charset="-127"/>
                <a:ea typeface="굴림체" pitchFamily="49" charset="-127"/>
              </a:rPr>
              <a:t>(PIN-PD)</a:t>
            </a:r>
            <a:endParaRPr lang="en-US" altLang="ko-KR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회계정보시스템 이장형 교수</a:t>
            </a:r>
            <a:endParaRPr lang="en-US" altLang="ko-KR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/>
              <a:t>(2) </a:t>
            </a:r>
            <a:r>
              <a:rPr lang="ko-KR" altLang="en-US" smtClean="0"/>
              <a:t>무선 및 위성통신 기술</a:t>
            </a:r>
            <a:r>
              <a:rPr lang="en-US" altLang="ko-KR" smtClean="0"/>
              <a:t>(1/3)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70000"/>
              </a:lnSpc>
              <a:buFont typeface="Wingdings" pitchFamily="2" charset="2"/>
              <a:buNone/>
            </a:pPr>
            <a:r>
              <a:rPr lang="en-US" altLang="ko-KR" smtClean="0"/>
              <a:t>1) </a:t>
            </a:r>
            <a:r>
              <a:rPr lang="ko-KR" altLang="en-US" smtClean="0"/>
              <a:t>무선통신 방식</a:t>
            </a:r>
          </a:p>
          <a:p>
            <a:pPr eaLnBrk="1" hangingPunct="1">
              <a:lnSpc>
                <a:spcPct val="170000"/>
              </a:lnSpc>
              <a:buFont typeface="Wingdings" pitchFamily="2" charset="2"/>
              <a:buNone/>
            </a:pPr>
            <a:r>
              <a:rPr lang="ko-KR" altLang="en-US" smtClean="0"/>
              <a:t>      </a:t>
            </a:r>
            <a:r>
              <a:rPr lang="en-US" altLang="ko-KR" smtClean="0"/>
              <a:t>- </a:t>
            </a:r>
            <a:r>
              <a:rPr lang="ko-KR" altLang="en-US" smtClean="0"/>
              <a:t>안테나 방식</a:t>
            </a:r>
          </a:p>
          <a:p>
            <a:pPr eaLnBrk="1" hangingPunct="1">
              <a:lnSpc>
                <a:spcPct val="170000"/>
              </a:lnSpc>
              <a:buFont typeface="Wingdings" pitchFamily="2" charset="2"/>
              <a:buNone/>
            </a:pPr>
            <a:r>
              <a:rPr lang="ko-KR" altLang="en-US" smtClean="0"/>
              <a:t>      </a:t>
            </a:r>
            <a:r>
              <a:rPr lang="en-US" altLang="ko-KR" smtClean="0"/>
              <a:t>- </a:t>
            </a:r>
            <a:r>
              <a:rPr lang="ko-KR" altLang="en-US" smtClean="0"/>
              <a:t>변</a:t>
            </a:r>
            <a:r>
              <a:rPr lang="en-US" altLang="ko-KR" smtClean="0"/>
              <a:t>.</a:t>
            </a:r>
            <a:r>
              <a:rPr lang="ko-KR" altLang="en-US" smtClean="0"/>
              <a:t>복조 방식</a:t>
            </a:r>
          </a:p>
          <a:p>
            <a:pPr eaLnBrk="1" hangingPunct="1">
              <a:lnSpc>
                <a:spcPct val="170000"/>
              </a:lnSpc>
              <a:buFont typeface="Wingdings" pitchFamily="2" charset="2"/>
              <a:buNone/>
            </a:pPr>
            <a:r>
              <a:rPr lang="ko-KR" altLang="en-US" smtClean="0"/>
              <a:t>      </a:t>
            </a:r>
            <a:r>
              <a:rPr lang="en-US" altLang="ko-KR" smtClean="0"/>
              <a:t>- </a:t>
            </a:r>
            <a:r>
              <a:rPr lang="ko-KR" altLang="en-US" smtClean="0"/>
              <a:t>다중화 기법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회계정보시스템 이장형 교수</a:t>
            </a:r>
            <a:endParaRPr lang="en-US" altLang="ko-KR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/>
              <a:t>(2) </a:t>
            </a:r>
            <a:r>
              <a:rPr lang="ko-KR" altLang="en-US" smtClean="0"/>
              <a:t>무선 및 위성통신 기술</a:t>
            </a:r>
            <a:r>
              <a:rPr lang="en-US" altLang="ko-KR" smtClean="0"/>
              <a:t>(2/3)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ko-KR" smtClean="0"/>
              <a:t>2)  </a:t>
            </a:r>
            <a:r>
              <a:rPr lang="ko-KR" altLang="en-US" smtClean="0"/>
              <a:t>무선 통신 시스템</a:t>
            </a:r>
          </a:p>
          <a:p>
            <a:pPr eaLnBrk="1" hangingPunct="1">
              <a:buFont typeface="Wingdings" pitchFamily="2" charset="2"/>
              <a:buNone/>
            </a:pPr>
            <a:r>
              <a:rPr lang="ko-KR" altLang="en-US" smtClean="0"/>
              <a:t>   </a:t>
            </a:r>
            <a:r>
              <a:rPr lang="en-US" altLang="ko-KR" smtClean="0"/>
              <a:t>- </a:t>
            </a:r>
            <a:r>
              <a:rPr lang="ko-KR" altLang="en-US" smtClean="0"/>
              <a:t>고정 통신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ko-KR" altLang="en-US" smtClean="0"/>
              <a:t>       </a:t>
            </a:r>
            <a:r>
              <a:rPr lang="ko-KR" altLang="en-US" sz="2400" smtClean="0"/>
              <a:t>장거리 전화 시스템과 전신</a:t>
            </a:r>
            <a:r>
              <a:rPr lang="en-US" altLang="ko-KR" sz="2400" smtClean="0"/>
              <a:t>, </a:t>
            </a:r>
            <a:r>
              <a:rPr lang="ko-KR" altLang="en-US" sz="2400" smtClean="0"/>
              <a:t>사진전송</a:t>
            </a:r>
            <a:r>
              <a:rPr lang="en-US" altLang="ko-KR" sz="2400" smtClean="0"/>
              <a:t>, </a:t>
            </a:r>
            <a:r>
              <a:rPr lang="ko-KR" altLang="en-US" sz="2400" smtClean="0"/>
              <a:t>방송 및 </a:t>
            </a:r>
            <a:r>
              <a:rPr lang="en-US" altLang="ko-KR" sz="2400" smtClean="0"/>
              <a:t>TV</a:t>
            </a:r>
            <a:r>
              <a:rPr lang="ko-KR" altLang="en-US" sz="2400" smtClean="0"/>
              <a:t>전송 등에 많이 이용되며 마이크로파를 이용</a:t>
            </a:r>
          </a:p>
          <a:p>
            <a:pPr eaLnBrk="1" hangingPunct="1">
              <a:buFont typeface="Wingdings" pitchFamily="2" charset="2"/>
              <a:buNone/>
            </a:pPr>
            <a:endParaRPr lang="ko-KR" altLang="en-US" sz="2400" smtClean="0"/>
          </a:p>
          <a:p>
            <a:pPr eaLnBrk="1" hangingPunct="1">
              <a:buFont typeface="Wingdings" pitchFamily="2" charset="2"/>
              <a:buNone/>
            </a:pPr>
            <a:r>
              <a:rPr lang="ko-KR" altLang="en-US" smtClean="0"/>
              <a:t>   </a:t>
            </a:r>
            <a:r>
              <a:rPr lang="en-US" altLang="ko-KR" smtClean="0"/>
              <a:t>- </a:t>
            </a:r>
            <a:r>
              <a:rPr lang="ko-KR" altLang="en-US" smtClean="0"/>
              <a:t>이동통신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ko-KR" altLang="en-US" smtClean="0"/>
              <a:t>      </a:t>
            </a:r>
            <a:r>
              <a:rPr lang="ko-KR" altLang="en-US" sz="2400" smtClean="0"/>
              <a:t>무선통신분야</a:t>
            </a:r>
            <a:r>
              <a:rPr lang="en-US" altLang="ko-KR" sz="2400" smtClean="0"/>
              <a:t>, </a:t>
            </a:r>
            <a:r>
              <a:rPr lang="ko-KR" altLang="en-US" sz="2400" smtClean="0"/>
              <a:t>자동차 전화</a:t>
            </a:r>
            <a:r>
              <a:rPr lang="en-US" altLang="ko-KR" sz="2400" smtClean="0"/>
              <a:t>, </a:t>
            </a:r>
            <a:r>
              <a:rPr lang="ko-KR" altLang="en-US" sz="2400" smtClean="0"/>
              <a:t>무선호출</a:t>
            </a:r>
            <a:r>
              <a:rPr lang="en-US" altLang="ko-KR" sz="2400" smtClean="0"/>
              <a:t>, </a:t>
            </a:r>
            <a:r>
              <a:rPr lang="ko-KR" altLang="en-US" sz="2400" smtClean="0"/>
              <a:t>코드없는 전화 등에 이용</a:t>
            </a:r>
            <a:endParaRPr lang="ko-KR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회계정보시스템 이장형 교수</a:t>
            </a:r>
            <a:endParaRPr lang="en-US" altLang="ko-KR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/>
              <a:t>(2) </a:t>
            </a:r>
            <a:r>
              <a:rPr lang="ko-KR" altLang="en-US" smtClean="0"/>
              <a:t>무선 및 위성통신 기술</a:t>
            </a:r>
            <a:r>
              <a:rPr lang="en-US" altLang="ko-KR" smtClean="0"/>
              <a:t>(3/3)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ko-KR" smtClean="0"/>
              <a:t>3) </a:t>
            </a:r>
            <a:r>
              <a:rPr lang="ko-KR" altLang="en-US" smtClean="0"/>
              <a:t>위성통신 시스템</a:t>
            </a:r>
          </a:p>
          <a:p>
            <a:pPr eaLnBrk="1" hangingPunct="1">
              <a:buFont typeface="Wingdings" pitchFamily="2" charset="2"/>
              <a:buNone/>
            </a:pPr>
            <a:endParaRPr lang="ko-KR" altLang="en-US" smtClean="0"/>
          </a:p>
          <a:p>
            <a:pPr eaLnBrk="1" hangingPunct="1">
              <a:buFont typeface="Wingdings" pitchFamily="2" charset="2"/>
              <a:buNone/>
            </a:pPr>
            <a:r>
              <a:rPr lang="ko-KR" altLang="en-US" smtClean="0"/>
              <a:t>     위성통신은 우주국과 지구국 사이의 통신</a:t>
            </a:r>
            <a:r>
              <a:rPr lang="en-US" altLang="ko-KR" smtClean="0"/>
              <a:t>, </a:t>
            </a:r>
            <a:r>
              <a:rPr lang="ko-KR" altLang="en-US" smtClean="0"/>
              <a:t>우주국에 의한 지구국과 지구국간의 통신</a:t>
            </a:r>
            <a:r>
              <a:rPr lang="en-US" altLang="ko-KR" smtClean="0"/>
              <a:t>, </a:t>
            </a:r>
            <a:r>
              <a:rPr lang="ko-KR" altLang="en-US" smtClean="0"/>
              <a:t>위성간의 통신을 위한 위성회선등에 사용됨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회계정보시스템 이장형 교수</a:t>
            </a:r>
            <a:endParaRPr lang="en-US" altLang="ko-KR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/>
              <a:t>3. </a:t>
            </a:r>
            <a:r>
              <a:rPr lang="ko-KR" altLang="en-US" smtClean="0"/>
              <a:t>통신망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ko-KR" smtClean="0"/>
              <a:t>(1) </a:t>
            </a:r>
            <a:r>
              <a:rPr lang="ko-KR" altLang="en-US" smtClean="0"/>
              <a:t>근거리 통신망</a:t>
            </a:r>
          </a:p>
          <a:p>
            <a:pPr eaLnBrk="1" hangingPunct="1">
              <a:buFont typeface="Wingdings" pitchFamily="2" charset="2"/>
              <a:buNone/>
            </a:pPr>
            <a:r>
              <a:rPr lang="ko-KR" altLang="en-US" smtClean="0"/>
              <a:t>      </a:t>
            </a:r>
            <a:r>
              <a:rPr lang="en-US" altLang="ko-KR" smtClean="0"/>
              <a:t>(LAN : Local Area Network)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ko-KR" smtClean="0"/>
              <a:t>    </a:t>
            </a:r>
            <a:r>
              <a:rPr lang="ko-KR" altLang="en-US" smtClean="0"/>
              <a:t>단일 조직이 들어 있는 큰 빌딩이나 제한되어 있는 지역 내에 밀집된 소규모 빌딩들을 연결해 음성</a:t>
            </a:r>
            <a:r>
              <a:rPr lang="en-US" altLang="ko-KR" smtClean="0"/>
              <a:t>, </a:t>
            </a:r>
            <a:r>
              <a:rPr lang="ko-KR" altLang="en-US" smtClean="0"/>
              <a:t>데이터</a:t>
            </a:r>
            <a:r>
              <a:rPr lang="en-US" altLang="ko-KR" smtClean="0"/>
              <a:t>, </a:t>
            </a:r>
            <a:r>
              <a:rPr lang="ko-KR" altLang="en-US" smtClean="0"/>
              <a:t>영상 등 종합적인 정보를 교환할 수 있도록 하는 소단위 고도 정보 통신망이다</a:t>
            </a:r>
            <a:r>
              <a:rPr lang="en-US" altLang="ko-KR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회계정보시스템 이장형 교수</a:t>
            </a:r>
            <a:endParaRPr lang="en-US" altLang="ko-KR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/>
              <a:t>(2) </a:t>
            </a:r>
            <a:r>
              <a:rPr lang="ko-KR" altLang="en-US" smtClean="0"/>
              <a:t>종합정보통신망</a:t>
            </a:r>
            <a:br>
              <a:rPr lang="ko-KR" altLang="en-US" smtClean="0"/>
            </a:br>
            <a:r>
              <a:rPr lang="en-US" altLang="ko-KR" sz="3200" smtClean="0"/>
              <a:t>(ISDN : Integreted Service Digital Network)</a:t>
            </a:r>
            <a:endParaRPr lang="en-US" altLang="ko-KR" smtClean="0"/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ko-KR" altLang="en-US" smtClean="0"/>
              <a:t>기존의 전화망을 기본으로 하여 음성과 음성 서비스를 포하만 광역의 서비스를 제공하기 위해 단말에서 단말까지를 모두 디지털로 연결하고 사용자는 제한된 형태의 표준화된 다목적 사용자 인터페이스를 사용해 통신할 수 있는 네트워크라 할 수 있다</a:t>
            </a:r>
            <a:r>
              <a:rPr lang="en-US" altLang="ko-KR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회계정보시스템 이장형 교수</a:t>
            </a:r>
            <a:endParaRPr lang="en-US" altLang="ko-KR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dirty="0" smtClean="0"/>
              <a:t>4</a:t>
            </a:r>
            <a:r>
              <a:rPr lang="en-US" altLang="ko-KR" sz="3200" dirty="0" smtClean="0"/>
              <a:t>. </a:t>
            </a:r>
            <a:r>
              <a:rPr lang="ko-KR" altLang="en-US" sz="3200" dirty="0" smtClean="0"/>
              <a:t>클라이언트</a:t>
            </a:r>
            <a:r>
              <a:rPr lang="en-US" altLang="ko-KR" sz="3200" dirty="0" smtClean="0"/>
              <a:t>(Client)/</a:t>
            </a:r>
            <a:r>
              <a:rPr lang="ko-KR" altLang="en-US" sz="3200" dirty="0" smtClean="0"/>
              <a:t>서버</a:t>
            </a:r>
            <a:r>
              <a:rPr lang="en-US" altLang="ko-KR" sz="3200" dirty="0" smtClean="0"/>
              <a:t>(Server)</a:t>
            </a:r>
            <a:r>
              <a:rPr lang="ko-KR" altLang="en-US" sz="3200" dirty="0" smtClean="0"/>
              <a:t>의 정의</a:t>
            </a:r>
            <a:endParaRPr lang="ko-KR" altLang="en-US" dirty="0" smtClean="0"/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ko-KR" altLang="en-US" smtClean="0"/>
              <a:t>클라이언트</a:t>
            </a:r>
            <a:r>
              <a:rPr lang="en-US" altLang="ko-KR" smtClean="0"/>
              <a:t>/</a:t>
            </a:r>
            <a:r>
              <a:rPr lang="ko-KR" altLang="en-US" smtClean="0"/>
              <a:t>서버는 정보기술에 대한 과거의 투자효과를 극대화 하고</a:t>
            </a:r>
            <a:r>
              <a:rPr lang="en-US" altLang="ko-KR" smtClean="0"/>
              <a:t>, </a:t>
            </a:r>
            <a:r>
              <a:rPr lang="ko-KR" altLang="en-US" smtClean="0"/>
              <a:t>동시에 현재의 정보기술을 최대한 활용할 수 있도록 해준다</a:t>
            </a:r>
            <a:r>
              <a:rPr lang="en-US" altLang="ko-KR" smtClean="0"/>
              <a:t>.</a:t>
            </a:r>
          </a:p>
          <a:p>
            <a:pPr eaLnBrk="1" hangingPunct="1"/>
            <a:r>
              <a:rPr lang="ko-KR" altLang="en-US" smtClean="0"/>
              <a:t>서비스를 요구하는 클라이언트</a:t>
            </a:r>
            <a:r>
              <a:rPr lang="en-US" altLang="ko-KR" smtClean="0"/>
              <a:t>(Client), </a:t>
            </a:r>
            <a:r>
              <a:rPr lang="ko-KR" altLang="en-US" smtClean="0"/>
              <a:t>서비스의 요구를 수행하는 서버</a:t>
            </a:r>
            <a:r>
              <a:rPr lang="en-US" altLang="ko-KR" smtClean="0"/>
              <a:t>(Server), </a:t>
            </a:r>
            <a:r>
              <a:rPr lang="ko-KR" altLang="en-US" smtClean="0"/>
              <a:t>클라이언트와 서버를 연결해 주는 미들웨어</a:t>
            </a:r>
            <a:r>
              <a:rPr lang="en-US" altLang="ko-KR" smtClean="0"/>
              <a:t>(Middle ware)</a:t>
            </a:r>
            <a:r>
              <a:rPr lang="ko-KR" altLang="en-US" smtClean="0"/>
              <a:t>로 구성된다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회계정보시스템 이장형 교수</a:t>
            </a:r>
            <a:endParaRPr lang="en-US" altLang="ko-KR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/>
              <a:t>(1) </a:t>
            </a:r>
            <a:r>
              <a:rPr lang="ko-KR" altLang="en-US" smtClean="0"/>
              <a:t>클라이언트의 정의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</a:pPr>
            <a:r>
              <a:rPr lang="ko-KR" altLang="en-US" smtClean="0"/>
              <a:t>클라이언트는 사용자가 원하는 입출력 정보를 컴퓨터에 나타내 주는 프리젠테이션</a:t>
            </a:r>
            <a:r>
              <a:rPr lang="en-US" altLang="ko-KR" smtClean="0"/>
              <a:t>(Presentation)</a:t>
            </a:r>
            <a:r>
              <a:rPr lang="ko-KR" altLang="en-US" smtClean="0"/>
              <a:t>서비스를 제공하는 것을 말한다</a:t>
            </a:r>
            <a:r>
              <a:rPr lang="en-US" altLang="ko-KR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제목 1"/>
          <p:cNvSpPr>
            <a:spLocks noGrp="1"/>
          </p:cNvSpPr>
          <p:nvPr>
            <p:ph type="title"/>
          </p:nvPr>
        </p:nvSpPr>
        <p:spPr>
          <a:xfrm>
            <a:off x="1238250" y="285750"/>
            <a:ext cx="8443913" cy="1143000"/>
          </a:xfrm>
        </p:spPr>
        <p:txBody>
          <a:bodyPr/>
          <a:lstStyle/>
          <a:p>
            <a:r>
              <a:rPr lang="ko-KR" altLang="en-US" smtClean="0"/>
              <a:t>무엇을 학습하는가</a:t>
            </a:r>
            <a:r>
              <a:rPr lang="en-US" altLang="ko-KR" smtClean="0"/>
              <a:t>?</a:t>
            </a:r>
            <a:endParaRPr lang="ko-KR" altLang="en-US" smtClean="0"/>
          </a:p>
        </p:txBody>
      </p:sp>
      <p:sp>
        <p:nvSpPr>
          <p:cNvPr id="6147" name="내용 개체 틀 2"/>
          <p:cNvSpPr>
            <a:spLocks noGrp="1"/>
          </p:cNvSpPr>
          <p:nvPr>
            <p:ph idx="1"/>
          </p:nvPr>
        </p:nvSpPr>
        <p:spPr>
          <a:xfrm>
            <a:off x="1166813" y="1428750"/>
            <a:ext cx="8420100" cy="4418013"/>
          </a:xfrm>
        </p:spPr>
        <p:txBody>
          <a:bodyPr/>
          <a:lstStyle/>
          <a:p>
            <a:r>
              <a:rPr lang="ko-KR" altLang="en-US" sz="2000" smtClean="0"/>
              <a:t>데이터 통신</a:t>
            </a:r>
            <a:r>
              <a:rPr lang="en-US" altLang="ko-KR" sz="2000" smtClean="0"/>
              <a:t>, </a:t>
            </a:r>
            <a:r>
              <a:rPr lang="ko-KR" altLang="en-US" sz="2000" smtClean="0"/>
              <a:t>광통신시스템</a:t>
            </a:r>
            <a:r>
              <a:rPr lang="en-US" altLang="ko-KR" sz="2000" smtClean="0"/>
              <a:t>, </a:t>
            </a:r>
            <a:r>
              <a:rPr lang="ko-KR" altLang="en-US" sz="2000" smtClean="0"/>
              <a:t>무선 및 위성통신기술을 소개</a:t>
            </a:r>
            <a:r>
              <a:rPr lang="en-US" altLang="ko-KR" sz="2000" smtClean="0"/>
              <a:t>.</a:t>
            </a:r>
          </a:p>
          <a:p>
            <a:r>
              <a:rPr lang="en-US" altLang="ko-KR" sz="2000" smtClean="0"/>
              <a:t> </a:t>
            </a:r>
            <a:r>
              <a:rPr lang="ko-KR" altLang="en-US" sz="2000" smtClean="0"/>
              <a:t>종합정보통신망</a:t>
            </a:r>
            <a:r>
              <a:rPr lang="en-US" altLang="ko-KR" sz="2000" smtClean="0"/>
              <a:t>(integrated service digital network: ISDN):</a:t>
            </a:r>
            <a:r>
              <a:rPr lang="ko-KR" altLang="en-US" sz="2000" smtClean="0"/>
              <a:t> 기존의 전화망을 기본으로 하여 음성과 음성 서비스를 포함한 광역의 서비스를 제공하기 위해 단말에서 단말까지를 모두 디지탈로 연결하고 사용자는 제한된 형태의 표준화된 다목적 사용자 인터페이스를 사용해 통신할 수 있는 네트워크</a:t>
            </a:r>
            <a:r>
              <a:rPr lang="en-US" altLang="ko-KR" sz="2000" smtClean="0"/>
              <a:t>.</a:t>
            </a:r>
            <a:endParaRPr lang="ko-KR" altLang="en-US" sz="2000" smtClean="0"/>
          </a:p>
          <a:p>
            <a:r>
              <a:rPr lang="ko-KR" altLang="en-US" sz="2000" smtClean="0"/>
              <a:t>클라이언트</a:t>
            </a:r>
            <a:r>
              <a:rPr lang="en-US" altLang="ko-KR" sz="2000" smtClean="0"/>
              <a:t>/</a:t>
            </a:r>
            <a:r>
              <a:rPr lang="ko-KR" altLang="en-US" sz="2000" smtClean="0"/>
              <a:t>서버시스템</a:t>
            </a:r>
            <a:r>
              <a:rPr lang="en-US" altLang="ko-KR" sz="2000" smtClean="0"/>
              <a:t>:</a:t>
            </a:r>
            <a:r>
              <a:rPr lang="ko-KR" altLang="en-US" sz="2000" smtClean="0"/>
              <a:t> 서비스를 요구하는 클라이언트</a:t>
            </a:r>
            <a:r>
              <a:rPr lang="en-US" altLang="ko-KR" sz="2000" smtClean="0"/>
              <a:t>(client), </a:t>
            </a:r>
            <a:r>
              <a:rPr lang="ko-KR" altLang="en-US" sz="2000" smtClean="0"/>
              <a:t>서비스의 요구를 수행하는서버</a:t>
            </a:r>
            <a:r>
              <a:rPr lang="en-US" altLang="ko-KR" sz="2000" smtClean="0"/>
              <a:t>(server), </a:t>
            </a:r>
            <a:r>
              <a:rPr lang="ko-KR" altLang="en-US" sz="2000" smtClean="0"/>
              <a:t>클라이언트와 서버를 연결해주는미들웨어</a:t>
            </a:r>
            <a:r>
              <a:rPr lang="en-US" altLang="ko-KR" sz="2000" smtClean="0"/>
              <a:t>(middleware)</a:t>
            </a:r>
            <a:r>
              <a:rPr lang="ko-KR" altLang="en-US" sz="2000" smtClean="0"/>
              <a:t>로 구성</a:t>
            </a:r>
            <a:r>
              <a:rPr lang="en-US" altLang="ko-KR" sz="2000" smtClean="0"/>
              <a:t>. </a:t>
            </a:r>
            <a:r>
              <a:rPr lang="ko-KR" altLang="en-US" sz="2000" smtClean="0"/>
              <a:t> 데이터의 공유</a:t>
            </a:r>
            <a:r>
              <a:rPr lang="en-US" altLang="ko-KR" sz="2000" smtClean="0"/>
              <a:t>, </a:t>
            </a:r>
            <a:r>
              <a:rPr lang="ko-KR" altLang="en-US" sz="2000" smtClean="0"/>
              <a:t>통합서비스</a:t>
            </a:r>
            <a:r>
              <a:rPr lang="en-US" altLang="ko-KR" sz="2000" smtClean="0"/>
              <a:t>, </a:t>
            </a:r>
            <a:r>
              <a:rPr lang="ko-KR" altLang="en-US" sz="2000" smtClean="0"/>
              <a:t>다양한 플랫폼과 자원공유</a:t>
            </a:r>
            <a:r>
              <a:rPr lang="en-US" altLang="ko-KR" sz="2000" smtClean="0"/>
              <a:t>, </a:t>
            </a:r>
            <a:r>
              <a:rPr lang="ko-KR" altLang="en-US" sz="2000" smtClean="0"/>
              <a:t>데이터 교환 및 기기 공동사용</a:t>
            </a:r>
            <a:r>
              <a:rPr lang="en-US" altLang="ko-KR" sz="2000" smtClean="0"/>
              <a:t>, </a:t>
            </a:r>
            <a:r>
              <a:rPr lang="ko-KR" altLang="en-US" sz="2000" smtClean="0"/>
              <a:t>데이터 검색시 물리적 측면을 숨김</a:t>
            </a:r>
            <a:r>
              <a:rPr lang="en-US" altLang="ko-KR" sz="2000" smtClean="0"/>
              <a:t>, </a:t>
            </a:r>
            <a:r>
              <a:rPr lang="ko-KR" altLang="en-US" sz="2000" smtClean="0"/>
              <a:t>데이터 저장</a:t>
            </a:r>
            <a:r>
              <a:rPr lang="en-US" altLang="ko-KR" sz="2000" smtClean="0"/>
              <a:t>/ </a:t>
            </a:r>
            <a:r>
              <a:rPr lang="ko-KR" altLang="en-US" sz="2000" smtClean="0"/>
              <a:t>처리 위치의 독립성 및 중앙집중관리</a:t>
            </a:r>
          </a:p>
          <a:p>
            <a:r>
              <a:rPr lang="ko-KR" altLang="en-US" sz="2000" smtClean="0"/>
              <a:t>인터넷</a:t>
            </a:r>
            <a:r>
              <a:rPr lang="en-US" altLang="ko-KR" sz="2000" smtClean="0"/>
              <a:t>:</a:t>
            </a:r>
            <a:r>
              <a:rPr lang="ko-KR" altLang="en-US" sz="2000" smtClean="0"/>
              <a:t> </a:t>
            </a:r>
            <a:r>
              <a:rPr lang="en-US" altLang="ko-KR" sz="2000" smtClean="0"/>
              <a:t>TCP/IP</a:t>
            </a:r>
            <a:r>
              <a:rPr lang="ko-KR" altLang="en-US" sz="2000" smtClean="0"/>
              <a:t>를 기반 통신규약으로 하고 전용회선과 라우터로 </a:t>
            </a:r>
            <a:r>
              <a:rPr lang="en-US" altLang="ko-KR" sz="2000" smtClean="0"/>
              <a:t>point-to-point</a:t>
            </a:r>
            <a:r>
              <a:rPr lang="ko-KR" altLang="en-US" sz="2000" smtClean="0"/>
              <a:t>방식으로 연결되며</a:t>
            </a:r>
            <a:r>
              <a:rPr lang="en-US" altLang="ko-KR" sz="2000" smtClean="0"/>
              <a:t>, </a:t>
            </a:r>
            <a:r>
              <a:rPr lang="ko-KR" altLang="en-US" sz="2000" smtClean="0"/>
              <a:t>인트라넷</a:t>
            </a:r>
            <a:r>
              <a:rPr lang="en-US" altLang="ko-KR" sz="2000" smtClean="0"/>
              <a:t>:</a:t>
            </a:r>
            <a:r>
              <a:rPr lang="ko-KR" altLang="en-US" sz="2000" smtClean="0"/>
              <a:t>사용 중 언제나 인터넷에 바로 접속해 정보를 찾아볼 수 있어 “인터넷 안의 작은 인터넷”</a:t>
            </a:r>
          </a:p>
          <a:p>
            <a:r>
              <a:rPr lang="ko-KR" altLang="en-US" sz="2000" smtClean="0"/>
              <a:t>엑셀</a:t>
            </a:r>
            <a:r>
              <a:rPr lang="en-US" altLang="ko-KR" sz="2000" smtClean="0"/>
              <a:t>: </a:t>
            </a:r>
            <a:r>
              <a:rPr lang="ko-KR" altLang="en-US" sz="2000" smtClean="0"/>
              <a:t>총계정원장에 전기하는 것</a:t>
            </a:r>
          </a:p>
          <a:p>
            <a:endParaRPr lang="ko-KR" altLang="en-US" smtClean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ko-KR" altLang="en-US" dirty="0" smtClean="0"/>
              <a:t>회계정보시스템 </a:t>
            </a:r>
            <a:r>
              <a:rPr lang="ko-KR" altLang="en-US" dirty="0" err="1" smtClean="0"/>
              <a:t>이장형</a:t>
            </a:r>
            <a:r>
              <a:rPr lang="ko-KR" altLang="en-US" dirty="0" smtClean="0"/>
              <a:t> 교수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회계정보시스템 이장형 교수</a:t>
            </a:r>
            <a:endParaRPr lang="en-US" altLang="ko-KR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/>
              <a:t>(2) </a:t>
            </a:r>
            <a:r>
              <a:rPr lang="ko-KR" altLang="en-US" smtClean="0"/>
              <a:t>서버의 정의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981200"/>
            <a:ext cx="8997950" cy="4114800"/>
          </a:xfrm>
        </p:spPr>
        <p:txBody>
          <a:bodyPr/>
          <a:lstStyle/>
          <a:p>
            <a:pPr eaLnBrk="1" hangingPunct="1">
              <a:lnSpc>
                <a:spcPct val="160000"/>
              </a:lnSpc>
            </a:pPr>
            <a:r>
              <a:rPr lang="ko-KR" altLang="en-US" smtClean="0"/>
              <a:t>서버는 다수 사용자</a:t>
            </a:r>
            <a:r>
              <a:rPr lang="en-US" altLang="ko-KR" smtClean="0"/>
              <a:t>(Multi-user)</a:t>
            </a:r>
            <a:r>
              <a:rPr lang="ko-KR" altLang="en-US" smtClean="0"/>
              <a:t>컴퓨터 이다</a:t>
            </a:r>
            <a:r>
              <a:rPr lang="en-US" altLang="ko-KR" smtClean="0"/>
              <a:t>.</a:t>
            </a:r>
          </a:p>
          <a:p>
            <a:pPr eaLnBrk="1" hangingPunct="1">
              <a:lnSpc>
                <a:spcPct val="160000"/>
              </a:lnSpc>
            </a:pPr>
            <a:r>
              <a:rPr lang="ko-KR" altLang="en-US" smtClean="0"/>
              <a:t>서버는 서버가 보유하고 있는 자원을 클라이언트들이 공유할 수 있도록 조절하는 역할을 한다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회계정보시스템 이장형 교수</a:t>
            </a:r>
            <a:endParaRPr lang="en-US" altLang="ko-KR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/>
              <a:t>(3) </a:t>
            </a:r>
            <a:r>
              <a:rPr lang="ko-KR" altLang="en-US" smtClean="0"/>
              <a:t>미들웨어의 정의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80000"/>
              </a:lnSpc>
            </a:pPr>
            <a:r>
              <a:rPr lang="ko-KR" altLang="en-US" smtClean="0"/>
              <a:t>클라이언트의 서비스 요구를 서버에게 전하고</a:t>
            </a:r>
            <a:r>
              <a:rPr lang="en-US" altLang="ko-KR" smtClean="0"/>
              <a:t>, </a:t>
            </a:r>
            <a:r>
              <a:rPr lang="ko-KR" altLang="en-US" smtClean="0"/>
              <a:t>서비스를 요구 받은 서버가 처리한 결과를 클라이언트에게 전해 준다</a:t>
            </a:r>
            <a:r>
              <a:rPr lang="en-US" altLang="ko-KR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회계정보시스템 이장형 교수</a:t>
            </a:r>
            <a:endParaRPr lang="en-US" altLang="ko-KR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412750" y="609600"/>
            <a:ext cx="8915400" cy="1143000"/>
          </a:xfrm>
        </p:spPr>
        <p:txBody>
          <a:bodyPr/>
          <a:lstStyle/>
          <a:p>
            <a:pPr eaLnBrk="1" hangingPunct="1"/>
            <a:r>
              <a:rPr lang="ko-KR" altLang="en-US" sz="3600" smtClean="0"/>
              <a:t>중앙집중처리방식과 </a:t>
            </a:r>
            <a:br>
              <a:rPr lang="ko-KR" altLang="en-US" sz="3600" smtClean="0"/>
            </a:br>
            <a:r>
              <a:rPr lang="ko-KR" altLang="en-US" sz="3600" smtClean="0"/>
              <a:t>클라이언트</a:t>
            </a:r>
            <a:r>
              <a:rPr lang="en-US" altLang="ko-KR" sz="3600" smtClean="0"/>
              <a:t>/</a:t>
            </a:r>
            <a:r>
              <a:rPr lang="ko-KR" altLang="en-US" sz="3600" smtClean="0"/>
              <a:t>서버방식의 비교</a:t>
            </a:r>
            <a:endParaRPr lang="ko-KR" altLang="en-US" smtClean="0"/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0" y="2386013"/>
          <a:ext cx="9906000" cy="3938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문서" r:id="rId3" imgW="5612040" imgH="2084040" progId="Word.Document.8">
                  <p:embed/>
                </p:oleObj>
              </mc:Choice>
              <mc:Fallback>
                <p:oleObj name="문서" r:id="rId3" imgW="5612040" imgH="2084040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386013"/>
                        <a:ext cx="9906000" cy="3938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회계정보시스템 이장형 교수</a:t>
            </a:r>
            <a:endParaRPr lang="en-US" altLang="ko-KR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/>
              <a:t>(4) </a:t>
            </a:r>
            <a:r>
              <a:rPr lang="ko-KR" altLang="en-US" sz="4000" smtClean="0"/>
              <a:t>클라이언트</a:t>
            </a:r>
            <a:r>
              <a:rPr lang="en-US" altLang="ko-KR" sz="4000" smtClean="0"/>
              <a:t>/</a:t>
            </a:r>
            <a:r>
              <a:rPr lang="ko-KR" altLang="en-US" sz="4000" smtClean="0"/>
              <a:t>서버 모형의 특징</a:t>
            </a:r>
            <a:endParaRPr lang="ko-KR" altLang="en-US" smtClean="0"/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2950" y="1981200"/>
            <a:ext cx="84201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smtClean="0"/>
              <a:t>1</a:t>
            </a:r>
            <a:r>
              <a:rPr lang="en-US" altLang="ko-KR" sz="2800" smtClean="0"/>
              <a:t>)</a:t>
            </a:r>
            <a:r>
              <a:rPr lang="ko-KR" altLang="en-US" sz="2800" smtClean="0"/>
              <a:t>서비스                 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sz="2800" smtClean="0"/>
              <a:t>2) </a:t>
            </a:r>
            <a:r>
              <a:rPr lang="ko-KR" altLang="en-US" sz="2800" smtClean="0"/>
              <a:t>자원의 공유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sz="2800" smtClean="0"/>
              <a:t>3) </a:t>
            </a:r>
            <a:r>
              <a:rPr lang="ko-KR" altLang="en-US" sz="2800" smtClean="0"/>
              <a:t>상반된 역할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sz="2800" smtClean="0"/>
              <a:t>4) </a:t>
            </a:r>
            <a:r>
              <a:rPr lang="ko-KR" altLang="en-US" sz="2800" smtClean="0"/>
              <a:t>위치의 투명성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sz="2800" smtClean="0"/>
              <a:t>5) </a:t>
            </a:r>
            <a:r>
              <a:rPr lang="ko-KR" altLang="en-US" sz="2800" smtClean="0"/>
              <a:t>플렛폼의 독립성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sz="2800" smtClean="0"/>
              <a:t>6) </a:t>
            </a:r>
            <a:r>
              <a:rPr lang="ko-KR" altLang="en-US" sz="2800" smtClean="0"/>
              <a:t>메시지에 근거한 정보교류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sz="2800" smtClean="0"/>
              <a:t>7) </a:t>
            </a:r>
            <a:r>
              <a:rPr lang="ko-KR" altLang="en-US" sz="2800" smtClean="0"/>
              <a:t>서비스의 포장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sz="2800" smtClean="0"/>
              <a:t>8)</a:t>
            </a:r>
            <a:r>
              <a:rPr lang="ko-KR" altLang="en-US" sz="2800" smtClean="0"/>
              <a:t>확장성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sz="2800" smtClean="0"/>
              <a:t>9)</a:t>
            </a:r>
            <a:r>
              <a:rPr lang="ko-KR" altLang="en-US" sz="2800" smtClean="0"/>
              <a:t>신뢰성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회계정보시스템 이장형 교수</a:t>
            </a:r>
            <a:endParaRPr lang="en-US" altLang="ko-KR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dirty="0" smtClean="0"/>
              <a:t>5. </a:t>
            </a:r>
            <a:r>
              <a:rPr lang="ko-KR" altLang="en-US" dirty="0" smtClean="0"/>
              <a:t>클라이언트</a:t>
            </a:r>
            <a:r>
              <a:rPr lang="en-US" altLang="ko-KR" dirty="0" smtClean="0"/>
              <a:t>/</a:t>
            </a:r>
            <a:r>
              <a:rPr lang="ko-KR" altLang="en-US" dirty="0" smtClean="0"/>
              <a:t>서버의 장점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ko-KR" smtClean="0"/>
              <a:t>(1) </a:t>
            </a:r>
            <a:r>
              <a:rPr lang="ko-KR" altLang="en-US" smtClean="0"/>
              <a:t>데이터의 공유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ko-KR" smtClean="0"/>
              <a:t>(2) </a:t>
            </a:r>
            <a:r>
              <a:rPr lang="ko-KR" altLang="en-US" smtClean="0"/>
              <a:t>통합 서비스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ko-KR" smtClean="0"/>
              <a:t>(3) </a:t>
            </a:r>
            <a:r>
              <a:rPr lang="ko-KR" altLang="en-US" smtClean="0"/>
              <a:t>다양한 플랫폼과 자원공유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ko-KR" smtClean="0"/>
              <a:t>(4) </a:t>
            </a:r>
            <a:r>
              <a:rPr lang="ko-KR" altLang="en-US" smtClean="0"/>
              <a:t>데이터 교환 및 기기 공동 사용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ko-KR" smtClean="0"/>
              <a:t>(5) </a:t>
            </a:r>
            <a:r>
              <a:rPr lang="ko-KR" altLang="en-US" smtClean="0"/>
              <a:t>데이터 검색시 물리적 측면 숨김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ko-KR" smtClean="0"/>
              <a:t>(6) </a:t>
            </a:r>
            <a:r>
              <a:rPr lang="ko-KR" altLang="en-US" smtClean="0"/>
              <a:t>데이터 저장</a:t>
            </a:r>
            <a:r>
              <a:rPr lang="en-US" altLang="ko-KR" smtClean="0"/>
              <a:t>/</a:t>
            </a:r>
            <a:r>
              <a:rPr lang="ko-KR" altLang="en-US" smtClean="0"/>
              <a:t>처리 위치의 독립성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ko-KR" smtClean="0"/>
              <a:t>(7) </a:t>
            </a:r>
            <a:r>
              <a:rPr lang="ko-KR" altLang="en-US" smtClean="0"/>
              <a:t>중앙 집중관리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회계정보시스템 이장형 교수</a:t>
            </a:r>
            <a:endParaRPr lang="en-US" altLang="ko-KR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dirty="0"/>
              <a:t>6</a:t>
            </a:r>
            <a:r>
              <a:rPr lang="en-US" altLang="ko-KR" dirty="0" smtClean="0"/>
              <a:t>. </a:t>
            </a:r>
            <a:r>
              <a:rPr lang="ko-KR" altLang="en-US" sz="4000" dirty="0" smtClean="0"/>
              <a:t>클라이언트</a:t>
            </a:r>
            <a:r>
              <a:rPr lang="en-US" altLang="ko-KR" sz="4000" dirty="0" smtClean="0"/>
              <a:t>/</a:t>
            </a:r>
            <a:r>
              <a:rPr lang="ko-KR" altLang="en-US" sz="4000" dirty="0" smtClean="0"/>
              <a:t>서버의 시스템 구축</a:t>
            </a:r>
            <a:endParaRPr lang="ko-KR" altLang="en-US" dirty="0" smtClean="0"/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ko-KR" altLang="en-US" smtClean="0"/>
              <a:t>원칙적으로 플랫폼에 좌우되어서는 </a:t>
            </a:r>
          </a:p>
          <a:p>
            <a:pPr eaLnBrk="1" hangingPunct="1">
              <a:buFont typeface="Wingdings" pitchFamily="2" charset="2"/>
              <a:buNone/>
            </a:pPr>
            <a:r>
              <a:rPr lang="ko-KR" altLang="en-US" smtClean="0"/>
              <a:t>   안 된다</a:t>
            </a:r>
            <a:r>
              <a:rPr lang="en-US" altLang="ko-KR" smtClean="0"/>
              <a:t>.</a:t>
            </a:r>
          </a:p>
          <a:p>
            <a:pPr eaLnBrk="1" hangingPunct="1">
              <a:buFont typeface="Wingdings" pitchFamily="2" charset="2"/>
              <a:buNone/>
            </a:pPr>
            <a:endParaRPr lang="en-US" altLang="ko-KR" smtClean="0"/>
          </a:p>
          <a:p>
            <a:pPr eaLnBrk="1" hangingPunct="1"/>
            <a:r>
              <a:rPr lang="ko-KR" altLang="en-US" smtClean="0"/>
              <a:t>플랫폼이나 이와 관련된 기술을 교체할 경우 이러한 변화가 사용자에게 영향을 주어서는 안된다</a:t>
            </a:r>
            <a:r>
              <a:rPr lang="en-US" altLang="ko-KR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회계정보시스템 이장형 교수</a:t>
            </a:r>
            <a:endParaRPr lang="en-US" altLang="ko-KR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3600" smtClean="0"/>
              <a:t>사용자가 볼 수 있는 정보기술 환경</a:t>
            </a:r>
            <a:endParaRPr lang="ko-KR" altLang="en-US" smtClean="0"/>
          </a:p>
        </p:txBody>
      </p:sp>
      <p:sp>
        <p:nvSpPr>
          <p:cNvPr id="30724" name="Line 5"/>
          <p:cNvSpPr>
            <a:spLocks noChangeShapeType="1"/>
          </p:cNvSpPr>
          <p:nvPr/>
        </p:nvSpPr>
        <p:spPr bwMode="auto">
          <a:xfrm>
            <a:off x="1320800" y="2209800"/>
            <a:ext cx="726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0725" name="Line 6"/>
          <p:cNvSpPr>
            <a:spLocks noChangeShapeType="1"/>
          </p:cNvSpPr>
          <p:nvPr/>
        </p:nvSpPr>
        <p:spPr bwMode="auto">
          <a:xfrm>
            <a:off x="1320800" y="3352800"/>
            <a:ext cx="726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0726" name="Line 7"/>
          <p:cNvSpPr>
            <a:spLocks noChangeShapeType="1"/>
          </p:cNvSpPr>
          <p:nvPr/>
        </p:nvSpPr>
        <p:spPr bwMode="auto">
          <a:xfrm>
            <a:off x="1320800" y="4419600"/>
            <a:ext cx="726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0727" name="Line 8"/>
          <p:cNvSpPr>
            <a:spLocks noChangeShapeType="1"/>
          </p:cNvSpPr>
          <p:nvPr/>
        </p:nvSpPr>
        <p:spPr bwMode="auto">
          <a:xfrm>
            <a:off x="1320800" y="5486400"/>
            <a:ext cx="726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0728" name="Text Box 9"/>
          <p:cNvSpPr txBox="1">
            <a:spLocks noChangeArrowheads="1"/>
          </p:cNvSpPr>
          <p:nvPr/>
        </p:nvSpPr>
        <p:spPr bwMode="auto">
          <a:xfrm>
            <a:off x="3284538" y="2555875"/>
            <a:ext cx="2851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9pPr>
          </a:lstStyle>
          <a:p>
            <a:pPr eaLnBrk="1" hangingPunct="1"/>
            <a:r>
              <a:rPr lang="ko-KR" altLang="en-US">
                <a:latin typeface="Times New Roman" pitchFamily="18" charset="0"/>
              </a:rPr>
              <a:t>사            용           자</a:t>
            </a:r>
          </a:p>
        </p:txBody>
      </p:sp>
      <p:sp>
        <p:nvSpPr>
          <p:cNvPr id="30729" name="Text Box 10"/>
          <p:cNvSpPr txBox="1">
            <a:spLocks noChangeArrowheads="1"/>
          </p:cNvSpPr>
          <p:nvPr/>
        </p:nvSpPr>
        <p:spPr bwMode="auto">
          <a:xfrm>
            <a:off x="2806700" y="3657600"/>
            <a:ext cx="3892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9pPr>
          </a:lstStyle>
          <a:p>
            <a:pPr eaLnBrk="1" hangingPunct="1"/>
            <a:r>
              <a:rPr lang="ko-KR" altLang="en-US">
                <a:latin typeface="Times New Roman" pitchFamily="18" charset="0"/>
              </a:rPr>
              <a:t>업 무 기 능 </a:t>
            </a:r>
            <a:r>
              <a:rPr lang="en-US" altLang="ko-KR">
                <a:latin typeface="Times New Roman" pitchFamily="18" charset="0"/>
              </a:rPr>
              <a:t>( </a:t>
            </a:r>
            <a:r>
              <a:rPr lang="ko-KR" altLang="en-US">
                <a:latin typeface="Times New Roman" pitchFamily="18" charset="0"/>
              </a:rPr>
              <a:t>응용 프로그램</a:t>
            </a:r>
            <a:r>
              <a:rPr lang="en-US" altLang="ko-KR">
                <a:latin typeface="Times New Roman" pitchFamily="18" charset="0"/>
              </a:rPr>
              <a:t>)</a:t>
            </a:r>
          </a:p>
        </p:txBody>
      </p:sp>
      <p:sp>
        <p:nvSpPr>
          <p:cNvPr id="30730" name="Text Box 11"/>
          <p:cNvSpPr txBox="1">
            <a:spLocks noChangeArrowheads="1"/>
          </p:cNvSpPr>
          <p:nvPr/>
        </p:nvSpPr>
        <p:spPr bwMode="auto">
          <a:xfrm>
            <a:off x="3136900" y="4724400"/>
            <a:ext cx="3155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9pPr>
          </a:lstStyle>
          <a:p>
            <a:pPr eaLnBrk="1" hangingPunct="1"/>
            <a:r>
              <a:rPr lang="ko-KR" altLang="en-US">
                <a:latin typeface="Times New Roman" pitchFamily="18" charset="0"/>
              </a:rPr>
              <a:t>컴   퓨   터   플   렛   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회계정보시스템 이장형 교수</a:t>
            </a:r>
            <a:endParaRPr lang="en-US" altLang="ko-KR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2800" smtClean="0"/>
              <a:t>정보기술계층개념과 클라이언트</a:t>
            </a:r>
            <a:r>
              <a:rPr lang="en-US" altLang="ko-KR" sz="2800" smtClean="0"/>
              <a:t>/</a:t>
            </a:r>
            <a:r>
              <a:rPr lang="ko-KR" altLang="en-US" sz="2800" smtClean="0"/>
              <a:t>서버 시스템</a:t>
            </a:r>
            <a:endParaRPr lang="ko-KR" altLang="en-US" smtClean="0"/>
          </a:p>
        </p:txBody>
      </p:sp>
      <p:graphicFrame>
        <p:nvGraphicFramePr>
          <p:cNvPr id="17" name="표 16"/>
          <p:cNvGraphicFramePr>
            <a:graphicFrameLocks noGrp="1"/>
          </p:cNvGraphicFramePr>
          <p:nvPr/>
        </p:nvGraphicFramePr>
        <p:xfrm>
          <a:off x="952500" y="2071688"/>
          <a:ext cx="8001000" cy="4071935"/>
        </p:xfrm>
        <a:graphic>
          <a:graphicData uri="http://schemas.openxmlformats.org/drawingml/2006/table">
            <a:tbl>
              <a:tblPr/>
              <a:tblGrid>
                <a:gridCol w="8001000"/>
              </a:tblGrid>
              <a:tr h="5817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dirty="0">
                          <a:solidFill>
                            <a:srgbClr val="000000"/>
                          </a:solidFill>
                          <a:latin typeface="#중고딕"/>
                        </a:rPr>
                        <a:t>응 용 </a:t>
                      </a:r>
                      <a:r>
                        <a:rPr lang="ko-KR" altLang="en-US" sz="2000" dirty="0" err="1">
                          <a:solidFill>
                            <a:srgbClr val="000000"/>
                          </a:solidFill>
                          <a:latin typeface="#중고딕"/>
                        </a:rPr>
                        <a:t>프</a:t>
                      </a:r>
                      <a:r>
                        <a:rPr lang="ko-KR" altLang="en-US" sz="2000" dirty="0">
                          <a:solidFill>
                            <a:srgbClr val="000000"/>
                          </a:solidFill>
                          <a:latin typeface="#중고딕"/>
                        </a:rPr>
                        <a:t> </a:t>
                      </a:r>
                      <a:r>
                        <a:rPr lang="ko-KR" altLang="en-US" sz="2000" dirty="0" err="1">
                          <a:solidFill>
                            <a:srgbClr val="000000"/>
                          </a:solidFill>
                          <a:latin typeface="#중고딕"/>
                        </a:rPr>
                        <a:t>로</a:t>
                      </a:r>
                      <a:r>
                        <a:rPr lang="ko-KR" altLang="en-US" sz="2000" dirty="0">
                          <a:solidFill>
                            <a:srgbClr val="000000"/>
                          </a:solidFill>
                          <a:latin typeface="#중고딕"/>
                        </a:rPr>
                        <a:t> 그 램</a:t>
                      </a:r>
                      <a:r>
                        <a:rPr lang="en-US" altLang="ko-KR" sz="2000" dirty="0">
                          <a:solidFill>
                            <a:srgbClr val="000000"/>
                          </a:solidFill>
                          <a:latin typeface="#중고딕"/>
                        </a:rPr>
                        <a:t>(</a:t>
                      </a:r>
                      <a:r>
                        <a:rPr lang="ko-KR" altLang="en-US" sz="2000" dirty="0">
                          <a:solidFill>
                            <a:srgbClr val="000000"/>
                          </a:solidFill>
                          <a:latin typeface="#중고딕"/>
                        </a:rPr>
                        <a:t>응용계층</a:t>
                      </a:r>
                      <a:r>
                        <a:rPr lang="en-US" altLang="ko-KR" sz="2000" dirty="0">
                          <a:solidFill>
                            <a:srgbClr val="000000"/>
                          </a:solidFill>
                          <a:latin typeface="#중고딕"/>
                        </a:rPr>
                        <a:t>:Telnet, HTTP, FTP</a:t>
                      </a:r>
                      <a:r>
                        <a:rPr lang="ko-KR" altLang="en-US" sz="2000" dirty="0">
                          <a:solidFill>
                            <a:srgbClr val="000000"/>
                          </a:solidFill>
                          <a:latin typeface="#중고딕"/>
                        </a:rPr>
                        <a:t>등</a:t>
                      </a:r>
                      <a:r>
                        <a:rPr lang="en-US" altLang="ko-KR" sz="2000" dirty="0">
                          <a:solidFill>
                            <a:srgbClr val="000000"/>
                          </a:solidFill>
                          <a:latin typeface="#중고딕"/>
                        </a:rPr>
                        <a:t>)</a:t>
                      </a: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17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dirty="0">
                          <a:solidFill>
                            <a:srgbClr val="000000"/>
                          </a:solidFill>
                          <a:latin typeface="#중고딕"/>
                        </a:rPr>
                        <a:t>시 </a:t>
                      </a:r>
                      <a:r>
                        <a:rPr lang="ko-KR" altLang="en-US" sz="2000" dirty="0" err="1">
                          <a:solidFill>
                            <a:srgbClr val="000000"/>
                          </a:solidFill>
                          <a:latin typeface="#중고딕"/>
                        </a:rPr>
                        <a:t>스</a:t>
                      </a:r>
                      <a:r>
                        <a:rPr lang="ko-KR" altLang="en-US" sz="2000" dirty="0">
                          <a:solidFill>
                            <a:srgbClr val="000000"/>
                          </a:solidFill>
                          <a:latin typeface="#중고딕"/>
                        </a:rPr>
                        <a:t> </a:t>
                      </a:r>
                      <a:r>
                        <a:rPr lang="ko-KR" altLang="en-US" sz="2000" dirty="0" err="1">
                          <a:solidFill>
                            <a:srgbClr val="000000"/>
                          </a:solidFill>
                          <a:latin typeface="#중고딕"/>
                        </a:rPr>
                        <a:t>템</a:t>
                      </a:r>
                      <a:r>
                        <a:rPr lang="ko-KR" altLang="en-US" sz="2000" dirty="0">
                          <a:solidFill>
                            <a:srgbClr val="000000"/>
                          </a:solidFill>
                          <a:latin typeface="#중고딕"/>
                        </a:rPr>
                        <a:t> 개 발 도 구</a:t>
                      </a:r>
                      <a:r>
                        <a:rPr lang="en-US" altLang="ko-KR" sz="2000" dirty="0">
                          <a:solidFill>
                            <a:srgbClr val="000000"/>
                          </a:solidFill>
                          <a:latin typeface="#중고딕"/>
                        </a:rPr>
                        <a:t>(</a:t>
                      </a:r>
                      <a:r>
                        <a:rPr lang="ko-KR" altLang="en-US" sz="2000" dirty="0">
                          <a:solidFill>
                            <a:srgbClr val="000000"/>
                          </a:solidFill>
                          <a:latin typeface="#중고딕"/>
                        </a:rPr>
                        <a:t>표현 계층</a:t>
                      </a:r>
                      <a:r>
                        <a:rPr lang="en-US" altLang="ko-KR" sz="2000" dirty="0">
                          <a:solidFill>
                            <a:srgbClr val="000000"/>
                          </a:solidFill>
                          <a:latin typeface="#중고딕"/>
                        </a:rPr>
                        <a:t>: JPEG, GIF</a:t>
                      </a:r>
                      <a:r>
                        <a:rPr lang="ko-KR" altLang="en-US" sz="2000" dirty="0">
                          <a:solidFill>
                            <a:srgbClr val="000000"/>
                          </a:solidFill>
                          <a:latin typeface="#중고딕"/>
                        </a:rPr>
                        <a:t>등</a:t>
                      </a:r>
                      <a:r>
                        <a:rPr lang="en-US" altLang="ko-KR" sz="2000" dirty="0">
                          <a:solidFill>
                            <a:srgbClr val="000000"/>
                          </a:solidFill>
                          <a:latin typeface="#중고딕"/>
                        </a:rPr>
                        <a:t>)</a:t>
                      </a: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17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dirty="0">
                          <a:solidFill>
                            <a:srgbClr val="000000"/>
                          </a:solidFill>
                          <a:latin typeface="#중고딕"/>
                          <a:ea typeface="#중고딕"/>
                        </a:rPr>
                        <a:t>SQL, </a:t>
                      </a:r>
                      <a:r>
                        <a:rPr lang="ko-KR" altLang="en-US" sz="2000" dirty="0">
                          <a:solidFill>
                            <a:srgbClr val="000000"/>
                          </a:solidFill>
                          <a:latin typeface="#중고딕"/>
                          <a:ea typeface="#중고딕"/>
                        </a:rPr>
                        <a:t>사 용 자 인 터 </a:t>
                      </a:r>
                      <a:r>
                        <a:rPr lang="ko-KR" altLang="en-US" sz="2000" dirty="0" err="1">
                          <a:solidFill>
                            <a:srgbClr val="000000"/>
                          </a:solidFill>
                          <a:latin typeface="#중고딕"/>
                          <a:ea typeface="#중고딕"/>
                        </a:rPr>
                        <a:t>페</a:t>
                      </a:r>
                      <a:r>
                        <a:rPr lang="ko-KR" altLang="en-US" sz="2000" dirty="0">
                          <a:solidFill>
                            <a:srgbClr val="000000"/>
                          </a:solidFill>
                          <a:latin typeface="#중고딕"/>
                          <a:ea typeface="#중고딕"/>
                        </a:rPr>
                        <a:t> 이 </a:t>
                      </a:r>
                      <a:r>
                        <a:rPr lang="ko-KR" altLang="en-US" sz="2000" dirty="0" err="1">
                          <a:solidFill>
                            <a:srgbClr val="000000"/>
                          </a:solidFill>
                          <a:latin typeface="#중고딕"/>
                          <a:ea typeface="#중고딕"/>
                        </a:rPr>
                        <a:t>스</a:t>
                      </a:r>
                      <a:r>
                        <a:rPr lang="en-US" altLang="ko-KR" sz="2000" dirty="0">
                          <a:solidFill>
                            <a:srgbClr val="000000"/>
                          </a:solidFill>
                          <a:latin typeface="#중고딕"/>
                          <a:ea typeface="#중고딕"/>
                        </a:rPr>
                        <a:t>(</a:t>
                      </a:r>
                      <a:r>
                        <a:rPr lang="ko-KR" altLang="en-US" sz="2000" dirty="0">
                          <a:solidFill>
                            <a:srgbClr val="000000"/>
                          </a:solidFill>
                          <a:latin typeface="#중고딕"/>
                          <a:ea typeface="#중고딕"/>
                        </a:rPr>
                        <a:t>세션 계층</a:t>
                      </a:r>
                      <a:r>
                        <a:rPr lang="en-US" altLang="ko-KR" sz="2000" dirty="0">
                          <a:solidFill>
                            <a:srgbClr val="000000"/>
                          </a:solidFill>
                          <a:latin typeface="#중고딕"/>
                          <a:ea typeface="#중고딕"/>
                        </a:rPr>
                        <a:t>)</a:t>
                      </a:r>
                      <a:endParaRPr lang="ko-KR" altLang="en-US" sz="2000" dirty="0">
                        <a:solidFill>
                          <a:srgbClr val="000000"/>
                        </a:solidFill>
                        <a:latin typeface="#중고딕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17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dirty="0">
                          <a:solidFill>
                            <a:srgbClr val="000000"/>
                          </a:solidFill>
                          <a:latin typeface="#중고딕"/>
                          <a:ea typeface="#중고딕"/>
                        </a:rPr>
                        <a:t>통 신 </a:t>
                      </a:r>
                      <a:r>
                        <a:rPr lang="en-US" altLang="ko-KR" sz="2000" dirty="0">
                          <a:solidFill>
                            <a:srgbClr val="000000"/>
                          </a:solidFill>
                          <a:latin typeface="#중고딕"/>
                          <a:ea typeface="#중고딕"/>
                        </a:rPr>
                        <a:t>API(</a:t>
                      </a:r>
                      <a:r>
                        <a:rPr lang="ko-KR" altLang="en-US" sz="2000" dirty="0">
                          <a:solidFill>
                            <a:srgbClr val="000000"/>
                          </a:solidFill>
                          <a:latin typeface="#중고딕"/>
                          <a:ea typeface="#중고딕"/>
                        </a:rPr>
                        <a:t>전송 계층</a:t>
                      </a:r>
                      <a:r>
                        <a:rPr lang="en-US" altLang="ko-KR" sz="2000" dirty="0">
                          <a:solidFill>
                            <a:srgbClr val="000000"/>
                          </a:solidFill>
                          <a:latin typeface="#중고딕"/>
                          <a:ea typeface="#중고딕"/>
                        </a:rPr>
                        <a:t>:TCP)</a:t>
                      </a:r>
                      <a:endParaRPr lang="ko-KR" altLang="en-US" sz="2000" dirty="0">
                        <a:solidFill>
                          <a:srgbClr val="000000"/>
                        </a:solidFill>
                        <a:latin typeface="#중고딕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17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dirty="0">
                          <a:solidFill>
                            <a:srgbClr val="000000"/>
                          </a:solidFill>
                          <a:latin typeface="#중고딕"/>
                          <a:ea typeface="#중고딕"/>
                        </a:rPr>
                        <a:t>D B M S , </a:t>
                      </a:r>
                      <a:r>
                        <a:rPr lang="ko-KR" altLang="en-US" sz="2000" dirty="0">
                          <a:solidFill>
                            <a:srgbClr val="000000"/>
                          </a:solidFill>
                          <a:latin typeface="#중고딕"/>
                          <a:ea typeface="#중고딕"/>
                        </a:rPr>
                        <a:t>통 신</a:t>
                      </a:r>
                      <a:r>
                        <a:rPr lang="en-US" altLang="ko-KR" sz="2000" dirty="0">
                          <a:solidFill>
                            <a:srgbClr val="000000"/>
                          </a:solidFill>
                          <a:latin typeface="#중고딕"/>
                          <a:ea typeface="#중고딕"/>
                        </a:rPr>
                        <a:t>(</a:t>
                      </a:r>
                      <a:r>
                        <a:rPr lang="ko-KR" altLang="en-US" sz="2000" dirty="0">
                          <a:solidFill>
                            <a:srgbClr val="000000"/>
                          </a:solidFill>
                          <a:latin typeface="#중고딕"/>
                          <a:ea typeface="#중고딕"/>
                        </a:rPr>
                        <a:t>네트워크 계층</a:t>
                      </a:r>
                      <a:r>
                        <a:rPr lang="en-US" altLang="ko-KR" sz="2000" dirty="0">
                          <a:solidFill>
                            <a:srgbClr val="000000"/>
                          </a:solidFill>
                          <a:latin typeface="#중고딕"/>
                          <a:ea typeface="#중고딕"/>
                        </a:rPr>
                        <a:t>: IP)</a:t>
                      </a:r>
                      <a:endParaRPr lang="ko-KR" altLang="en-US" sz="2000" dirty="0">
                        <a:solidFill>
                          <a:srgbClr val="000000"/>
                        </a:solidFill>
                        <a:latin typeface="#중고딕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817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dirty="0">
                          <a:solidFill>
                            <a:srgbClr val="000000"/>
                          </a:solidFill>
                          <a:latin typeface="#중고딕"/>
                        </a:rPr>
                        <a:t>운 영 시 </a:t>
                      </a:r>
                      <a:r>
                        <a:rPr lang="ko-KR" altLang="en-US" sz="2000" dirty="0" err="1">
                          <a:solidFill>
                            <a:srgbClr val="000000"/>
                          </a:solidFill>
                          <a:latin typeface="#중고딕"/>
                        </a:rPr>
                        <a:t>스</a:t>
                      </a:r>
                      <a:r>
                        <a:rPr lang="ko-KR" altLang="en-US" sz="2000" dirty="0">
                          <a:solidFill>
                            <a:srgbClr val="000000"/>
                          </a:solidFill>
                          <a:latin typeface="#중고딕"/>
                        </a:rPr>
                        <a:t> </a:t>
                      </a:r>
                      <a:r>
                        <a:rPr lang="ko-KR" altLang="en-US" sz="2000" dirty="0" err="1">
                          <a:solidFill>
                            <a:srgbClr val="000000"/>
                          </a:solidFill>
                          <a:latin typeface="#중고딕"/>
                        </a:rPr>
                        <a:t>템</a:t>
                      </a:r>
                      <a:r>
                        <a:rPr lang="en-US" altLang="ko-KR" sz="2000" dirty="0">
                          <a:solidFill>
                            <a:srgbClr val="000000"/>
                          </a:solidFill>
                          <a:latin typeface="#중고딕"/>
                        </a:rPr>
                        <a:t>(</a:t>
                      </a:r>
                      <a:r>
                        <a:rPr lang="ko-KR" altLang="en-US" sz="2000" dirty="0">
                          <a:solidFill>
                            <a:srgbClr val="000000"/>
                          </a:solidFill>
                          <a:latin typeface="#중고딕"/>
                        </a:rPr>
                        <a:t>데이터링크 계층</a:t>
                      </a:r>
                      <a:r>
                        <a:rPr lang="en-US" altLang="ko-KR" sz="2000" dirty="0">
                          <a:solidFill>
                            <a:srgbClr val="000000"/>
                          </a:solidFill>
                          <a:latin typeface="#중고딕"/>
                        </a:rPr>
                        <a:t>: LAN, WAN</a:t>
                      </a:r>
                      <a:r>
                        <a:rPr lang="ko-KR" altLang="en-US" sz="2000" dirty="0">
                          <a:solidFill>
                            <a:srgbClr val="000000"/>
                          </a:solidFill>
                          <a:latin typeface="#중고딕"/>
                        </a:rPr>
                        <a:t>등</a:t>
                      </a:r>
                      <a:r>
                        <a:rPr lang="en-US" altLang="ko-KR" sz="2000" dirty="0">
                          <a:solidFill>
                            <a:srgbClr val="000000"/>
                          </a:solidFill>
                          <a:latin typeface="#중고딕"/>
                        </a:rPr>
                        <a:t>)</a:t>
                      </a: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817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dirty="0">
                          <a:solidFill>
                            <a:srgbClr val="000000"/>
                          </a:solidFill>
                          <a:latin typeface="#중고딕"/>
                        </a:rPr>
                        <a:t>하 </a:t>
                      </a:r>
                      <a:r>
                        <a:rPr lang="ko-KR" altLang="en-US" sz="2000" dirty="0" err="1">
                          <a:solidFill>
                            <a:srgbClr val="000000"/>
                          </a:solidFill>
                          <a:latin typeface="#중고딕"/>
                        </a:rPr>
                        <a:t>드</a:t>
                      </a:r>
                      <a:r>
                        <a:rPr lang="ko-KR" altLang="en-US" sz="2000" dirty="0">
                          <a:solidFill>
                            <a:srgbClr val="000000"/>
                          </a:solidFill>
                          <a:latin typeface="#중고딕"/>
                        </a:rPr>
                        <a:t> </a:t>
                      </a:r>
                      <a:r>
                        <a:rPr lang="ko-KR" altLang="en-US" sz="2000" dirty="0" err="1">
                          <a:solidFill>
                            <a:srgbClr val="000000"/>
                          </a:solidFill>
                          <a:latin typeface="#중고딕"/>
                        </a:rPr>
                        <a:t>웨</a:t>
                      </a:r>
                      <a:r>
                        <a:rPr lang="ko-KR" altLang="en-US" sz="2000" dirty="0">
                          <a:solidFill>
                            <a:srgbClr val="000000"/>
                          </a:solidFill>
                          <a:latin typeface="#중고딕"/>
                        </a:rPr>
                        <a:t> 어</a:t>
                      </a:r>
                      <a:r>
                        <a:rPr lang="en-US" altLang="ko-KR" sz="2000" dirty="0">
                          <a:solidFill>
                            <a:srgbClr val="000000"/>
                          </a:solidFill>
                          <a:latin typeface="#중고딕"/>
                        </a:rPr>
                        <a:t>(</a:t>
                      </a:r>
                      <a:r>
                        <a:rPr lang="ko-KR" altLang="en-US" sz="2000" dirty="0">
                          <a:solidFill>
                            <a:srgbClr val="000000"/>
                          </a:solidFill>
                          <a:latin typeface="#중고딕"/>
                        </a:rPr>
                        <a:t>물리 계층</a:t>
                      </a:r>
                      <a:r>
                        <a:rPr lang="en-US" altLang="ko-KR" sz="2000" dirty="0">
                          <a:solidFill>
                            <a:srgbClr val="000000"/>
                          </a:solidFill>
                          <a:latin typeface="#중고딕"/>
                        </a:rPr>
                        <a:t>)</a:t>
                      </a: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1764" name="Rectangle 17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회계정보시스템 이장형 교수</a:t>
            </a:r>
            <a:endParaRPr lang="en-US" altLang="ko-KR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dirty="0" smtClean="0"/>
              <a:t>제 </a:t>
            </a:r>
            <a:r>
              <a:rPr lang="en-US" altLang="ko-KR" dirty="0" smtClean="0"/>
              <a:t>2 </a:t>
            </a:r>
            <a:r>
              <a:rPr lang="ko-KR" altLang="en-US" dirty="0" smtClean="0"/>
              <a:t>절 인터넷과 </a:t>
            </a:r>
            <a:r>
              <a:rPr lang="ko-KR" altLang="en-US" dirty="0" err="1" smtClean="0"/>
              <a:t>인터라넷</a:t>
            </a:r>
            <a:endParaRPr lang="ko-KR" altLang="en-US" dirty="0" smtClean="0"/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60000"/>
              </a:lnSpc>
              <a:buFont typeface="Wingdings" pitchFamily="2" charset="2"/>
              <a:buNone/>
            </a:pPr>
            <a:r>
              <a:rPr lang="en-US" altLang="ko-KR" smtClean="0"/>
              <a:t>1. </a:t>
            </a:r>
            <a:r>
              <a:rPr lang="ko-KR" altLang="en-US" smtClean="0"/>
              <a:t>인터넷의 개요</a:t>
            </a:r>
          </a:p>
          <a:p>
            <a:pPr eaLnBrk="1" hangingPunct="1">
              <a:lnSpc>
                <a:spcPct val="160000"/>
              </a:lnSpc>
              <a:buFont typeface="Wingdings" pitchFamily="2" charset="2"/>
              <a:buNone/>
            </a:pPr>
            <a:r>
              <a:rPr lang="en-US" altLang="ko-KR" smtClean="0"/>
              <a:t>2. </a:t>
            </a:r>
            <a:r>
              <a:rPr lang="ko-KR" altLang="en-US" smtClean="0"/>
              <a:t>인터라넷의 개요</a:t>
            </a:r>
          </a:p>
          <a:p>
            <a:pPr eaLnBrk="1" hangingPunct="1">
              <a:lnSpc>
                <a:spcPct val="160000"/>
              </a:lnSpc>
              <a:buFont typeface="Wingdings" pitchFamily="2" charset="2"/>
              <a:buNone/>
            </a:pPr>
            <a:r>
              <a:rPr lang="en-US" altLang="ko-KR" smtClean="0"/>
              <a:t>3. </a:t>
            </a:r>
            <a:r>
              <a:rPr lang="ko-KR" altLang="en-US" smtClean="0"/>
              <a:t>인터넷과 인터라넷</a:t>
            </a:r>
          </a:p>
          <a:p>
            <a:pPr eaLnBrk="1" hangingPunct="1">
              <a:lnSpc>
                <a:spcPct val="160000"/>
              </a:lnSpc>
              <a:buFont typeface="Wingdings" pitchFamily="2" charset="2"/>
              <a:buNone/>
            </a:pPr>
            <a:r>
              <a:rPr lang="en-US" altLang="ko-KR" smtClean="0"/>
              <a:t>4. </a:t>
            </a:r>
            <a:r>
              <a:rPr lang="ko-KR" altLang="en-US" smtClean="0"/>
              <a:t>인터라넷 구조와 장점</a:t>
            </a:r>
            <a:endParaRPr lang="en-US" altLang="ko-KR" smtClean="0"/>
          </a:p>
          <a:p>
            <a:pPr eaLnBrk="1" hangingPunct="1">
              <a:lnSpc>
                <a:spcPct val="160000"/>
              </a:lnSpc>
              <a:buFont typeface="Wingdings" pitchFamily="2" charset="2"/>
              <a:buNone/>
            </a:pPr>
            <a:r>
              <a:rPr lang="en-US" altLang="ko-KR" smtClean="0"/>
              <a:t>5.</a:t>
            </a:r>
            <a:r>
              <a:rPr lang="ko-KR" altLang="en-US" smtClean="0"/>
              <a:t>인터라넷 기술의 적용 </a:t>
            </a:r>
          </a:p>
          <a:p>
            <a:pPr eaLnBrk="1" hangingPunct="1">
              <a:buFont typeface="Wingdings" pitchFamily="2" charset="2"/>
              <a:buNone/>
            </a:pPr>
            <a:r>
              <a:rPr lang="ko-KR" altLang="en-US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회계정보시스템 이장형 교수</a:t>
            </a:r>
            <a:endParaRPr lang="en-US" altLang="ko-KR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/>
              <a:t>1. </a:t>
            </a:r>
            <a:r>
              <a:rPr lang="ko-KR" altLang="en-US" smtClean="0"/>
              <a:t>인터넷의 개요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ko-KR" smtClean="0"/>
              <a:t>(1) </a:t>
            </a:r>
            <a:r>
              <a:rPr lang="ko-KR" altLang="en-US" smtClean="0"/>
              <a:t>인터넷의 구성</a:t>
            </a:r>
          </a:p>
          <a:p>
            <a:pPr eaLnBrk="1" hangingPunct="1">
              <a:buFont typeface="Wingdings" pitchFamily="2" charset="2"/>
              <a:buNone/>
            </a:pPr>
            <a:r>
              <a:rPr lang="ko-KR" altLang="en-US" smtClean="0"/>
              <a:t>  </a:t>
            </a:r>
            <a:r>
              <a:rPr lang="en-US" altLang="ko-KR" smtClean="0"/>
              <a:t>1) </a:t>
            </a:r>
            <a:r>
              <a:rPr lang="ko-KR" altLang="en-US" smtClean="0"/>
              <a:t>도메인</a:t>
            </a:r>
            <a:r>
              <a:rPr lang="en-US" altLang="ko-KR" smtClean="0"/>
              <a:t>(1/3)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ko-KR" smtClean="0"/>
              <a:t>       - </a:t>
            </a:r>
            <a:r>
              <a:rPr lang="ko-KR" altLang="en-US" smtClean="0"/>
              <a:t>인터넷에서는 도메인 이름관리 </a:t>
            </a:r>
          </a:p>
          <a:p>
            <a:pPr eaLnBrk="1" hangingPunct="1">
              <a:buFont typeface="Wingdings" pitchFamily="2" charset="2"/>
              <a:buNone/>
            </a:pPr>
            <a:r>
              <a:rPr lang="ko-KR" altLang="en-US" smtClean="0"/>
              <a:t>         시스템 </a:t>
            </a:r>
            <a:r>
              <a:rPr lang="en-US" altLang="ko-KR" smtClean="0"/>
              <a:t>(DNS)</a:t>
            </a:r>
            <a:r>
              <a:rPr lang="ko-KR" altLang="en-US" smtClean="0"/>
              <a:t>을 사용한다</a:t>
            </a:r>
            <a:r>
              <a:rPr lang="en-US" altLang="ko-KR" smtClean="0"/>
              <a:t>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ko-KR" smtClean="0"/>
              <a:t>       - </a:t>
            </a:r>
            <a:r>
              <a:rPr lang="ko-KR" altLang="en-US" smtClean="0"/>
              <a:t>도메인은 항상 왼쪽에서 오른쪽으로 </a:t>
            </a:r>
            <a:r>
              <a:rPr lang="en-US" altLang="ko-KR" smtClean="0"/>
              <a:t>,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ko-KR" smtClean="0"/>
              <a:t>          </a:t>
            </a:r>
            <a:r>
              <a:rPr lang="ko-KR" altLang="en-US" smtClean="0"/>
              <a:t>범위가 큰것으로 진행한다</a:t>
            </a:r>
            <a:r>
              <a:rPr lang="en-US" altLang="ko-KR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회계정보시스템 이장형 교수</a:t>
            </a:r>
            <a:endParaRPr lang="en-US" altLang="ko-KR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3600" dirty="0" smtClean="0"/>
              <a:t>제 </a:t>
            </a:r>
            <a:r>
              <a:rPr lang="en-US" altLang="ko-KR" sz="3600" dirty="0" smtClean="0"/>
              <a:t>1 </a:t>
            </a:r>
            <a:r>
              <a:rPr lang="ko-KR" altLang="en-US" sz="3600" dirty="0" smtClean="0"/>
              <a:t>절 통신시스템과 클라이언트</a:t>
            </a:r>
            <a:r>
              <a:rPr lang="en-US" altLang="ko-KR" sz="3600" dirty="0" smtClean="0"/>
              <a:t>/</a:t>
            </a:r>
            <a:r>
              <a:rPr lang="ko-KR" altLang="en-US" sz="3600" dirty="0" smtClean="0"/>
              <a:t>서버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1113" y="1988840"/>
            <a:ext cx="8420100" cy="4143673"/>
          </a:xfrm>
        </p:spPr>
        <p:txBody>
          <a:bodyPr/>
          <a:lstStyle/>
          <a:p>
            <a:pPr marL="0" indent="0" eaLnBrk="1" hangingPunct="1">
              <a:lnSpc>
                <a:spcPct val="220000"/>
              </a:lnSpc>
              <a:buNone/>
            </a:pPr>
            <a:r>
              <a:rPr lang="en-US" altLang="ko-KR" dirty="0" smtClean="0"/>
              <a:t>1.</a:t>
            </a:r>
            <a:r>
              <a:rPr lang="ko-KR" altLang="en-US" dirty="0" smtClean="0"/>
              <a:t>통신 시스템</a:t>
            </a:r>
            <a:endParaRPr lang="en-US" altLang="ko-KR" dirty="0" smtClean="0"/>
          </a:p>
          <a:p>
            <a:pPr marL="0" indent="0" eaLnBrk="1" hangingPunct="1">
              <a:lnSpc>
                <a:spcPct val="220000"/>
              </a:lnSpc>
              <a:buNone/>
            </a:pPr>
            <a:r>
              <a:rPr lang="en-US" altLang="ko-KR" dirty="0" smtClean="0"/>
              <a:t>2. </a:t>
            </a:r>
            <a:r>
              <a:rPr lang="ko-KR" altLang="en-US" dirty="0" smtClean="0"/>
              <a:t>광통신 시스템과 무선 및 위성통신 기술</a:t>
            </a:r>
          </a:p>
          <a:p>
            <a:pPr eaLnBrk="1" hangingPunct="1">
              <a:lnSpc>
                <a:spcPct val="220000"/>
              </a:lnSpc>
              <a:buFont typeface="Wingdings" pitchFamily="2" charset="2"/>
              <a:buNone/>
            </a:pPr>
            <a:r>
              <a:rPr lang="en-US" altLang="ko-KR" dirty="0" smtClean="0"/>
              <a:t>3. </a:t>
            </a:r>
            <a:r>
              <a:rPr lang="ko-KR" altLang="en-US" dirty="0" smtClean="0"/>
              <a:t>통신망</a:t>
            </a:r>
            <a:endParaRPr lang="en-US" altLang="ko-KR" dirty="0" smtClean="0"/>
          </a:p>
          <a:p>
            <a:pPr eaLnBrk="1" hangingPunct="1">
              <a:lnSpc>
                <a:spcPct val="220000"/>
              </a:lnSpc>
              <a:buFont typeface="Wingdings" pitchFamily="2" charset="2"/>
              <a:buNone/>
            </a:pPr>
            <a:r>
              <a:rPr lang="en-US" altLang="ko-KR" dirty="0" smtClean="0"/>
              <a:t>4. </a:t>
            </a:r>
            <a:r>
              <a:rPr lang="ko-KR" altLang="en-US" dirty="0" smtClean="0"/>
              <a:t>클라이언트</a:t>
            </a:r>
            <a:r>
              <a:rPr lang="en-US" altLang="ko-KR" dirty="0" smtClean="0"/>
              <a:t>/</a:t>
            </a:r>
            <a:r>
              <a:rPr lang="ko-KR" altLang="en-US" dirty="0" smtClean="0"/>
              <a:t>서버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회계정보시스템 이장형 교수</a:t>
            </a:r>
            <a:endParaRPr lang="en-US" altLang="ko-KR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1246188" y="617538"/>
            <a:ext cx="8443912" cy="762000"/>
          </a:xfrm>
        </p:spPr>
        <p:txBody>
          <a:bodyPr/>
          <a:lstStyle/>
          <a:p>
            <a:pPr eaLnBrk="1" hangingPunct="1"/>
            <a:r>
              <a:rPr lang="en-US" altLang="ko-KR" smtClean="0"/>
              <a:t>1) </a:t>
            </a:r>
            <a:r>
              <a:rPr lang="ko-KR" altLang="en-US" smtClean="0"/>
              <a:t>도메인 </a:t>
            </a:r>
            <a:r>
              <a:rPr lang="en-US" altLang="ko-KR" smtClean="0"/>
              <a:t>(2/3)</a:t>
            </a:r>
          </a:p>
        </p:txBody>
      </p:sp>
      <p:grpSp>
        <p:nvGrpSpPr>
          <p:cNvPr id="38916" name="Group 11"/>
          <p:cNvGrpSpPr>
            <a:grpSpLocks/>
          </p:cNvGrpSpPr>
          <p:nvPr/>
        </p:nvGrpSpPr>
        <p:grpSpPr bwMode="auto">
          <a:xfrm>
            <a:off x="990600" y="2057400"/>
            <a:ext cx="7429500" cy="1295400"/>
            <a:chOff x="672" y="1776"/>
            <a:chExt cx="4320" cy="816"/>
          </a:xfrm>
        </p:grpSpPr>
        <p:sp>
          <p:nvSpPr>
            <p:cNvPr id="38922" name="Text Box 6"/>
            <p:cNvSpPr txBox="1">
              <a:spLocks noChangeArrowheads="1"/>
            </p:cNvSpPr>
            <p:nvPr/>
          </p:nvSpPr>
          <p:spPr bwMode="auto">
            <a:xfrm>
              <a:off x="720" y="1824"/>
              <a:ext cx="390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9pPr>
            </a:lstStyle>
            <a:p>
              <a:pPr eaLnBrk="1" hangingPunct="1"/>
              <a:r>
                <a:rPr lang="ko-KR" altLang="en-US">
                  <a:latin typeface="Times New Roman" pitchFamily="18" charset="0"/>
                </a:rPr>
                <a:t>사용자의전자메일 주소 </a:t>
              </a:r>
              <a:r>
                <a:rPr lang="en-US" altLang="ko-KR">
                  <a:latin typeface="Times New Roman" pitchFamily="18" charset="0"/>
                </a:rPr>
                <a:t>: user@somewhere.domain</a:t>
              </a:r>
            </a:p>
          </p:txBody>
        </p:sp>
        <p:sp>
          <p:nvSpPr>
            <p:cNvPr id="38923" name="Text Box 7"/>
            <p:cNvSpPr txBox="1">
              <a:spLocks noChangeArrowheads="1"/>
            </p:cNvSpPr>
            <p:nvPr/>
          </p:nvSpPr>
          <p:spPr bwMode="auto">
            <a:xfrm>
              <a:off x="768" y="2208"/>
              <a:ext cx="344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9pPr>
            </a:lstStyle>
            <a:p>
              <a:pPr eaLnBrk="1" hangingPunct="1"/>
              <a:r>
                <a:rPr lang="ko-KR" altLang="en-US">
                  <a:latin typeface="Times New Roman" pitchFamily="18" charset="0"/>
                </a:rPr>
                <a:t>컴퓨터 이름                     </a:t>
              </a:r>
              <a:r>
                <a:rPr lang="en-US" altLang="ko-KR">
                  <a:latin typeface="Times New Roman" pitchFamily="18" charset="0"/>
                </a:rPr>
                <a:t>: somewhere.domain</a:t>
              </a:r>
            </a:p>
          </p:txBody>
        </p:sp>
        <p:sp>
          <p:nvSpPr>
            <p:cNvPr id="38924" name="Line 8"/>
            <p:cNvSpPr>
              <a:spLocks noChangeShapeType="1"/>
            </p:cNvSpPr>
            <p:nvPr/>
          </p:nvSpPr>
          <p:spPr bwMode="auto">
            <a:xfrm>
              <a:off x="672" y="1776"/>
              <a:ext cx="43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8925" name="Line 9"/>
            <p:cNvSpPr>
              <a:spLocks noChangeShapeType="1"/>
            </p:cNvSpPr>
            <p:nvPr/>
          </p:nvSpPr>
          <p:spPr bwMode="auto">
            <a:xfrm>
              <a:off x="672" y="2592"/>
              <a:ext cx="43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38917" name="Text Box 12"/>
          <p:cNvSpPr txBox="1">
            <a:spLocks noChangeArrowheads="1"/>
          </p:cNvSpPr>
          <p:nvPr/>
        </p:nvSpPr>
        <p:spPr bwMode="auto">
          <a:xfrm>
            <a:off x="1485900" y="1524000"/>
            <a:ext cx="399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9pPr>
          </a:lstStyle>
          <a:p>
            <a:pPr eaLnBrk="1" hangingPunct="1"/>
            <a:r>
              <a:rPr lang="ko-KR" altLang="en-US">
                <a:latin typeface="Times New Roman" pitchFamily="18" charset="0"/>
              </a:rPr>
              <a:t>컴퓨터주소의 일반적인 형태</a:t>
            </a:r>
          </a:p>
        </p:txBody>
      </p:sp>
      <p:sp>
        <p:nvSpPr>
          <p:cNvPr id="38918" name="Text Box 13"/>
          <p:cNvSpPr txBox="1">
            <a:spLocks noChangeArrowheads="1"/>
          </p:cNvSpPr>
          <p:nvPr/>
        </p:nvSpPr>
        <p:spPr bwMode="auto">
          <a:xfrm>
            <a:off x="1303338" y="3581400"/>
            <a:ext cx="2841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>
                <a:latin typeface="Times New Roman" pitchFamily="18" charset="0"/>
              </a:rPr>
              <a:t>Domain </a:t>
            </a:r>
            <a:r>
              <a:rPr lang="ko-KR" altLang="en-US">
                <a:latin typeface="Times New Roman" pitchFamily="18" charset="0"/>
              </a:rPr>
              <a:t>마지막 부분</a:t>
            </a:r>
          </a:p>
        </p:txBody>
      </p:sp>
      <p:sp>
        <p:nvSpPr>
          <p:cNvPr id="38919" name="Text Box 16"/>
          <p:cNvSpPr txBox="1">
            <a:spLocks noChangeArrowheads="1"/>
          </p:cNvSpPr>
          <p:nvPr/>
        </p:nvSpPr>
        <p:spPr bwMode="auto">
          <a:xfrm>
            <a:off x="973138" y="4038600"/>
            <a:ext cx="7794625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>
                <a:latin typeface="Times New Roman" pitchFamily="18" charset="0"/>
              </a:rPr>
              <a:t>Com   </a:t>
            </a:r>
            <a:r>
              <a:rPr lang="ko-KR" altLang="en-US">
                <a:latin typeface="Times New Roman" pitchFamily="18" charset="0"/>
              </a:rPr>
              <a:t>일반적으로 회사나 상업적인 목적의 기관</a:t>
            </a:r>
          </a:p>
          <a:p>
            <a:pPr eaLnBrk="1" hangingPunct="1"/>
            <a:r>
              <a:rPr lang="en-US" altLang="ko-KR">
                <a:latin typeface="Times New Roman" pitchFamily="18" charset="0"/>
              </a:rPr>
              <a:t>edu     </a:t>
            </a:r>
            <a:r>
              <a:rPr lang="ko-KR" altLang="en-US">
                <a:latin typeface="Times New Roman" pitchFamily="18" charset="0"/>
              </a:rPr>
              <a:t>교육기관</a:t>
            </a:r>
          </a:p>
          <a:p>
            <a:pPr eaLnBrk="1" hangingPunct="1"/>
            <a:r>
              <a:rPr lang="en-US" altLang="ko-KR">
                <a:latin typeface="Times New Roman" pitchFamily="18" charset="0"/>
              </a:rPr>
              <a:t>gov     </a:t>
            </a:r>
            <a:r>
              <a:rPr lang="ko-KR" altLang="en-US">
                <a:latin typeface="Times New Roman" pitchFamily="18" charset="0"/>
              </a:rPr>
              <a:t>정부기관</a:t>
            </a:r>
          </a:p>
          <a:p>
            <a:pPr eaLnBrk="1" hangingPunct="1"/>
            <a:r>
              <a:rPr lang="en-US" altLang="ko-KR">
                <a:latin typeface="Times New Roman" pitchFamily="18" charset="0"/>
              </a:rPr>
              <a:t>mil      </a:t>
            </a:r>
            <a:r>
              <a:rPr lang="ko-KR" altLang="en-US">
                <a:latin typeface="Times New Roman" pitchFamily="18" charset="0"/>
              </a:rPr>
              <a:t>군사기관</a:t>
            </a:r>
          </a:p>
          <a:p>
            <a:pPr eaLnBrk="1" hangingPunct="1"/>
            <a:r>
              <a:rPr lang="en-US" altLang="ko-KR">
                <a:latin typeface="Times New Roman" pitchFamily="18" charset="0"/>
              </a:rPr>
              <a:t>net       </a:t>
            </a:r>
            <a:r>
              <a:rPr lang="ko-KR" altLang="en-US">
                <a:latin typeface="Times New Roman" pitchFamily="18" charset="0"/>
              </a:rPr>
              <a:t>게이트웨이 시스템이나 네트웍을 관리하는 호스트</a:t>
            </a:r>
          </a:p>
          <a:p>
            <a:pPr eaLnBrk="1" hangingPunct="1"/>
            <a:r>
              <a:rPr lang="en-US" altLang="ko-KR">
                <a:latin typeface="Times New Roman" pitchFamily="18" charset="0"/>
              </a:rPr>
              <a:t>org      </a:t>
            </a:r>
            <a:r>
              <a:rPr lang="ko-KR" altLang="en-US">
                <a:latin typeface="Times New Roman" pitchFamily="18" charset="0"/>
              </a:rPr>
              <a:t>다른 도메인을 사용하기에 적합하지 않은 기관</a:t>
            </a:r>
          </a:p>
        </p:txBody>
      </p:sp>
      <p:sp>
        <p:nvSpPr>
          <p:cNvPr id="38920" name="Line 18"/>
          <p:cNvSpPr>
            <a:spLocks noChangeShapeType="1"/>
          </p:cNvSpPr>
          <p:nvPr/>
        </p:nvSpPr>
        <p:spPr bwMode="auto">
          <a:xfrm>
            <a:off x="825500" y="6477000"/>
            <a:ext cx="8502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8921" name="Line 19"/>
          <p:cNvSpPr>
            <a:spLocks noChangeShapeType="1"/>
          </p:cNvSpPr>
          <p:nvPr/>
        </p:nvSpPr>
        <p:spPr bwMode="auto">
          <a:xfrm>
            <a:off x="825500" y="4038600"/>
            <a:ext cx="8502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회계정보시스템 이장형 교수</a:t>
            </a:r>
            <a:endParaRPr lang="en-US" altLang="ko-KR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/>
              <a:t>도메인</a:t>
            </a:r>
            <a:r>
              <a:rPr lang="en-US" altLang="ko-KR" smtClean="0"/>
              <a:t>(3/3)</a:t>
            </a:r>
          </a:p>
        </p:txBody>
      </p:sp>
      <p:grpSp>
        <p:nvGrpSpPr>
          <p:cNvPr id="39940" name="Group 8"/>
          <p:cNvGrpSpPr>
            <a:grpSpLocks/>
          </p:cNvGrpSpPr>
          <p:nvPr/>
        </p:nvGrpSpPr>
        <p:grpSpPr bwMode="auto">
          <a:xfrm>
            <a:off x="1485900" y="2251075"/>
            <a:ext cx="6273800" cy="3235325"/>
            <a:chOff x="720" y="1322"/>
            <a:chExt cx="3648" cy="2038"/>
          </a:xfrm>
        </p:grpSpPr>
        <p:sp>
          <p:nvSpPr>
            <p:cNvPr id="39941" name="Text Box 4"/>
            <p:cNvSpPr txBox="1">
              <a:spLocks noChangeArrowheads="1"/>
            </p:cNvSpPr>
            <p:nvPr/>
          </p:nvSpPr>
          <p:spPr bwMode="auto">
            <a:xfrm>
              <a:off x="854" y="1322"/>
              <a:ext cx="276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9pPr>
            </a:lstStyle>
            <a:p>
              <a:pPr eaLnBrk="1" hangingPunct="1"/>
              <a:r>
                <a:rPr lang="ko-KR" altLang="en-US">
                  <a:latin typeface="Times New Roman" pitchFamily="18" charset="0"/>
                </a:rPr>
                <a:t>각 나라들의 상위레벨 도메인의 예</a:t>
              </a:r>
            </a:p>
          </p:txBody>
        </p:sp>
        <p:sp>
          <p:nvSpPr>
            <p:cNvPr id="39942" name="Line 5"/>
            <p:cNvSpPr>
              <a:spLocks noChangeShapeType="1"/>
            </p:cNvSpPr>
            <p:nvPr/>
          </p:nvSpPr>
          <p:spPr bwMode="auto">
            <a:xfrm>
              <a:off x="720" y="1968"/>
              <a:ext cx="36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9943" name="Text Box 6"/>
            <p:cNvSpPr txBox="1">
              <a:spLocks noChangeArrowheads="1"/>
            </p:cNvSpPr>
            <p:nvPr/>
          </p:nvSpPr>
          <p:spPr bwMode="auto">
            <a:xfrm>
              <a:off x="950" y="2042"/>
              <a:ext cx="1720" cy="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9pPr>
            </a:lstStyle>
            <a:p>
              <a:pPr eaLnBrk="1" hangingPunct="1"/>
              <a:r>
                <a:rPr lang="en-US" altLang="ko-KR">
                  <a:latin typeface="Times New Roman" pitchFamily="18" charset="0"/>
                </a:rPr>
                <a:t>Kr                  Korea</a:t>
              </a:r>
            </a:p>
            <a:p>
              <a:pPr eaLnBrk="1" hangingPunct="1"/>
              <a:r>
                <a:rPr lang="en-US" altLang="ko-KR">
                  <a:latin typeface="Times New Roman" pitchFamily="18" charset="0"/>
                </a:rPr>
                <a:t>jp                   japan</a:t>
              </a:r>
            </a:p>
            <a:p>
              <a:pPr eaLnBrk="1" hangingPunct="1"/>
              <a:r>
                <a:rPr lang="en-US" altLang="ko-KR">
                  <a:latin typeface="Times New Roman" pitchFamily="18" charset="0"/>
                </a:rPr>
                <a:t>au                  Australia</a:t>
              </a:r>
            </a:p>
            <a:p>
              <a:pPr eaLnBrk="1" hangingPunct="1"/>
              <a:r>
                <a:rPr lang="en-US" altLang="ko-KR">
                  <a:latin typeface="Times New Roman" pitchFamily="18" charset="0"/>
                </a:rPr>
                <a:t>ca                  canada</a:t>
              </a:r>
            </a:p>
          </p:txBody>
        </p:sp>
        <p:sp>
          <p:nvSpPr>
            <p:cNvPr id="39944" name="Line 7"/>
            <p:cNvSpPr>
              <a:spLocks noChangeShapeType="1"/>
            </p:cNvSpPr>
            <p:nvPr/>
          </p:nvSpPr>
          <p:spPr bwMode="auto">
            <a:xfrm>
              <a:off x="720" y="3360"/>
              <a:ext cx="36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회계정보시스템 이장형 교수</a:t>
            </a:r>
            <a:endParaRPr lang="en-US" altLang="ko-KR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4000" smtClean="0"/>
              <a:t>2) </a:t>
            </a:r>
            <a:r>
              <a:rPr lang="ko-KR" altLang="en-US" sz="4000" smtClean="0"/>
              <a:t>인터넷 번호</a:t>
            </a:r>
            <a:r>
              <a:rPr lang="en-US" altLang="ko-KR" sz="4000" smtClean="0"/>
              <a:t>(Internet Numbers)</a:t>
            </a:r>
            <a:r>
              <a:rPr lang="en-US" altLang="ko-KR" smtClean="0"/>
              <a:t> 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ko-KR" altLang="en-US" sz="2800" smtClean="0"/>
              <a:t>인터넷상에 있는 모든 시스템은 </a:t>
            </a:r>
            <a:r>
              <a:rPr lang="en-US" altLang="ko-KR" sz="2800" smtClean="0"/>
              <a:t>Internet number </a:t>
            </a:r>
            <a:r>
              <a:rPr lang="ko-KR" altLang="en-US" sz="2800" smtClean="0"/>
              <a:t>또는 </a:t>
            </a:r>
            <a:r>
              <a:rPr lang="en-US" altLang="ko-KR" sz="2800" smtClean="0"/>
              <a:t>IP Address</a:t>
            </a:r>
            <a:r>
              <a:rPr lang="ko-KR" altLang="en-US" sz="2800" smtClean="0"/>
              <a:t>라고 불리는 고유의 어드레스를 하나 이상 갖고 있다</a:t>
            </a:r>
            <a:r>
              <a:rPr lang="en-US" altLang="ko-KR" sz="2800" smtClean="0"/>
              <a:t>.</a:t>
            </a:r>
          </a:p>
          <a:p>
            <a:pPr eaLnBrk="1" hangingPunct="1">
              <a:lnSpc>
                <a:spcPct val="110000"/>
              </a:lnSpc>
            </a:pPr>
            <a:r>
              <a:rPr lang="ko-KR" altLang="en-US" sz="2800" smtClean="0"/>
              <a:t>실제로 </a:t>
            </a:r>
            <a:r>
              <a:rPr lang="en-US" altLang="ko-KR" sz="2800" smtClean="0"/>
              <a:t>32bit</a:t>
            </a:r>
            <a:r>
              <a:rPr lang="ko-KR" altLang="en-US" sz="2800" smtClean="0"/>
              <a:t>의 숫자이지만 </a:t>
            </a:r>
            <a:r>
              <a:rPr lang="en-US" altLang="ko-KR" sz="2800" smtClean="0"/>
              <a:t>128.134.1.1</a:t>
            </a:r>
            <a:r>
              <a:rPr lang="ko-KR" altLang="en-US" sz="2800" smtClean="0"/>
              <a:t>과 같이 마침표</a:t>
            </a:r>
            <a:r>
              <a:rPr lang="en-US" altLang="ko-KR" sz="2800" smtClean="0"/>
              <a:t>(</a:t>
            </a:r>
            <a:r>
              <a:rPr lang="en-US" altLang="ko-KR" sz="2800" smtClean="0">
                <a:latin typeface="Times New Roman" pitchFamily="18" charset="0"/>
              </a:rPr>
              <a:t>‘</a:t>
            </a:r>
            <a:r>
              <a:rPr lang="en-US" altLang="ko-KR" sz="2800" smtClean="0"/>
              <a:t>.</a:t>
            </a:r>
            <a:r>
              <a:rPr lang="en-US" altLang="ko-KR" sz="2800" smtClean="0">
                <a:latin typeface="Times New Roman" pitchFamily="18" charset="0"/>
              </a:rPr>
              <a:t>’</a:t>
            </a:r>
            <a:r>
              <a:rPr lang="en-US" altLang="ko-KR" sz="2800" smtClean="0"/>
              <a:t>)</a:t>
            </a:r>
            <a:r>
              <a:rPr lang="ko-KR" altLang="en-US" sz="2800" smtClean="0"/>
              <a:t>로 연결된 </a:t>
            </a:r>
            <a:r>
              <a:rPr lang="en-US" altLang="ko-KR" sz="2800" smtClean="0"/>
              <a:t>4</a:t>
            </a:r>
            <a:r>
              <a:rPr lang="ko-KR" altLang="en-US" sz="2800" smtClean="0"/>
              <a:t>개의 숫자로 표현된다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ko-KR" sz="2800" smtClean="0"/>
              <a:t>IP </a:t>
            </a:r>
            <a:r>
              <a:rPr lang="ko-KR" altLang="en-US" sz="2800" smtClean="0"/>
              <a:t>주소와 도메인 이름은 전세계적으로 유일한 것이므로 임의로 사용할 수 없다</a:t>
            </a:r>
            <a:r>
              <a:rPr lang="en-US" altLang="ko-KR" sz="2800" smtClean="0"/>
              <a:t>.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sz="2800" smtClean="0"/>
              <a:t>    - Network Information Center(NIC)</a:t>
            </a:r>
            <a:r>
              <a:rPr lang="ko-KR" altLang="en-US" sz="2800" smtClean="0"/>
              <a:t>에 기록</a:t>
            </a:r>
            <a:endParaRPr lang="ko-KR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회계정보시스템 이장형 교수</a:t>
            </a:r>
            <a:endParaRPr lang="en-US" altLang="ko-KR" dirty="0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/>
              <a:t>(2) </a:t>
            </a:r>
            <a:r>
              <a:rPr lang="ko-KR" altLang="en-US" smtClean="0"/>
              <a:t>인터넷 용어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ko-KR" dirty="0" smtClean="0"/>
              <a:t>1) </a:t>
            </a:r>
            <a:r>
              <a:rPr lang="ko-KR" altLang="en-US" dirty="0" smtClean="0"/>
              <a:t>홈페이지</a:t>
            </a:r>
          </a:p>
          <a:p>
            <a:pPr eaLnBrk="1" hangingPunct="1">
              <a:buFont typeface="Wingdings" pitchFamily="2" charset="2"/>
              <a:buNone/>
            </a:pPr>
            <a:endParaRPr lang="ko-KR" altLang="en-US" dirty="0" smtClean="0"/>
          </a:p>
          <a:p>
            <a:pPr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ko-KR" altLang="en-US" dirty="0" smtClean="0"/>
              <a:t>   </a:t>
            </a:r>
            <a:r>
              <a:rPr lang="ko-KR" altLang="en-US" dirty="0" err="1" smtClean="0"/>
              <a:t>월드와이드웹</a:t>
            </a:r>
            <a:r>
              <a:rPr lang="en-US" altLang="ko-KR" dirty="0" smtClean="0"/>
              <a:t>(WWW)</a:t>
            </a:r>
            <a:r>
              <a:rPr lang="ko-KR" altLang="en-US" dirty="0" smtClean="0"/>
              <a:t>에 접속하면 정보를 담아놓은 각각의 독특한 화면을 접하게 되는데 이를 홈페이지 라고 한다</a:t>
            </a:r>
            <a:r>
              <a:rPr lang="en-US" altLang="ko-KR" dirty="0" smtClean="0"/>
              <a:t>.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altLang="ko-KR" dirty="0" smtClean="0">
                <a:hlinkClick r:id="rId2"/>
              </a:rPr>
              <a:t>     http://mcms.daegu.ac.kr/user/goodljh</a:t>
            </a:r>
            <a:endParaRPr lang="en-US" altLang="ko-KR" dirty="0" smtClean="0"/>
          </a:p>
          <a:p>
            <a:pPr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altLang="ko-K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ko-KR" altLang="en-US" smtClean="0"/>
              <a:t>회계정보시스템 이장형 교수</a:t>
            </a:r>
            <a:endParaRPr lang="en-US" altLang="ko-KR"/>
          </a:p>
        </p:txBody>
      </p:sp>
      <p:sp>
        <p:nvSpPr>
          <p:cNvPr id="43011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45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회계정보시스템 이장형 교수</a:t>
            </a:r>
            <a:endParaRPr lang="en-US" altLang="ko-KR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/>
              <a:t>2) www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</a:pPr>
            <a:r>
              <a:rPr lang="en-US" altLang="ko-KR" sz="2800" smtClean="0"/>
              <a:t>World-Wide Web</a:t>
            </a:r>
            <a:r>
              <a:rPr lang="ko-KR" altLang="en-US" sz="2800" smtClean="0"/>
              <a:t>의 약자</a:t>
            </a:r>
          </a:p>
          <a:p>
            <a:pPr eaLnBrk="1" hangingPunct="1">
              <a:lnSpc>
                <a:spcPct val="140000"/>
              </a:lnSpc>
            </a:pPr>
            <a:r>
              <a:rPr lang="en-US" altLang="ko-KR" sz="2800" smtClean="0">
                <a:latin typeface="굴림체" pitchFamily="49" charset="-127"/>
                <a:ea typeface="굴림체" pitchFamily="49" charset="-127"/>
              </a:rPr>
              <a:t>Web</a:t>
            </a:r>
            <a:r>
              <a:rPr lang="ko-KR" altLang="en-US" sz="2800" smtClean="0">
                <a:ea typeface="바탕체" pitchFamily="17" charset="-127"/>
              </a:rPr>
              <a:t>이란 이름은 이와 같은 분산된 정보를 거미줄에 비교한 것</a:t>
            </a:r>
            <a:r>
              <a:rPr lang="en-US" altLang="ko-KR" sz="2800" smtClean="0">
                <a:ea typeface="바탕체" pitchFamily="17" charset="-127"/>
              </a:rPr>
              <a:t>.</a:t>
            </a:r>
            <a:endParaRPr lang="ko-KR" altLang="en-US" sz="2800" smtClean="0">
              <a:ea typeface="바탕체" pitchFamily="17" charset="-127"/>
            </a:endParaRPr>
          </a:p>
          <a:p>
            <a:pPr algn="just" eaLnBrk="1" hangingPunct="1">
              <a:lnSpc>
                <a:spcPct val="140000"/>
              </a:lnSpc>
            </a:pPr>
            <a:r>
              <a:rPr lang="en-US" altLang="ko-KR" sz="2800" smtClean="0">
                <a:solidFill>
                  <a:srgbClr val="000000"/>
                </a:solidFill>
                <a:latin typeface="굴림체" pitchFamily="49" charset="-127"/>
                <a:ea typeface="굴림체" pitchFamily="49" charset="-127"/>
              </a:rPr>
              <a:t>WWW</a:t>
            </a:r>
            <a:r>
              <a:rPr lang="ko-KR" altLang="en-US" sz="2800" smtClean="0">
                <a:solidFill>
                  <a:srgbClr val="000000"/>
                </a:solidFill>
                <a:latin typeface="바탕체" pitchFamily="17" charset="-127"/>
                <a:ea typeface="바탕체" pitchFamily="17" charset="-127"/>
              </a:rPr>
              <a:t>시스템은 클라이언트</a:t>
            </a:r>
            <a:r>
              <a:rPr lang="en-US" altLang="ko-KR" sz="2800" smtClean="0">
                <a:solidFill>
                  <a:srgbClr val="000000"/>
                </a:solidFill>
                <a:latin typeface="굴림체" pitchFamily="49" charset="-127"/>
                <a:ea typeface="굴림체" pitchFamily="49" charset="-127"/>
              </a:rPr>
              <a:t>/</a:t>
            </a:r>
            <a:r>
              <a:rPr lang="ko-KR" altLang="en-US" sz="2800" smtClean="0">
                <a:solidFill>
                  <a:srgbClr val="000000"/>
                </a:solidFill>
                <a:latin typeface="바탕체" pitchFamily="17" charset="-127"/>
                <a:ea typeface="바탕체" pitchFamily="17" charset="-127"/>
              </a:rPr>
              <a:t>서버 모델을 이용하고 있으며</a:t>
            </a:r>
            <a:r>
              <a:rPr lang="en-US" altLang="ko-KR" sz="2800" smtClean="0">
                <a:solidFill>
                  <a:srgbClr val="000000"/>
                </a:solidFill>
                <a:latin typeface="굴림체" pitchFamily="49" charset="-127"/>
                <a:ea typeface="굴림체" pitchFamily="49" charset="-127"/>
              </a:rPr>
              <a:t>,</a:t>
            </a:r>
            <a:r>
              <a:rPr lang="en-US" altLang="ko-KR" sz="2800" smtClean="0">
                <a:solidFill>
                  <a:srgbClr val="000000"/>
                </a:solidFill>
                <a:latin typeface="바탕체" pitchFamily="17" charset="-127"/>
                <a:ea typeface="바탕체" pitchFamily="17" charset="-127"/>
              </a:rPr>
              <a:t> </a:t>
            </a:r>
            <a:r>
              <a:rPr lang="en-US" altLang="ko-KR" sz="2800" smtClean="0">
                <a:solidFill>
                  <a:srgbClr val="000000"/>
                </a:solidFill>
                <a:latin typeface="굴림체" pitchFamily="49" charset="-127"/>
                <a:ea typeface="굴림체" pitchFamily="49" charset="-127"/>
              </a:rPr>
              <a:t>email,</a:t>
            </a:r>
            <a:r>
              <a:rPr lang="en-US" altLang="ko-KR" sz="2800" smtClean="0">
                <a:solidFill>
                  <a:srgbClr val="000000"/>
                </a:solidFill>
                <a:latin typeface="바탕체" pitchFamily="17" charset="-127"/>
                <a:ea typeface="바탕체" pitchFamily="17" charset="-127"/>
              </a:rPr>
              <a:t> </a:t>
            </a:r>
            <a:r>
              <a:rPr lang="en-US" altLang="ko-KR" sz="2800" smtClean="0">
                <a:solidFill>
                  <a:srgbClr val="000000"/>
                </a:solidFill>
                <a:latin typeface="굴림체" pitchFamily="49" charset="-127"/>
                <a:ea typeface="굴림체" pitchFamily="49" charset="-127"/>
              </a:rPr>
              <a:t>ftp,</a:t>
            </a:r>
            <a:r>
              <a:rPr lang="en-US" altLang="ko-KR" sz="2800" smtClean="0">
                <a:solidFill>
                  <a:srgbClr val="000000"/>
                </a:solidFill>
                <a:latin typeface="바탕체" pitchFamily="17" charset="-127"/>
                <a:ea typeface="바탕체" pitchFamily="17" charset="-127"/>
              </a:rPr>
              <a:t> </a:t>
            </a:r>
            <a:r>
              <a:rPr lang="en-US" altLang="ko-KR" sz="2800" smtClean="0">
                <a:solidFill>
                  <a:srgbClr val="000000"/>
                </a:solidFill>
                <a:latin typeface="굴림체" pitchFamily="49" charset="-127"/>
                <a:ea typeface="굴림체" pitchFamily="49" charset="-127"/>
              </a:rPr>
              <a:t>gopher,</a:t>
            </a:r>
            <a:r>
              <a:rPr lang="en-US" altLang="ko-KR" sz="2800" smtClean="0">
                <a:solidFill>
                  <a:srgbClr val="000000"/>
                </a:solidFill>
                <a:latin typeface="바탕체" pitchFamily="17" charset="-127"/>
                <a:ea typeface="바탕체" pitchFamily="17" charset="-127"/>
              </a:rPr>
              <a:t> </a:t>
            </a:r>
            <a:r>
              <a:rPr lang="en-US" altLang="ko-KR" sz="2800" smtClean="0">
                <a:solidFill>
                  <a:srgbClr val="000000"/>
                </a:solidFill>
                <a:latin typeface="굴림체" pitchFamily="49" charset="-127"/>
                <a:ea typeface="굴림체" pitchFamily="49" charset="-127"/>
              </a:rPr>
              <a:t>usenet</a:t>
            </a:r>
            <a:r>
              <a:rPr lang="en-US" altLang="ko-KR" sz="2800" smtClean="0">
                <a:solidFill>
                  <a:srgbClr val="000000"/>
                </a:solidFill>
                <a:latin typeface="바탕체" pitchFamily="17" charset="-127"/>
                <a:ea typeface="바탕체" pitchFamily="17" charset="-127"/>
              </a:rPr>
              <a:t> </a:t>
            </a:r>
            <a:r>
              <a:rPr lang="en-US" altLang="ko-KR" sz="2800" smtClean="0">
                <a:solidFill>
                  <a:srgbClr val="000000"/>
                </a:solidFill>
                <a:latin typeface="굴림체" pitchFamily="49" charset="-127"/>
                <a:ea typeface="굴림체" pitchFamily="49" charset="-127"/>
              </a:rPr>
              <a:t>news</a:t>
            </a:r>
            <a:r>
              <a:rPr lang="ko-KR" altLang="en-US" sz="2800" smtClean="0">
                <a:solidFill>
                  <a:srgbClr val="000000"/>
                </a:solidFill>
                <a:latin typeface="바탕체" pitchFamily="17" charset="-127"/>
                <a:ea typeface="바탕체" pitchFamily="17" charset="-127"/>
              </a:rPr>
              <a:t>등의 서비스를 통합하고 있음</a:t>
            </a:r>
            <a:r>
              <a:rPr lang="en-US" altLang="ko-KR" sz="2800" smtClean="0">
                <a:solidFill>
                  <a:srgbClr val="000000"/>
                </a:solidFill>
                <a:latin typeface="바탕체" pitchFamily="17" charset="-127"/>
                <a:ea typeface="바탕체" pitchFamily="17" charset="-127"/>
              </a:rPr>
              <a:t>.</a:t>
            </a:r>
            <a:endParaRPr lang="en-US" altLang="ko-KR" sz="2800" smtClean="0">
              <a:ea typeface="바탕체" pitchFamily="17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회계정보시스템 이장형 교수</a:t>
            </a:r>
            <a:endParaRPr lang="en-US" altLang="ko-KR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/>
              <a:t>3) </a:t>
            </a:r>
            <a:r>
              <a:rPr lang="ko-KR" altLang="en-US" smtClean="0"/>
              <a:t>인터넷의 서비스와 유용성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2286000"/>
            <a:ext cx="9328150" cy="4114800"/>
          </a:xfrm>
        </p:spPr>
        <p:txBody>
          <a:bodyPr/>
          <a:lstStyle/>
          <a:p>
            <a:pPr algn="just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altLang="ko-KR" sz="2000" smtClean="0">
                <a:solidFill>
                  <a:srgbClr val="000000"/>
                </a:solidFill>
                <a:latin typeface="바탕체" pitchFamily="17" charset="-127"/>
                <a:ea typeface="바탕체" pitchFamily="17" charset="-127"/>
              </a:rPr>
              <a:t>① </a:t>
            </a:r>
            <a:r>
              <a:rPr lang="ko-KR" altLang="en-US" sz="2000" smtClean="0">
                <a:solidFill>
                  <a:srgbClr val="000000"/>
                </a:solidFill>
                <a:latin typeface="바탕체" pitchFamily="17" charset="-127"/>
                <a:ea typeface="바탕체" pitchFamily="17" charset="-127"/>
              </a:rPr>
              <a:t>다양한 분야의 전문가를 쉽게 찾을 수 있고 만날 수 있음</a:t>
            </a:r>
            <a:r>
              <a:rPr lang="en-US" altLang="ko-KR" sz="2000" smtClean="0">
                <a:solidFill>
                  <a:srgbClr val="000000"/>
                </a:solidFill>
                <a:latin typeface="굴림체" pitchFamily="49" charset="-127"/>
                <a:ea typeface="굴림체" pitchFamily="49" charset="-127"/>
              </a:rPr>
              <a:t>.</a:t>
            </a:r>
          </a:p>
          <a:p>
            <a:pPr algn="just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altLang="ko-KR" sz="2000" smtClean="0">
                <a:solidFill>
                  <a:srgbClr val="000000"/>
                </a:solidFill>
                <a:latin typeface="바탕체" pitchFamily="17" charset="-127"/>
                <a:ea typeface="바탕체" pitchFamily="17" charset="-127"/>
              </a:rPr>
              <a:t>② </a:t>
            </a:r>
            <a:r>
              <a:rPr lang="ko-KR" altLang="en-US" sz="2000" smtClean="0">
                <a:solidFill>
                  <a:srgbClr val="000000"/>
                </a:solidFill>
                <a:latin typeface="바탕체" pitchFamily="17" charset="-127"/>
                <a:ea typeface="바탕체" pitchFamily="17" charset="-127"/>
              </a:rPr>
              <a:t>자기의 관심분야에 대한 최신의 정보를 거의 매일 받아 볼 수 있음</a:t>
            </a:r>
            <a:r>
              <a:rPr lang="en-US" altLang="ko-KR" sz="2000" smtClean="0">
                <a:solidFill>
                  <a:srgbClr val="000000"/>
                </a:solidFill>
                <a:latin typeface="굴림체" pitchFamily="49" charset="-127"/>
                <a:ea typeface="굴림체" pitchFamily="49" charset="-127"/>
              </a:rPr>
              <a:t>.</a:t>
            </a:r>
          </a:p>
          <a:p>
            <a:pPr algn="just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altLang="ko-KR" sz="2000" smtClean="0">
                <a:solidFill>
                  <a:srgbClr val="000000"/>
                </a:solidFill>
                <a:latin typeface="바탕체" pitchFamily="17" charset="-127"/>
                <a:ea typeface="바탕체" pitchFamily="17" charset="-127"/>
              </a:rPr>
              <a:t>③ </a:t>
            </a:r>
            <a:r>
              <a:rPr lang="ko-KR" altLang="en-US" sz="2000" smtClean="0">
                <a:solidFill>
                  <a:srgbClr val="000000"/>
                </a:solidFill>
                <a:latin typeface="바탕체" pitchFamily="17" charset="-127"/>
                <a:ea typeface="바탕체" pitchFamily="17" charset="-127"/>
              </a:rPr>
              <a:t>자기의 정보를 전세계의 모든 인터넷 사용자에게 제공할 수 있음</a:t>
            </a:r>
            <a:r>
              <a:rPr lang="en-US" altLang="ko-KR" sz="2000" smtClean="0">
                <a:solidFill>
                  <a:srgbClr val="000000"/>
                </a:solidFill>
                <a:latin typeface="굴림체" pitchFamily="49" charset="-127"/>
                <a:ea typeface="굴림체" pitchFamily="49" charset="-127"/>
              </a:rPr>
              <a:t>.</a:t>
            </a:r>
          </a:p>
          <a:p>
            <a:pPr algn="just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altLang="ko-KR" sz="2000" smtClean="0">
                <a:solidFill>
                  <a:srgbClr val="000000"/>
                </a:solidFill>
                <a:latin typeface="바탕체" pitchFamily="17" charset="-127"/>
                <a:ea typeface="바탕체" pitchFamily="17" charset="-127"/>
              </a:rPr>
              <a:t>④ </a:t>
            </a:r>
            <a:r>
              <a:rPr lang="ko-KR" altLang="en-US" sz="2000" smtClean="0">
                <a:solidFill>
                  <a:srgbClr val="000000"/>
                </a:solidFill>
                <a:latin typeface="바탕체" pitchFamily="17" charset="-127"/>
                <a:ea typeface="바탕체" pitchFamily="17" charset="-127"/>
              </a:rPr>
              <a:t>거리나 사는 위치에 관계없이 공동연구 및 작업을 할 수 있음</a:t>
            </a:r>
            <a:r>
              <a:rPr lang="en-US" altLang="ko-KR" sz="2000" smtClean="0">
                <a:solidFill>
                  <a:srgbClr val="000000"/>
                </a:solidFill>
                <a:latin typeface="굴림체" pitchFamily="49" charset="-127"/>
                <a:ea typeface="굴림체" pitchFamily="49" charset="-127"/>
              </a:rPr>
              <a:t>.</a:t>
            </a:r>
          </a:p>
          <a:p>
            <a:pPr algn="just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altLang="ko-KR" sz="2000" smtClean="0">
                <a:solidFill>
                  <a:srgbClr val="000000"/>
                </a:solidFill>
                <a:latin typeface="바탕체" pitchFamily="17" charset="-127"/>
                <a:ea typeface="바탕체" pitchFamily="17" charset="-127"/>
              </a:rPr>
              <a:t>⑤ </a:t>
            </a:r>
            <a:r>
              <a:rPr lang="ko-KR" altLang="en-US" sz="2000" smtClean="0">
                <a:solidFill>
                  <a:srgbClr val="000000"/>
                </a:solidFill>
                <a:latin typeface="바탕체" pitchFamily="17" charset="-127"/>
                <a:ea typeface="바탕체" pitchFamily="17" charset="-127"/>
              </a:rPr>
              <a:t>전세계의 수많은 정보를 접근하고 획득할 수 있음</a:t>
            </a:r>
            <a:r>
              <a:rPr lang="en-US" altLang="ko-KR" sz="2000" smtClean="0">
                <a:solidFill>
                  <a:srgbClr val="000000"/>
                </a:solidFill>
                <a:latin typeface="굴림체" pitchFamily="49" charset="-127"/>
                <a:ea typeface="굴림체" pitchFamily="49" charset="-127"/>
              </a:rPr>
              <a:t>.</a:t>
            </a:r>
          </a:p>
          <a:p>
            <a:pPr algn="just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altLang="ko-KR" sz="2000" smtClean="0">
                <a:solidFill>
                  <a:srgbClr val="000000"/>
                </a:solidFill>
                <a:latin typeface="바탕체" pitchFamily="17" charset="-127"/>
                <a:ea typeface="바탕체" pitchFamily="17" charset="-127"/>
              </a:rPr>
              <a:t>⑥ </a:t>
            </a:r>
            <a:r>
              <a:rPr lang="ko-KR" altLang="en-US" sz="2000" smtClean="0">
                <a:solidFill>
                  <a:srgbClr val="000000"/>
                </a:solidFill>
                <a:latin typeface="바탕체" pitchFamily="17" charset="-127"/>
                <a:ea typeface="바탕체" pitchFamily="17" charset="-127"/>
              </a:rPr>
              <a:t>컴퓨터간에 데이터의 처리 및 전송을 할 수 있음</a:t>
            </a:r>
            <a:r>
              <a:rPr lang="en-US" altLang="ko-KR" sz="2000" smtClean="0">
                <a:solidFill>
                  <a:srgbClr val="000000"/>
                </a:solidFill>
                <a:latin typeface="굴림체" pitchFamily="49" charset="-127"/>
                <a:ea typeface="굴림체" pitchFamily="49" charset="-127"/>
              </a:rPr>
              <a:t>.</a:t>
            </a:r>
          </a:p>
          <a:p>
            <a:pPr algn="just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altLang="ko-KR" sz="2000" smtClean="0">
                <a:solidFill>
                  <a:srgbClr val="000000"/>
                </a:solidFill>
                <a:latin typeface="바탕체" pitchFamily="17" charset="-127"/>
                <a:ea typeface="바탕체" pitchFamily="17" charset="-127"/>
              </a:rPr>
              <a:t>⑦ </a:t>
            </a:r>
            <a:r>
              <a:rPr lang="ko-KR" altLang="en-US" sz="2000" smtClean="0">
                <a:solidFill>
                  <a:srgbClr val="000000"/>
                </a:solidFill>
                <a:latin typeface="바탕체" pitchFamily="17" charset="-127"/>
                <a:ea typeface="바탕체" pitchFamily="17" charset="-127"/>
              </a:rPr>
              <a:t>혼자 혹은 여러 사람과 같이 게임과 오락을 즐길 수 있음</a:t>
            </a:r>
            <a:r>
              <a:rPr lang="en-US" altLang="ko-KR" sz="2000" smtClean="0">
                <a:solidFill>
                  <a:srgbClr val="000000"/>
                </a:solidFill>
                <a:latin typeface="굴림체" pitchFamily="49" charset="-127"/>
                <a:ea typeface="굴림체" pitchFamily="49" charset="-127"/>
              </a:rPr>
              <a:t>.</a:t>
            </a:r>
            <a:endParaRPr lang="en-US" altLang="ko-KR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회계정보시스템 이장형 교수</a:t>
            </a:r>
            <a:endParaRPr lang="en-US" altLang="ko-KR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/>
              <a:t>FTP(File Transfer Protocol)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ko-KR" altLang="en-US" smtClean="0"/>
              <a:t>인터넷을 통하여 파일을 전달하는 간단한 방법</a:t>
            </a:r>
          </a:p>
          <a:p>
            <a:pPr algn="just" eaLnBrk="1" hangingPunct="1"/>
            <a:r>
              <a:rPr lang="ko-KR" altLang="en-US" smtClean="0">
                <a:solidFill>
                  <a:srgbClr val="000000"/>
                </a:solidFill>
              </a:rPr>
              <a:t>작업이 가능하기 위해서는 양 시스템에 사용자 </a:t>
            </a:r>
            <a:r>
              <a:rPr lang="en-US" altLang="ko-KR" smtClean="0">
                <a:solidFill>
                  <a:srgbClr val="000000"/>
                </a:solidFill>
              </a:rPr>
              <a:t>id</a:t>
            </a:r>
            <a:r>
              <a:rPr lang="ko-KR" altLang="en-US" smtClean="0">
                <a:solidFill>
                  <a:srgbClr val="000000"/>
                </a:solidFill>
              </a:rPr>
              <a:t>를 가지고 있어야 하며 시스템 운용자에 의해 특별한 설치작업이 필요하다</a:t>
            </a:r>
            <a:r>
              <a:rPr lang="en-US" altLang="ko-KR" smtClean="0">
                <a:solidFill>
                  <a:srgbClr val="000000"/>
                </a:solidFill>
              </a:rPr>
              <a:t>.</a:t>
            </a:r>
          </a:p>
          <a:p>
            <a:pPr algn="just" eaLnBrk="1" hangingPunct="1"/>
            <a:r>
              <a:rPr lang="en-US" altLang="ko-KR" smtClean="0">
                <a:solidFill>
                  <a:srgbClr val="000000"/>
                </a:solidFill>
              </a:rPr>
              <a:t>Anonymous FTP </a:t>
            </a:r>
            <a:r>
              <a:rPr lang="ko-KR" altLang="en-US" smtClean="0">
                <a:solidFill>
                  <a:srgbClr val="000000"/>
                </a:solidFill>
              </a:rPr>
              <a:t>는 이러한 제한을 해결할 수 있는 좋은 방법이다</a:t>
            </a:r>
            <a:r>
              <a:rPr lang="en-US" altLang="ko-KR" smtClean="0">
                <a:solidFill>
                  <a:srgbClr val="000000"/>
                </a:solidFill>
              </a:rPr>
              <a:t>.</a:t>
            </a:r>
            <a:endParaRPr lang="en-US" altLang="ko-K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회계정보시스템 이장형 교수</a:t>
            </a:r>
            <a:endParaRPr lang="en-US" altLang="ko-KR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/>
              <a:t>텔넷</a:t>
            </a:r>
            <a:r>
              <a:rPr lang="en-US" altLang="ko-KR" smtClean="0"/>
              <a:t>(telnet)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ko-KR" altLang="en-US" smtClean="0"/>
              <a:t>원격 접속용 프로그램</a:t>
            </a:r>
          </a:p>
          <a:p>
            <a:pPr eaLnBrk="1" hangingPunct="1">
              <a:lnSpc>
                <a:spcPct val="150000"/>
              </a:lnSpc>
            </a:pPr>
            <a:r>
              <a:rPr lang="ko-KR" altLang="en-US" smtClean="0"/>
              <a:t>이야기 와 같은 프로그램과 비슷하나 컴퓨터들이 전화망에 연결된 것이 아니라 인터넷이라는 망에 연결된 것이라는 점이 다르다</a:t>
            </a:r>
            <a:r>
              <a:rPr lang="en-US" altLang="ko-KR" smtClean="0"/>
              <a:t>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회계정보시스템 이장형 교수</a:t>
            </a:r>
            <a:endParaRPr lang="en-US" altLang="ko-KR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/>
              <a:t>유즈넷 뉴스</a:t>
            </a:r>
            <a:r>
              <a:rPr lang="en-US" altLang="ko-KR" smtClean="0"/>
              <a:t>(Usenet News)</a:t>
            </a:r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60000"/>
              </a:lnSpc>
            </a:pPr>
            <a:r>
              <a:rPr lang="ko-KR" altLang="en-US" smtClean="0"/>
              <a:t>인터넷에 존재하는 게시판</a:t>
            </a:r>
          </a:p>
          <a:p>
            <a:pPr eaLnBrk="1" hangingPunct="1">
              <a:lnSpc>
                <a:spcPct val="160000"/>
              </a:lnSpc>
            </a:pPr>
            <a:r>
              <a:rPr lang="ko-KR" altLang="en-US" smtClean="0"/>
              <a:t>인터넷에 존재하는 각각의 겟판을 하나의 </a:t>
            </a:r>
            <a:r>
              <a:rPr lang="ko-KR" altLang="en-US" smtClean="0">
                <a:latin typeface="Times New Roman" pitchFamily="18" charset="0"/>
              </a:rPr>
              <a:t>‘</a:t>
            </a:r>
            <a:r>
              <a:rPr lang="ko-KR" altLang="en-US" smtClean="0"/>
              <a:t>뉴스그룹</a:t>
            </a:r>
            <a:r>
              <a:rPr lang="ko-KR" altLang="en-US" smtClean="0">
                <a:latin typeface="Times New Roman" pitchFamily="18" charset="0"/>
              </a:rPr>
              <a:t>’</a:t>
            </a:r>
            <a:r>
              <a:rPr lang="ko-KR" altLang="en-US" smtClean="0"/>
              <a:t>이라고 부르며 독특한 형태의 이름을 가지고 있다</a:t>
            </a:r>
            <a:r>
              <a:rPr lang="en-US" altLang="ko-KR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회계정보시스템 이장형 교수</a:t>
            </a:r>
            <a:endParaRPr lang="en-US" altLang="ko-KR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/>
              <a:t>1. </a:t>
            </a:r>
            <a:r>
              <a:rPr lang="ko-KR" altLang="en-US" smtClean="0"/>
              <a:t>통신 시스템</a:t>
            </a:r>
            <a:br>
              <a:rPr lang="ko-KR" altLang="en-US" smtClean="0"/>
            </a:br>
            <a:r>
              <a:rPr lang="en-US" altLang="ko-KR" sz="2800" smtClean="0"/>
              <a:t>(1) </a:t>
            </a:r>
            <a:r>
              <a:rPr lang="ko-KR" altLang="en-US" sz="2800" smtClean="0"/>
              <a:t>통신망의 기본구조</a:t>
            </a:r>
            <a:endParaRPr lang="ko-KR" altLang="en-US" smtClean="0"/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ko-KR" altLang="en-US" sz="3600" smtClean="0"/>
              <a:t>경제사회가 발전함에 따라 전기통신에 대한 욕구가 보다 고도화</a:t>
            </a:r>
          </a:p>
          <a:p>
            <a:pPr eaLnBrk="1" hangingPunct="1">
              <a:lnSpc>
                <a:spcPct val="90000"/>
              </a:lnSpc>
            </a:pPr>
            <a:r>
              <a:rPr lang="ko-KR" altLang="en-US" sz="3600" smtClean="0"/>
              <a:t>전기통신 설비의 구성도 더욱 복잡해 짐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ko-KR" altLang="en-US" sz="3600" smtClean="0">
                <a:solidFill>
                  <a:srgbClr val="000000"/>
                </a:solidFill>
                <a:latin typeface="돋움체" pitchFamily="49" charset="-127"/>
                <a:ea typeface="돋움체" pitchFamily="49" charset="-127"/>
              </a:rPr>
              <a:t>           </a:t>
            </a:r>
            <a:endParaRPr lang="ko-KR" altLang="en-US" sz="1400" smtClean="0">
              <a:solidFill>
                <a:srgbClr val="000000"/>
              </a:solidFill>
              <a:latin typeface="바탕체" pitchFamily="17" charset="-127"/>
              <a:ea typeface="바탕체" pitchFamily="17" charset="-127"/>
            </a:endParaRP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ko-KR" altLang="en-US" sz="1400" smtClean="0">
                <a:solidFill>
                  <a:srgbClr val="000000"/>
                </a:solidFill>
                <a:latin typeface="돋움체" pitchFamily="49" charset="-127"/>
                <a:ea typeface="돋움체" pitchFamily="49" charset="-127"/>
              </a:rPr>
              <a:t>                </a:t>
            </a:r>
            <a:r>
              <a:rPr lang="ko-KR" altLang="en-US" sz="1800" smtClean="0">
                <a:solidFill>
                  <a:srgbClr val="000000"/>
                </a:solidFill>
                <a:latin typeface="돋움체" pitchFamily="49" charset="-127"/>
                <a:ea typeface="돋움체" pitchFamily="49" charset="-127"/>
              </a:rPr>
              <a:t>정보          신호          신호           정보  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ko-KR" altLang="en-US" sz="1800" smtClean="0">
                <a:solidFill>
                  <a:srgbClr val="000000"/>
                </a:solidFill>
                <a:latin typeface="돋움체" pitchFamily="49" charset="-127"/>
                <a:ea typeface="돋움체" pitchFamily="49" charset="-127"/>
              </a:rPr>
              <a:t>   </a:t>
            </a:r>
            <a:r>
              <a:rPr lang="en-US" altLang="ko-KR" sz="1800" smtClean="0">
                <a:solidFill>
                  <a:srgbClr val="000000"/>
                </a:solidFill>
                <a:latin typeface="Courier New" pitchFamily="49" charset="0"/>
                <a:ea typeface="돋움체" pitchFamily="49" charset="-127"/>
              </a:rPr>
              <a:t>(</a:t>
            </a:r>
            <a:r>
              <a:rPr lang="ko-KR" altLang="en-US" sz="1800" smtClean="0">
                <a:solidFill>
                  <a:srgbClr val="000000"/>
                </a:solidFill>
                <a:latin typeface="돋움체" pitchFamily="49" charset="-127"/>
                <a:ea typeface="돋움체" pitchFamily="49" charset="-127"/>
              </a:rPr>
              <a:t>정보원</a:t>
            </a:r>
            <a:r>
              <a:rPr lang="en-US" altLang="ko-KR" sz="1800" smtClean="0">
                <a:solidFill>
                  <a:srgbClr val="000000"/>
                </a:solidFill>
                <a:latin typeface="Courier New" pitchFamily="49" charset="0"/>
                <a:ea typeface="돋움체" pitchFamily="49" charset="-127"/>
              </a:rPr>
              <a:t>)----&gt;(</a:t>
            </a:r>
            <a:r>
              <a:rPr lang="ko-KR" altLang="en-US" sz="1800" smtClean="0">
                <a:solidFill>
                  <a:srgbClr val="000000"/>
                </a:solidFill>
                <a:latin typeface="돋움체" pitchFamily="49" charset="-127"/>
                <a:ea typeface="돋움체" pitchFamily="49" charset="-127"/>
              </a:rPr>
              <a:t>송신기</a:t>
            </a:r>
            <a:r>
              <a:rPr lang="en-US" altLang="ko-KR" sz="1800" smtClean="0">
                <a:solidFill>
                  <a:srgbClr val="000000"/>
                </a:solidFill>
                <a:latin typeface="Courier New" pitchFamily="49" charset="0"/>
                <a:ea typeface="돋움체" pitchFamily="49" charset="-127"/>
              </a:rPr>
              <a:t>)----&gt;(</a:t>
            </a:r>
            <a:r>
              <a:rPr lang="ko-KR" altLang="en-US" sz="1800" smtClean="0">
                <a:solidFill>
                  <a:srgbClr val="000000"/>
                </a:solidFill>
                <a:latin typeface="돋움체" pitchFamily="49" charset="-127"/>
                <a:ea typeface="돋움체" pitchFamily="49" charset="-127"/>
              </a:rPr>
              <a:t>전송로</a:t>
            </a:r>
            <a:r>
              <a:rPr lang="en-US" altLang="ko-KR" sz="1800" smtClean="0">
                <a:solidFill>
                  <a:srgbClr val="000000"/>
                </a:solidFill>
                <a:latin typeface="Courier New" pitchFamily="49" charset="0"/>
                <a:ea typeface="바탕체" pitchFamily="17" charset="-127"/>
              </a:rPr>
              <a:t>)----&gt;(</a:t>
            </a:r>
            <a:r>
              <a:rPr lang="ko-KR" altLang="en-US" sz="1800" smtClean="0">
                <a:solidFill>
                  <a:srgbClr val="000000"/>
                </a:solidFill>
                <a:latin typeface="돋움체" pitchFamily="49" charset="-127"/>
                <a:ea typeface="돋움체" pitchFamily="49" charset="-127"/>
              </a:rPr>
              <a:t>수신기</a:t>
            </a:r>
            <a:r>
              <a:rPr lang="en-US" altLang="ko-KR" sz="1800" smtClean="0">
                <a:solidFill>
                  <a:srgbClr val="000000"/>
                </a:solidFill>
                <a:latin typeface="Courier New" pitchFamily="49" charset="0"/>
                <a:ea typeface="돋움체" pitchFamily="49" charset="-127"/>
              </a:rPr>
              <a:t>)-----&gt;(</a:t>
            </a:r>
            <a:r>
              <a:rPr lang="ko-KR" altLang="en-US" sz="1800" smtClean="0">
                <a:solidFill>
                  <a:srgbClr val="000000"/>
                </a:solidFill>
                <a:latin typeface="돋움체" pitchFamily="49" charset="-127"/>
                <a:ea typeface="돋움체" pitchFamily="49" charset="-127"/>
              </a:rPr>
              <a:t>이용자</a:t>
            </a:r>
            <a:r>
              <a:rPr lang="en-US" altLang="ko-KR" sz="1800" smtClean="0">
                <a:solidFill>
                  <a:srgbClr val="000000"/>
                </a:solidFill>
                <a:latin typeface="Courier New" pitchFamily="49" charset="0"/>
                <a:ea typeface="돋움체" pitchFamily="49" charset="-127"/>
              </a:rPr>
              <a:t>)</a:t>
            </a:r>
            <a:r>
              <a:rPr lang="en-US" altLang="ko-KR" sz="1800" smtClean="0">
                <a:solidFill>
                  <a:srgbClr val="000000"/>
                </a:solidFill>
                <a:latin typeface="돋움체" pitchFamily="49" charset="-127"/>
                <a:ea typeface="돋움체" pitchFamily="49" charset="-127"/>
              </a:rPr>
              <a:t> 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sz="1800" smtClean="0">
                <a:solidFill>
                  <a:srgbClr val="000000"/>
                </a:solidFill>
                <a:latin typeface="돋움체" pitchFamily="49" charset="-127"/>
                <a:ea typeface="돋움체" pitchFamily="49" charset="-127"/>
              </a:rPr>
              <a:t>                              </a:t>
            </a:r>
            <a:r>
              <a:rPr lang="en-US" altLang="ko-KR" sz="1800" smtClean="0">
                <a:solidFill>
                  <a:srgbClr val="000000"/>
                </a:solidFill>
                <a:latin typeface="Courier New" pitchFamily="49" charset="0"/>
                <a:ea typeface="돋움체" pitchFamily="49" charset="-127"/>
              </a:rPr>
              <a:t>|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sz="1800" smtClean="0">
                <a:solidFill>
                  <a:srgbClr val="000000"/>
                </a:solidFill>
                <a:latin typeface="돋움체" pitchFamily="49" charset="-127"/>
                <a:ea typeface="돋움체" pitchFamily="49" charset="-127"/>
              </a:rPr>
              <a:t>                          </a:t>
            </a:r>
            <a:r>
              <a:rPr lang="en-US" altLang="ko-KR" sz="1800" smtClean="0">
                <a:solidFill>
                  <a:srgbClr val="000000"/>
                </a:solidFill>
                <a:latin typeface="Courier New" pitchFamily="49" charset="0"/>
                <a:ea typeface="돋움체" pitchFamily="49" charset="-127"/>
              </a:rPr>
              <a:t>(</a:t>
            </a:r>
            <a:r>
              <a:rPr lang="ko-KR" altLang="en-US" sz="1800" smtClean="0">
                <a:solidFill>
                  <a:srgbClr val="000000"/>
                </a:solidFill>
                <a:latin typeface="돋움체" pitchFamily="49" charset="-127"/>
                <a:ea typeface="돋움체" pitchFamily="49" charset="-127"/>
              </a:rPr>
              <a:t>잡음원</a:t>
            </a:r>
            <a:r>
              <a:rPr lang="en-US" altLang="ko-KR" sz="1800" smtClean="0">
                <a:solidFill>
                  <a:srgbClr val="000000"/>
                </a:solidFill>
                <a:latin typeface="Courier New" pitchFamily="49" charset="0"/>
                <a:ea typeface="바탕체" pitchFamily="17" charset="-127"/>
              </a:rPr>
              <a:t>)</a:t>
            </a:r>
            <a:endParaRPr lang="en-US" altLang="ko-KR" sz="1800" b="1" smtClean="0">
              <a:solidFill>
                <a:srgbClr val="000000"/>
              </a:solidFill>
              <a:latin typeface="바탕체" pitchFamily="17" charset="-127"/>
              <a:ea typeface="바탕체" pitchFamily="17" charset="-127"/>
            </a:endParaRPr>
          </a:p>
          <a:p>
            <a:pPr lvl="4"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ko-KR" sz="1200" smtClean="0">
              <a:solidFill>
                <a:srgbClr val="000000"/>
              </a:solidFill>
              <a:latin typeface="바탕체" pitchFamily="17" charset="-127"/>
              <a:ea typeface="바탕체" pitchFamily="17" charset="-127"/>
            </a:endParaRP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sz="1800" smtClean="0">
                <a:solidFill>
                  <a:srgbClr val="000000"/>
                </a:solidFill>
                <a:latin typeface="돋움체" pitchFamily="49" charset="-127"/>
                <a:ea typeface="돋움체" pitchFamily="49" charset="-127"/>
              </a:rPr>
              <a:t>                	     </a:t>
            </a:r>
            <a:r>
              <a:rPr lang="en-US" altLang="ko-KR" sz="1800" smtClean="0">
                <a:solidFill>
                  <a:srgbClr val="000000"/>
                </a:solidFill>
                <a:ea typeface="돋움체" pitchFamily="49" charset="-127"/>
              </a:rPr>
              <a:t>&lt;</a:t>
            </a:r>
            <a:r>
              <a:rPr lang="ko-KR" altLang="en-US" sz="1800" smtClean="0">
                <a:solidFill>
                  <a:srgbClr val="000000"/>
                </a:solidFill>
                <a:latin typeface="돋움체" pitchFamily="49" charset="-127"/>
                <a:ea typeface="돋움체" pitchFamily="49" charset="-127"/>
              </a:rPr>
              <a:t>그림 </a:t>
            </a:r>
            <a:r>
              <a:rPr lang="en-US" altLang="ko-KR" sz="1800" smtClean="0">
                <a:solidFill>
                  <a:srgbClr val="000000"/>
                </a:solidFill>
                <a:ea typeface="돋움체" pitchFamily="49" charset="-127"/>
              </a:rPr>
              <a:t>3-1&gt;</a:t>
            </a:r>
            <a:r>
              <a:rPr lang="en-US" altLang="ko-KR" sz="1800" smtClean="0">
                <a:solidFill>
                  <a:srgbClr val="000000"/>
                </a:solidFill>
                <a:latin typeface="돋움체" pitchFamily="49" charset="-127"/>
                <a:ea typeface="돋움체" pitchFamily="49" charset="-127"/>
              </a:rPr>
              <a:t> </a:t>
            </a:r>
            <a:r>
              <a:rPr lang="ko-KR" altLang="en-US" sz="1800" smtClean="0">
                <a:solidFill>
                  <a:srgbClr val="000000"/>
                </a:solidFill>
                <a:latin typeface="돋움체" pitchFamily="49" charset="-127"/>
                <a:ea typeface="돋움체" pitchFamily="49" charset="-127"/>
              </a:rPr>
              <a:t>통신망의 기본구조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ko-KR" sz="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회계정보시스템 이장형 교수</a:t>
            </a:r>
            <a:endParaRPr lang="en-US" altLang="ko-KR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4000" smtClean="0"/>
              <a:t>인터넷 상에서 이루어지는 서비스</a:t>
            </a:r>
            <a:endParaRPr lang="ko-KR" altLang="en-US" smtClean="0"/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130000"/>
              </a:lnSpc>
            </a:pPr>
            <a:r>
              <a:rPr lang="ko-KR" altLang="en-US" sz="2800" smtClean="0">
                <a:solidFill>
                  <a:srgbClr val="000000"/>
                </a:solidFill>
              </a:rPr>
              <a:t>전자우편</a:t>
            </a:r>
            <a:r>
              <a:rPr lang="en-US" altLang="ko-KR" sz="2800" smtClean="0">
                <a:solidFill>
                  <a:srgbClr val="000000"/>
                </a:solidFill>
              </a:rPr>
              <a:t>, CD</a:t>
            </a:r>
            <a:r>
              <a:rPr lang="ko-KR" altLang="en-US" sz="2800" smtClean="0">
                <a:solidFill>
                  <a:srgbClr val="000000"/>
                </a:solidFill>
              </a:rPr>
              <a:t>타이틀</a:t>
            </a:r>
            <a:r>
              <a:rPr lang="en-US" altLang="ko-KR" sz="2800" smtClean="0">
                <a:solidFill>
                  <a:srgbClr val="000000"/>
                </a:solidFill>
              </a:rPr>
              <a:t>, </a:t>
            </a:r>
            <a:r>
              <a:rPr lang="ko-KR" altLang="en-US" sz="2800" smtClean="0">
                <a:solidFill>
                  <a:srgbClr val="000000"/>
                </a:solidFill>
              </a:rPr>
              <a:t>가상현실</a:t>
            </a:r>
            <a:r>
              <a:rPr lang="en-US" altLang="ko-KR" sz="2800" smtClean="0">
                <a:solidFill>
                  <a:srgbClr val="000000"/>
                </a:solidFill>
              </a:rPr>
              <a:t>, </a:t>
            </a:r>
            <a:r>
              <a:rPr lang="ko-KR" altLang="en-US" sz="2800" smtClean="0">
                <a:solidFill>
                  <a:srgbClr val="000000"/>
                </a:solidFill>
              </a:rPr>
              <a:t>각종 영화 나 미술 서비스</a:t>
            </a:r>
            <a:r>
              <a:rPr lang="en-US" altLang="ko-KR" sz="2800" smtClean="0">
                <a:solidFill>
                  <a:srgbClr val="000000"/>
                </a:solidFill>
              </a:rPr>
              <a:t>, </a:t>
            </a:r>
            <a:r>
              <a:rPr lang="ko-KR" altLang="en-US" sz="2800" smtClean="0">
                <a:solidFill>
                  <a:srgbClr val="000000"/>
                </a:solidFill>
              </a:rPr>
              <a:t>게임</a:t>
            </a:r>
            <a:r>
              <a:rPr lang="en-US" altLang="ko-KR" sz="2800" smtClean="0">
                <a:solidFill>
                  <a:srgbClr val="000000"/>
                </a:solidFill>
              </a:rPr>
              <a:t>, </a:t>
            </a:r>
            <a:r>
              <a:rPr lang="ko-KR" altLang="en-US" sz="2800" smtClean="0">
                <a:solidFill>
                  <a:srgbClr val="000000"/>
                </a:solidFill>
              </a:rPr>
              <a:t>동영상 및 음성서비스</a:t>
            </a:r>
            <a:r>
              <a:rPr lang="en-US" altLang="ko-KR" sz="2800" smtClean="0">
                <a:solidFill>
                  <a:srgbClr val="000000"/>
                </a:solidFill>
              </a:rPr>
              <a:t>, </a:t>
            </a:r>
            <a:r>
              <a:rPr lang="ko-KR" altLang="en-US" sz="2800" smtClean="0">
                <a:solidFill>
                  <a:srgbClr val="000000"/>
                </a:solidFill>
              </a:rPr>
              <a:t>인터넷 폰 등의 서비스</a:t>
            </a:r>
            <a:r>
              <a:rPr lang="en-US" altLang="ko-KR" sz="2800" smtClean="0">
                <a:solidFill>
                  <a:srgbClr val="000000"/>
                </a:solidFill>
              </a:rPr>
              <a:t>, </a:t>
            </a:r>
            <a:r>
              <a:rPr lang="ko-KR" altLang="en-US" sz="2800" smtClean="0">
                <a:solidFill>
                  <a:srgbClr val="000000"/>
                </a:solidFill>
              </a:rPr>
              <a:t>인터넷을 통한 광고와 홍보</a:t>
            </a:r>
            <a:r>
              <a:rPr lang="en-US" altLang="ko-KR" sz="2800" smtClean="0">
                <a:solidFill>
                  <a:srgbClr val="000000"/>
                </a:solidFill>
              </a:rPr>
              <a:t>, </a:t>
            </a:r>
            <a:r>
              <a:rPr lang="ko-KR" altLang="en-US" sz="2800" smtClean="0">
                <a:solidFill>
                  <a:srgbClr val="000000"/>
                </a:solidFill>
              </a:rPr>
              <a:t>오락</a:t>
            </a:r>
            <a:r>
              <a:rPr lang="en-US" altLang="ko-KR" sz="2800" smtClean="0">
                <a:solidFill>
                  <a:srgbClr val="000000"/>
                </a:solidFill>
              </a:rPr>
              <a:t>, </a:t>
            </a:r>
            <a:r>
              <a:rPr lang="ko-KR" altLang="en-US" sz="2800" smtClean="0">
                <a:solidFill>
                  <a:srgbClr val="000000"/>
                </a:solidFill>
              </a:rPr>
              <a:t>전자출판</a:t>
            </a:r>
            <a:r>
              <a:rPr lang="en-US" altLang="ko-KR" sz="2800" smtClean="0">
                <a:solidFill>
                  <a:srgbClr val="000000"/>
                </a:solidFill>
              </a:rPr>
              <a:t>, </a:t>
            </a:r>
            <a:r>
              <a:rPr lang="ko-KR" altLang="en-US" sz="2800" smtClean="0">
                <a:solidFill>
                  <a:srgbClr val="000000"/>
                </a:solidFill>
              </a:rPr>
              <a:t>뉴스</a:t>
            </a:r>
            <a:r>
              <a:rPr lang="en-US" altLang="ko-KR" sz="2800" smtClean="0">
                <a:solidFill>
                  <a:srgbClr val="000000"/>
                </a:solidFill>
              </a:rPr>
              <a:t>, </a:t>
            </a:r>
            <a:r>
              <a:rPr lang="ko-KR" altLang="en-US" sz="2800" smtClean="0">
                <a:solidFill>
                  <a:srgbClr val="000000"/>
                </a:solidFill>
              </a:rPr>
              <a:t>매거진</a:t>
            </a:r>
            <a:r>
              <a:rPr lang="en-US" altLang="ko-KR" sz="2800" smtClean="0">
                <a:solidFill>
                  <a:srgbClr val="000000"/>
                </a:solidFill>
              </a:rPr>
              <a:t>, </a:t>
            </a:r>
            <a:r>
              <a:rPr lang="ko-KR" altLang="en-US" sz="2800" smtClean="0">
                <a:solidFill>
                  <a:srgbClr val="000000"/>
                </a:solidFill>
              </a:rPr>
              <a:t>음악</a:t>
            </a:r>
            <a:r>
              <a:rPr lang="en-US" altLang="ko-KR" sz="2800" smtClean="0">
                <a:solidFill>
                  <a:srgbClr val="000000"/>
                </a:solidFill>
              </a:rPr>
              <a:t>. </a:t>
            </a:r>
            <a:r>
              <a:rPr lang="ko-KR" altLang="en-US" sz="2800" smtClean="0">
                <a:solidFill>
                  <a:srgbClr val="000000"/>
                </a:solidFill>
              </a:rPr>
              <a:t>영화</a:t>
            </a:r>
            <a:r>
              <a:rPr lang="en-US" altLang="ko-KR" sz="2800" smtClean="0">
                <a:solidFill>
                  <a:srgbClr val="000000"/>
                </a:solidFill>
              </a:rPr>
              <a:t>, BBS, Home Shopping, Electronic Commerce,  </a:t>
            </a:r>
            <a:r>
              <a:rPr lang="ko-KR" altLang="en-US" sz="2800" smtClean="0">
                <a:solidFill>
                  <a:srgbClr val="000000"/>
                </a:solidFill>
              </a:rPr>
              <a:t>기업내의 </a:t>
            </a:r>
            <a:r>
              <a:rPr lang="en-US" altLang="ko-KR" sz="2800" smtClean="0">
                <a:solidFill>
                  <a:srgbClr val="000000"/>
                </a:solidFill>
              </a:rPr>
              <a:t>LOB(Line of Business)</a:t>
            </a:r>
            <a:r>
              <a:rPr lang="ko-KR" altLang="en-US" sz="2800" smtClean="0">
                <a:solidFill>
                  <a:srgbClr val="000000"/>
                </a:solidFill>
              </a:rPr>
              <a:t>등</a:t>
            </a:r>
            <a:endParaRPr lang="ko-KR" alt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회계정보시스템 이장형 교수</a:t>
            </a:r>
            <a:endParaRPr lang="en-US" altLang="ko-KR"/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4000" smtClean="0"/>
              <a:t>회계정보와 관련된 웹페이지 검색</a:t>
            </a:r>
            <a:endParaRPr lang="ko-KR" altLang="en-US" smtClean="0"/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120000"/>
              </a:lnSpc>
            </a:pPr>
            <a:r>
              <a:rPr lang="ko-KR" altLang="en-US" sz="1800" smtClean="0">
                <a:solidFill>
                  <a:srgbClr val="000000"/>
                </a:solidFill>
                <a:latin typeface="바탕체" pitchFamily="17" charset="-127"/>
                <a:ea typeface="바탕체" pitchFamily="17" charset="-127"/>
              </a:rPr>
              <a:t>한국회계학회</a:t>
            </a:r>
            <a:r>
              <a:rPr lang="en-US" altLang="ko-KR" sz="1800" smtClean="0">
                <a:solidFill>
                  <a:srgbClr val="000000"/>
                </a:solidFill>
                <a:latin typeface="굴림체" pitchFamily="49" charset="-127"/>
                <a:ea typeface="굴림체" pitchFamily="49" charset="-127"/>
              </a:rPr>
              <a:t>:http://www.</a:t>
            </a:r>
            <a:r>
              <a:rPr lang="en-US" altLang="ko-KR" sz="1800" smtClean="0"/>
              <a:t>kaa-edu.or.kr</a:t>
            </a:r>
            <a:endParaRPr lang="en-US" altLang="ko-KR" sz="1800" smtClean="0">
              <a:solidFill>
                <a:srgbClr val="000000"/>
              </a:solidFill>
              <a:latin typeface="굴림체" pitchFamily="49" charset="-127"/>
              <a:ea typeface="굴림체" pitchFamily="49" charset="-127"/>
            </a:endParaRPr>
          </a:p>
          <a:p>
            <a:pPr algn="just" eaLnBrk="1" hangingPunct="1">
              <a:lnSpc>
                <a:spcPct val="120000"/>
              </a:lnSpc>
            </a:pPr>
            <a:r>
              <a:rPr lang="ko-KR" altLang="en-US" sz="1800" smtClean="0">
                <a:solidFill>
                  <a:srgbClr val="000000"/>
                </a:solidFill>
                <a:latin typeface="바탕체" pitchFamily="17" charset="-127"/>
                <a:ea typeface="바탕체" pitchFamily="17" charset="-127"/>
              </a:rPr>
              <a:t>한국공인회계사회</a:t>
            </a:r>
            <a:r>
              <a:rPr lang="en-US" altLang="ko-KR" sz="1800" smtClean="0">
                <a:solidFill>
                  <a:srgbClr val="000000"/>
                </a:solidFill>
                <a:latin typeface="굴림체" pitchFamily="49" charset="-127"/>
                <a:ea typeface="굴림체" pitchFamily="49" charset="-127"/>
              </a:rPr>
              <a:t>:</a:t>
            </a:r>
            <a:r>
              <a:rPr lang="en-US" altLang="ko-KR" sz="1800" smtClean="0">
                <a:solidFill>
                  <a:srgbClr val="000000"/>
                </a:solidFill>
                <a:latin typeface="바탕체" pitchFamily="17" charset="-127"/>
                <a:ea typeface="바탕체" pitchFamily="17" charset="-127"/>
              </a:rPr>
              <a:t> </a:t>
            </a:r>
            <a:r>
              <a:rPr lang="en-US" altLang="ko-KR" sz="1800" smtClean="0">
                <a:solidFill>
                  <a:srgbClr val="000000"/>
                </a:solidFill>
                <a:latin typeface="굴림체" pitchFamily="49" charset="-127"/>
                <a:ea typeface="굴림체" pitchFamily="49" charset="-127"/>
              </a:rPr>
              <a:t>http://www.kicpa.or.kr/head.html</a:t>
            </a:r>
            <a:endParaRPr lang="en-US" altLang="ko-KR" sz="1800" smtClean="0">
              <a:solidFill>
                <a:srgbClr val="000000"/>
              </a:solidFill>
              <a:latin typeface="바탕체" pitchFamily="17" charset="-127"/>
              <a:ea typeface="바탕체" pitchFamily="17" charset="-127"/>
            </a:endParaRPr>
          </a:p>
          <a:p>
            <a:pPr algn="just" eaLnBrk="1" hangingPunct="1">
              <a:lnSpc>
                <a:spcPct val="120000"/>
              </a:lnSpc>
            </a:pPr>
            <a:r>
              <a:rPr lang="ko-KR" altLang="en-US" sz="1800" smtClean="0">
                <a:solidFill>
                  <a:srgbClr val="000000"/>
                </a:solidFill>
                <a:latin typeface="바탕체" pitchFamily="17" charset="-127"/>
                <a:ea typeface="바탕체" pitchFamily="17" charset="-127"/>
              </a:rPr>
              <a:t>한국세무사회</a:t>
            </a:r>
            <a:r>
              <a:rPr lang="en-US" altLang="ko-KR" sz="1800" smtClean="0">
                <a:solidFill>
                  <a:srgbClr val="000000"/>
                </a:solidFill>
                <a:latin typeface="굴림체" pitchFamily="49" charset="-127"/>
                <a:ea typeface="굴림체" pitchFamily="49" charset="-127"/>
              </a:rPr>
              <a:t>:</a:t>
            </a:r>
            <a:r>
              <a:rPr lang="en-US" altLang="ko-KR" sz="1800" smtClean="0">
                <a:solidFill>
                  <a:srgbClr val="000000"/>
                </a:solidFill>
                <a:latin typeface="바탕체" pitchFamily="17" charset="-127"/>
                <a:ea typeface="바탕체" pitchFamily="17" charset="-127"/>
              </a:rPr>
              <a:t> </a:t>
            </a:r>
            <a:r>
              <a:rPr lang="en-US" altLang="ko-KR" sz="1800" smtClean="0">
                <a:solidFill>
                  <a:srgbClr val="000000"/>
                </a:solidFill>
                <a:latin typeface="굴림체" pitchFamily="49" charset="-127"/>
                <a:ea typeface="굴림체" pitchFamily="49" charset="-127"/>
              </a:rPr>
              <a:t>http://www.kacpta.or.kr/</a:t>
            </a:r>
          </a:p>
          <a:p>
            <a:pPr algn="just" eaLnBrk="1" hangingPunct="1">
              <a:lnSpc>
                <a:spcPct val="120000"/>
              </a:lnSpc>
            </a:pPr>
            <a:r>
              <a:rPr lang="ko-KR" altLang="en-US" sz="1800" smtClean="0">
                <a:solidFill>
                  <a:srgbClr val="000000"/>
                </a:solidFill>
                <a:latin typeface="바탕체" pitchFamily="17" charset="-127"/>
                <a:ea typeface="바탕체" pitchFamily="17" charset="-127"/>
              </a:rPr>
              <a:t>한국금융감독원 전자공시시스템</a:t>
            </a:r>
            <a:r>
              <a:rPr lang="en-US" altLang="ko-KR" sz="1800" smtClean="0">
                <a:solidFill>
                  <a:srgbClr val="000000"/>
                </a:solidFill>
                <a:latin typeface="굴림체" pitchFamily="49" charset="-127"/>
                <a:ea typeface="굴림체" pitchFamily="49" charset="-127"/>
              </a:rPr>
              <a:t>:</a:t>
            </a:r>
            <a:r>
              <a:rPr lang="en-US" altLang="ko-KR" sz="1800" smtClean="0">
                <a:solidFill>
                  <a:srgbClr val="000000"/>
                </a:solidFill>
                <a:latin typeface="바탕체" pitchFamily="17" charset="-127"/>
                <a:ea typeface="바탕체" pitchFamily="17" charset="-127"/>
              </a:rPr>
              <a:t> </a:t>
            </a:r>
            <a:r>
              <a:rPr lang="en-US" altLang="ko-KR" sz="1800" smtClean="0">
                <a:solidFill>
                  <a:srgbClr val="000000"/>
                </a:solidFill>
                <a:latin typeface="굴림체" pitchFamily="49" charset="-127"/>
                <a:ea typeface="굴림체" pitchFamily="49" charset="-127"/>
              </a:rPr>
              <a:t>http://dart.fss.or.kr/</a:t>
            </a:r>
          </a:p>
          <a:p>
            <a:pPr algn="just" eaLnBrk="1" hangingPunct="1">
              <a:lnSpc>
                <a:spcPct val="120000"/>
              </a:lnSpc>
            </a:pPr>
            <a:r>
              <a:rPr lang="ko-KR" altLang="en-US" sz="1800" smtClean="0">
                <a:solidFill>
                  <a:srgbClr val="000000"/>
                </a:solidFill>
                <a:latin typeface="바탕체" pitchFamily="17" charset="-127"/>
                <a:ea typeface="바탕체" pitchFamily="17" charset="-127"/>
              </a:rPr>
              <a:t>한국금융감독위원회</a:t>
            </a:r>
            <a:r>
              <a:rPr lang="en-US" altLang="ko-KR" sz="1800" smtClean="0">
                <a:solidFill>
                  <a:srgbClr val="000000"/>
                </a:solidFill>
                <a:latin typeface="굴림체" pitchFamily="49" charset="-127"/>
                <a:ea typeface="굴림체" pitchFamily="49" charset="-127"/>
              </a:rPr>
              <a:t>:</a:t>
            </a:r>
            <a:r>
              <a:rPr lang="en-US" altLang="ko-KR" sz="1800" smtClean="0">
                <a:solidFill>
                  <a:srgbClr val="000000"/>
                </a:solidFill>
                <a:latin typeface="바탕체" pitchFamily="17" charset="-127"/>
                <a:ea typeface="바탕체" pitchFamily="17" charset="-127"/>
              </a:rPr>
              <a:t> </a:t>
            </a:r>
            <a:r>
              <a:rPr lang="en-US" altLang="ko-KR" sz="1800" smtClean="0">
                <a:solidFill>
                  <a:srgbClr val="000000"/>
                </a:solidFill>
                <a:latin typeface="굴림체" pitchFamily="49" charset="-127"/>
                <a:ea typeface="굴림체" pitchFamily="49" charset="-127"/>
              </a:rPr>
              <a:t>http://www.fss.or.kr/</a:t>
            </a:r>
          </a:p>
          <a:p>
            <a:pPr algn="just" eaLnBrk="1" hangingPunct="1">
              <a:lnSpc>
                <a:spcPct val="120000"/>
              </a:lnSpc>
            </a:pPr>
            <a:r>
              <a:rPr lang="ko-KR" altLang="en-US" sz="1800" smtClean="0">
                <a:solidFill>
                  <a:srgbClr val="000000"/>
                </a:solidFill>
                <a:latin typeface="바탕체" pitchFamily="17" charset="-127"/>
                <a:ea typeface="바탕체" pitchFamily="17" charset="-127"/>
              </a:rPr>
              <a:t>한국국세청세무정보</a:t>
            </a:r>
            <a:r>
              <a:rPr lang="en-US" altLang="ko-KR" sz="1800" smtClean="0">
                <a:solidFill>
                  <a:srgbClr val="000000"/>
                </a:solidFill>
                <a:latin typeface="굴림체" pitchFamily="49" charset="-127"/>
                <a:ea typeface="굴림체" pitchFamily="49" charset="-127"/>
              </a:rPr>
              <a:t>:</a:t>
            </a:r>
            <a:r>
              <a:rPr lang="en-US" altLang="ko-KR" sz="1800" smtClean="0">
                <a:solidFill>
                  <a:srgbClr val="000000"/>
                </a:solidFill>
                <a:latin typeface="바탕체" pitchFamily="17" charset="-127"/>
                <a:ea typeface="바탕체" pitchFamily="17" charset="-127"/>
              </a:rPr>
              <a:t> </a:t>
            </a:r>
            <a:r>
              <a:rPr lang="en-US" altLang="ko-KR" sz="1800" smtClean="0">
                <a:solidFill>
                  <a:srgbClr val="000000"/>
                </a:solidFill>
                <a:latin typeface="굴림체" pitchFamily="49" charset="-127"/>
                <a:ea typeface="굴림체" pitchFamily="49" charset="-127"/>
              </a:rPr>
              <a:t>http://nts.go.kr/1/B/index.asp</a:t>
            </a:r>
            <a:endParaRPr lang="en-US" altLang="ko-KR" sz="1800" smtClean="0">
              <a:solidFill>
                <a:srgbClr val="000000"/>
              </a:solidFill>
              <a:latin typeface="바탕체" pitchFamily="17" charset="-127"/>
              <a:ea typeface="바탕체" pitchFamily="17" charset="-127"/>
            </a:endParaRPr>
          </a:p>
          <a:p>
            <a:pPr algn="just" eaLnBrk="1" hangingPunct="1">
              <a:lnSpc>
                <a:spcPct val="120000"/>
              </a:lnSpc>
            </a:pPr>
            <a:r>
              <a:rPr lang="ko-KR" altLang="en-US" sz="1800" smtClean="0">
                <a:solidFill>
                  <a:srgbClr val="000000"/>
                </a:solidFill>
                <a:latin typeface="바탕체" pitchFamily="17" charset="-127"/>
                <a:ea typeface="바탕체" pitchFamily="17" charset="-127"/>
              </a:rPr>
              <a:t>미국회계학회</a:t>
            </a:r>
            <a:r>
              <a:rPr lang="en-US" altLang="ko-KR" sz="1800" smtClean="0">
                <a:solidFill>
                  <a:srgbClr val="000000"/>
                </a:solidFill>
                <a:latin typeface="굴림체" pitchFamily="49" charset="-127"/>
                <a:ea typeface="굴림체" pitchFamily="49" charset="-127"/>
              </a:rPr>
              <a:t>:</a:t>
            </a:r>
            <a:r>
              <a:rPr lang="en-US" altLang="ko-KR" sz="1800" smtClean="0">
                <a:solidFill>
                  <a:srgbClr val="000000"/>
                </a:solidFill>
                <a:latin typeface="바탕체" pitchFamily="17" charset="-127"/>
                <a:ea typeface="바탕체" pitchFamily="17" charset="-127"/>
              </a:rPr>
              <a:t> </a:t>
            </a:r>
            <a:r>
              <a:rPr lang="en-US" altLang="ko-KR" sz="1800" smtClean="0">
                <a:solidFill>
                  <a:srgbClr val="000000"/>
                </a:solidFill>
                <a:latin typeface="굴림체" pitchFamily="49" charset="-127"/>
                <a:ea typeface="굴림체" pitchFamily="49" charset="-127"/>
              </a:rPr>
              <a:t>http://www.rutgers.edu/accounting/raw/aaa/aaa.htm</a:t>
            </a:r>
            <a:endParaRPr lang="en-US" altLang="ko-KR" sz="1800" smtClean="0">
              <a:solidFill>
                <a:srgbClr val="000000"/>
              </a:solidFill>
              <a:latin typeface="바탕체" pitchFamily="17" charset="-127"/>
              <a:ea typeface="바탕체" pitchFamily="17" charset="-127"/>
            </a:endParaRPr>
          </a:p>
          <a:p>
            <a:pPr algn="just" eaLnBrk="1" hangingPunct="1">
              <a:lnSpc>
                <a:spcPct val="120000"/>
              </a:lnSpc>
            </a:pPr>
            <a:r>
              <a:rPr lang="ko-KR" altLang="en-US" sz="1800" smtClean="0">
                <a:solidFill>
                  <a:srgbClr val="000000"/>
                </a:solidFill>
                <a:latin typeface="바탕체" pitchFamily="17" charset="-127"/>
                <a:ea typeface="바탕체" pitchFamily="17" charset="-127"/>
              </a:rPr>
              <a:t>미국회계학회교육홈페이지</a:t>
            </a:r>
            <a:r>
              <a:rPr lang="en-US" altLang="ko-KR" sz="1800" smtClean="0">
                <a:solidFill>
                  <a:srgbClr val="000000"/>
                </a:solidFill>
                <a:latin typeface="굴림체" pitchFamily="49" charset="-127"/>
                <a:ea typeface="굴림체" pitchFamily="49" charset="-127"/>
              </a:rPr>
              <a:t>: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1800" smtClean="0">
                <a:solidFill>
                  <a:srgbClr val="000000"/>
                </a:solidFill>
                <a:latin typeface="굴림체" pitchFamily="49" charset="-127"/>
                <a:ea typeface="굴림체" pitchFamily="49" charset="-127"/>
              </a:rPr>
              <a:t>               http://www.rutgers.edu/accounting/raw/aaa/teach.htm</a:t>
            </a:r>
            <a:endParaRPr lang="en-US" altLang="ko-KR" sz="1800" smtClean="0">
              <a:solidFill>
                <a:srgbClr val="000000"/>
              </a:solidFill>
              <a:latin typeface="바탕체" pitchFamily="17" charset="-127"/>
              <a:ea typeface="바탕체" pitchFamily="17" charset="-127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ko-KR" altLang="en-US" sz="1800" smtClean="0">
                <a:solidFill>
                  <a:srgbClr val="000000"/>
                </a:solidFill>
                <a:latin typeface="바탕체" pitchFamily="17" charset="-127"/>
                <a:ea typeface="바탕체" pitchFamily="17" charset="-127"/>
              </a:rPr>
              <a:t>미국공인회계사회</a:t>
            </a:r>
            <a:r>
              <a:rPr lang="en-US" altLang="ko-KR" sz="1800" smtClean="0">
                <a:solidFill>
                  <a:srgbClr val="000000"/>
                </a:solidFill>
                <a:latin typeface="굴림체" pitchFamily="49" charset="-127"/>
                <a:ea typeface="굴림체" pitchFamily="49" charset="-127"/>
              </a:rPr>
              <a:t>:http://www.aicpa.org/</a:t>
            </a:r>
          </a:p>
          <a:p>
            <a:pPr eaLnBrk="1" hangingPunct="1"/>
            <a:endParaRPr lang="en-US" altLang="ko-KR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800" smtClean="0"/>
              <a:t>(3) </a:t>
            </a:r>
            <a:r>
              <a:rPr lang="ko-KR" altLang="en-US" sz="3800" smtClean="0"/>
              <a:t>인터넷의 주요 기술</a:t>
            </a:r>
            <a:r>
              <a:rPr lang="en-US" altLang="ko-KR" sz="3800" smtClean="0"/>
              <a:t>(1/4)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arenBoth"/>
            </a:pPr>
            <a:r>
              <a:rPr lang="ko-KR" altLang="en-US" dirty="0" smtClean="0"/>
              <a:t>통신</a:t>
            </a:r>
            <a:r>
              <a:rPr lang="en-US" altLang="ko-KR" dirty="0"/>
              <a:t> protocol</a:t>
            </a:r>
            <a:endParaRPr lang="ko-KR" altLang="en-US" dirty="0" smtClean="0"/>
          </a:p>
          <a:p>
            <a:pPr marL="609600" indent="-609600" eaLnBrk="1" hangingPunct="1">
              <a:buFontTx/>
              <a:buAutoNum type="arabicParenBoth"/>
            </a:pPr>
            <a:r>
              <a:rPr lang="ko-KR" altLang="en-US" dirty="0" smtClean="0"/>
              <a:t> 파일전송</a:t>
            </a:r>
          </a:p>
          <a:p>
            <a:pPr marL="609600" indent="-609600" eaLnBrk="1" hangingPunct="1">
              <a:buFontTx/>
              <a:buAutoNum type="arabicParenBoth"/>
            </a:pPr>
            <a:r>
              <a:rPr lang="ko-KR" altLang="en-US" dirty="0" smtClean="0"/>
              <a:t> 전자우편</a:t>
            </a:r>
          </a:p>
          <a:p>
            <a:pPr marL="609600" indent="-609600" eaLnBrk="1" hangingPunct="1">
              <a:buFontTx/>
              <a:buAutoNum type="arabicParenBoth"/>
            </a:pPr>
            <a:r>
              <a:rPr lang="ko-KR" altLang="en-US" dirty="0" smtClean="0"/>
              <a:t> </a:t>
            </a:r>
            <a:r>
              <a:rPr lang="ko-KR" altLang="en-US" dirty="0" err="1" smtClean="0"/>
              <a:t>웹브라우징</a:t>
            </a:r>
            <a:endParaRPr lang="ko-KR" altLang="en-US" dirty="0" smtClean="0"/>
          </a:p>
          <a:p>
            <a:pPr marL="609600" indent="-609600" eaLnBrk="1" hangingPunct="1">
              <a:buFontTx/>
              <a:buAutoNum type="arabicParenBoth"/>
            </a:pPr>
            <a:r>
              <a:rPr lang="ko-KR" altLang="en-US" dirty="0" smtClean="0"/>
              <a:t> 터미널 에뮬레이션</a:t>
            </a:r>
          </a:p>
          <a:p>
            <a:pPr marL="609600" indent="-609600" eaLnBrk="1" hangingPunct="1">
              <a:buFontTx/>
              <a:buAutoNum type="arabicParenBoth"/>
            </a:pPr>
            <a:r>
              <a:rPr lang="ko-KR" altLang="en-US" dirty="0" smtClean="0"/>
              <a:t> 사용자인터페이스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800" smtClean="0"/>
              <a:t>(3) </a:t>
            </a:r>
            <a:r>
              <a:rPr lang="ko-KR" altLang="en-US" sz="3800" smtClean="0"/>
              <a:t>인터넷의 주요 기술</a:t>
            </a:r>
            <a:r>
              <a:rPr lang="en-US" altLang="ko-KR" sz="3800" smtClean="0"/>
              <a:t>(2/4)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arenBoth" startAt="7"/>
            </a:pPr>
            <a:r>
              <a:rPr lang="ko-KR" altLang="en-US" smtClean="0"/>
              <a:t>웹관련기술</a:t>
            </a:r>
            <a:r>
              <a:rPr lang="en-US" altLang="ko-KR" smtClean="0"/>
              <a:t>(1/2)</a:t>
            </a:r>
          </a:p>
          <a:p>
            <a:pPr marL="609600" indent="-609600" eaLnBrk="1" hangingPunct="1">
              <a:buFont typeface="Wingdings 2" pitchFamily="18" charset="2"/>
              <a:buNone/>
            </a:pPr>
            <a:r>
              <a:rPr lang="en-US" altLang="ko-KR" sz="2400" smtClean="0"/>
              <a:t> </a:t>
            </a:r>
            <a:r>
              <a:rPr lang="en-US" altLang="ko-KR" sz="2800" smtClean="0"/>
              <a:t>www</a:t>
            </a:r>
            <a:r>
              <a:rPr lang="ko-KR" altLang="en-US" sz="2800" smtClean="0"/>
              <a:t>에서 이용 가능한 대표적 인터넷서비스</a:t>
            </a:r>
          </a:p>
          <a:p>
            <a:pPr marL="609600" indent="-609600" eaLnBrk="1" hangingPunct="1">
              <a:buFont typeface="Wingdings 2" pitchFamily="18" charset="2"/>
              <a:buNone/>
            </a:pPr>
            <a:r>
              <a:rPr lang="ko-KR" altLang="en-US" smtClean="0"/>
              <a:t>  </a:t>
            </a:r>
            <a:r>
              <a:rPr lang="en-US" altLang="ko-KR" smtClean="0"/>
              <a:t>-  telnet,  FTP,  Gopher, </a:t>
            </a:r>
          </a:p>
          <a:p>
            <a:pPr marL="609600" indent="-609600" eaLnBrk="1" hangingPunct="1">
              <a:buFont typeface="Wingdings 2" pitchFamily="18" charset="2"/>
              <a:buNone/>
            </a:pPr>
            <a:r>
              <a:rPr lang="en-US" altLang="ko-KR" smtClean="0"/>
              <a:t>      Archie,  Usenet,  IRC, </a:t>
            </a:r>
          </a:p>
          <a:p>
            <a:pPr marL="609600" indent="-609600" eaLnBrk="1" hangingPunct="1">
              <a:buFont typeface="Wingdings 2" pitchFamily="18" charset="2"/>
              <a:buNone/>
            </a:pPr>
            <a:r>
              <a:rPr lang="en-US" altLang="ko-KR" smtClean="0"/>
              <a:t>      Game,   E-Mail</a:t>
            </a:r>
          </a:p>
          <a:p>
            <a:pPr marL="609600" indent="-609600" eaLnBrk="1" hangingPunct="1"/>
            <a:endParaRPr lang="en-US" altLang="ko-K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800" smtClean="0"/>
              <a:t>(3) </a:t>
            </a:r>
            <a:r>
              <a:rPr lang="ko-KR" altLang="en-US" sz="3800" smtClean="0"/>
              <a:t>인터넷의 주요 기술</a:t>
            </a:r>
            <a:r>
              <a:rPr lang="en-US" altLang="ko-KR" sz="3800" smtClean="0"/>
              <a:t>(3/4)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altLang="ko-KR" dirty="0" smtClean="0"/>
              <a:t> (8</a:t>
            </a:r>
            <a:r>
              <a:rPr lang="en-US" altLang="ko-KR" sz="2800" dirty="0" smtClean="0"/>
              <a:t>) </a:t>
            </a:r>
            <a:r>
              <a:rPr lang="ko-KR" altLang="en-US" sz="2800" dirty="0" err="1" smtClean="0"/>
              <a:t>웹서버</a:t>
            </a:r>
            <a:r>
              <a:rPr lang="ko-KR" altLang="en-US" sz="2800" dirty="0" smtClean="0"/>
              <a:t> </a:t>
            </a:r>
            <a:r>
              <a:rPr lang="en-US" altLang="ko-KR" sz="2800" dirty="0" smtClean="0"/>
              <a:t>: </a:t>
            </a:r>
            <a:r>
              <a:rPr lang="en-US" altLang="ko-KR" sz="2800" dirty="0" err="1" smtClean="0"/>
              <a:t>Hipertext</a:t>
            </a:r>
            <a:r>
              <a:rPr lang="en-US" altLang="ko-KR" sz="2800" dirty="0" smtClean="0"/>
              <a:t> </a:t>
            </a:r>
            <a:r>
              <a:rPr lang="ko-KR" altLang="en-US" sz="2800" dirty="0" smtClean="0"/>
              <a:t>문서의 송신과 수신을 위한 </a:t>
            </a:r>
            <a:r>
              <a:rPr lang="en-US" altLang="ko-KR" sz="2800" dirty="0" smtClean="0"/>
              <a:t>http protocol</a:t>
            </a:r>
            <a:r>
              <a:rPr lang="ko-KR" altLang="en-US" sz="2800" dirty="0" smtClean="0"/>
              <a:t>을 </a:t>
            </a:r>
            <a:r>
              <a:rPr lang="ko-KR" altLang="en-US" sz="2800" dirty="0" smtClean="0"/>
              <a:t>이해하고 이에 따라 </a:t>
            </a:r>
            <a:r>
              <a:rPr lang="ko-KR" altLang="en-US" sz="2800" dirty="0" err="1" smtClean="0"/>
              <a:t>요청받은</a:t>
            </a:r>
            <a:r>
              <a:rPr lang="ko-KR" altLang="en-US" sz="2800" dirty="0" smtClean="0"/>
              <a:t> 동작을 수행하는 하나의 프로그램이다</a:t>
            </a:r>
            <a:r>
              <a:rPr lang="en-US" altLang="ko-KR" sz="2800" dirty="0" smtClean="0"/>
              <a:t>.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ko-KR" sz="2800" dirty="0" smtClean="0"/>
              <a:t>  (9)</a:t>
            </a:r>
            <a:r>
              <a:rPr lang="ko-KR" altLang="en-US" sz="2800" dirty="0" err="1" smtClean="0"/>
              <a:t>웹통신의</a:t>
            </a:r>
            <a:r>
              <a:rPr lang="ko-KR" altLang="en-US" sz="2800" dirty="0" smtClean="0"/>
              <a:t> 기본 </a:t>
            </a:r>
            <a:r>
              <a:rPr lang="en-US" altLang="ko-KR" sz="2800" dirty="0" smtClean="0"/>
              <a:t>http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ko-KR" sz="2800" dirty="0" smtClean="0"/>
              <a:t>   (</a:t>
            </a:r>
            <a:r>
              <a:rPr lang="en-US" altLang="ko-KR" sz="2800" dirty="0" err="1" smtClean="0"/>
              <a:t>HyperText</a:t>
            </a:r>
            <a:r>
              <a:rPr lang="en-US" altLang="ko-KR" sz="2800" dirty="0" smtClean="0"/>
              <a:t> Transport protocol)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ko-KR" sz="2800" dirty="0" smtClean="0"/>
              <a:t> </a:t>
            </a:r>
            <a:r>
              <a:rPr lang="en-US" altLang="ko-KR" sz="2800" dirty="0" smtClean="0"/>
              <a:t>   </a:t>
            </a:r>
            <a:r>
              <a:rPr lang="en-US" altLang="ko-KR" sz="2800" dirty="0" smtClean="0"/>
              <a:t>protocol :</a:t>
            </a:r>
            <a:r>
              <a:rPr lang="ko-KR" altLang="en-US" sz="2800" dirty="0" smtClean="0"/>
              <a:t>컴퓨터와 </a:t>
            </a:r>
            <a:r>
              <a:rPr lang="ko-KR" altLang="en-US" sz="2800" dirty="0" smtClean="0"/>
              <a:t>컴퓨터 사이를 연결할 때 사용하는 하나의 약속이다</a:t>
            </a:r>
            <a:r>
              <a:rPr lang="en-US" altLang="ko-KR" sz="28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800" smtClean="0"/>
              <a:t>(3) </a:t>
            </a:r>
            <a:r>
              <a:rPr lang="ko-KR" altLang="en-US" sz="3800" smtClean="0"/>
              <a:t>인터넷의 주요 기술</a:t>
            </a:r>
            <a:r>
              <a:rPr lang="en-US" altLang="ko-KR" sz="3800" smtClean="0"/>
              <a:t>(4/4)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2500" y="2017713"/>
            <a:ext cx="8748713" cy="41148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altLang="ko-KR" sz="2800" smtClean="0">
                <a:solidFill>
                  <a:srgbClr val="FF0000"/>
                </a:solidFill>
              </a:rPr>
              <a:t>(10) HTML </a:t>
            </a:r>
            <a:r>
              <a:rPr lang="en-US" altLang="ko-KR" sz="2000" smtClean="0">
                <a:solidFill>
                  <a:srgbClr val="FF0000"/>
                </a:solidFill>
              </a:rPr>
              <a:t>(HyperText Markup Language)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ko-KR" sz="2000" smtClean="0"/>
              <a:t>       </a:t>
            </a:r>
            <a:r>
              <a:rPr lang="ko-KR" altLang="en-US" sz="2000" smtClean="0"/>
              <a:t>그림삽입</a:t>
            </a:r>
            <a:r>
              <a:rPr lang="en-US" altLang="ko-KR" sz="2000" smtClean="0"/>
              <a:t>, </a:t>
            </a:r>
            <a:r>
              <a:rPr lang="ko-KR" altLang="en-US" sz="2000" smtClean="0"/>
              <a:t>글꼴지정 등 문서를 꾸미거나 문서의 특별한 단어를 클릭하면 연결되어 있는 문서를 볼 수 있게 해주는 컴퓨터의 언어이다</a:t>
            </a:r>
            <a:r>
              <a:rPr lang="en-US" altLang="ko-KR" sz="2000" smtClean="0"/>
              <a:t>.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ko-KR" sz="2800" smtClean="0"/>
              <a:t>(11) CGI(Common Gateway Interface)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ko-KR" sz="2800" smtClean="0"/>
              <a:t>(12) TCL(Tool Common Language)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ko-KR" sz="2800" smtClean="0"/>
              <a:t>(13) JAVA/JDBC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ko-KR" sz="2800" smtClean="0"/>
              <a:t>(14) VRML(Virtual Reality Modeling Language)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ko-KR" sz="2800" smtClean="0"/>
              <a:t>(15) XRBL(eXtensible Business Markup Language)</a:t>
            </a:r>
            <a:endParaRPr lang="en-US" altLang="ko-KR" sz="2400" smtClean="0"/>
          </a:p>
          <a:p>
            <a:pPr eaLnBrk="1" hangingPunct="1">
              <a:buFont typeface="Wingdings 2" pitchFamily="18" charset="2"/>
              <a:buNone/>
            </a:pPr>
            <a:endParaRPr lang="en-US" altLang="ko-KR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회계정보시스템 이장형 교수</a:t>
            </a:r>
            <a:endParaRPr lang="en-US" altLang="ko-KR"/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/>
              <a:t>2. </a:t>
            </a:r>
            <a:r>
              <a:rPr lang="ko-KR" altLang="en-US" smtClean="0"/>
              <a:t>인터라넷의 개요</a:t>
            </a:r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ko-KR" smtClean="0"/>
              <a:t>(1) </a:t>
            </a:r>
            <a:r>
              <a:rPr lang="ko-KR" altLang="en-US" smtClean="0"/>
              <a:t>인터라넷의 필요성</a:t>
            </a:r>
          </a:p>
          <a:p>
            <a:pPr algn="just" eaLnBrk="1" hangingPunct="1"/>
            <a:r>
              <a:rPr lang="ko-KR" altLang="en-US" sz="2400" smtClean="0">
                <a:solidFill>
                  <a:srgbClr val="000000"/>
                </a:solidFill>
              </a:rPr>
              <a:t>인트라넷이 </a:t>
            </a:r>
            <a:r>
              <a:rPr lang="ko-KR" altLang="en-US" sz="2400" smtClean="0">
                <a:solidFill>
                  <a:srgbClr val="FF0000"/>
                </a:solidFill>
              </a:rPr>
              <a:t>기업의 활동과 효율성</a:t>
            </a:r>
            <a:r>
              <a:rPr lang="en-US" altLang="ko-KR" sz="2400" smtClean="0">
                <a:solidFill>
                  <a:srgbClr val="FF0000"/>
                </a:solidFill>
              </a:rPr>
              <a:t>, </a:t>
            </a:r>
            <a:r>
              <a:rPr lang="ko-KR" altLang="en-US" sz="2400" smtClean="0">
                <a:solidFill>
                  <a:srgbClr val="FF0000"/>
                </a:solidFill>
              </a:rPr>
              <a:t>개발활동 그리고 기업문화에 이르기까지 미치는 영향은 매우 큼</a:t>
            </a:r>
            <a:r>
              <a:rPr lang="en-US" altLang="ko-KR" sz="2400" smtClean="0">
                <a:solidFill>
                  <a:srgbClr val="000000"/>
                </a:solidFill>
              </a:rPr>
              <a:t>.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ko-KR" altLang="en-US" sz="2000" smtClean="0">
                <a:solidFill>
                  <a:srgbClr val="000000"/>
                </a:solidFill>
                <a:latin typeface="굴림체" pitchFamily="49" charset="-127"/>
                <a:ea typeface="굴림체" pitchFamily="49" charset="-127"/>
              </a:rPr>
              <a:t>인터넷 기술을 기업내부에 적용한 인터라넷은 아래 문제들을 해결하는데 지대한 기여를 할 수 있는 해결점을 제공하고 있음</a:t>
            </a:r>
            <a:r>
              <a:rPr lang="en-US" altLang="ko-KR" sz="2000" smtClean="0">
                <a:solidFill>
                  <a:srgbClr val="000000"/>
                </a:solidFill>
                <a:latin typeface="굴림체" pitchFamily="49" charset="-127"/>
                <a:ea typeface="굴림체" pitchFamily="49" charset="-127"/>
              </a:rPr>
              <a:t>.</a:t>
            </a:r>
          </a:p>
          <a:p>
            <a:pPr algn="just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altLang="ko-KR" sz="2000" smtClean="0">
                <a:solidFill>
                  <a:srgbClr val="FF0000"/>
                </a:solidFill>
                <a:latin typeface="굴림체" pitchFamily="49" charset="-127"/>
                <a:ea typeface="굴림체" pitchFamily="49" charset="-127"/>
              </a:rPr>
              <a:t>1)</a:t>
            </a:r>
            <a:r>
              <a:rPr lang="en-US" altLang="ko-KR" sz="2000" smtClean="0">
                <a:solidFill>
                  <a:srgbClr val="FF0000"/>
                </a:solidFill>
                <a:latin typeface="바탕체" pitchFamily="17" charset="-127"/>
                <a:ea typeface="바탕체" pitchFamily="17" charset="-127"/>
              </a:rPr>
              <a:t> </a:t>
            </a:r>
            <a:r>
              <a:rPr lang="ko-KR" altLang="en-US" sz="2000" smtClean="0">
                <a:solidFill>
                  <a:srgbClr val="FF0000"/>
                </a:solidFill>
                <a:latin typeface="바탕체" pitchFamily="17" charset="-127"/>
                <a:ea typeface="바탕체" pitchFamily="17" charset="-127"/>
              </a:rPr>
              <a:t>제품수명주기</a:t>
            </a:r>
            <a:r>
              <a:rPr lang="en-US" altLang="ko-KR" sz="2000" smtClean="0">
                <a:solidFill>
                  <a:srgbClr val="FF0000"/>
                </a:solidFill>
                <a:latin typeface="굴림체" pitchFamily="49" charset="-127"/>
                <a:ea typeface="굴림체" pitchFamily="49" charset="-127"/>
              </a:rPr>
              <a:t>(PLC)</a:t>
            </a:r>
            <a:r>
              <a:rPr lang="ko-KR" altLang="en-US" sz="2000" smtClean="0">
                <a:solidFill>
                  <a:srgbClr val="FF0000"/>
                </a:solidFill>
                <a:latin typeface="바탕체" pitchFamily="17" charset="-127"/>
                <a:ea typeface="바탕체" pitchFamily="17" charset="-127"/>
              </a:rPr>
              <a:t>의 단축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en-US" altLang="ko-KR" sz="2000" smtClean="0">
                <a:solidFill>
                  <a:srgbClr val="FF0000"/>
                </a:solidFill>
                <a:latin typeface="굴림체" pitchFamily="49" charset="-127"/>
                <a:ea typeface="굴림체" pitchFamily="49" charset="-127"/>
              </a:rPr>
              <a:t>2)</a:t>
            </a:r>
            <a:r>
              <a:rPr lang="en-US" altLang="ko-KR" sz="2000" smtClean="0">
                <a:solidFill>
                  <a:srgbClr val="FF0000"/>
                </a:solidFill>
                <a:latin typeface="바탕체" pitchFamily="17" charset="-127"/>
                <a:ea typeface="바탕체" pitchFamily="17" charset="-127"/>
              </a:rPr>
              <a:t> </a:t>
            </a:r>
            <a:r>
              <a:rPr lang="ko-KR" altLang="en-US" sz="2000" smtClean="0">
                <a:solidFill>
                  <a:srgbClr val="FF0000"/>
                </a:solidFill>
                <a:latin typeface="바탕체" pitchFamily="17" charset="-127"/>
                <a:ea typeface="바탕체" pitchFamily="17" charset="-127"/>
              </a:rPr>
              <a:t>증가하는 원가상승의 압력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en-US" altLang="ko-KR" sz="2000" smtClean="0">
                <a:solidFill>
                  <a:srgbClr val="FF0000"/>
                </a:solidFill>
                <a:ea typeface="바탕체" pitchFamily="17" charset="-127"/>
              </a:rPr>
              <a:t>3)</a:t>
            </a:r>
            <a:r>
              <a:rPr lang="en-US" altLang="ko-KR" sz="2000" smtClean="0">
                <a:solidFill>
                  <a:srgbClr val="FF0000"/>
                </a:solidFill>
                <a:latin typeface="바탕체" pitchFamily="17" charset="-127"/>
                <a:ea typeface="바탕체" pitchFamily="17" charset="-127"/>
              </a:rPr>
              <a:t> </a:t>
            </a:r>
            <a:r>
              <a:rPr lang="ko-KR" altLang="en-US" sz="2000" smtClean="0">
                <a:solidFill>
                  <a:srgbClr val="FF0000"/>
                </a:solidFill>
                <a:latin typeface="바탕체" pitchFamily="17" charset="-127"/>
                <a:ea typeface="바탕체" pitchFamily="17" charset="-127"/>
              </a:rPr>
              <a:t>제품의 질과 고객 서비스에 대한 욕구 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en-US" altLang="ko-KR" sz="2000" smtClean="0">
                <a:solidFill>
                  <a:srgbClr val="FF0000"/>
                </a:solidFill>
                <a:latin typeface="굴림체" pitchFamily="49" charset="-127"/>
                <a:ea typeface="굴림체" pitchFamily="49" charset="-127"/>
              </a:rPr>
              <a:t>4)</a:t>
            </a:r>
            <a:r>
              <a:rPr lang="en-US" altLang="ko-KR" sz="2000" smtClean="0">
                <a:solidFill>
                  <a:srgbClr val="FF0000"/>
                </a:solidFill>
                <a:latin typeface="바탕체" pitchFamily="17" charset="-127"/>
                <a:ea typeface="바탕체" pitchFamily="17" charset="-127"/>
              </a:rPr>
              <a:t> </a:t>
            </a:r>
            <a:r>
              <a:rPr lang="ko-KR" altLang="en-US" sz="2000" smtClean="0">
                <a:solidFill>
                  <a:srgbClr val="FF0000"/>
                </a:solidFill>
                <a:latin typeface="바탕체" pitchFamily="17" charset="-127"/>
                <a:ea typeface="바탕체" pitchFamily="17" charset="-127"/>
              </a:rPr>
              <a:t>가속되는 시장의 변화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en-US" altLang="ko-KR" sz="2000" smtClean="0">
                <a:solidFill>
                  <a:srgbClr val="FF0000"/>
                </a:solidFill>
                <a:latin typeface="굴림체" pitchFamily="49" charset="-127"/>
                <a:ea typeface="굴림체" pitchFamily="49" charset="-127"/>
              </a:rPr>
              <a:t>5)</a:t>
            </a:r>
            <a:r>
              <a:rPr lang="en-US" altLang="ko-KR" sz="2000" smtClean="0">
                <a:solidFill>
                  <a:srgbClr val="FF0000"/>
                </a:solidFill>
                <a:latin typeface="바탕체" pitchFamily="17" charset="-127"/>
                <a:ea typeface="바탕체" pitchFamily="17" charset="-127"/>
              </a:rPr>
              <a:t> </a:t>
            </a:r>
            <a:r>
              <a:rPr lang="ko-KR" altLang="en-US" sz="2000" smtClean="0">
                <a:solidFill>
                  <a:srgbClr val="FF0000"/>
                </a:solidFill>
                <a:latin typeface="바탕체" pitchFamily="17" charset="-127"/>
                <a:ea typeface="바탕체" pitchFamily="17" charset="-127"/>
              </a:rPr>
              <a:t>새로운 비지니스 모델</a:t>
            </a:r>
            <a:endParaRPr lang="ko-KR" altLang="en-US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회계정보시스템 이장형 교수</a:t>
            </a:r>
            <a:endParaRPr lang="en-US" altLang="ko-KR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/>
              <a:t>(2) </a:t>
            </a:r>
            <a:r>
              <a:rPr lang="ko-KR" altLang="en-US" smtClean="0"/>
              <a:t>인터라넷의 개념</a:t>
            </a:r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ko-KR" altLang="en-US" smtClean="0"/>
              <a:t>인트라넷과 인터넷은 </a:t>
            </a:r>
            <a:r>
              <a:rPr lang="ko-KR" altLang="en-US" smtClean="0">
                <a:solidFill>
                  <a:srgbClr val="FF0000"/>
                </a:solidFill>
              </a:rPr>
              <a:t>기술상 차이가 없음</a:t>
            </a:r>
            <a:r>
              <a:rPr lang="en-US" altLang="ko-KR" smtClean="0"/>
              <a:t>. </a:t>
            </a:r>
            <a:r>
              <a:rPr lang="ko-KR" altLang="en-US" smtClean="0"/>
              <a:t>인트라넷은 모든 사람들에게 접근이 허락되지 않는다는 것만 다름</a:t>
            </a:r>
            <a:r>
              <a:rPr lang="en-US" altLang="ko-KR" smtClean="0"/>
              <a:t>. </a:t>
            </a:r>
          </a:p>
          <a:p>
            <a:pPr eaLnBrk="1" hangingPunct="1">
              <a:lnSpc>
                <a:spcPct val="130000"/>
              </a:lnSpc>
            </a:pPr>
            <a:r>
              <a:rPr lang="ko-KR" altLang="en-US" smtClean="0"/>
              <a:t>인트라넷은 </a:t>
            </a:r>
            <a:r>
              <a:rPr lang="ko-KR" altLang="en-US" smtClean="0">
                <a:solidFill>
                  <a:srgbClr val="FF0000"/>
                </a:solidFill>
              </a:rPr>
              <a:t>폐쇄된 네트워크를 위해 인터넷기술로 구현한 응용프로그램</a:t>
            </a:r>
            <a:r>
              <a:rPr lang="ko-KR" altLang="en-US" smtClean="0"/>
              <a:t>이라고 할 수 있음</a:t>
            </a:r>
            <a:r>
              <a:rPr lang="en-US" altLang="ko-KR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회계정보시스템 이장형 교수</a:t>
            </a:r>
            <a:endParaRPr lang="en-US" altLang="ko-KR"/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/>
              <a:t>(3) </a:t>
            </a:r>
            <a:r>
              <a:rPr lang="ko-KR" altLang="en-US" smtClean="0"/>
              <a:t>인터라넷의 활용성</a:t>
            </a:r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110000"/>
              </a:lnSpc>
            </a:pPr>
            <a:r>
              <a:rPr lang="ko-KR" altLang="en-US" sz="2800" smtClean="0">
                <a:solidFill>
                  <a:srgbClr val="000000"/>
                </a:solidFill>
              </a:rPr>
              <a:t>네트워크 응용프로그램에서 인트라넷의 주요 관점은 프로세스통합의 용이성에 있다</a:t>
            </a:r>
            <a:r>
              <a:rPr lang="en-US" altLang="ko-KR" sz="2800" smtClean="0">
                <a:solidFill>
                  <a:srgbClr val="000000"/>
                </a:solidFill>
              </a:rPr>
              <a:t>.  </a:t>
            </a:r>
            <a:r>
              <a:rPr lang="ko-KR" altLang="en-US" sz="2800" smtClean="0">
                <a:solidFill>
                  <a:srgbClr val="000000"/>
                </a:solidFill>
              </a:rPr>
              <a:t>정보호환이 쉬운 시스템이 저렴하게 공급되는 것이다</a:t>
            </a:r>
            <a:r>
              <a:rPr lang="en-US" altLang="ko-KR" sz="2800" smtClean="0">
                <a:solidFill>
                  <a:srgbClr val="000000"/>
                </a:solidFill>
              </a:rPr>
              <a:t>.</a:t>
            </a:r>
          </a:p>
          <a:p>
            <a:pPr eaLnBrk="1" hangingPunct="1">
              <a:lnSpc>
                <a:spcPct val="110000"/>
              </a:lnSpc>
            </a:pPr>
            <a:r>
              <a:rPr lang="ko-KR" altLang="en-US" sz="2800" smtClean="0"/>
              <a:t>인트라넷은 비용절감과 접속의 용이성을 제공한다</a:t>
            </a:r>
          </a:p>
          <a:p>
            <a:pPr algn="just" eaLnBrk="1" hangingPunct="1">
              <a:lnSpc>
                <a:spcPct val="110000"/>
              </a:lnSpc>
            </a:pPr>
            <a:r>
              <a:rPr lang="ko-KR" altLang="en-US" sz="2800" smtClean="0">
                <a:solidFill>
                  <a:srgbClr val="000000"/>
                </a:solidFill>
              </a:rPr>
              <a:t>인트라넷을 통해서 영업정보관리는 전세계적이고 다기능적으로 이루어 질 수 있다</a:t>
            </a:r>
            <a:r>
              <a:rPr lang="en-US" altLang="ko-KR" sz="2800" smtClean="0">
                <a:solidFill>
                  <a:srgbClr val="000000"/>
                </a:solidFill>
              </a:rPr>
              <a:t>.</a:t>
            </a:r>
            <a:endParaRPr lang="en-US" altLang="ko-KR" smtClean="0">
              <a:ea typeface="바탕체" pitchFamily="17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회계정보시스템 이장형 교수</a:t>
            </a:r>
            <a:endParaRPr lang="en-US" altLang="ko-KR"/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/>
              <a:t>3. </a:t>
            </a:r>
            <a:r>
              <a:rPr lang="ko-KR" altLang="en-US" smtClean="0"/>
              <a:t>인터넷과 인터라넷</a:t>
            </a:r>
          </a:p>
        </p:txBody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ko-KR" altLang="en-US" smtClean="0"/>
              <a:t>인터라넷을 적용시 다음과 같은 잇점이 있다</a:t>
            </a:r>
            <a:r>
              <a:rPr lang="en-US" altLang="ko-KR" smtClean="0"/>
              <a:t>.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altLang="ko-KR" smtClean="0"/>
              <a:t>  (1) </a:t>
            </a:r>
            <a:r>
              <a:rPr lang="ko-KR" altLang="en-US" smtClean="0"/>
              <a:t>범세계적인 의사소통</a:t>
            </a:r>
          </a:p>
          <a:p>
            <a:pPr eaLnBrk="1" hangingPunct="1">
              <a:buFont typeface="Wingdings" pitchFamily="2" charset="2"/>
              <a:buNone/>
            </a:pPr>
            <a:r>
              <a:rPr lang="ko-KR" altLang="en-US" smtClean="0"/>
              <a:t>  </a:t>
            </a:r>
            <a:r>
              <a:rPr lang="en-US" altLang="ko-KR" smtClean="0"/>
              <a:t>(2) </a:t>
            </a:r>
            <a:r>
              <a:rPr lang="ko-KR" altLang="en-US" smtClean="0"/>
              <a:t>의사소통의 성과증대</a:t>
            </a:r>
          </a:p>
          <a:p>
            <a:pPr eaLnBrk="1" hangingPunct="1">
              <a:buFont typeface="Wingdings" pitchFamily="2" charset="2"/>
              <a:buNone/>
            </a:pPr>
            <a:r>
              <a:rPr lang="ko-KR" altLang="en-US" smtClean="0"/>
              <a:t>  </a:t>
            </a:r>
            <a:r>
              <a:rPr lang="en-US" altLang="ko-KR" smtClean="0"/>
              <a:t>(3) </a:t>
            </a:r>
            <a:r>
              <a:rPr lang="ko-KR" altLang="en-US" smtClean="0"/>
              <a:t>신뢰성</a:t>
            </a:r>
          </a:p>
          <a:p>
            <a:pPr eaLnBrk="1" hangingPunct="1">
              <a:buFont typeface="Wingdings" pitchFamily="2" charset="2"/>
              <a:buNone/>
            </a:pPr>
            <a:r>
              <a:rPr lang="ko-KR" altLang="en-US" smtClean="0"/>
              <a:t>  </a:t>
            </a:r>
            <a:r>
              <a:rPr lang="en-US" altLang="ko-KR" smtClean="0"/>
              <a:t>(4) </a:t>
            </a:r>
            <a:r>
              <a:rPr lang="ko-KR" altLang="en-US" smtClean="0"/>
              <a:t>표준성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회계정보시스템 이장형 교수</a:t>
            </a:r>
            <a:endParaRPr lang="en-US" altLang="ko-KR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/>
              <a:t>(2) </a:t>
            </a:r>
            <a:r>
              <a:rPr lang="ko-KR" altLang="en-US" smtClean="0"/>
              <a:t>데이터 전송 시스템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ko-KR" altLang="en-US" smtClean="0"/>
              <a:t>데이터 전송</a:t>
            </a:r>
          </a:p>
          <a:p>
            <a:pPr eaLnBrk="1" hangingPunct="1">
              <a:buFont typeface="Wingdings" pitchFamily="2" charset="2"/>
              <a:buNone/>
            </a:pPr>
            <a:r>
              <a:rPr lang="ko-KR" altLang="en-US" smtClean="0"/>
              <a:t>   </a:t>
            </a:r>
          </a:p>
          <a:p>
            <a:pPr eaLnBrk="1" hangingPunct="1">
              <a:lnSpc>
                <a:spcPct val="160000"/>
              </a:lnSpc>
              <a:buFont typeface="Wingdings" pitchFamily="2" charset="2"/>
              <a:buNone/>
            </a:pPr>
            <a:r>
              <a:rPr lang="ko-KR" altLang="en-US" smtClean="0"/>
              <a:t> </a:t>
            </a:r>
            <a:r>
              <a:rPr lang="en-US" altLang="ko-KR" smtClean="0"/>
              <a:t>- </a:t>
            </a:r>
            <a:r>
              <a:rPr lang="ko-KR" altLang="en-US" smtClean="0"/>
              <a:t>정보처리 장치에 의하여 처리될</a:t>
            </a:r>
            <a:r>
              <a:rPr lang="en-US" altLang="ko-KR" smtClean="0"/>
              <a:t>, </a:t>
            </a:r>
          </a:p>
          <a:p>
            <a:pPr eaLnBrk="1" hangingPunct="1">
              <a:lnSpc>
                <a:spcPct val="160000"/>
              </a:lnSpc>
              <a:buFont typeface="Wingdings" pitchFamily="2" charset="2"/>
              <a:buNone/>
            </a:pPr>
            <a:r>
              <a:rPr lang="en-US" altLang="ko-KR" smtClean="0"/>
              <a:t>   </a:t>
            </a:r>
            <a:r>
              <a:rPr lang="ko-KR" altLang="en-US" smtClean="0"/>
              <a:t>또는 처리된 디지털 정보의 전송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ko-KR" altLang="en-US" smtClean="0">
                <a:solidFill>
                  <a:srgbClr val="000000"/>
                </a:solidFill>
                <a:latin typeface="돋움체" pitchFamily="49" charset="-127"/>
                <a:ea typeface="돋움체" pitchFamily="49" charset="-127"/>
              </a:rPr>
              <a:t> </a:t>
            </a:r>
            <a:endParaRPr lang="ko-KR" altLang="en-US" sz="1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회계정보시스템 이장형 교수</a:t>
            </a:r>
            <a:endParaRPr lang="en-US" altLang="ko-KR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/>
              <a:t>인터넷과 인터라넷의 차이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412750" y="2133600"/>
          <a:ext cx="9906000" cy="422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문서" r:id="rId3" imgW="5612040" imgH="2657520" progId="Word.Document.8">
                  <p:embed/>
                </p:oleObj>
              </mc:Choice>
              <mc:Fallback>
                <p:oleObj name="문서" r:id="rId3" imgW="5612040" imgH="265752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750" y="2133600"/>
                        <a:ext cx="9906000" cy="422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회계정보시스템 이장형 교수</a:t>
            </a:r>
            <a:endParaRPr lang="en-US" altLang="ko-KR"/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/>
              <a:t>4. </a:t>
            </a:r>
            <a:r>
              <a:rPr lang="ko-KR" altLang="en-US" smtClean="0"/>
              <a:t>인터라넷의 구조와 장점</a:t>
            </a:r>
          </a:p>
        </p:txBody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ko-KR" altLang="en-US" smtClean="0"/>
              <a:t>인터라넷의 기본목적</a:t>
            </a:r>
          </a:p>
          <a:p>
            <a:pPr eaLnBrk="1" hangingPunct="1"/>
            <a:endParaRPr lang="ko-KR" altLang="en-US" smtClean="0"/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ko-KR" altLang="en-US" smtClean="0"/>
              <a:t>  </a:t>
            </a:r>
            <a:r>
              <a:rPr lang="en-US" altLang="ko-KR" smtClean="0"/>
              <a:t>- </a:t>
            </a:r>
            <a:r>
              <a:rPr lang="ko-KR" altLang="en-US" smtClean="0"/>
              <a:t>정보자원의 공유</a:t>
            </a:r>
            <a:r>
              <a:rPr lang="en-US" altLang="ko-KR" smtClean="0"/>
              <a:t>, 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smtClean="0"/>
              <a:t>  - </a:t>
            </a:r>
            <a:r>
              <a:rPr lang="ko-KR" altLang="en-US" smtClean="0"/>
              <a:t>시간</a:t>
            </a:r>
            <a:r>
              <a:rPr lang="en-US" altLang="ko-KR" smtClean="0"/>
              <a:t>, </a:t>
            </a:r>
            <a:r>
              <a:rPr lang="ko-KR" altLang="en-US" smtClean="0"/>
              <a:t>노력</a:t>
            </a:r>
            <a:r>
              <a:rPr lang="en-US" altLang="ko-KR" smtClean="0"/>
              <a:t>, </a:t>
            </a:r>
            <a:r>
              <a:rPr lang="ko-KR" altLang="en-US" smtClean="0"/>
              <a:t>생산성</a:t>
            </a:r>
            <a:r>
              <a:rPr lang="en-US" altLang="ko-KR" smtClean="0"/>
              <a:t>, </a:t>
            </a:r>
            <a:r>
              <a:rPr lang="ko-KR" altLang="en-US" smtClean="0"/>
              <a:t>적시성</a:t>
            </a:r>
            <a:r>
              <a:rPr lang="en-US" altLang="ko-KR" smtClean="0"/>
              <a:t>, </a:t>
            </a:r>
            <a:r>
              <a:rPr lang="ko-KR" altLang="en-US" smtClean="0"/>
              <a:t>경쟁력 제고 등이다</a:t>
            </a:r>
            <a:r>
              <a:rPr lang="en-US" altLang="ko-KR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회계정보시스템 이장형 교수</a:t>
            </a:r>
            <a:endParaRPr lang="en-US" altLang="ko-KR"/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/>
              <a:t>(1) </a:t>
            </a:r>
            <a:r>
              <a:rPr lang="ko-KR" altLang="en-US" smtClean="0"/>
              <a:t>인터라넷의 특징</a:t>
            </a:r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z="2000" smtClean="0">
                <a:solidFill>
                  <a:srgbClr val="000000"/>
                </a:solidFill>
              </a:rPr>
              <a:t>① </a:t>
            </a:r>
            <a:r>
              <a:rPr lang="ko-KR" altLang="en-US" sz="2000" smtClean="0">
                <a:solidFill>
                  <a:srgbClr val="000000"/>
                </a:solidFill>
              </a:rPr>
              <a:t>윈도 인터페이스에서 클라이언트 브라우저를 사용해 전자우편</a:t>
            </a:r>
            <a:r>
              <a:rPr lang="en-US" altLang="ko-KR" sz="2000" smtClean="0">
                <a:solidFill>
                  <a:srgbClr val="000000"/>
                </a:solidFill>
              </a:rPr>
              <a:t>, </a:t>
            </a:r>
            <a:r>
              <a:rPr lang="ko-KR" altLang="en-US" sz="2000" smtClean="0">
                <a:solidFill>
                  <a:srgbClr val="000000"/>
                </a:solidFill>
              </a:rPr>
              <a:t>팩스</a:t>
            </a:r>
            <a:r>
              <a:rPr lang="en-US" altLang="ko-KR" sz="2000" smtClean="0">
                <a:solidFill>
                  <a:srgbClr val="000000"/>
                </a:solidFill>
              </a:rPr>
              <a:t>, </a:t>
            </a:r>
            <a:r>
              <a:rPr lang="ko-KR" altLang="en-US" sz="2000" smtClean="0">
                <a:solidFill>
                  <a:srgbClr val="000000"/>
                </a:solidFill>
              </a:rPr>
              <a:t>스케줄링</a:t>
            </a:r>
            <a:r>
              <a:rPr lang="en-US" altLang="ko-KR" sz="2000" smtClean="0">
                <a:solidFill>
                  <a:srgbClr val="000000"/>
                </a:solidFill>
              </a:rPr>
              <a:t>, </a:t>
            </a:r>
            <a:r>
              <a:rPr lang="ko-KR" altLang="en-US" sz="2000" smtClean="0">
                <a:solidFill>
                  <a:srgbClr val="000000"/>
                </a:solidFill>
              </a:rPr>
              <a:t>화상회의 등 응용프로그램을 쉽게 통합할 수 있다</a:t>
            </a:r>
            <a:r>
              <a:rPr lang="en-US" altLang="ko-KR" sz="2000" smtClean="0">
                <a:solidFill>
                  <a:srgbClr val="000000"/>
                </a:solidFill>
              </a:rPr>
              <a:t>.</a:t>
            </a:r>
          </a:p>
          <a:p>
            <a:pPr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z="2000" smtClean="0">
                <a:solidFill>
                  <a:srgbClr val="000000"/>
                </a:solidFill>
              </a:rPr>
              <a:t>② </a:t>
            </a:r>
            <a:r>
              <a:rPr lang="ko-KR" altLang="en-US" sz="2000" smtClean="0">
                <a:solidFill>
                  <a:srgbClr val="000000"/>
                </a:solidFill>
              </a:rPr>
              <a:t>다양한 데이터베이스의 연동이 가능하고 내부의 하드웨어나 운영체제에 관계없이 표준화된 소프트웨어 개발환경을 제공한다</a:t>
            </a:r>
            <a:r>
              <a:rPr lang="en-US" altLang="ko-KR" sz="2000" smtClean="0">
                <a:solidFill>
                  <a:srgbClr val="000000"/>
                </a:solidFill>
              </a:rPr>
              <a:t>.</a:t>
            </a:r>
          </a:p>
          <a:p>
            <a:pPr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z="2000" smtClean="0">
                <a:solidFill>
                  <a:srgbClr val="000000"/>
                </a:solidFill>
              </a:rPr>
              <a:t>③ </a:t>
            </a:r>
            <a:r>
              <a:rPr lang="ko-KR" altLang="en-US" sz="2000" smtClean="0">
                <a:solidFill>
                  <a:srgbClr val="000000"/>
                </a:solidFill>
              </a:rPr>
              <a:t>각종 멀티미디어 자료의 교환</a:t>
            </a:r>
            <a:r>
              <a:rPr lang="en-US" altLang="ko-KR" sz="2000" smtClean="0">
                <a:solidFill>
                  <a:srgbClr val="000000"/>
                </a:solidFill>
              </a:rPr>
              <a:t>, </a:t>
            </a:r>
            <a:r>
              <a:rPr lang="ko-KR" altLang="en-US" sz="2000" smtClean="0">
                <a:solidFill>
                  <a:srgbClr val="000000"/>
                </a:solidFill>
              </a:rPr>
              <a:t>서류의 표준화</a:t>
            </a:r>
            <a:r>
              <a:rPr lang="en-US" altLang="ko-KR" sz="2000" smtClean="0">
                <a:solidFill>
                  <a:srgbClr val="000000"/>
                </a:solidFill>
              </a:rPr>
              <a:t>, </a:t>
            </a:r>
            <a:r>
              <a:rPr lang="ko-KR" altLang="en-US" sz="2000" smtClean="0">
                <a:solidFill>
                  <a:srgbClr val="000000"/>
                </a:solidFill>
              </a:rPr>
              <a:t>그림이나 음성을 첨가한 멀티미디어 문서나 하이퍼 링크를 활용한 문서 제작 등도 가능하다</a:t>
            </a:r>
            <a:r>
              <a:rPr lang="en-US" altLang="ko-KR" sz="2000" smtClean="0">
                <a:solidFill>
                  <a:srgbClr val="000000"/>
                </a:solidFill>
              </a:rPr>
              <a:t>.</a:t>
            </a:r>
          </a:p>
          <a:p>
            <a:pPr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z="2000" smtClean="0">
                <a:solidFill>
                  <a:srgbClr val="000000"/>
                </a:solidFill>
              </a:rPr>
              <a:t>④ WWW</a:t>
            </a:r>
            <a:r>
              <a:rPr lang="ko-KR" altLang="en-US" sz="2000" smtClean="0">
                <a:solidFill>
                  <a:srgbClr val="000000"/>
                </a:solidFill>
              </a:rPr>
              <a:t>환경의 웹 브라우저에 익숙하면 별도의 교육없이도 모든 그룹웨어를 사용할 수 있게 지원한다</a:t>
            </a:r>
            <a:r>
              <a:rPr lang="en-US" altLang="ko-KR" sz="2000" smtClean="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회계정보시스템 이장형 교수</a:t>
            </a:r>
            <a:endParaRPr lang="en-US" altLang="ko-KR"/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>
          <a:xfrm>
            <a:off x="742950" y="381000"/>
            <a:ext cx="8420100" cy="762000"/>
          </a:xfrm>
        </p:spPr>
        <p:txBody>
          <a:bodyPr/>
          <a:lstStyle/>
          <a:p>
            <a:pPr eaLnBrk="1" hangingPunct="1"/>
            <a:r>
              <a:rPr lang="ko-KR" altLang="en-US" smtClean="0"/>
              <a:t>인터라넷의 개념</a:t>
            </a:r>
          </a:p>
        </p:txBody>
      </p:sp>
      <p:sp>
        <p:nvSpPr>
          <p:cNvPr id="61444" name="Rectangle 5"/>
          <p:cNvSpPr>
            <a:spLocks noChangeArrowheads="1"/>
          </p:cNvSpPr>
          <p:nvPr/>
        </p:nvSpPr>
        <p:spPr bwMode="auto">
          <a:xfrm>
            <a:off x="2641600" y="1905000"/>
            <a:ext cx="33020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9pPr>
          </a:lstStyle>
          <a:p>
            <a:pPr algn="ctr" eaLnBrk="1" hangingPunct="1"/>
            <a:r>
              <a:rPr lang="ko-KR" altLang="en-US">
                <a:latin typeface="Times New Roman" pitchFamily="18" charset="0"/>
              </a:rPr>
              <a:t>정          보</a:t>
            </a:r>
          </a:p>
        </p:txBody>
      </p:sp>
      <p:sp>
        <p:nvSpPr>
          <p:cNvPr id="61445" name="Rectangle 6"/>
          <p:cNvSpPr>
            <a:spLocks noChangeArrowheads="1"/>
          </p:cNvSpPr>
          <p:nvPr/>
        </p:nvSpPr>
        <p:spPr bwMode="auto">
          <a:xfrm>
            <a:off x="3714750" y="3581400"/>
            <a:ext cx="19812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>
                <a:latin typeface="Times New Roman" pitchFamily="18" charset="0"/>
              </a:rPr>
              <a:t>Biz Logic</a:t>
            </a:r>
          </a:p>
        </p:txBody>
      </p:sp>
      <p:sp>
        <p:nvSpPr>
          <p:cNvPr id="61446" name="Rectangle 7"/>
          <p:cNvSpPr>
            <a:spLocks noChangeArrowheads="1"/>
          </p:cNvSpPr>
          <p:nvPr/>
        </p:nvSpPr>
        <p:spPr bwMode="auto">
          <a:xfrm>
            <a:off x="3302000" y="3124200"/>
            <a:ext cx="19812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>
                <a:latin typeface="Times New Roman" pitchFamily="18" charset="0"/>
              </a:rPr>
              <a:t>Data Logic</a:t>
            </a:r>
          </a:p>
        </p:txBody>
      </p:sp>
      <p:sp>
        <p:nvSpPr>
          <p:cNvPr id="61447" name="Rectangle 8"/>
          <p:cNvSpPr>
            <a:spLocks noChangeArrowheads="1"/>
          </p:cNvSpPr>
          <p:nvPr/>
        </p:nvSpPr>
        <p:spPr bwMode="auto">
          <a:xfrm>
            <a:off x="2641600" y="4724400"/>
            <a:ext cx="41275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9pPr>
          </a:lstStyle>
          <a:p>
            <a:pPr algn="ctr" eaLnBrk="1" hangingPunct="1"/>
            <a:r>
              <a:rPr lang="ko-KR" altLang="en-US">
                <a:latin typeface="Times New Roman" pitchFamily="18" charset="0"/>
              </a:rPr>
              <a:t>망 </a:t>
            </a:r>
            <a:r>
              <a:rPr lang="en-US" altLang="ko-KR">
                <a:latin typeface="Times New Roman" pitchFamily="18" charset="0"/>
              </a:rPr>
              <a:t>(TCP / IP)</a:t>
            </a:r>
          </a:p>
        </p:txBody>
      </p:sp>
      <p:sp>
        <p:nvSpPr>
          <p:cNvPr id="61448" name="Rectangle 9"/>
          <p:cNvSpPr>
            <a:spLocks noChangeArrowheads="1"/>
          </p:cNvSpPr>
          <p:nvPr/>
        </p:nvSpPr>
        <p:spPr bwMode="auto">
          <a:xfrm>
            <a:off x="3384550" y="5867400"/>
            <a:ext cx="2641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>
                <a:latin typeface="Times New Roman" pitchFamily="18" charset="0"/>
              </a:rPr>
              <a:t>Presentation Logic</a:t>
            </a:r>
          </a:p>
        </p:txBody>
      </p:sp>
      <p:sp>
        <p:nvSpPr>
          <p:cNvPr id="61449" name="Text Box 17"/>
          <p:cNvSpPr txBox="1">
            <a:spLocks noChangeArrowheads="1"/>
          </p:cNvSpPr>
          <p:nvPr/>
        </p:nvSpPr>
        <p:spPr bwMode="auto">
          <a:xfrm>
            <a:off x="2706688" y="1412875"/>
            <a:ext cx="3883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>
                <a:latin typeface="Times New Roman" pitchFamily="18" charset="0"/>
              </a:rPr>
              <a:t>1</a:t>
            </a:r>
            <a:r>
              <a:rPr lang="ko-KR" altLang="en-US">
                <a:latin typeface="Times New Roman" pitchFamily="18" charset="0"/>
              </a:rPr>
              <a:t>단계 </a:t>
            </a:r>
            <a:r>
              <a:rPr lang="en-US" altLang="ko-KR">
                <a:latin typeface="Times New Roman" pitchFamily="18" charset="0"/>
              </a:rPr>
              <a:t>: </a:t>
            </a:r>
            <a:r>
              <a:rPr lang="ko-KR" altLang="en-US">
                <a:latin typeface="Times New Roman" pitchFamily="18" charset="0"/>
              </a:rPr>
              <a:t>표준 </a:t>
            </a:r>
            <a:r>
              <a:rPr lang="en-US" altLang="ko-KR">
                <a:latin typeface="Times New Roman" pitchFamily="18" charset="0"/>
              </a:rPr>
              <a:t>C/S Model </a:t>
            </a:r>
            <a:r>
              <a:rPr lang="ko-KR" altLang="en-US">
                <a:latin typeface="Times New Roman" pitchFamily="18" charset="0"/>
              </a:rPr>
              <a:t>도입</a:t>
            </a:r>
          </a:p>
        </p:txBody>
      </p:sp>
      <p:cxnSp>
        <p:nvCxnSpPr>
          <p:cNvPr id="61450" name="AutoShape 18"/>
          <p:cNvCxnSpPr>
            <a:cxnSpLocks noChangeShapeType="1"/>
            <a:stCxn id="61444" idx="2"/>
            <a:endCxn id="61446" idx="0"/>
          </p:cNvCxnSpPr>
          <p:nvPr/>
        </p:nvCxnSpPr>
        <p:spPr bwMode="auto">
          <a:xfrm>
            <a:off x="4292600" y="2438400"/>
            <a:ext cx="0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451" name="AutoShape 19"/>
          <p:cNvCxnSpPr>
            <a:cxnSpLocks noChangeShapeType="1"/>
            <a:stCxn id="61445" idx="2"/>
            <a:endCxn id="61447" idx="0"/>
          </p:cNvCxnSpPr>
          <p:nvPr/>
        </p:nvCxnSpPr>
        <p:spPr bwMode="auto">
          <a:xfrm>
            <a:off x="4705350" y="4191000"/>
            <a:ext cx="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452" name="AutoShape 20"/>
          <p:cNvCxnSpPr>
            <a:cxnSpLocks noChangeShapeType="1"/>
            <a:stCxn id="61447" idx="2"/>
            <a:endCxn id="61448" idx="0"/>
          </p:cNvCxnSpPr>
          <p:nvPr/>
        </p:nvCxnSpPr>
        <p:spPr bwMode="auto">
          <a:xfrm>
            <a:off x="4705350" y="5410200"/>
            <a:ext cx="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453" name="Text Box 21"/>
          <p:cNvSpPr txBox="1">
            <a:spLocks noChangeArrowheads="1"/>
          </p:cNvSpPr>
          <p:nvPr/>
        </p:nvSpPr>
        <p:spPr bwMode="auto">
          <a:xfrm>
            <a:off x="4687888" y="2479675"/>
            <a:ext cx="23828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>
                <a:latin typeface="Times New Roman" pitchFamily="18" charset="0"/>
              </a:rPr>
              <a:t>Data Query Logic</a:t>
            </a:r>
          </a:p>
        </p:txBody>
      </p:sp>
      <p:sp>
        <p:nvSpPr>
          <p:cNvPr id="61454" name="Text Box 22"/>
          <p:cNvSpPr txBox="1">
            <a:spLocks noChangeArrowheads="1"/>
          </p:cNvSpPr>
          <p:nvPr/>
        </p:nvSpPr>
        <p:spPr bwMode="auto">
          <a:xfrm>
            <a:off x="5843588" y="3089275"/>
            <a:ext cx="258603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>
                <a:latin typeface="Times New Roman" pitchFamily="18" charset="0"/>
              </a:rPr>
              <a:t>CGI Interface</a:t>
            </a:r>
          </a:p>
          <a:p>
            <a:pPr eaLnBrk="1" hangingPunct="1"/>
            <a:r>
              <a:rPr lang="en-US" altLang="ko-KR">
                <a:latin typeface="Times New Roman" pitchFamily="18" charset="0"/>
              </a:rPr>
              <a:t>Web Server</a:t>
            </a:r>
          </a:p>
          <a:p>
            <a:pPr eaLnBrk="1" hangingPunct="1"/>
            <a:r>
              <a:rPr lang="en-US" altLang="ko-KR">
                <a:latin typeface="Times New Roman" pitchFamily="18" charset="0"/>
              </a:rPr>
              <a:t>HTML File Builder</a:t>
            </a:r>
          </a:p>
        </p:txBody>
      </p:sp>
      <p:sp>
        <p:nvSpPr>
          <p:cNvPr id="61455" name="Text Box 23"/>
          <p:cNvSpPr txBox="1">
            <a:spLocks noChangeArrowheads="1"/>
          </p:cNvSpPr>
          <p:nvPr/>
        </p:nvSpPr>
        <p:spPr bwMode="auto">
          <a:xfrm>
            <a:off x="4870450" y="4267200"/>
            <a:ext cx="2054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>
                <a:latin typeface="Times New Roman" pitchFamily="18" charset="0"/>
              </a:rPr>
              <a:t>HTTP Protocol</a:t>
            </a:r>
          </a:p>
        </p:txBody>
      </p:sp>
      <p:sp>
        <p:nvSpPr>
          <p:cNvPr id="61456" name="Text Box 24"/>
          <p:cNvSpPr txBox="1">
            <a:spLocks noChangeArrowheads="1"/>
          </p:cNvSpPr>
          <p:nvPr/>
        </p:nvSpPr>
        <p:spPr bwMode="auto">
          <a:xfrm>
            <a:off x="5018088" y="5375275"/>
            <a:ext cx="1597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>
                <a:latin typeface="Times New Roman" pitchFamily="18" charset="0"/>
              </a:rPr>
              <a:t>HTML File</a:t>
            </a:r>
          </a:p>
        </p:txBody>
      </p:sp>
      <p:sp>
        <p:nvSpPr>
          <p:cNvPr id="61457" name="Text Box 25"/>
          <p:cNvSpPr txBox="1">
            <a:spLocks noChangeArrowheads="1"/>
          </p:cNvSpPr>
          <p:nvPr/>
        </p:nvSpPr>
        <p:spPr bwMode="auto">
          <a:xfrm>
            <a:off x="6173788" y="5832475"/>
            <a:ext cx="1868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>
                <a:latin typeface="Times New Roman" pitchFamily="18" charset="0"/>
              </a:rPr>
              <a:t>Web Browser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회계정보시스템 이장형 교수</a:t>
            </a:r>
            <a:endParaRPr lang="en-US" altLang="ko-KR"/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/>
              <a:t>(2) Intranet </a:t>
            </a:r>
            <a:r>
              <a:rPr lang="ko-KR" altLang="en-US" smtClean="0"/>
              <a:t>의 장점</a:t>
            </a:r>
          </a:p>
        </p:txBody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en-US" altLang="ko-KR" sz="2400" smtClean="0">
                <a:solidFill>
                  <a:srgbClr val="000000"/>
                </a:solidFill>
              </a:rPr>
              <a:t>① </a:t>
            </a:r>
            <a:r>
              <a:rPr lang="ko-KR" altLang="en-US" sz="2400" smtClean="0">
                <a:solidFill>
                  <a:srgbClr val="000000"/>
                </a:solidFill>
              </a:rPr>
              <a:t>인터넷과 웹의 장점을 활용해 저렴한 비용으로 정보시스템을 구축할 수 있다</a:t>
            </a:r>
            <a:r>
              <a:rPr lang="en-US" altLang="ko-KR" sz="2400" smtClean="0">
                <a:solidFill>
                  <a:srgbClr val="000000"/>
                </a:solidFill>
              </a:rPr>
              <a:t>.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en-US" altLang="ko-KR" sz="2400" smtClean="0">
                <a:solidFill>
                  <a:srgbClr val="000000"/>
                </a:solidFill>
              </a:rPr>
              <a:t>② IBM </a:t>
            </a:r>
            <a:r>
              <a:rPr lang="ko-KR" altLang="en-US" sz="2400" smtClean="0">
                <a:solidFill>
                  <a:srgbClr val="000000"/>
                </a:solidFill>
              </a:rPr>
              <a:t>호환 </a:t>
            </a:r>
            <a:r>
              <a:rPr lang="en-US" altLang="ko-KR" sz="2400" smtClean="0">
                <a:solidFill>
                  <a:srgbClr val="000000"/>
                </a:solidFill>
              </a:rPr>
              <a:t>PC</a:t>
            </a:r>
            <a:r>
              <a:rPr lang="ko-KR" altLang="en-US" sz="2400" smtClean="0">
                <a:solidFill>
                  <a:srgbClr val="000000"/>
                </a:solidFill>
              </a:rPr>
              <a:t>와 메킨토시</a:t>
            </a:r>
            <a:r>
              <a:rPr lang="en-US" altLang="ko-KR" sz="2400" smtClean="0">
                <a:solidFill>
                  <a:srgbClr val="000000"/>
                </a:solidFill>
              </a:rPr>
              <a:t>, </a:t>
            </a:r>
            <a:r>
              <a:rPr lang="ko-KR" altLang="en-US" sz="2400" smtClean="0">
                <a:solidFill>
                  <a:srgbClr val="000000"/>
                </a:solidFill>
              </a:rPr>
              <a:t>워크스테이션</a:t>
            </a:r>
            <a:r>
              <a:rPr lang="en-US" altLang="ko-KR" sz="2400" smtClean="0">
                <a:solidFill>
                  <a:srgbClr val="000000"/>
                </a:solidFill>
              </a:rPr>
              <a:t>, </a:t>
            </a:r>
            <a:r>
              <a:rPr lang="ko-KR" altLang="en-US" sz="2400" smtClean="0">
                <a:solidFill>
                  <a:srgbClr val="000000"/>
                </a:solidFill>
              </a:rPr>
              <a:t>서버등 이기종이 복잡하게 얽혀 있는 다양한 시스템 환경도 단일한 인터페이스로 연결할 수 있다</a:t>
            </a:r>
            <a:r>
              <a:rPr lang="en-US" altLang="ko-KR" sz="2400" smtClean="0">
                <a:solidFill>
                  <a:srgbClr val="000000"/>
                </a:solidFill>
              </a:rPr>
              <a:t>.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en-US" altLang="ko-KR" sz="2400" smtClean="0">
                <a:solidFill>
                  <a:srgbClr val="000000"/>
                </a:solidFill>
              </a:rPr>
              <a:t>③ </a:t>
            </a:r>
            <a:r>
              <a:rPr lang="ko-KR" altLang="en-US" sz="2400" smtClean="0">
                <a:solidFill>
                  <a:srgbClr val="000000"/>
                </a:solidFill>
              </a:rPr>
              <a:t>전자우편의 경우 불필요한 메시지를 받느라 허비하는 시간을 절약할 수 있다</a:t>
            </a:r>
            <a:r>
              <a:rPr lang="en-US" altLang="ko-KR" sz="2400" smtClean="0">
                <a:solidFill>
                  <a:srgbClr val="000000"/>
                </a:solidFill>
              </a:rPr>
              <a:t>.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en-US" altLang="ko-KR" sz="2400" smtClean="0">
                <a:solidFill>
                  <a:srgbClr val="000000"/>
                </a:solidFill>
              </a:rPr>
              <a:t>④ </a:t>
            </a:r>
            <a:r>
              <a:rPr lang="ko-KR" altLang="en-US" sz="2400" smtClean="0">
                <a:solidFill>
                  <a:srgbClr val="000000"/>
                </a:solidFill>
              </a:rPr>
              <a:t>정보를 최초로 생성한 사람이 인터넷을 기반으로 그 정보를 갱신하고 관리하기 때문에 별도의 관리 부담이 없어진다</a:t>
            </a:r>
            <a:r>
              <a:rPr lang="en-US" altLang="ko-KR" sz="2400" smtClean="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/>
              <a:t>5. </a:t>
            </a:r>
            <a:r>
              <a:rPr lang="ko-KR" altLang="en-US" smtClean="0"/>
              <a:t>인트라넷 기술의 적용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arenBoth"/>
            </a:pPr>
            <a:r>
              <a:rPr lang="ko-KR" altLang="en-US" smtClean="0"/>
              <a:t>기업내부 문서의 발행</a:t>
            </a:r>
          </a:p>
          <a:p>
            <a:pPr marL="609600" indent="-609600" eaLnBrk="1" hangingPunct="1">
              <a:buFontTx/>
              <a:buAutoNum type="arabicParenBoth"/>
            </a:pPr>
            <a:r>
              <a:rPr lang="ko-KR" altLang="en-US" smtClean="0"/>
              <a:t> 효과적인 데이타베이스의 활용</a:t>
            </a:r>
          </a:p>
          <a:p>
            <a:pPr marL="609600" indent="-609600" eaLnBrk="1" hangingPunct="1">
              <a:buFontTx/>
              <a:buAutoNum type="arabicParenBoth"/>
            </a:pPr>
            <a:r>
              <a:rPr lang="ko-KR" altLang="en-US" smtClean="0"/>
              <a:t> 기업</a:t>
            </a:r>
            <a:r>
              <a:rPr lang="en-US" altLang="ko-KR" smtClean="0"/>
              <a:t>/</a:t>
            </a:r>
            <a:r>
              <a:rPr lang="ko-KR" altLang="en-US" smtClean="0"/>
              <a:t>부서</a:t>
            </a:r>
            <a:r>
              <a:rPr lang="en-US" altLang="ko-KR" smtClean="0"/>
              <a:t>/</a:t>
            </a:r>
            <a:r>
              <a:rPr lang="ko-KR" altLang="en-US" smtClean="0"/>
              <a:t>개인페이지 구축</a:t>
            </a:r>
          </a:p>
          <a:p>
            <a:pPr marL="609600" indent="-609600" eaLnBrk="1" hangingPunct="1">
              <a:buFontTx/>
              <a:buAutoNum type="arabicParenBoth"/>
            </a:pPr>
            <a:r>
              <a:rPr lang="ko-KR" altLang="en-US" smtClean="0"/>
              <a:t> 그룹웨어에의 적용</a:t>
            </a:r>
          </a:p>
          <a:p>
            <a:pPr marL="609600" indent="-609600" eaLnBrk="1" hangingPunct="1">
              <a:buFontTx/>
              <a:buAutoNum type="arabicParenBoth"/>
            </a:pPr>
            <a:r>
              <a:rPr lang="ko-KR" altLang="en-US" smtClean="0"/>
              <a:t> 소프트웨어 배포</a:t>
            </a:r>
          </a:p>
          <a:p>
            <a:pPr marL="609600" indent="-609600" eaLnBrk="1" hangingPunct="1">
              <a:buFontTx/>
              <a:buAutoNum type="arabicParenBoth"/>
            </a:pPr>
            <a:r>
              <a:rPr lang="ko-KR" altLang="en-US" smtClean="0"/>
              <a:t> 전자우편</a:t>
            </a:r>
          </a:p>
          <a:p>
            <a:pPr marL="609600" indent="-609600" eaLnBrk="1" hangingPunct="1">
              <a:buFontTx/>
              <a:buAutoNum type="arabicParenBoth"/>
            </a:pPr>
            <a:r>
              <a:rPr lang="ko-KR" altLang="en-US" smtClean="0"/>
              <a:t> 사용자 인터페이스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4" name="Group 82"/>
          <p:cNvGrpSpPr>
            <a:grpSpLocks/>
          </p:cNvGrpSpPr>
          <p:nvPr/>
        </p:nvGrpSpPr>
        <p:grpSpPr bwMode="auto">
          <a:xfrm>
            <a:off x="1073150" y="304800"/>
            <a:ext cx="7924800" cy="6172200"/>
            <a:chOff x="-3" y="2126"/>
            <a:chExt cx="2807" cy="5229"/>
          </a:xfrm>
        </p:grpSpPr>
        <p:sp>
          <p:nvSpPr>
            <p:cNvPr id="64515" name="Rectangle 2"/>
            <p:cNvSpPr>
              <a:spLocks noChangeArrowheads="1"/>
            </p:cNvSpPr>
            <p:nvPr/>
          </p:nvSpPr>
          <p:spPr bwMode="auto">
            <a:xfrm>
              <a:off x="0" y="2126"/>
              <a:ext cx="2638" cy="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tabLst>
                  <a:tab pos="508000" algn="l"/>
                  <a:tab pos="1016000" algn="l"/>
                  <a:tab pos="1524000" algn="l"/>
                  <a:tab pos="2032000" algn="l"/>
                  <a:tab pos="2540000" algn="l"/>
                  <a:tab pos="3048000" algn="l"/>
                  <a:tab pos="3556000" algn="l"/>
                  <a:tab pos="4064000" algn="l"/>
                  <a:tab pos="4572000" algn="l"/>
                  <a:tab pos="5080000" algn="l"/>
                  <a:tab pos="5588000" algn="l"/>
                  <a:tab pos="6096000" algn="l"/>
                  <a:tab pos="6604000" algn="l"/>
                  <a:tab pos="7112000" algn="l"/>
                  <a:tab pos="7620000" algn="l"/>
                  <a:tab pos="8128000" algn="l"/>
                  <a:tab pos="8636000" algn="l"/>
                  <a:tab pos="9144000" algn="l"/>
                  <a:tab pos="9652000" algn="l"/>
                  <a:tab pos="10160000" algn="l"/>
                  <a:tab pos="10668000" algn="l"/>
                  <a:tab pos="11176000" algn="l"/>
                  <a:tab pos="11684000" algn="l"/>
                  <a:tab pos="12192000" algn="l"/>
                  <a:tab pos="12700000" algn="l"/>
                  <a:tab pos="13208000" algn="l"/>
                  <a:tab pos="13716000" algn="l"/>
                  <a:tab pos="14224000" algn="l"/>
                  <a:tab pos="14732000" algn="l"/>
                  <a:tab pos="15240000" algn="l"/>
                  <a:tab pos="15748000" algn="l"/>
                </a:tabLs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1pPr>
              <a:lvl2pPr marL="742950" indent="-285750" eaLnBrk="0" hangingPunct="0">
                <a:tabLst>
                  <a:tab pos="508000" algn="l"/>
                  <a:tab pos="1016000" algn="l"/>
                  <a:tab pos="1524000" algn="l"/>
                  <a:tab pos="2032000" algn="l"/>
                  <a:tab pos="2540000" algn="l"/>
                  <a:tab pos="3048000" algn="l"/>
                  <a:tab pos="3556000" algn="l"/>
                  <a:tab pos="4064000" algn="l"/>
                  <a:tab pos="4572000" algn="l"/>
                  <a:tab pos="5080000" algn="l"/>
                  <a:tab pos="5588000" algn="l"/>
                  <a:tab pos="6096000" algn="l"/>
                  <a:tab pos="6604000" algn="l"/>
                  <a:tab pos="7112000" algn="l"/>
                  <a:tab pos="7620000" algn="l"/>
                  <a:tab pos="8128000" algn="l"/>
                  <a:tab pos="8636000" algn="l"/>
                  <a:tab pos="9144000" algn="l"/>
                  <a:tab pos="9652000" algn="l"/>
                  <a:tab pos="10160000" algn="l"/>
                  <a:tab pos="10668000" algn="l"/>
                  <a:tab pos="11176000" algn="l"/>
                  <a:tab pos="11684000" algn="l"/>
                  <a:tab pos="12192000" algn="l"/>
                  <a:tab pos="12700000" algn="l"/>
                  <a:tab pos="13208000" algn="l"/>
                  <a:tab pos="13716000" algn="l"/>
                  <a:tab pos="14224000" algn="l"/>
                  <a:tab pos="14732000" algn="l"/>
                  <a:tab pos="15240000" algn="l"/>
                  <a:tab pos="15748000" algn="l"/>
                </a:tabLs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2pPr>
              <a:lvl3pPr marL="1143000" indent="-228600" eaLnBrk="0" hangingPunct="0">
                <a:tabLst>
                  <a:tab pos="508000" algn="l"/>
                  <a:tab pos="1016000" algn="l"/>
                  <a:tab pos="1524000" algn="l"/>
                  <a:tab pos="2032000" algn="l"/>
                  <a:tab pos="2540000" algn="l"/>
                  <a:tab pos="3048000" algn="l"/>
                  <a:tab pos="3556000" algn="l"/>
                  <a:tab pos="4064000" algn="l"/>
                  <a:tab pos="4572000" algn="l"/>
                  <a:tab pos="5080000" algn="l"/>
                  <a:tab pos="5588000" algn="l"/>
                  <a:tab pos="6096000" algn="l"/>
                  <a:tab pos="6604000" algn="l"/>
                  <a:tab pos="7112000" algn="l"/>
                  <a:tab pos="7620000" algn="l"/>
                  <a:tab pos="8128000" algn="l"/>
                  <a:tab pos="8636000" algn="l"/>
                  <a:tab pos="9144000" algn="l"/>
                  <a:tab pos="9652000" algn="l"/>
                  <a:tab pos="10160000" algn="l"/>
                  <a:tab pos="10668000" algn="l"/>
                  <a:tab pos="11176000" algn="l"/>
                  <a:tab pos="11684000" algn="l"/>
                  <a:tab pos="12192000" algn="l"/>
                  <a:tab pos="12700000" algn="l"/>
                  <a:tab pos="13208000" algn="l"/>
                  <a:tab pos="13716000" algn="l"/>
                  <a:tab pos="14224000" algn="l"/>
                  <a:tab pos="14732000" algn="l"/>
                  <a:tab pos="15240000" algn="l"/>
                  <a:tab pos="15748000" algn="l"/>
                </a:tabLs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3pPr>
              <a:lvl4pPr marL="1600200" indent="-228600" eaLnBrk="0" hangingPunct="0">
                <a:tabLst>
                  <a:tab pos="508000" algn="l"/>
                  <a:tab pos="1016000" algn="l"/>
                  <a:tab pos="1524000" algn="l"/>
                  <a:tab pos="2032000" algn="l"/>
                  <a:tab pos="2540000" algn="l"/>
                  <a:tab pos="3048000" algn="l"/>
                  <a:tab pos="3556000" algn="l"/>
                  <a:tab pos="4064000" algn="l"/>
                  <a:tab pos="4572000" algn="l"/>
                  <a:tab pos="5080000" algn="l"/>
                  <a:tab pos="5588000" algn="l"/>
                  <a:tab pos="6096000" algn="l"/>
                  <a:tab pos="6604000" algn="l"/>
                  <a:tab pos="7112000" algn="l"/>
                  <a:tab pos="7620000" algn="l"/>
                  <a:tab pos="8128000" algn="l"/>
                  <a:tab pos="8636000" algn="l"/>
                  <a:tab pos="9144000" algn="l"/>
                  <a:tab pos="9652000" algn="l"/>
                  <a:tab pos="10160000" algn="l"/>
                  <a:tab pos="10668000" algn="l"/>
                  <a:tab pos="11176000" algn="l"/>
                  <a:tab pos="11684000" algn="l"/>
                  <a:tab pos="12192000" algn="l"/>
                  <a:tab pos="12700000" algn="l"/>
                  <a:tab pos="13208000" algn="l"/>
                  <a:tab pos="13716000" algn="l"/>
                  <a:tab pos="14224000" algn="l"/>
                  <a:tab pos="14732000" algn="l"/>
                  <a:tab pos="15240000" algn="l"/>
                  <a:tab pos="15748000" algn="l"/>
                </a:tabLs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4pPr>
              <a:lvl5pPr marL="2057400" indent="-228600" eaLnBrk="0" hangingPunct="0">
                <a:tabLst>
                  <a:tab pos="508000" algn="l"/>
                  <a:tab pos="1016000" algn="l"/>
                  <a:tab pos="1524000" algn="l"/>
                  <a:tab pos="2032000" algn="l"/>
                  <a:tab pos="2540000" algn="l"/>
                  <a:tab pos="3048000" algn="l"/>
                  <a:tab pos="3556000" algn="l"/>
                  <a:tab pos="4064000" algn="l"/>
                  <a:tab pos="4572000" algn="l"/>
                  <a:tab pos="5080000" algn="l"/>
                  <a:tab pos="5588000" algn="l"/>
                  <a:tab pos="6096000" algn="l"/>
                  <a:tab pos="6604000" algn="l"/>
                  <a:tab pos="7112000" algn="l"/>
                  <a:tab pos="7620000" algn="l"/>
                  <a:tab pos="8128000" algn="l"/>
                  <a:tab pos="8636000" algn="l"/>
                  <a:tab pos="9144000" algn="l"/>
                  <a:tab pos="9652000" algn="l"/>
                  <a:tab pos="10160000" algn="l"/>
                  <a:tab pos="10668000" algn="l"/>
                  <a:tab pos="11176000" algn="l"/>
                  <a:tab pos="11684000" algn="l"/>
                  <a:tab pos="12192000" algn="l"/>
                  <a:tab pos="12700000" algn="l"/>
                  <a:tab pos="13208000" algn="l"/>
                  <a:tab pos="13716000" algn="l"/>
                  <a:tab pos="14224000" algn="l"/>
                  <a:tab pos="14732000" algn="l"/>
                  <a:tab pos="15240000" algn="l"/>
                  <a:tab pos="15748000" algn="l"/>
                </a:tabLs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08000" algn="l"/>
                  <a:tab pos="1016000" algn="l"/>
                  <a:tab pos="1524000" algn="l"/>
                  <a:tab pos="2032000" algn="l"/>
                  <a:tab pos="2540000" algn="l"/>
                  <a:tab pos="3048000" algn="l"/>
                  <a:tab pos="3556000" algn="l"/>
                  <a:tab pos="4064000" algn="l"/>
                  <a:tab pos="4572000" algn="l"/>
                  <a:tab pos="5080000" algn="l"/>
                  <a:tab pos="5588000" algn="l"/>
                  <a:tab pos="6096000" algn="l"/>
                  <a:tab pos="6604000" algn="l"/>
                  <a:tab pos="7112000" algn="l"/>
                  <a:tab pos="7620000" algn="l"/>
                  <a:tab pos="8128000" algn="l"/>
                  <a:tab pos="8636000" algn="l"/>
                  <a:tab pos="9144000" algn="l"/>
                  <a:tab pos="9652000" algn="l"/>
                  <a:tab pos="10160000" algn="l"/>
                  <a:tab pos="10668000" algn="l"/>
                  <a:tab pos="11176000" algn="l"/>
                  <a:tab pos="11684000" algn="l"/>
                  <a:tab pos="12192000" algn="l"/>
                  <a:tab pos="12700000" algn="l"/>
                  <a:tab pos="13208000" algn="l"/>
                  <a:tab pos="13716000" algn="l"/>
                  <a:tab pos="14224000" algn="l"/>
                  <a:tab pos="14732000" algn="l"/>
                  <a:tab pos="15240000" algn="l"/>
                  <a:tab pos="15748000" algn="l"/>
                </a:tabLs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08000" algn="l"/>
                  <a:tab pos="1016000" algn="l"/>
                  <a:tab pos="1524000" algn="l"/>
                  <a:tab pos="2032000" algn="l"/>
                  <a:tab pos="2540000" algn="l"/>
                  <a:tab pos="3048000" algn="l"/>
                  <a:tab pos="3556000" algn="l"/>
                  <a:tab pos="4064000" algn="l"/>
                  <a:tab pos="4572000" algn="l"/>
                  <a:tab pos="5080000" algn="l"/>
                  <a:tab pos="5588000" algn="l"/>
                  <a:tab pos="6096000" algn="l"/>
                  <a:tab pos="6604000" algn="l"/>
                  <a:tab pos="7112000" algn="l"/>
                  <a:tab pos="7620000" algn="l"/>
                  <a:tab pos="8128000" algn="l"/>
                  <a:tab pos="8636000" algn="l"/>
                  <a:tab pos="9144000" algn="l"/>
                  <a:tab pos="9652000" algn="l"/>
                  <a:tab pos="10160000" algn="l"/>
                  <a:tab pos="10668000" algn="l"/>
                  <a:tab pos="11176000" algn="l"/>
                  <a:tab pos="11684000" algn="l"/>
                  <a:tab pos="12192000" algn="l"/>
                  <a:tab pos="12700000" algn="l"/>
                  <a:tab pos="13208000" algn="l"/>
                  <a:tab pos="13716000" algn="l"/>
                  <a:tab pos="14224000" algn="l"/>
                  <a:tab pos="14732000" algn="l"/>
                  <a:tab pos="15240000" algn="l"/>
                  <a:tab pos="15748000" algn="l"/>
                </a:tabLs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08000" algn="l"/>
                  <a:tab pos="1016000" algn="l"/>
                  <a:tab pos="1524000" algn="l"/>
                  <a:tab pos="2032000" algn="l"/>
                  <a:tab pos="2540000" algn="l"/>
                  <a:tab pos="3048000" algn="l"/>
                  <a:tab pos="3556000" algn="l"/>
                  <a:tab pos="4064000" algn="l"/>
                  <a:tab pos="4572000" algn="l"/>
                  <a:tab pos="5080000" algn="l"/>
                  <a:tab pos="5588000" algn="l"/>
                  <a:tab pos="6096000" algn="l"/>
                  <a:tab pos="6604000" algn="l"/>
                  <a:tab pos="7112000" algn="l"/>
                  <a:tab pos="7620000" algn="l"/>
                  <a:tab pos="8128000" algn="l"/>
                  <a:tab pos="8636000" algn="l"/>
                  <a:tab pos="9144000" algn="l"/>
                  <a:tab pos="9652000" algn="l"/>
                  <a:tab pos="10160000" algn="l"/>
                  <a:tab pos="10668000" algn="l"/>
                  <a:tab pos="11176000" algn="l"/>
                  <a:tab pos="11684000" algn="l"/>
                  <a:tab pos="12192000" algn="l"/>
                  <a:tab pos="12700000" algn="l"/>
                  <a:tab pos="13208000" algn="l"/>
                  <a:tab pos="13716000" algn="l"/>
                  <a:tab pos="14224000" algn="l"/>
                  <a:tab pos="14732000" algn="l"/>
                  <a:tab pos="15240000" algn="l"/>
                  <a:tab pos="15748000" algn="l"/>
                </a:tabLs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08000" algn="l"/>
                  <a:tab pos="1016000" algn="l"/>
                  <a:tab pos="1524000" algn="l"/>
                  <a:tab pos="2032000" algn="l"/>
                  <a:tab pos="2540000" algn="l"/>
                  <a:tab pos="3048000" algn="l"/>
                  <a:tab pos="3556000" algn="l"/>
                  <a:tab pos="4064000" algn="l"/>
                  <a:tab pos="4572000" algn="l"/>
                  <a:tab pos="5080000" algn="l"/>
                  <a:tab pos="5588000" algn="l"/>
                  <a:tab pos="6096000" algn="l"/>
                  <a:tab pos="6604000" algn="l"/>
                  <a:tab pos="7112000" algn="l"/>
                  <a:tab pos="7620000" algn="l"/>
                  <a:tab pos="8128000" algn="l"/>
                  <a:tab pos="8636000" algn="l"/>
                  <a:tab pos="9144000" algn="l"/>
                  <a:tab pos="9652000" algn="l"/>
                  <a:tab pos="10160000" algn="l"/>
                  <a:tab pos="10668000" algn="l"/>
                  <a:tab pos="11176000" algn="l"/>
                  <a:tab pos="11684000" algn="l"/>
                  <a:tab pos="12192000" algn="l"/>
                  <a:tab pos="12700000" algn="l"/>
                  <a:tab pos="13208000" algn="l"/>
                  <a:tab pos="13716000" algn="l"/>
                  <a:tab pos="14224000" algn="l"/>
                  <a:tab pos="14732000" algn="l"/>
                  <a:tab pos="15240000" algn="l"/>
                  <a:tab pos="15748000" algn="l"/>
                </a:tabLs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9pPr>
            </a:lstStyle>
            <a:p>
              <a:pPr eaLnBrk="1" hangingPunct="1"/>
              <a:r>
                <a:rPr lang="en-US" altLang="ko-KR" sz="9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       </a:t>
              </a:r>
              <a:r>
                <a:rPr lang="en-US" altLang="ko-KR" sz="1800" b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&lt;</a:t>
              </a:r>
              <a:r>
                <a:rPr lang="ko-KR" altLang="en-US" sz="1800" b="1">
                  <a:solidFill>
                    <a:srgbClr val="000000"/>
                  </a:solidFill>
                  <a:latin typeface="굴림" pitchFamily="50" charset="-127"/>
                  <a:ea typeface="돋움" pitchFamily="50" charset="-127"/>
                </a:rPr>
                <a:t>표</a:t>
              </a:r>
              <a:r>
                <a:rPr lang="ko-KR" altLang="en-US" sz="1800" b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 </a:t>
              </a:r>
              <a:r>
                <a:rPr lang="en-US" altLang="ko-KR" sz="1800" b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3-4&gt; Web/Intranet VS </a:t>
              </a:r>
              <a:r>
                <a:rPr lang="ko-KR" altLang="en-US" sz="1800" b="1">
                  <a:solidFill>
                    <a:srgbClr val="000000"/>
                  </a:solidFill>
                  <a:latin typeface="굴림" pitchFamily="50" charset="-127"/>
                  <a:ea typeface="돋움" pitchFamily="50" charset="-127"/>
                </a:rPr>
                <a:t>전통적</a:t>
              </a:r>
              <a:r>
                <a:rPr lang="ko-KR" altLang="en-US" sz="1800" b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800" b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Client/Server</a:t>
              </a:r>
              <a:endParaRPr lang="en-US" altLang="ko-KR" sz="1800" b="1">
                <a:solidFill>
                  <a:srgbClr val="000000"/>
                </a:solidFill>
                <a:latin typeface="굴림" pitchFamily="50" charset="-127"/>
                <a:ea typeface="바탕체" pitchFamily="17" charset="-127"/>
              </a:endParaRPr>
            </a:p>
            <a:p>
              <a:pPr latinLnBrk="0"/>
              <a:endParaRPr lang="en-US" altLang="ko-KR">
                <a:latin typeface="굴림" pitchFamily="50" charset="-127"/>
              </a:endParaRPr>
            </a:p>
          </p:txBody>
        </p:sp>
        <p:grpSp>
          <p:nvGrpSpPr>
            <p:cNvPr id="64516" name="Group 81"/>
            <p:cNvGrpSpPr>
              <a:grpSpLocks/>
            </p:cNvGrpSpPr>
            <p:nvPr/>
          </p:nvGrpSpPr>
          <p:grpSpPr bwMode="auto">
            <a:xfrm>
              <a:off x="-3" y="2497"/>
              <a:ext cx="2807" cy="4858"/>
              <a:chOff x="-3" y="2497"/>
              <a:chExt cx="2807" cy="4858"/>
            </a:xfrm>
          </p:grpSpPr>
          <p:grpSp>
            <p:nvGrpSpPr>
              <p:cNvPr id="64517" name="Group 79"/>
              <p:cNvGrpSpPr>
                <a:grpSpLocks/>
              </p:cNvGrpSpPr>
              <p:nvPr/>
            </p:nvGrpSpPr>
            <p:grpSpPr bwMode="auto">
              <a:xfrm>
                <a:off x="0" y="2500"/>
                <a:ext cx="2801" cy="4852"/>
                <a:chOff x="0" y="2500"/>
                <a:chExt cx="2801" cy="4852"/>
              </a:xfrm>
            </p:grpSpPr>
            <p:grpSp>
              <p:nvGrpSpPr>
                <p:cNvPr id="64519" name="Group 30"/>
                <p:cNvGrpSpPr>
                  <a:grpSpLocks/>
                </p:cNvGrpSpPr>
                <p:nvPr/>
              </p:nvGrpSpPr>
              <p:grpSpPr bwMode="auto">
                <a:xfrm>
                  <a:off x="0" y="2500"/>
                  <a:ext cx="1406" cy="394"/>
                  <a:chOff x="0" y="2500"/>
                  <a:chExt cx="1406" cy="394"/>
                </a:xfrm>
              </p:grpSpPr>
              <p:sp>
                <p:nvSpPr>
                  <p:cNvPr id="64591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500"/>
                    <a:ext cx="1406" cy="394"/>
                  </a:xfrm>
                  <a:prstGeom prst="rect">
                    <a:avLst/>
                  </a:prstGeom>
                  <a:solidFill>
                    <a:srgbClr val="D9D9D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  <p:grpSp>
                <p:nvGrpSpPr>
                  <p:cNvPr id="64592" name="Group 28"/>
                  <p:cNvGrpSpPr>
                    <a:grpSpLocks/>
                  </p:cNvGrpSpPr>
                  <p:nvPr/>
                </p:nvGrpSpPr>
                <p:grpSpPr bwMode="auto">
                  <a:xfrm>
                    <a:off x="0" y="2500"/>
                    <a:ext cx="1406" cy="394"/>
                    <a:chOff x="0" y="2500"/>
                    <a:chExt cx="1406" cy="394"/>
                  </a:xfrm>
                </p:grpSpPr>
                <p:sp>
                  <p:nvSpPr>
                    <p:cNvPr id="64593" name="Rectangle 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" y="2500"/>
                      <a:ext cx="1396" cy="394"/>
                    </a:xfrm>
                    <a:prstGeom prst="rect">
                      <a:avLst/>
                    </a:prstGeom>
                    <a:solidFill>
                      <a:srgbClr val="D9D9D9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 eaLnBrk="0" hangingPunct="0"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</a:tabLst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</a:tabLst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</a:tabLst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</a:tabLst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</a:tabLst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</a:tabLst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</a:tabLst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</a:tabLst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</a:tabLst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굴림" pitchFamily="50" charset="-127"/>
                        </a:defRPr>
                      </a:lvl9pPr>
                    </a:lstStyle>
                    <a:p>
                      <a:pPr algn="ctr" eaLnBrk="1" hangingPunct="1"/>
                      <a:r>
                        <a:rPr lang="en-US" altLang="ko-KR" sz="18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Web/Intranet</a:t>
                      </a:r>
                      <a:endParaRPr lang="en-US" altLang="ko-KR" sz="1800">
                        <a:solidFill>
                          <a:srgbClr val="000000"/>
                        </a:solidFill>
                        <a:latin typeface="굴림" pitchFamily="50" charset="-127"/>
                        <a:ea typeface="바탕체" pitchFamily="17" charset="-127"/>
                      </a:endParaRPr>
                    </a:p>
                    <a:p>
                      <a:pPr algn="ctr" latinLnBrk="0"/>
                      <a:endParaRPr lang="en-US" altLang="ko-KR" sz="1800">
                        <a:latin typeface="굴림" pitchFamily="50" charset="-127"/>
                      </a:endParaRPr>
                    </a:p>
                  </p:txBody>
                </p:sp>
                <p:sp>
                  <p:nvSpPr>
                    <p:cNvPr id="64594" name="Rectangle 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2500"/>
                      <a:ext cx="1406" cy="394"/>
                    </a:xfrm>
                    <a:prstGeom prst="rect">
                      <a:avLst/>
                    </a:prstGeom>
                    <a:noFill/>
                    <a:ln w="7">
                      <a:solidFill>
                        <a:srgbClr val="A0A0A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굴림" pitchFamily="50" charset="-127"/>
                        </a:defRPr>
                      </a:lvl9pPr>
                    </a:lstStyle>
                    <a:p>
                      <a:pPr eaLnBrk="1" hangingPunct="1"/>
                      <a:endParaRPr lang="ko-KR" altLang="en-US"/>
                    </a:p>
                  </p:txBody>
                </p:sp>
              </p:grpSp>
            </p:grpSp>
            <p:grpSp>
              <p:nvGrpSpPr>
                <p:cNvPr id="64520" name="Group 34"/>
                <p:cNvGrpSpPr>
                  <a:grpSpLocks/>
                </p:cNvGrpSpPr>
                <p:nvPr/>
              </p:nvGrpSpPr>
              <p:grpSpPr bwMode="auto">
                <a:xfrm>
                  <a:off x="1406" y="2500"/>
                  <a:ext cx="1395" cy="394"/>
                  <a:chOff x="1406" y="2500"/>
                  <a:chExt cx="1395" cy="394"/>
                </a:xfrm>
              </p:grpSpPr>
              <p:sp>
                <p:nvSpPr>
                  <p:cNvPr id="64587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1406" y="2500"/>
                    <a:ext cx="1395" cy="394"/>
                  </a:xfrm>
                  <a:prstGeom prst="rect">
                    <a:avLst/>
                  </a:prstGeom>
                  <a:solidFill>
                    <a:srgbClr val="D9D9D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  <p:grpSp>
                <p:nvGrpSpPr>
                  <p:cNvPr id="64588" name="Group 32"/>
                  <p:cNvGrpSpPr>
                    <a:grpSpLocks/>
                  </p:cNvGrpSpPr>
                  <p:nvPr/>
                </p:nvGrpSpPr>
                <p:grpSpPr bwMode="auto">
                  <a:xfrm>
                    <a:off x="1406" y="2500"/>
                    <a:ext cx="1395" cy="394"/>
                    <a:chOff x="1406" y="2500"/>
                    <a:chExt cx="1395" cy="394"/>
                  </a:xfrm>
                </p:grpSpPr>
                <p:sp>
                  <p:nvSpPr>
                    <p:cNvPr id="64589" name="Rectangle 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11" y="2500"/>
                      <a:ext cx="1385" cy="394"/>
                    </a:xfrm>
                    <a:prstGeom prst="rect">
                      <a:avLst/>
                    </a:prstGeom>
                    <a:solidFill>
                      <a:srgbClr val="D9D9D9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 eaLnBrk="0" hangingPunct="0"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</a:tabLst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</a:tabLst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</a:tabLst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</a:tabLst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</a:tabLst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</a:tabLst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</a:tabLst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</a:tabLst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</a:tabLst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굴림" pitchFamily="50" charset="-127"/>
                        </a:defRPr>
                      </a:lvl9pPr>
                    </a:lstStyle>
                    <a:p>
                      <a:pPr algn="ctr" eaLnBrk="1" hangingPunct="1"/>
                      <a:r>
                        <a:rPr lang="ko-KR" altLang="en-US" sz="1800" b="1">
                          <a:solidFill>
                            <a:srgbClr val="000000"/>
                          </a:solidFill>
                          <a:latin typeface="굴림" pitchFamily="50" charset="-127"/>
                          <a:ea typeface="돋움" pitchFamily="50" charset="-127"/>
                        </a:rPr>
                        <a:t>전통적</a:t>
                      </a:r>
                      <a:r>
                        <a:rPr lang="en-US" altLang="ko-KR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Client/Server</a:t>
                      </a:r>
                      <a:endParaRPr lang="en-US" altLang="ko-KR" sz="1800">
                        <a:solidFill>
                          <a:srgbClr val="000000"/>
                        </a:solidFill>
                        <a:latin typeface="굴림" pitchFamily="50" charset="-127"/>
                        <a:ea typeface="바탕체" pitchFamily="17" charset="-127"/>
                      </a:endParaRPr>
                    </a:p>
                    <a:p>
                      <a:pPr algn="ctr" latinLnBrk="0"/>
                      <a:endParaRPr lang="en-US" altLang="ko-KR" sz="1800">
                        <a:latin typeface="굴림" pitchFamily="50" charset="-127"/>
                      </a:endParaRPr>
                    </a:p>
                  </p:txBody>
                </p:sp>
                <p:sp>
                  <p:nvSpPr>
                    <p:cNvPr id="64590" name="Rectangle 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06" y="2500"/>
                      <a:ext cx="1395" cy="394"/>
                    </a:xfrm>
                    <a:prstGeom prst="rect">
                      <a:avLst/>
                    </a:prstGeom>
                    <a:noFill/>
                    <a:ln w="7">
                      <a:solidFill>
                        <a:srgbClr val="A0A0A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굴림" pitchFamily="50" charset="-127"/>
                        </a:defRPr>
                      </a:lvl9pPr>
                    </a:lstStyle>
                    <a:p>
                      <a:pPr eaLnBrk="1" hangingPunct="1"/>
                      <a:endParaRPr lang="ko-KR" altLang="en-US"/>
                    </a:p>
                  </p:txBody>
                </p:sp>
              </p:grpSp>
            </p:grpSp>
            <p:grpSp>
              <p:nvGrpSpPr>
                <p:cNvPr id="64521" name="Group 36"/>
                <p:cNvGrpSpPr>
                  <a:grpSpLocks/>
                </p:cNvGrpSpPr>
                <p:nvPr/>
              </p:nvGrpSpPr>
              <p:grpSpPr bwMode="auto">
                <a:xfrm>
                  <a:off x="0" y="2894"/>
                  <a:ext cx="1406" cy="546"/>
                  <a:chOff x="0" y="2894"/>
                  <a:chExt cx="1406" cy="546"/>
                </a:xfrm>
              </p:grpSpPr>
              <p:sp>
                <p:nvSpPr>
                  <p:cNvPr id="64585" name="Rectangle 5"/>
                  <p:cNvSpPr>
                    <a:spLocks noChangeArrowheads="1"/>
                  </p:cNvSpPr>
                  <p:nvPr/>
                </p:nvSpPr>
                <p:spPr bwMode="auto">
                  <a:xfrm>
                    <a:off x="5" y="2894"/>
                    <a:ext cx="1396" cy="5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1pPr>
                    <a:lvl2pPr marL="742950" indent="-285750" eaLnBrk="0" hangingPunct="0"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2pPr>
                    <a:lvl3pPr marL="1143000" indent="-228600" eaLnBrk="0" hangingPunct="0"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3pPr>
                    <a:lvl4pPr marL="1600200" indent="-228600" eaLnBrk="0" hangingPunct="0"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4pPr>
                    <a:lvl5pPr marL="2057400" indent="-228600" eaLnBrk="0" hangingPunct="0"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9pPr>
                  </a:lstStyle>
                  <a:p>
                    <a:pPr algn="just" eaLnBrk="1" hangingPunct="1"/>
                    <a:r>
                      <a:rPr lang="ko-KR" altLang="en-US" sz="1600">
                        <a:solidFill>
                          <a:srgbClr val="000000"/>
                        </a:solidFill>
                        <a:latin typeface="굴림" pitchFamily="50" charset="-127"/>
                        <a:ea typeface="바탕" pitchFamily="18" charset="-127"/>
                      </a:rPr>
                      <a:t>동일기능의 표준 웹브라우저</a:t>
                    </a:r>
                    <a:endParaRPr lang="ko-KR" altLang="en-US" sz="1600">
                      <a:solidFill>
                        <a:srgbClr val="000000"/>
                      </a:solidFill>
                      <a:latin typeface="굴림" pitchFamily="50" charset="-127"/>
                      <a:ea typeface="바탕체" pitchFamily="17" charset="-127"/>
                    </a:endParaRPr>
                  </a:p>
                  <a:p>
                    <a:pPr algn="just" latinLnBrk="0"/>
                    <a:endParaRPr lang="en-US" altLang="ko-KR">
                      <a:latin typeface="굴림" pitchFamily="50" charset="-127"/>
                    </a:endParaRPr>
                  </a:p>
                </p:txBody>
              </p:sp>
              <p:sp>
                <p:nvSpPr>
                  <p:cNvPr id="6458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894"/>
                    <a:ext cx="1406" cy="546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</p:grpSp>
            <p:grpSp>
              <p:nvGrpSpPr>
                <p:cNvPr id="64522" name="Group 38"/>
                <p:cNvGrpSpPr>
                  <a:grpSpLocks/>
                </p:cNvGrpSpPr>
                <p:nvPr/>
              </p:nvGrpSpPr>
              <p:grpSpPr bwMode="auto">
                <a:xfrm>
                  <a:off x="1406" y="2894"/>
                  <a:ext cx="1395" cy="546"/>
                  <a:chOff x="1406" y="2894"/>
                  <a:chExt cx="1395" cy="546"/>
                </a:xfrm>
              </p:grpSpPr>
              <p:sp>
                <p:nvSpPr>
                  <p:cNvPr id="64583" name="Rectangle 6"/>
                  <p:cNvSpPr>
                    <a:spLocks noChangeArrowheads="1"/>
                  </p:cNvSpPr>
                  <p:nvPr/>
                </p:nvSpPr>
                <p:spPr bwMode="auto">
                  <a:xfrm>
                    <a:off x="1411" y="2894"/>
                    <a:ext cx="1385" cy="5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1pPr>
                    <a:lvl2pPr marL="742950" indent="-285750" eaLnBrk="0" hangingPunct="0"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2pPr>
                    <a:lvl3pPr marL="1143000" indent="-228600" eaLnBrk="0" hangingPunct="0"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3pPr>
                    <a:lvl4pPr marL="1600200" indent="-228600" eaLnBrk="0" hangingPunct="0"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4pPr>
                    <a:lvl5pPr marL="2057400" indent="-228600" eaLnBrk="0" hangingPunct="0"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9pPr>
                  </a:lstStyle>
                  <a:p>
                    <a:pPr algn="just" eaLnBrk="1" hangingPunct="1"/>
                    <a:r>
                      <a:rPr lang="ko-KR" altLang="en-US" sz="1400">
                        <a:solidFill>
                          <a:srgbClr val="000000"/>
                        </a:solidFill>
                        <a:latin typeface="굴림" pitchFamily="50" charset="-127"/>
                        <a:ea typeface="바탕" pitchFamily="18" charset="-127"/>
                      </a:rPr>
                      <a:t>다양한 개발도구</a:t>
                    </a:r>
                    <a:r>
                      <a:rPr lang="en-US" altLang="ko-KR" sz="1400">
                        <a:solidFill>
                          <a:srgbClr val="000000"/>
                        </a:solidFill>
                        <a:latin typeface="굴림" pitchFamily="50" charset="-127"/>
                        <a:ea typeface="바탕" pitchFamily="18" charset="-127"/>
                      </a:rPr>
                      <a:t>(</a:t>
                    </a:r>
                    <a:r>
                      <a:rPr lang="ko-KR" altLang="en-US" sz="1400">
                        <a:solidFill>
                          <a:srgbClr val="000000"/>
                        </a:solidFill>
                        <a:latin typeface="굴림" pitchFamily="50" charset="-127"/>
                        <a:ea typeface="바탕" pitchFamily="18" charset="-127"/>
                      </a:rPr>
                      <a:t>언어</a:t>
                    </a:r>
                    <a:r>
                      <a:rPr lang="en-US" altLang="ko-KR" sz="1400">
                        <a:solidFill>
                          <a:srgbClr val="000000"/>
                        </a:solidFill>
                        <a:latin typeface="굴림" pitchFamily="50" charset="-127"/>
                        <a:ea typeface="바탕" pitchFamily="18" charset="-127"/>
                      </a:rPr>
                      <a:t>:VB-Basic Scripts, PowerBuilder-PowerScripts, Delphi-Pascal, </a:t>
                    </a:r>
                    <a:r>
                      <a:rPr lang="ko-KR" altLang="en-US" sz="1400">
                        <a:solidFill>
                          <a:srgbClr val="000000"/>
                        </a:solidFill>
                        <a:latin typeface="굴림" pitchFamily="50" charset="-127"/>
                        <a:ea typeface="바탕" pitchFamily="18" charset="-127"/>
                      </a:rPr>
                      <a:t>윈도우즈용 개발도구</a:t>
                    </a:r>
                    <a:r>
                      <a:rPr lang="en-US" altLang="ko-KR" sz="1400">
                        <a:solidFill>
                          <a:srgbClr val="000000"/>
                        </a:solidFill>
                        <a:latin typeface="굴림" pitchFamily="50" charset="-127"/>
                        <a:ea typeface="바탕" pitchFamily="18" charset="-127"/>
                      </a:rPr>
                      <a:t>)</a:t>
                    </a:r>
                    <a:endParaRPr lang="en-US" altLang="ko-KR" sz="1400">
                      <a:solidFill>
                        <a:srgbClr val="000000"/>
                      </a:solidFill>
                      <a:latin typeface="굴림" pitchFamily="50" charset="-127"/>
                      <a:ea typeface="바탕체" pitchFamily="17" charset="-127"/>
                    </a:endParaRPr>
                  </a:p>
                  <a:p>
                    <a:pPr algn="just" latinLnBrk="0"/>
                    <a:endParaRPr lang="en-US" altLang="ko-KR" sz="1400">
                      <a:latin typeface="굴림" pitchFamily="50" charset="-127"/>
                    </a:endParaRPr>
                  </a:p>
                </p:txBody>
              </p:sp>
              <p:sp>
                <p:nvSpPr>
                  <p:cNvPr id="64584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1406" y="2894"/>
                    <a:ext cx="1395" cy="546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</p:grpSp>
            <p:grpSp>
              <p:nvGrpSpPr>
                <p:cNvPr id="64523" name="Group 40"/>
                <p:cNvGrpSpPr>
                  <a:grpSpLocks/>
                </p:cNvGrpSpPr>
                <p:nvPr/>
              </p:nvGrpSpPr>
              <p:grpSpPr bwMode="auto">
                <a:xfrm>
                  <a:off x="0" y="3440"/>
                  <a:ext cx="1406" cy="460"/>
                  <a:chOff x="0" y="3440"/>
                  <a:chExt cx="1406" cy="460"/>
                </a:xfrm>
              </p:grpSpPr>
              <p:sp>
                <p:nvSpPr>
                  <p:cNvPr id="64581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5" y="3440"/>
                    <a:ext cx="1396" cy="46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1pPr>
                    <a:lvl2pPr marL="742950" indent="-285750" eaLnBrk="0" hangingPunct="0"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2pPr>
                    <a:lvl3pPr marL="1143000" indent="-228600" eaLnBrk="0" hangingPunct="0"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3pPr>
                    <a:lvl4pPr marL="1600200" indent="-228600" eaLnBrk="0" hangingPunct="0"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4pPr>
                    <a:lvl5pPr marL="2057400" indent="-228600" eaLnBrk="0" hangingPunct="0"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9pPr>
                  </a:lstStyle>
                  <a:p>
                    <a:pPr algn="just" eaLnBrk="1" hangingPunct="1"/>
                    <a:r>
                      <a:rPr lang="ko-KR" altLang="en-US" sz="1600">
                        <a:solidFill>
                          <a:srgbClr val="000000"/>
                        </a:solidFill>
                        <a:latin typeface="굴림" pitchFamily="50" charset="-127"/>
                        <a:ea typeface="바탕" pitchFamily="18" charset="-127"/>
                      </a:rPr>
                      <a:t>모든작업환경에서</a:t>
                    </a:r>
                    <a:r>
                      <a:rPr lang="ko-KR" altLang="en-US" sz="1600">
                        <a:solidFill>
                          <a:srgbClr val="000000"/>
                        </a:solidFill>
                        <a:cs typeface="Times New Roman" pitchFamily="18" charset="0"/>
                      </a:rPr>
                      <a:t> </a:t>
                    </a:r>
                    <a:r>
                      <a:rPr lang="ko-KR" altLang="en-US" sz="1600">
                        <a:solidFill>
                          <a:srgbClr val="000000"/>
                        </a:solidFill>
                        <a:latin typeface="굴림" pitchFamily="50" charset="-127"/>
                        <a:ea typeface="바탕" pitchFamily="18" charset="-127"/>
                      </a:rPr>
                      <a:t>이식성이 강함</a:t>
                    </a:r>
                    <a:endParaRPr lang="ko-KR" altLang="en-US" sz="1600">
                      <a:solidFill>
                        <a:srgbClr val="000000"/>
                      </a:solidFill>
                      <a:latin typeface="굴림" pitchFamily="50" charset="-127"/>
                      <a:ea typeface="바탕체" pitchFamily="17" charset="-127"/>
                    </a:endParaRPr>
                  </a:p>
                  <a:p>
                    <a:pPr algn="just" latinLnBrk="0"/>
                    <a:endParaRPr lang="en-US" altLang="ko-KR" sz="1600">
                      <a:latin typeface="굴림" pitchFamily="50" charset="-127"/>
                    </a:endParaRPr>
                  </a:p>
                </p:txBody>
              </p:sp>
              <p:sp>
                <p:nvSpPr>
                  <p:cNvPr id="64582" name="Rectangle 39"/>
                  <p:cNvSpPr>
                    <a:spLocks noChangeArrowheads="1"/>
                  </p:cNvSpPr>
                  <p:nvPr/>
                </p:nvSpPr>
                <p:spPr bwMode="auto">
                  <a:xfrm>
                    <a:off x="0" y="3440"/>
                    <a:ext cx="1406" cy="460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</p:grpSp>
            <p:grpSp>
              <p:nvGrpSpPr>
                <p:cNvPr id="64524" name="Group 42"/>
                <p:cNvGrpSpPr>
                  <a:grpSpLocks/>
                </p:cNvGrpSpPr>
                <p:nvPr/>
              </p:nvGrpSpPr>
              <p:grpSpPr bwMode="auto">
                <a:xfrm>
                  <a:off x="1406" y="3440"/>
                  <a:ext cx="1395" cy="460"/>
                  <a:chOff x="1406" y="3440"/>
                  <a:chExt cx="1395" cy="460"/>
                </a:xfrm>
              </p:grpSpPr>
              <p:sp>
                <p:nvSpPr>
                  <p:cNvPr id="64579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1411" y="3440"/>
                    <a:ext cx="1385" cy="46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1pPr>
                    <a:lvl2pPr marL="742950" indent="-285750" eaLnBrk="0" hangingPunct="0"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2pPr>
                    <a:lvl3pPr marL="1143000" indent="-228600" eaLnBrk="0" hangingPunct="0"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3pPr>
                    <a:lvl4pPr marL="1600200" indent="-228600" eaLnBrk="0" hangingPunct="0"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4pPr>
                    <a:lvl5pPr marL="2057400" indent="-228600" eaLnBrk="0" hangingPunct="0"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9pPr>
                  </a:lstStyle>
                  <a:p>
                    <a:pPr algn="just" eaLnBrk="1" hangingPunct="1"/>
                    <a:r>
                      <a:rPr lang="ko-KR" altLang="en-US" sz="1400">
                        <a:solidFill>
                          <a:srgbClr val="000000"/>
                        </a:solidFill>
                        <a:latin typeface="굴림" pitchFamily="50" charset="-127"/>
                        <a:ea typeface="바탕" pitchFamily="18" charset="-127"/>
                      </a:rPr>
                      <a:t>이식성이 약함 특정한 작업 환경에서만 가능함</a:t>
                    </a:r>
                    <a:r>
                      <a:rPr lang="en-US" altLang="ko-KR" sz="1400">
                        <a:solidFill>
                          <a:srgbClr val="000000"/>
                        </a:solidFill>
                        <a:latin typeface="굴림" pitchFamily="50" charset="-127"/>
                        <a:ea typeface="바탕" pitchFamily="18" charset="-127"/>
                      </a:rPr>
                      <a:t>.(Win/Motif...)</a:t>
                    </a:r>
                    <a:endParaRPr lang="en-US" altLang="ko-KR" sz="1400">
                      <a:solidFill>
                        <a:srgbClr val="000000"/>
                      </a:solidFill>
                      <a:latin typeface="굴림" pitchFamily="50" charset="-127"/>
                      <a:ea typeface="바탕체" pitchFamily="17" charset="-127"/>
                    </a:endParaRPr>
                  </a:p>
                  <a:p>
                    <a:pPr algn="just" latinLnBrk="0"/>
                    <a:endParaRPr lang="en-US" altLang="ko-KR">
                      <a:latin typeface="굴림" pitchFamily="50" charset="-127"/>
                    </a:endParaRPr>
                  </a:p>
                </p:txBody>
              </p:sp>
              <p:sp>
                <p:nvSpPr>
                  <p:cNvPr id="64580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1406" y="3440"/>
                    <a:ext cx="1395" cy="460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</p:grpSp>
            <p:grpSp>
              <p:nvGrpSpPr>
                <p:cNvPr id="64525" name="Group 44"/>
                <p:cNvGrpSpPr>
                  <a:grpSpLocks/>
                </p:cNvGrpSpPr>
                <p:nvPr/>
              </p:nvGrpSpPr>
              <p:grpSpPr bwMode="auto">
                <a:xfrm>
                  <a:off x="0" y="3900"/>
                  <a:ext cx="1406" cy="460"/>
                  <a:chOff x="0" y="3900"/>
                  <a:chExt cx="1406" cy="460"/>
                </a:xfrm>
              </p:grpSpPr>
              <p:sp>
                <p:nvSpPr>
                  <p:cNvPr id="64577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5" y="3900"/>
                    <a:ext cx="1396" cy="46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1pPr>
                    <a:lvl2pPr marL="742950" indent="-285750" eaLnBrk="0" hangingPunct="0"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2pPr>
                    <a:lvl3pPr marL="1143000" indent="-228600" eaLnBrk="0" hangingPunct="0"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3pPr>
                    <a:lvl4pPr marL="1600200" indent="-228600" eaLnBrk="0" hangingPunct="0"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4pPr>
                    <a:lvl5pPr marL="2057400" indent="-228600" eaLnBrk="0" hangingPunct="0"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9pPr>
                  </a:lstStyle>
                  <a:p>
                    <a:pPr algn="just" eaLnBrk="1" hangingPunct="1"/>
                    <a:r>
                      <a:rPr lang="en-US" altLang="ko-KR" sz="1400">
                        <a:solidFill>
                          <a:srgbClr val="000000"/>
                        </a:solidFill>
                        <a:cs typeface="Times New Roman" pitchFamily="18" charset="0"/>
                      </a:rPr>
                      <a:t>DB net S/W </a:t>
                    </a:r>
                    <a:r>
                      <a:rPr lang="ko-KR" altLang="en-US" sz="1400">
                        <a:solidFill>
                          <a:srgbClr val="000000"/>
                        </a:solidFill>
                        <a:latin typeface="굴림" pitchFamily="50" charset="-127"/>
                        <a:ea typeface="바탕" pitchFamily="18" charset="-127"/>
                      </a:rPr>
                      <a:t>불필요 </a:t>
                    </a:r>
                    <a:endParaRPr lang="ko-KR" altLang="en-US" sz="1400">
                      <a:solidFill>
                        <a:srgbClr val="000000"/>
                      </a:solidFill>
                      <a:latin typeface="굴림" pitchFamily="50" charset="-127"/>
                      <a:ea typeface="바탕체" pitchFamily="17" charset="-127"/>
                    </a:endParaRPr>
                  </a:p>
                  <a:p>
                    <a:pPr algn="just" latinLnBrk="0"/>
                    <a:endParaRPr lang="en-US" altLang="ko-KR" sz="1400">
                      <a:latin typeface="굴림" pitchFamily="50" charset="-127"/>
                    </a:endParaRPr>
                  </a:p>
                </p:txBody>
              </p:sp>
              <p:sp>
                <p:nvSpPr>
                  <p:cNvPr id="64578" name="Rectangle 4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3900"/>
                    <a:ext cx="1406" cy="460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</p:grpSp>
            <p:grpSp>
              <p:nvGrpSpPr>
                <p:cNvPr id="64526" name="Group 46"/>
                <p:cNvGrpSpPr>
                  <a:grpSpLocks/>
                </p:cNvGrpSpPr>
                <p:nvPr/>
              </p:nvGrpSpPr>
              <p:grpSpPr bwMode="auto">
                <a:xfrm>
                  <a:off x="1406" y="3900"/>
                  <a:ext cx="1395" cy="460"/>
                  <a:chOff x="1406" y="3900"/>
                  <a:chExt cx="1395" cy="460"/>
                </a:xfrm>
              </p:grpSpPr>
              <p:sp>
                <p:nvSpPr>
                  <p:cNvPr id="64575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1411" y="3900"/>
                    <a:ext cx="1385" cy="46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1pPr>
                    <a:lvl2pPr marL="742950" indent="-285750" eaLnBrk="0" hangingPunct="0"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2pPr>
                    <a:lvl3pPr marL="1143000" indent="-228600" eaLnBrk="0" hangingPunct="0"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3pPr>
                    <a:lvl4pPr marL="1600200" indent="-228600" eaLnBrk="0" hangingPunct="0"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4pPr>
                    <a:lvl5pPr marL="2057400" indent="-228600" eaLnBrk="0" hangingPunct="0"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9pPr>
                  </a:lstStyle>
                  <a:p>
                    <a:pPr algn="just" eaLnBrk="1" hangingPunct="1"/>
                    <a:r>
                      <a:rPr lang="en-US" altLang="ko-KR" sz="1400">
                        <a:solidFill>
                          <a:srgbClr val="000000"/>
                        </a:solidFill>
                        <a:cs typeface="Times New Roman" pitchFamily="18" charset="0"/>
                      </a:rPr>
                      <a:t>DB net S/W </a:t>
                    </a:r>
                    <a:r>
                      <a:rPr lang="ko-KR" altLang="en-US" sz="1400">
                        <a:solidFill>
                          <a:srgbClr val="000000"/>
                        </a:solidFill>
                        <a:latin typeface="굴림" pitchFamily="50" charset="-127"/>
                        <a:ea typeface="바탕" pitchFamily="18" charset="-127"/>
                      </a:rPr>
                      <a:t>필요</a:t>
                    </a:r>
                    <a:r>
                      <a:rPr lang="en-US" altLang="ko-KR" sz="1400">
                        <a:solidFill>
                          <a:srgbClr val="000000"/>
                        </a:solidFill>
                        <a:latin typeface="굴림" pitchFamily="50" charset="-127"/>
                        <a:ea typeface="바탕" pitchFamily="18" charset="-127"/>
                      </a:rPr>
                      <a:t>(Native Driver</a:t>
                    </a:r>
                    <a:r>
                      <a:rPr lang="ko-KR" altLang="en-US" sz="1400">
                        <a:solidFill>
                          <a:srgbClr val="000000"/>
                        </a:solidFill>
                        <a:latin typeface="굴림" pitchFamily="50" charset="-127"/>
                        <a:ea typeface="바탕" pitchFamily="18" charset="-127"/>
                      </a:rPr>
                      <a:t>및 인터페이스를 위한 묘듈 필요함</a:t>
                    </a:r>
                    <a:r>
                      <a:rPr lang="en-US" altLang="ko-KR" sz="900">
                        <a:solidFill>
                          <a:srgbClr val="000000"/>
                        </a:solidFill>
                        <a:latin typeface="굴림" pitchFamily="50" charset="-127"/>
                        <a:ea typeface="바탕" pitchFamily="18" charset="-127"/>
                      </a:rPr>
                      <a:t>) </a:t>
                    </a:r>
                    <a:endParaRPr lang="en-US" altLang="ko-KR" sz="900">
                      <a:solidFill>
                        <a:srgbClr val="000000"/>
                      </a:solidFill>
                      <a:latin typeface="굴림" pitchFamily="50" charset="-127"/>
                      <a:ea typeface="바탕체" pitchFamily="17" charset="-127"/>
                    </a:endParaRPr>
                  </a:p>
                  <a:p>
                    <a:pPr algn="just" latinLnBrk="0"/>
                    <a:endParaRPr lang="en-US" altLang="ko-KR">
                      <a:latin typeface="굴림" pitchFamily="50" charset="-127"/>
                    </a:endParaRPr>
                  </a:p>
                </p:txBody>
              </p:sp>
              <p:sp>
                <p:nvSpPr>
                  <p:cNvPr id="64576" name="Rectangle 45"/>
                  <p:cNvSpPr>
                    <a:spLocks noChangeArrowheads="1"/>
                  </p:cNvSpPr>
                  <p:nvPr/>
                </p:nvSpPr>
                <p:spPr bwMode="auto">
                  <a:xfrm>
                    <a:off x="1406" y="3900"/>
                    <a:ext cx="1395" cy="460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</p:grpSp>
            <p:grpSp>
              <p:nvGrpSpPr>
                <p:cNvPr id="64527" name="Group 48"/>
                <p:cNvGrpSpPr>
                  <a:grpSpLocks/>
                </p:cNvGrpSpPr>
                <p:nvPr/>
              </p:nvGrpSpPr>
              <p:grpSpPr bwMode="auto">
                <a:xfrm>
                  <a:off x="0" y="4360"/>
                  <a:ext cx="1406" cy="374"/>
                  <a:chOff x="0" y="4360"/>
                  <a:chExt cx="1406" cy="374"/>
                </a:xfrm>
              </p:grpSpPr>
              <p:sp>
                <p:nvSpPr>
                  <p:cNvPr id="64573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5" y="4360"/>
                    <a:ext cx="1396" cy="3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1pPr>
                    <a:lvl2pPr marL="742950" indent="-285750" eaLnBrk="0" hangingPunct="0"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2pPr>
                    <a:lvl3pPr marL="1143000" indent="-228600" eaLnBrk="0" hangingPunct="0"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3pPr>
                    <a:lvl4pPr marL="1600200" indent="-228600" eaLnBrk="0" hangingPunct="0"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4pPr>
                    <a:lvl5pPr marL="2057400" indent="-228600" eaLnBrk="0" hangingPunct="0"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9pPr>
                  </a:lstStyle>
                  <a:p>
                    <a:pPr algn="just" eaLnBrk="1" hangingPunct="1"/>
                    <a:r>
                      <a:rPr lang="ko-KR" altLang="en-US" sz="1400">
                        <a:solidFill>
                          <a:srgbClr val="000000"/>
                        </a:solidFill>
                        <a:latin typeface="굴림" pitchFamily="50" charset="-127"/>
                        <a:ea typeface="바탕" pitchFamily="18" charset="-127"/>
                      </a:rPr>
                      <a:t>가벼움</a:t>
                    </a:r>
                    <a:endParaRPr lang="ko-KR" altLang="en-US" sz="1400">
                      <a:solidFill>
                        <a:srgbClr val="000000"/>
                      </a:solidFill>
                      <a:latin typeface="굴림" pitchFamily="50" charset="-127"/>
                      <a:ea typeface="바탕체" pitchFamily="17" charset="-127"/>
                    </a:endParaRPr>
                  </a:p>
                  <a:p>
                    <a:pPr algn="just" latinLnBrk="0"/>
                    <a:endParaRPr lang="en-US" altLang="ko-KR" sz="1400">
                      <a:latin typeface="굴림" pitchFamily="50" charset="-127"/>
                    </a:endParaRPr>
                  </a:p>
                </p:txBody>
              </p:sp>
              <p:sp>
                <p:nvSpPr>
                  <p:cNvPr id="64574" name="Rectangle 47"/>
                  <p:cNvSpPr>
                    <a:spLocks noChangeArrowheads="1"/>
                  </p:cNvSpPr>
                  <p:nvPr/>
                </p:nvSpPr>
                <p:spPr bwMode="auto">
                  <a:xfrm>
                    <a:off x="0" y="4360"/>
                    <a:ext cx="1406" cy="37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</p:grpSp>
            <p:grpSp>
              <p:nvGrpSpPr>
                <p:cNvPr id="64528" name="Group 50"/>
                <p:cNvGrpSpPr>
                  <a:grpSpLocks/>
                </p:cNvGrpSpPr>
                <p:nvPr/>
              </p:nvGrpSpPr>
              <p:grpSpPr bwMode="auto">
                <a:xfrm>
                  <a:off x="1406" y="4360"/>
                  <a:ext cx="1395" cy="374"/>
                  <a:chOff x="1406" y="4360"/>
                  <a:chExt cx="1395" cy="374"/>
                </a:xfrm>
              </p:grpSpPr>
              <p:sp>
                <p:nvSpPr>
                  <p:cNvPr id="64571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1411" y="4360"/>
                    <a:ext cx="1385" cy="3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1pPr>
                    <a:lvl2pPr marL="742950" indent="-285750" eaLnBrk="0" hangingPunct="0"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2pPr>
                    <a:lvl3pPr marL="1143000" indent="-228600" eaLnBrk="0" hangingPunct="0"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3pPr>
                    <a:lvl4pPr marL="1600200" indent="-228600" eaLnBrk="0" hangingPunct="0"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4pPr>
                    <a:lvl5pPr marL="2057400" indent="-228600" eaLnBrk="0" hangingPunct="0"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9pPr>
                  </a:lstStyle>
                  <a:p>
                    <a:pPr algn="just" eaLnBrk="1" hangingPunct="1"/>
                    <a:r>
                      <a:rPr lang="ko-KR" altLang="en-US" sz="1400">
                        <a:solidFill>
                          <a:srgbClr val="000000"/>
                        </a:solidFill>
                        <a:latin typeface="굴림" pitchFamily="50" charset="-127"/>
                        <a:ea typeface="바탕" pitchFamily="18" charset="-127"/>
                      </a:rPr>
                      <a:t>메모리 요구 많음</a:t>
                    </a:r>
                    <a:endParaRPr lang="ko-KR" altLang="en-US" sz="1400">
                      <a:solidFill>
                        <a:srgbClr val="000000"/>
                      </a:solidFill>
                      <a:latin typeface="굴림" pitchFamily="50" charset="-127"/>
                      <a:ea typeface="바탕체" pitchFamily="17" charset="-127"/>
                    </a:endParaRPr>
                  </a:p>
                  <a:p>
                    <a:pPr algn="just" latinLnBrk="0"/>
                    <a:endParaRPr lang="en-US" altLang="ko-KR" sz="1400">
                      <a:latin typeface="굴림" pitchFamily="50" charset="-127"/>
                    </a:endParaRPr>
                  </a:p>
                </p:txBody>
              </p:sp>
              <p:sp>
                <p:nvSpPr>
                  <p:cNvPr id="64572" name="Rectangle 49"/>
                  <p:cNvSpPr>
                    <a:spLocks noChangeArrowheads="1"/>
                  </p:cNvSpPr>
                  <p:nvPr/>
                </p:nvSpPr>
                <p:spPr bwMode="auto">
                  <a:xfrm>
                    <a:off x="1406" y="4360"/>
                    <a:ext cx="1395" cy="37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</p:grpSp>
            <p:grpSp>
              <p:nvGrpSpPr>
                <p:cNvPr id="64529" name="Group 52"/>
                <p:cNvGrpSpPr>
                  <a:grpSpLocks/>
                </p:cNvGrpSpPr>
                <p:nvPr/>
              </p:nvGrpSpPr>
              <p:grpSpPr bwMode="auto">
                <a:xfrm>
                  <a:off x="0" y="4734"/>
                  <a:ext cx="1406" cy="374"/>
                  <a:chOff x="0" y="4734"/>
                  <a:chExt cx="1406" cy="374"/>
                </a:xfrm>
              </p:grpSpPr>
              <p:sp>
                <p:nvSpPr>
                  <p:cNvPr id="64569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" y="4734"/>
                    <a:ext cx="1396" cy="3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1pPr>
                    <a:lvl2pPr marL="742950" indent="-285750" eaLnBrk="0" hangingPunct="0"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2pPr>
                    <a:lvl3pPr marL="1143000" indent="-228600" eaLnBrk="0" hangingPunct="0"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3pPr>
                    <a:lvl4pPr marL="1600200" indent="-228600" eaLnBrk="0" hangingPunct="0"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4pPr>
                    <a:lvl5pPr marL="2057400" indent="-228600" eaLnBrk="0" hangingPunct="0"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9pPr>
                  </a:lstStyle>
                  <a:p>
                    <a:pPr algn="just" eaLnBrk="1" hangingPunct="1"/>
                    <a:r>
                      <a:rPr lang="en-US" altLang="ko-KR" sz="1400">
                        <a:solidFill>
                          <a:srgbClr val="000000"/>
                        </a:solidFill>
                        <a:cs typeface="Times New Roman" pitchFamily="18" charset="0"/>
                      </a:rPr>
                      <a:t>Client</a:t>
                    </a:r>
                    <a:r>
                      <a:rPr lang="ko-KR" altLang="en-US" sz="1400">
                        <a:solidFill>
                          <a:srgbClr val="000000"/>
                        </a:solidFill>
                        <a:latin typeface="굴림" pitchFamily="50" charset="-127"/>
                        <a:ea typeface="바탕" pitchFamily="18" charset="-127"/>
                      </a:rPr>
                      <a:t>에 프로그램 불필요</a:t>
                    </a:r>
                    <a:endParaRPr lang="ko-KR" altLang="en-US" sz="1400">
                      <a:solidFill>
                        <a:srgbClr val="000000"/>
                      </a:solidFill>
                      <a:latin typeface="굴림" pitchFamily="50" charset="-127"/>
                      <a:ea typeface="바탕체" pitchFamily="17" charset="-127"/>
                    </a:endParaRPr>
                  </a:p>
                  <a:p>
                    <a:pPr algn="just" latinLnBrk="0"/>
                    <a:endParaRPr lang="en-US" altLang="ko-KR">
                      <a:latin typeface="굴림" pitchFamily="50" charset="-127"/>
                    </a:endParaRPr>
                  </a:p>
                </p:txBody>
              </p:sp>
              <p:sp>
                <p:nvSpPr>
                  <p:cNvPr id="64570" name="Rectangle 5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4734"/>
                    <a:ext cx="1406" cy="37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</p:grpSp>
            <p:grpSp>
              <p:nvGrpSpPr>
                <p:cNvPr id="64530" name="Group 54"/>
                <p:cNvGrpSpPr>
                  <a:grpSpLocks/>
                </p:cNvGrpSpPr>
                <p:nvPr/>
              </p:nvGrpSpPr>
              <p:grpSpPr bwMode="auto">
                <a:xfrm>
                  <a:off x="1406" y="4734"/>
                  <a:ext cx="1395" cy="374"/>
                  <a:chOff x="1406" y="4734"/>
                  <a:chExt cx="1395" cy="374"/>
                </a:xfrm>
              </p:grpSpPr>
              <p:sp>
                <p:nvSpPr>
                  <p:cNvPr id="64567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1411" y="4734"/>
                    <a:ext cx="1385" cy="3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1pPr>
                    <a:lvl2pPr marL="742950" indent="-285750" eaLnBrk="0" hangingPunct="0"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2pPr>
                    <a:lvl3pPr marL="1143000" indent="-228600" eaLnBrk="0" hangingPunct="0"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3pPr>
                    <a:lvl4pPr marL="1600200" indent="-228600" eaLnBrk="0" hangingPunct="0"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4pPr>
                    <a:lvl5pPr marL="2057400" indent="-228600" eaLnBrk="0" hangingPunct="0"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9pPr>
                  </a:lstStyle>
                  <a:p>
                    <a:pPr algn="just" eaLnBrk="1" hangingPunct="1"/>
                    <a:r>
                      <a:rPr lang="en-US" altLang="ko-KR" sz="1400">
                        <a:solidFill>
                          <a:srgbClr val="000000"/>
                        </a:solidFill>
                        <a:cs typeface="Times New Roman" pitchFamily="18" charset="0"/>
                      </a:rPr>
                      <a:t>Client</a:t>
                    </a:r>
                    <a:r>
                      <a:rPr lang="ko-KR" altLang="en-US" sz="1400">
                        <a:solidFill>
                          <a:srgbClr val="000000"/>
                        </a:solidFill>
                        <a:latin typeface="굴림" pitchFamily="50" charset="-127"/>
                        <a:ea typeface="바탕" pitchFamily="18" charset="-127"/>
                      </a:rPr>
                      <a:t>에 프로그램 필요</a:t>
                    </a:r>
                    <a:endParaRPr lang="ko-KR" altLang="en-US" sz="1400">
                      <a:solidFill>
                        <a:srgbClr val="000000"/>
                      </a:solidFill>
                      <a:latin typeface="굴림" pitchFamily="50" charset="-127"/>
                      <a:ea typeface="바탕체" pitchFamily="17" charset="-127"/>
                    </a:endParaRPr>
                  </a:p>
                  <a:p>
                    <a:pPr algn="just" latinLnBrk="0"/>
                    <a:endParaRPr lang="en-US" altLang="ko-KR" sz="1400">
                      <a:latin typeface="굴림" pitchFamily="50" charset="-127"/>
                    </a:endParaRPr>
                  </a:p>
                </p:txBody>
              </p:sp>
              <p:sp>
                <p:nvSpPr>
                  <p:cNvPr id="64568" name="Rectangle 53"/>
                  <p:cNvSpPr>
                    <a:spLocks noChangeArrowheads="1"/>
                  </p:cNvSpPr>
                  <p:nvPr/>
                </p:nvSpPr>
                <p:spPr bwMode="auto">
                  <a:xfrm>
                    <a:off x="1406" y="4734"/>
                    <a:ext cx="1395" cy="37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</p:grpSp>
            <p:grpSp>
              <p:nvGrpSpPr>
                <p:cNvPr id="64531" name="Group 56"/>
                <p:cNvGrpSpPr>
                  <a:grpSpLocks/>
                </p:cNvGrpSpPr>
                <p:nvPr/>
              </p:nvGrpSpPr>
              <p:grpSpPr bwMode="auto">
                <a:xfrm>
                  <a:off x="0" y="5108"/>
                  <a:ext cx="1406" cy="374"/>
                  <a:chOff x="0" y="5108"/>
                  <a:chExt cx="1406" cy="374"/>
                </a:xfrm>
              </p:grpSpPr>
              <p:sp>
                <p:nvSpPr>
                  <p:cNvPr id="64565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5" y="5108"/>
                    <a:ext cx="1396" cy="3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1pPr>
                    <a:lvl2pPr marL="742950" indent="-285750" eaLnBrk="0" hangingPunct="0"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2pPr>
                    <a:lvl3pPr marL="1143000" indent="-228600" eaLnBrk="0" hangingPunct="0"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3pPr>
                    <a:lvl4pPr marL="1600200" indent="-228600" eaLnBrk="0" hangingPunct="0"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4pPr>
                    <a:lvl5pPr marL="2057400" indent="-228600" eaLnBrk="0" hangingPunct="0"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9pPr>
                  </a:lstStyle>
                  <a:p>
                    <a:pPr algn="just" eaLnBrk="1" hangingPunct="1"/>
                    <a:r>
                      <a:rPr lang="ko-KR" altLang="en-US" sz="1400">
                        <a:solidFill>
                          <a:srgbClr val="000000"/>
                        </a:solidFill>
                        <a:latin typeface="굴림" pitchFamily="50" charset="-127"/>
                        <a:ea typeface="바탕" pitchFamily="18" charset="-127"/>
                      </a:rPr>
                      <a:t>실행시 애플리케이션이 불필요</a:t>
                    </a:r>
                    <a:endParaRPr lang="ko-KR" altLang="en-US" sz="1400">
                      <a:solidFill>
                        <a:srgbClr val="000000"/>
                      </a:solidFill>
                      <a:latin typeface="굴림" pitchFamily="50" charset="-127"/>
                      <a:ea typeface="바탕체" pitchFamily="17" charset="-127"/>
                    </a:endParaRPr>
                  </a:p>
                  <a:p>
                    <a:pPr algn="just" latinLnBrk="0"/>
                    <a:endParaRPr lang="en-US" altLang="ko-KR">
                      <a:latin typeface="굴림" pitchFamily="50" charset="-127"/>
                    </a:endParaRPr>
                  </a:p>
                </p:txBody>
              </p:sp>
              <p:sp>
                <p:nvSpPr>
                  <p:cNvPr id="64566" name="Rectangle 55"/>
                  <p:cNvSpPr>
                    <a:spLocks noChangeArrowheads="1"/>
                  </p:cNvSpPr>
                  <p:nvPr/>
                </p:nvSpPr>
                <p:spPr bwMode="auto">
                  <a:xfrm>
                    <a:off x="0" y="5108"/>
                    <a:ext cx="1406" cy="37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</p:grpSp>
            <p:grpSp>
              <p:nvGrpSpPr>
                <p:cNvPr id="64532" name="Group 58"/>
                <p:cNvGrpSpPr>
                  <a:grpSpLocks/>
                </p:cNvGrpSpPr>
                <p:nvPr/>
              </p:nvGrpSpPr>
              <p:grpSpPr bwMode="auto">
                <a:xfrm>
                  <a:off x="1406" y="5108"/>
                  <a:ext cx="1395" cy="374"/>
                  <a:chOff x="1406" y="5108"/>
                  <a:chExt cx="1395" cy="374"/>
                </a:xfrm>
              </p:grpSpPr>
              <p:sp>
                <p:nvSpPr>
                  <p:cNvPr id="64563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1411" y="5108"/>
                    <a:ext cx="1385" cy="3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1pPr>
                    <a:lvl2pPr marL="742950" indent="-285750" eaLnBrk="0" hangingPunct="0"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2pPr>
                    <a:lvl3pPr marL="1143000" indent="-228600" eaLnBrk="0" hangingPunct="0"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3pPr>
                    <a:lvl4pPr marL="1600200" indent="-228600" eaLnBrk="0" hangingPunct="0"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4pPr>
                    <a:lvl5pPr marL="2057400" indent="-228600" eaLnBrk="0" hangingPunct="0"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9pPr>
                  </a:lstStyle>
                  <a:p>
                    <a:pPr algn="just" eaLnBrk="1" hangingPunct="1"/>
                    <a:r>
                      <a:rPr lang="ko-KR" altLang="en-US" sz="1400">
                        <a:solidFill>
                          <a:srgbClr val="000000"/>
                        </a:solidFill>
                        <a:latin typeface="굴림" pitchFamily="50" charset="-127"/>
                        <a:ea typeface="바탕" pitchFamily="18" charset="-127"/>
                      </a:rPr>
                      <a:t>실행시 애플리케이션이 필요</a:t>
                    </a:r>
                    <a:endParaRPr lang="ko-KR" altLang="en-US" sz="1400">
                      <a:solidFill>
                        <a:srgbClr val="000000"/>
                      </a:solidFill>
                      <a:latin typeface="굴림" pitchFamily="50" charset="-127"/>
                      <a:ea typeface="바탕체" pitchFamily="17" charset="-127"/>
                    </a:endParaRPr>
                  </a:p>
                  <a:p>
                    <a:pPr algn="just" latinLnBrk="0"/>
                    <a:endParaRPr lang="en-US" altLang="ko-KR" sz="1400">
                      <a:latin typeface="굴림" pitchFamily="50" charset="-127"/>
                    </a:endParaRPr>
                  </a:p>
                </p:txBody>
              </p:sp>
              <p:sp>
                <p:nvSpPr>
                  <p:cNvPr id="64564" name="Rectangle 57"/>
                  <p:cNvSpPr>
                    <a:spLocks noChangeArrowheads="1"/>
                  </p:cNvSpPr>
                  <p:nvPr/>
                </p:nvSpPr>
                <p:spPr bwMode="auto">
                  <a:xfrm>
                    <a:off x="1406" y="5108"/>
                    <a:ext cx="1395" cy="37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</p:grpSp>
            <p:grpSp>
              <p:nvGrpSpPr>
                <p:cNvPr id="64533" name="Group 60"/>
                <p:cNvGrpSpPr>
                  <a:grpSpLocks/>
                </p:cNvGrpSpPr>
                <p:nvPr/>
              </p:nvGrpSpPr>
              <p:grpSpPr bwMode="auto">
                <a:xfrm>
                  <a:off x="0" y="5482"/>
                  <a:ext cx="1406" cy="374"/>
                  <a:chOff x="0" y="5482"/>
                  <a:chExt cx="1406" cy="374"/>
                </a:xfrm>
              </p:grpSpPr>
              <p:sp>
                <p:nvSpPr>
                  <p:cNvPr id="64561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5" y="5482"/>
                    <a:ext cx="1396" cy="3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1pPr>
                    <a:lvl2pPr marL="742950" indent="-285750" eaLnBrk="0" hangingPunct="0"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2pPr>
                    <a:lvl3pPr marL="1143000" indent="-228600" eaLnBrk="0" hangingPunct="0"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3pPr>
                    <a:lvl4pPr marL="1600200" indent="-228600" eaLnBrk="0" hangingPunct="0"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4pPr>
                    <a:lvl5pPr marL="2057400" indent="-228600" eaLnBrk="0" hangingPunct="0"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9pPr>
                  </a:lstStyle>
                  <a:p>
                    <a:pPr algn="just" eaLnBrk="1" hangingPunct="1"/>
                    <a:r>
                      <a:rPr lang="ko-KR" altLang="en-US" sz="1400">
                        <a:solidFill>
                          <a:srgbClr val="000000"/>
                        </a:solidFill>
                        <a:latin typeface="굴림" pitchFamily="50" charset="-127"/>
                        <a:ea typeface="바탕" pitchFamily="18" charset="-127"/>
                      </a:rPr>
                      <a:t>화면크기에 자동</a:t>
                    </a:r>
                    <a:endParaRPr lang="ko-KR" altLang="en-US" sz="1400">
                      <a:solidFill>
                        <a:srgbClr val="000000"/>
                      </a:solidFill>
                      <a:latin typeface="굴림" pitchFamily="50" charset="-127"/>
                      <a:ea typeface="바탕체" pitchFamily="17" charset="-127"/>
                    </a:endParaRPr>
                  </a:p>
                  <a:p>
                    <a:pPr algn="just" latinLnBrk="0"/>
                    <a:endParaRPr lang="en-US" altLang="ko-KR" sz="1400">
                      <a:latin typeface="굴림" pitchFamily="50" charset="-127"/>
                    </a:endParaRPr>
                  </a:p>
                </p:txBody>
              </p:sp>
              <p:sp>
                <p:nvSpPr>
                  <p:cNvPr id="64562" name="Rectangle 59"/>
                  <p:cNvSpPr>
                    <a:spLocks noChangeArrowheads="1"/>
                  </p:cNvSpPr>
                  <p:nvPr/>
                </p:nvSpPr>
                <p:spPr bwMode="auto">
                  <a:xfrm>
                    <a:off x="0" y="5482"/>
                    <a:ext cx="1406" cy="37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</p:grpSp>
            <p:grpSp>
              <p:nvGrpSpPr>
                <p:cNvPr id="64534" name="Group 62"/>
                <p:cNvGrpSpPr>
                  <a:grpSpLocks/>
                </p:cNvGrpSpPr>
                <p:nvPr/>
              </p:nvGrpSpPr>
              <p:grpSpPr bwMode="auto">
                <a:xfrm>
                  <a:off x="1406" y="5482"/>
                  <a:ext cx="1395" cy="374"/>
                  <a:chOff x="1406" y="5482"/>
                  <a:chExt cx="1395" cy="374"/>
                </a:xfrm>
              </p:grpSpPr>
              <p:sp>
                <p:nvSpPr>
                  <p:cNvPr id="64559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1411" y="5482"/>
                    <a:ext cx="1385" cy="3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1pPr>
                    <a:lvl2pPr marL="742950" indent="-285750" eaLnBrk="0" hangingPunct="0"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2pPr>
                    <a:lvl3pPr marL="1143000" indent="-228600" eaLnBrk="0" hangingPunct="0"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3pPr>
                    <a:lvl4pPr marL="1600200" indent="-228600" eaLnBrk="0" hangingPunct="0"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4pPr>
                    <a:lvl5pPr marL="2057400" indent="-228600" eaLnBrk="0" hangingPunct="0"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9pPr>
                  </a:lstStyle>
                  <a:p>
                    <a:pPr algn="just" eaLnBrk="1" hangingPunct="1"/>
                    <a:r>
                      <a:rPr lang="ko-KR" altLang="en-US" sz="1400">
                        <a:solidFill>
                          <a:srgbClr val="000000"/>
                        </a:solidFill>
                        <a:latin typeface="굴림" pitchFamily="50" charset="-127"/>
                        <a:ea typeface="바탕" pitchFamily="18" charset="-127"/>
                      </a:rPr>
                      <a:t>고정된 화면 크기</a:t>
                    </a:r>
                    <a:endParaRPr lang="ko-KR" altLang="en-US" sz="1400">
                      <a:solidFill>
                        <a:srgbClr val="000000"/>
                      </a:solidFill>
                      <a:latin typeface="굴림" pitchFamily="50" charset="-127"/>
                      <a:ea typeface="바탕체" pitchFamily="17" charset="-127"/>
                    </a:endParaRPr>
                  </a:p>
                  <a:p>
                    <a:pPr algn="just" latinLnBrk="0"/>
                    <a:endParaRPr lang="en-US" altLang="ko-KR" sz="1400">
                      <a:latin typeface="굴림" pitchFamily="50" charset="-127"/>
                    </a:endParaRPr>
                  </a:p>
                </p:txBody>
              </p:sp>
              <p:sp>
                <p:nvSpPr>
                  <p:cNvPr id="64560" name="Rectangle 61"/>
                  <p:cNvSpPr>
                    <a:spLocks noChangeArrowheads="1"/>
                  </p:cNvSpPr>
                  <p:nvPr/>
                </p:nvSpPr>
                <p:spPr bwMode="auto">
                  <a:xfrm>
                    <a:off x="1406" y="5482"/>
                    <a:ext cx="1395" cy="37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</p:grpSp>
            <p:grpSp>
              <p:nvGrpSpPr>
                <p:cNvPr id="64535" name="Group 64"/>
                <p:cNvGrpSpPr>
                  <a:grpSpLocks/>
                </p:cNvGrpSpPr>
                <p:nvPr/>
              </p:nvGrpSpPr>
              <p:grpSpPr bwMode="auto">
                <a:xfrm>
                  <a:off x="0" y="5856"/>
                  <a:ext cx="1406" cy="374"/>
                  <a:chOff x="0" y="5856"/>
                  <a:chExt cx="1406" cy="374"/>
                </a:xfrm>
              </p:grpSpPr>
              <p:sp>
                <p:nvSpPr>
                  <p:cNvPr id="64557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5" y="5856"/>
                    <a:ext cx="1396" cy="3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1pPr>
                    <a:lvl2pPr marL="742950" indent="-285750" eaLnBrk="0" hangingPunct="0"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2pPr>
                    <a:lvl3pPr marL="1143000" indent="-228600" eaLnBrk="0" hangingPunct="0"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3pPr>
                    <a:lvl4pPr marL="1600200" indent="-228600" eaLnBrk="0" hangingPunct="0"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4pPr>
                    <a:lvl5pPr marL="2057400" indent="-228600" eaLnBrk="0" hangingPunct="0"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9pPr>
                  </a:lstStyle>
                  <a:p>
                    <a:pPr algn="just" eaLnBrk="1" hangingPunct="1"/>
                    <a:r>
                      <a:rPr lang="en-US" altLang="ko-KR" sz="1400">
                        <a:solidFill>
                          <a:srgbClr val="000000"/>
                        </a:solidFill>
                        <a:cs typeface="Times New Roman" pitchFamily="18" charset="0"/>
                      </a:rPr>
                      <a:t>3-Tier </a:t>
                    </a:r>
                    <a:r>
                      <a:rPr lang="ko-KR" altLang="en-US" sz="1400">
                        <a:solidFill>
                          <a:srgbClr val="000000"/>
                        </a:solidFill>
                        <a:latin typeface="굴림" pitchFamily="50" charset="-127"/>
                        <a:ea typeface="바탕" pitchFamily="18" charset="-127"/>
                      </a:rPr>
                      <a:t>구조</a:t>
                    </a:r>
                    <a:endParaRPr lang="ko-KR" altLang="en-US" sz="1400">
                      <a:solidFill>
                        <a:srgbClr val="000000"/>
                      </a:solidFill>
                      <a:latin typeface="굴림" pitchFamily="50" charset="-127"/>
                      <a:ea typeface="바탕체" pitchFamily="17" charset="-127"/>
                    </a:endParaRPr>
                  </a:p>
                  <a:p>
                    <a:pPr algn="just" latinLnBrk="0"/>
                    <a:endParaRPr lang="en-US" altLang="ko-KR" sz="1400">
                      <a:latin typeface="굴림" pitchFamily="50" charset="-127"/>
                    </a:endParaRPr>
                  </a:p>
                </p:txBody>
              </p:sp>
              <p:sp>
                <p:nvSpPr>
                  <p:cNvPr id="64558" name="Rectangle 6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5856"/>
                    <a:ext cx="1406" cy="37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</p:grpSp>
            <p:grpSp>
              <p:nvGrpSpPr>
                <p:cNvPr id="64536" name="Group 66"/>
                <p:cNvGrpSpPr>
                  <a:grpSpLocks/>
                </p:cNvGrpSpPr>
                <p:nvPr/>
              </p:nvGrpSpPr>
              <p:grpSpPr bwMode="auto">
                <a:xfrm>
                  <a:off x="1406" y="5856"/>
                  <a:ext cx="1395" cy="374"/>
                  <a:chOff x="1406" y="5856"/>
                  <a:chExt cx="1395" cy="374"/>
                </a:xfrm>
              </p:grpSpPr>
              <p:sp>
                <p:nvSpPr>
                  <p:cNvPr id="64555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1411" y="5856"/>
                    <a:ext cx="1385" cy="3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1pPr>
                    <a:lvl2pPr marL="742950" indent="-285750" eaLnBrk="0" hangingPunct="0"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2pPr>
                    <a:lvl3pPr marL="1143000" indent="-228600" eaLnBrk="0" hangingPunct="0"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3pPr>
                    <a:lvl4pPr marL="1600200" indent="-228600" eaLnBrk="0" hangingPunct="0"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4pPr>
                    <a:lvl5pPr marL="2057400" indent="-228600" eaLnBrk="0" hangingPunct="0"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9pPr>
                  </a:lstStyle>
                  <a:p>
                    <a:pPr algn="just" eaLnBrk="1" hangingPunct="1"/>
                    <a:r>
                      <a:rPr lang="en-US" altLang="ko-KR" sz="1400">
                        <a:solidFill>
                          <a:srgbClr val="000000"/>
                        </a:solidFill>
                        <a:cs typeface="Times New Roman" pitchFamily="18" charset="0"/>
                      </a:rPr>
                      <a:t>2-Tier </a:t>
                    </a:r>
                    <a:r>
                      <a:rPr lang="ko-KR" altLang="en-US" sz="1400">
                        <a:solidFill>
                          <a:srgbClr val="000000"/>
                        </a:solidFill>
                        <a:latin typeface="굴림" pitchFamily="50" charset="-127"/>
                        <a:ea typeface="바탕" pitchFamily="18" charset="-127"/>
                      </a:rPr>
                      <a:t>구조 </a:t>
                    </a:r>
                    <a:endParaRPr lang="ko-KR" altLang="en-US" sz="1400">
                      <a:solidFill>
                        <a:srgbClr val="000000"/>
                      </a:solidFill>
                      <a:latin typeface="굴림" pitchFamily="50" charset="-127"/>
                      <a:ea typeface="바탕체" pitchFamily="17" charset="-127"/>
                    </a:endParaRPr>
                  </a:p>
                  <a:p>
                    <a:pPr algn="just" latinLnBrk="0"/>
                    <a:endParaRPr lang="en-US" altLang="ko-KR" sz="1400">
                      <a:latin typeface="굴림" pitchFamily="50" charset="-127"/>
                    </a:endParaRPr>
                  </a:p>
                </p:txBody>
              </p:sp>
              <p:sp>
                <p:nvSpPr>
                  <p:cNvPr id="64556" name="Rectangle 65"/>
                  <p:cNvSpPr>
                    <a:spLocks noChangeArrowheads="1"/>
                  </p:cNvSpPr>
                  <p:nvPr/>
                </p:nvSpPr>
                <p:spPr bwMode="auto">
                  <a:xfrm>
                    <a:off x="1406" y="5856"/>
                    <a:ext cx="1395" cy="37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</p:grpSp>
            <p:grpSp>
              <p:nvGrpSpPr>
                <p:cNvPr id="64537" name="Group 68"/>
                <p:cNvGrpSpPr>
                  <a:grpSpLocks/>
                </p:cNvGrpSpPr>
                <p:nvPr/>
              </p:nvGrpSpPr>
              <p:grpSpPr bwMode="auto">
                <a:xfrm>
                  <a:off x="0" y="6230"/>
                  <a:ext cx="1406" cy="374"/>
                  <a:chOff x="0" y="6230"/>
                  <a:chExt cx="1406" cy="374"/>
                </a:xfrm>
              </p:grpSpPr>
              <p:sp>
                <p:nvSpPr>
                  <p:cNvPr id="64553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5" y="6230"/>
                    <a:ext cx="1396" cy="3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1pPr>
                    <a:lvl2pPr marL="742950" indent="-285750" eaLnBrk="0" hangingPunct="0"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2pPr>
                    <a:lvl3pPr marL="1143000" indent="-228600" eaLnBrk="0" hangingPunct="0"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3pPr>
                    <a:lvl4pPr marL="1600200" indent="-228600" eaLnBrk="0" hangingPunct="0"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4pPr>
                    <a:lvl5pPr marL="2057400" indent="-228600" eaLnBrk="0" hangingPunct="0"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9pPr>
                  </a:lstStyle>
                  <a:p>
                    <a:pPr algn="just" eaLnBrk="1" hangingPunct="1"/>
                    <a:r>
                      <a:rPr lang="ko-KR" altLang="en-US" sz="1400">
                        <a:solidFill>
                          <a:srgbClr val="000000"/>
                        </a:solidFill>
                        <a:latin typeface="굴림" pitchFamily="50" charset="-127"/>
                        <a:ea typeface="바탕" pitchFamily="18" charset="-127"/>
                      </a:rPr>
                      <a:t>필요시만 서버 접속</a:t>
                    </a:r>
                    <a:endParaRPr lang="ko-KR" altLang="en-US" sz="1400">
                      <a:solidFill>
                        <a:srgbClr val="000000"/>
                      </a:solidFill>
                      <a:latin typeface="굴림" pitchFamily="50" charset="-127"/>
                      <a:ea typeface="바탕체" pitchFamily="17" charset="-127"/>
                    </a:endParaRPr>
                  </a:p>
                  <a:p>
                    <a:pPr algn="just" latinLnBrk="0"/>
                    <a:endParaRPr lang="en-US" altLang="ko-KR" sz="1400">
                      <a:latin typeface="굴림" pitchFamily="50" charset="-127"/>
                    </a:endParaRPr>
                  </a:p>
                </p:txBody>
              </p:sp>
              <p:sp>
                <p:nvSpPr>
                  <p:cNvPr id="64554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0" y="6230"/>
                    <a:ext cx="1406" cy="37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</p:grpSp>
            <p:grpSp>
              <p:nvGrpSpPr>
                <p:cNvPr id="64538" name="Group 70"/>
                <p:cNvGrpSpPr>
                  <a:grpSpLocks/>
                </p:cNvGrpSpPr>
                <p:nvPr/>
              </p:nvGrpSpPr>
              <p:grpSpPr bwMode="auto">
                <a:xfrm>
                  <a:off x="1406" y="6230"/>
                  <a:ext cx="1395" cy="374"/>
                  <a:chOff x="1406" y="6230"/>
                  <a:chExt cx="1395" cy="374"/>
                </a:xfrm>
              </p:grpSpPr>
              <p:sp>
                <p:nvSpPr>
                  <p:cNvPr id="64551" name="Rectangle 22"/>
                  <p:cNvSpPr>
                    <a:spLocks noChangeArrowheads="1"/>
                  </p:cNvSpPr>
                  <p:nvPr/>
                </p:nvSpPr>
                <p:spPr bwMode="auto">
                  <a:xfrm>
                    <a:off x="1411" y="6230"/>
                    <a:ext cx="1385" cy="3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1pPr>
                    <a:lvl2pPr marL="742950" indent="-285750" eaLnBrk="0" hangingPunct="0"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2pPr>
                    <a:lvl3pPr marL="1143000" indent="-228600" eaLnBrk="0" hangingPunct="0"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3pPr>
                    <a:lvl4pPr marL="1600200" indent="-228600" eaLnBrk="0" hangingPunct="0"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4pPr>
                    <a:lvl5pPr marL="2057400" indent="-228600" eaLnBrk="0" hangingPunct="0"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9pPr>
                  </a:lstStyle>
                  <a:p>
                    <a:pPr algn="just" eaLnBrk="1" hangingPunct="1"/>
                    <a:r>
                      <a:rPr lang="ko-KR" altLang="en-US" sz="1400">
                        <a:solidFill>
                          <a:srgbClr val="000000"/>
                        </a:solidFill>
                        <a:latin typeface="굴림" pitchFamily="50" charset="-127"/>
                        <a:ea typeface="바탕" pitchFamily="18" charset="-127"/>
                      </a:rPr>
                      <a:t>지속적인 서버와의 접속</a:t>
                    </a:r>
                    <a:endParaRPr lang="ko-KR" altLang="en-US" sz="1400">
                      <a:solidFill>
                        <a:srgbClr val="000000"/>
                      </a:solidFill>
                      <a:latin typeface="굴림" pitchFamily="50" charset="-127"/>
                      <a:ea typeface="바탕체" pitchFamily="17" charset="-127"/>
                    </a:endParaRPr>
                  </a:p>
                  <a:p>
                    <a:pPr algn="just" latinLnBrk="0"/>
                    <a:endParaRPr lang="en-US" altLang="ko-KR" sz="1400">
                      <a:latin typeface="굴림" pitchFamily="50" charset="-127"/>
                    </a:endParaRPr>
                  </a:p>
                </p:txBody>
              </p:sp>
              <p:sp>
                <p:nvSpPr>
                  <p:cNvPr id="64552" name="Rectangle 69"/>
                  <p:cNvSpPr>
                    <a:spLocks noChangeArrowheads="1"/>
                  </p:cNvSpPr>
                  <p:nvPr/>
                </p:nvSpPr>
                <p:spPr bwMode="auto">
                  <a:xfrm>
                    <a:off x="1406" y="6230"/>
                    <a:ext cx="1395" cy="37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</p:grpSp>
            <p:grpSp>
              <p:nvGrpSpPr>
                <p:cNvPr id="64539" name="Group 72"/>
                <p:cNvGrpSpPr>
                  <a:grpSpLocks/>
                </p:cNvGrpSpPr>
                <p:nvPr/>
              </p:nvGrpSpPr>
              <p:grpSpPr bwMode="auto">
                <a:xfrm>
                  <a:off x="0" y="6604"/>
                  <a:ext cx="1406" cy="374"/>
                  <a:chOff x="0" y="6604"/>
                  <a:chExt cx="1406" cy="374"/>
                </a:xfrm>
              </p:grpSpPr>
              <p:sp>
                <p:nvSpPr>
                  <p:cNvPr id="64549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5" y="6604"/>
                    <a:ext cx="1396" cy="3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1pPr>
                    <a:lvl2pPr marL="742950" indent="-285750" eaLnBrk="0" hangingPunct="0"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2pPr>
                    <a:lvl3pPr marL="1143000" indent="-228600" eaLnBrk="0" hangingPunct="0"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3pPr>
                    <a:lvl4pPr marL="1600200" indent="-228600" eaLnBrk="0" hangingPunct="0"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4pPr>
                    <a:lvl5pPr marL="2057400" indent="-228600" eaLnBrk="0" hangingPunct="0"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9pPr>
                  </a:lstStyle>
                  <a:p>
                    <a:pPr algn="just" eaLnBrk="1" hangingPunct="1"/>
                    <a:r>
                      <a:rPr lang="ko-KR" altLang="en-US" sz="1400">
                        <a:solidFill>
                          <a:srgbClr val="000000"/>
                        </a:solidFill>
                        <a:latin typeface="굴림" pitchFamily="50" charset="-127"/>
                        <a:ea typeface="바탕" pitchFamily="18" charset="-127"/>
                      </a:rPr>
                      <a:t>새로운 기술</a:t>
                    </a:r>
                    <a:endParaRPr lang="ko-KR" altLang="en-US" sz="1400">
                      <a:solidFill>
                        <a:srgbClr val="000000"/>
                      </a:solidFill>
                      <a:latin typeface="굴림" pitchFamily="50" charset="-127"/>
                      <a:ea typeface="바탕체" pitchFamily="17" charset="-127"/>
                    </a:endParaRPr>
                  </a:p>
                  <a:p>
                    <a:pPr algn="just" latinLnBrk="0"/>
                    <a:endParaRPr lang="en-US" altLang="ko-KR" sz="1400">
                      <a:latin typeface="굴림" pitchFamily="50" charset="-127"/>
                    </a:endParaRPr>
                  </a:p>
                </p:txBody>
              </p:sp>
              <p:sp>
                <p:nvSpPr>
                  <p:cNvPr id="64550" name="Rectangle 7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6604"/>
                    <a:ext cx="1406" cy="37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</p:grpSp>
            <p:grpSp>
              <p:nvGrpSpPr>
                <p:cNvPr id="64540" name="Group 74"/>
                <p:cNvGrpSpPr>
                  <a:grpSpLocks/>
                </p:cNvGrpSpPr>
                <p:nvPr/>
              </p:nvGrpSpPr>
              <p:grpSpPr bwMode="auto">
                <a:xfrm>
                  <a:off x="1406" y="6604"/>
                  <a:ext cx="1395" cy="374"/>
                  <a:chOff x="1406" y="6604"/>
                  <a:chExt cx="1395" cy="374"/>
                </a:xfrm>
              </p:grpSpPr>
              <p:sp>
                <p:nvSpPr>
                  <p:cNvPr id="64547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1411" y="6604"/>
                    <a:ext cx="1385" cy="3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1pPr>
                    <a:lvl2pPr marL="742950" indent="-285750" eaLnBrk="0" hangingPunct="0"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2pPr>
                    <a:lvl3pPr marL="1143000" indent="-228600" eaLnBrk="0" hangingPunct="0"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3pPr>
                    <a:lvl4pPr marL="1600200" indent="-228600" eaLnBrk="0" hangingPunct="0"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4pPr>
                    <a:lvl5pPr marL="2057400" indent="-228600" eaLnBrk="0" hangingPunct="0"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9pPr>
                  </a:lstStyle>
                  <a:p>
                    <a:pPr algn="just" eaLnBrk="1" hangingPunct="1"/>
                    <a:r>
                      <a:rPr lang="ko-KR" altLang="en-US" sz="1400">
                        <a:solidFill>
                          <a:srgbClr val="000000"/>
                        </a:solidFill>
                        <a:latin typeface="굴림" pitchFamily="50" charset="-127"/>
                        <a:ea typeface="바탕" pitchFamily="18" charset="-127"/>
                      </a:rPr>
                      <a:t>이미 성숙한 기술</a:t>
                    </a:r>
                    <a:endParaRPr lang="ko-KR" altLang="en-US" sz="1400">
                      <a:solidFill>
                        <a:srgbClr val="000000"/>
                      </a:solidFill>
                      <a:latin typeface="굴림" pitchFamily="50" charset="-127"/>
                      <a:ea typeface="바탕체" pitchFamily="17" charset="-127"/>
                    </a:endParaRPr>
                  </a:p>
                  <a:p>
                    <a:pPr algn="just" latinLnBrk="0"/>
                    <a:endParaRPr lang="en-US" altLang="ko-KR" sz="1400">
                      <a:latin typeface="굴림" pitchFamily="50" charset="-127"/>
                    </a:endParaRPr>
                  </a:p>
                </p:txBody>
              </p:sp>
              <p:sp>
                <p:nvSpPr>
                  <p:cNvPr id="64548" name="Rectangle 73"/>
                  <p:cNvSpPr>
                    <a:spLocks noChangeArrowheads="1"/>
                  </p:cNvSpPr>
                  <p:nvPr/>
                </p:nvSpPr>
                <p:spPr bwMode="auto">
                  <a:xfrm>
                    <a:off x="1406" y="6604"/>
                    <a:ext cx="1395" cy="37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</p:grpSp>
            <p:grpSp>
              <p:nvGrpSpPr>
                <p:cNvPr id="64541" name="Group 76"/>
                <p:cNvGrpSpPr>
                  <a:grpSpLocks/>
                </p:cNvGrpSpPr>
                <p:nvPr/>
              </p:nvGrpSpPr>
              <p:grpSpPr bwMode="auto">
                <a:xfrm>
                  <a:off x="0" y="6978"/>
                  <a:ext cx="1406" cy="374"/>
                  <a:chOff x="0" y="6978"/>
                  <a:chExt cx="1406" cy="374"/>
                </a:xfrm>
              </p:grpSpPr>
              <p:sp>
                <p:nvSpPr>
                  <p:cNvPr id="64545" name="Rectangle 25"/>
                  <p:cNvSpPr>
                    <a:spLocks noChangeArrowheads="1"/>
                  </p:cNvSpPr>
                  <p:nvPr/>
                </p:nvSpPr>
                <p:spPr bwMode="auto">
                  <a:xfrm>
                    <a:off x="5" y="6978"/>
                    <a:ext cx="1396" cy="3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1pPr>
                    <a:lvl2pPr marL="742950" indent="-285750" eaLnBrk="0" hangingPunct="0"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2pPr>
                    <a:lvl3pPr marL="1143000" indent="-228600" eaLnBrk="0" hangingPunct="0"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3pPr>
                    <a:lvl4pPr marL="1600200" indent="-228600" eaLnBrk="0" hangingPunct="0"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4pPr>
                    <a:lvl5pPr marL="2057400" indent="-228600" eaLnBrk="0" hangingPunct="0"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9pPr>
                  </a:lstStyle>
                  <a:p>
                    <a:pPr algn="just" eaLnBrk="1" hangingPunct="1"/>
                    <a:r>
                      <a:rPr lang="ko-KR" altLang="en-US" sz="1400">
                        <a:solidFill>
                          <a:srgbClr val="000000"/>
                        </a:solidFill>
                        <a:latin typeface="굴림" pitchFamily="50" charset="-127"/>
                        <a:ea typeface="바탕" pitchFamily="18" charset="-127"/>
                      </a:rPr>
                      <a:t>사용자수가 수천</a:t>
                    </a:r>
                    <a:r>
                      <a:rPr lang="en-US" altLang="ko-KR" sz="1400">
                        <a:solidFill>
                          <a:srgbClr val="000000"/>
                        </a:solidFill>
                        <a:latin typeface="굴림" pitchFamily="50" charset="-127"/>
                        <a:ea typeface="바탕" pitchFamily="18" charset="-127"/>
                      </a:rPr>
                      <a:t>, </a:t>
                    </a:r>
                    <a:r>
                      <a:rPr lang="ko-KR" altLang="en-US" sz="1400">
                        <a:solidFill>
                          <a:srgbClr val="000000"/>
                        </a:solidFill>
                        <a:latin typeface="굴림" pitchFamily="50" charset="-127"/>
                        <a:ea typeface="바탕" pitchFamily="18" charset="-127"/>
                      </a:rPr>
                      <a:t>수십만명 사용가능</a:t>
                    </a:r>
                    <a:endParaRPr lang="ko-KR" altLang="en-US" sz="1400">
                      <a:solidFill>
                        <a:srgbClr val="000000"/>
                      </a:solidFill>
                      <a:latin typeface="굴림" pitchFamily="50" charset="-127"/>
                      <a:ea typeface="바탕체" pitchFamily="17" charset="-127"/>
                    </a:endParaRPr>
                  </a:p>
                  <a:p>
                    <a:pPr algn="just" latinLnBrk="0"/>
                    <a:endParaRPr lang="en-US" altLang="ko-KR" sz="1400">
                      <a:latin typeface="굴림" pitchFamily="50" charset="-127"/>
                    </a:endParaRPr>
                  </a:p>
                </p:txBody>
              </p:sp>
              <p:sp>
                <p:nvSpPr>
                  <p:cNvPr id="64546" name="Rectangle 75"/>
                  <p:cNvSpPr>
                    <a:spLocks noChangeArrowheads="1"/>
                  </p:cNvSpPr>
                  <p:nvPr/>
                </p:nvSpPr>
                <p:spPr bwMode="auto">
                  <a:xfrm>
                    <a:off x="0" y="6978"/>
                    <a:ext cx="1406" cy="37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</p:grpSp>
            <p:grpSp>
              <p:nvGrpSpPr>
                <p:cNvPr id="64542" name="Group 78"/>
                <p:cNvGrpSpPr>
                  <a:grpSpLocks/>
                </p:cNvGrpSpPr>
                <p:nvPr/>
              </p:nvGrpSpPr>
              <p:grpSpPr bwMode="auto">
                <a:xfrm>
                  <a:off x="1406" y="6978"/>
                  <a:ext cx="1395" cy="374"/>
                  <a:chOff x="1406" y="6978"/>
                  <a:chExt cx="1395" cy="374"/>
                </a:xfrm>
              </p:grpSpPr>
              <p:sp>
                <p:nvSpPr>
                  <p:cNvPr id="64543" name="Rectangle 26"/>
                  <p:cNvSpPr>
                    <a:spLocks noChangeArrowheads="1"/>
                  </p:cNvSpPr>
                  <p:nvPr/>
                </p:nvSpPr>
                <p:spPr bwMode="auto">
                  <a:xfrm>
                    <a:off x="1411" y="6978"/>
                    <a:ext cx="1385" cy="3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1pPr>
                    <a:lvl2pPr marL="742950" indent="-285750" eaLnBrk="0" hangingPunct="0"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2pPr>
                    <a:lvl3pPr marL="1143000" indent="-228600" eaLnBrk="0" hangingPunct="0"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3pPr>
                    <a:lvl4pPr marL="1600200" indent="-228600" eaLnBrk="0" hangingPunct="0"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4pPr>
                    <a:lvl5pPr marL="2057400" indent="-228600" eaLnBrk="0" hangingPunct="0"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508000" algn="l"/>
                        <a:tab pos="1016000" algn="l"/>
                        <a:tab pos="1524000" algn="l"/>
                        <a:tab pos="2032000" algn="l"/>
                        <a:tab pos="2540000" algn="l"/>
                        <a:tab pos="3048000" algn="l"/>
                        <a:tab pos="3556000" algn="l"/>
                        <a:tab pos="4064000" algn="l"/>
                        <a:tab pos="4572000" algn="l"/>
                        <a:tab pos="5080000" algn="l"/>
                        <a:tab pos="5588000" algn="l"/>
                        <a:tab pos="6096000" algn="l"/>
                        <a:tab pos="6604000" algn="l"/>
                        <a:tab pos="7112000" algn="l"/>
                        <a:tab pos="7620000" algn="l"/>
                        <a:tab pos="8128000" algn="l"/>
                        <a:tab pos="8636000" algn="l"/>
                        <a:tab pos="9144000" algn="l"/>
                        <a:tab pos="9652000" algn="l"/>
                        <a:tab pos="10160000" algn="l"/>
                        <a:tab pos="10668000" algn="l"/>
                        <a:tab pos="11176000" algn="l"/>
                        <a:tab pos="11684000" algn="l"/>
                        <a:tab pos="12192000" algn="l"/>
                        <a:tab pos="12700000" algn="l"/>
                        <a:tab pos="13208000" algn="l"/>
                        <a:tab pos="13716000" algn="l"/>
                        <a:tab pos="14224000" algn="l"/>
                        <a:tab pos="14732000" algn="l"/>
                        <a:tab pos="15240000" algn="l"/>
                        <a:tab pos="15748000" algn="l"/>
                      </a:tabLs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9pPr>
                  </a:lstStyle>
                  <a:p>
                    <a:pPr algn="just" eaLnBrk="1" hangingPunct="1"/>
                    <a:r>
                      <a:rPr lang="ko-KR" altLang="en-US" sz="1400">
                        <a:solidFill>
                          <a:srgbClr val="000000"/>
                        </a:solidFill>
                        <a:latin typeface="굴림" pitchFamily="50" charset="-127"/>
                        <a:ea typeface="바탕" pitchFamily="18" charset="-127"/>
                      </a:rPr>
                      <a:t>최대 </a:t>
                    </a:r>
                    <a:r>
                      <a:rPr lang="en-US" altLang="ko-KR" sz="1400">
                        <a:solidFill>
                          <a:srgbClr val="000000"/>
                        </a:solidFill>
                        <a:latin typeface="굴림" pitchFamily="50" charset="-127"/>
                        <a:ea typeface="바탕" pitchFamily="18" charset="-127"/>
                      </a:rPr>
                      <a:t>2-300</a:t>
                    </a:r>
                    <a:r>
                      <a:rPr lang="ko-KR" altLang="en-US" sz="1400">
                        <a:solidFill>
                          <a:srgbClr val="000000"/>
                        </a:solidFill>
                        <a:latin typeface="굴림" pitchFamily="50" charset="-127"/>
                        <a:ea typeface="바탕" pitchFamily="18" charset="-127"/>
                      </a:rPr>
                      <a:t>명 정도</a:t>
                    </a:r>
                    <a:endParaRPr lang="ko-KR" altLang="en-US" sz="1400">
                      <a:solidFill>
                        <a:srgbClr val="000000"/>
                      </a:solidFill>
                      <a:latin typeface="굴림" pitchFamily="50" charset="-127"/>
                      <a:ea typeface="바탕체" pitchFamily="17" charset="-127"/>
                    </a:endParaRPr>
                  </a:p>
                  <a:p>
                    <a:pPr algn="just" latinLnBrk="0"/>
                    <a:endParaRPr lang="en-US" altLang="ko-KR" sz="1400">
                      <a:latin typeface="굴림" pitchFamily="50" charset="-127"/>
                    </a:endParaRPr>
                  </a:p>
                </p:txBody>
              </p:sp>
              <p:sp>
                <p:nvSpPr>
                  <p:cNvPr id="64544" name="Rectangle 77"/>
                  <p:cNvSpPr>
                    <a:spLocks noChangeArrowheads="1"/>
                  </p:cNvSpPr>
                  <p:nvPr/>
                </p:nvSpPr>
                <p:spPr bwMode="auto">
                  <a:xfrm>
                    <a:off x="1406" y="6978"/>
                    <a:ext cx="1395" cy="37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ahoma" pitchFamily="34" charset="0"/>
                        <a:ea typeface="굴림" pitchFamily="50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</p:grpSp>
          </p:grpSp>
          <p:sp>
            <p:nvSpPr>
              <p:cNvPr id="64518" name="Rectangle 80"/>
              <p:cNvSpPr>
                <a:spLocks noChangeArrowheads="1"/>
              </p:cNvSpPr>
              <p:nvPr/>
            </p:nvSpPr>
            <p:spPr bwMode="auto">
              <a:xfrm>
                <a:off x="-3" y="2497"/>
                <a:ext cx="2807" cy="4858"/>
              </a:xfrm>
              <a:prstGeom prst="rect">
                <a:avLst/>
              </a:prstGeom>
              <a:noFill/>
              <a:ln w="9525">
                <a:solidFill>
                  <a:srgbClr val="A0A0A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굴림" pitchFamily="50" charset="-127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굴림" pitchFamily="50" charset="-127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굴림" pitchFamily="50" charset="-127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굴림" pitchFamily="50" charset="-127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굴림" pitchFamily="50" charset="-127"/>
                  </a:defRPr>
                </a:lvl9pPr>
              </a:lstStyle>
              <a:p>
                <a:pPr eaLnBrk="1" hangingPunct="1"/>
                <a:endParaRPr lang="ko-KR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40"/>
          <p:cNvSpPr>
            <a:spLocks noChangeArrowheads="1"/>
          </p:cNvSpPr>
          <p:nvPr/>
        </p:nvSpPr>
        <p:spPr bwMode="auto">
          <a:xfrm>
            <a:off x="7429500" y="1066800"/>
            <a:ext cx="1403350" cy="3657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65539" name="Text Box 157"/>
          <p:cNvSpPr txBox="1">
            <a:spLocks noChangeArrowheads="1"/>
          </p:cNvSpPr>
          <p:nvPr/>
        </p:nvSpPr>
        <p:spPr bwMode="auto">
          <a:xfrm>
            <a:off x="5365750" y="306388"/>
            <a:ext cx="1108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9pPr>
          </a:lstStyle>
          <a:p>
            <a:pPr algn="ctr" eaLnBrk="1" hangingPunct="1"/>
            <a:r>
              <a:rPr lang="ko-KR" altLang="en-US" sz="1800">
                <a:latin typeface="굴림" pitchFamily="50" charset="-127"/>
              </a:rPr>
              <a:t>응용서버</a:t>
            </a:r>
          </a:p>
        </p:txBody>
      </p:sp>
      <p:sp>
        <p:nvSpPr>
          <p:cNvPr id="65540" name="Text Box 164"/>
          <p:cNvSpPr txBox="1">
            <a:spLocks noChangeArrowheads="1"/>
          </p:cNvSpPr>
          <p:nvPr/>
        </p:nvSpPr>
        <p:spPr bwMode="auto">
          <a:xfrm>
            <a:off x="7099300" y="304800"/>
            <a:ext cx="203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9pPr>
          </a:lstStyle>
          <a:p>
            <a:pPr algn="ctr" eaLnBrk="1" hangingPunct="1"/>
            <a:r>
              <a:rPr lang="ko-KR" altLang="en-US" sz="1800">
                <a:latin typeface="굴림" pitchFamily="50" charset="-127"/>
              </a:rPr>
              <a:t>데이타베이스서버</a:t>
            </a:r>
          </a:p>
        </p:txBody>
      </p:sp>
      <p:grpSp>
        <p:nvGrpSpPr>
          <p:cNvPr id="65541" name="Group 169"/>
          <p:cNvGrpSpPr>
            <a:grpSpLocks/>
          </p:cNvGrpSpPr>
          <p:nvPr/>
        </p:nvGrpSpPr>
        <p:grpSpPr bwMode="auto">
          <a:xfrm>
            <a:off x="990600" y="382588"/>
            <a:ext cx="7759700" cy="6043612"/>
            <a:chOff x="576" y="241"/>
            <a:chExt cx="4512" cy="3807"/>
          </a:xfrm>
        </p:grpSpPr>
        <p:sp>
          <p:nvSpPr>
            <p:cNvPr id="65542" name="Rectangle 130"/>
            <p:cNvSpPr>
              <a:spLocks noChangeArrowheads="1"/>
            </p:cNvSpPr>
            <p:nvPr/>
          </p:nvSpPr>
          <p:spPr bwMode="auto">
            <a:xfrm>
              <a:off x="576" y="672"/>
              <a:ext cx="1728" cy="27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9pPr>
            </a:lstStyle>
            <a:p>
              <a:pPr algn="ctr" eaLnBrk="1" hangingPunct="1"/>
              <a:endParaRPr lang="ko-KR" altLang="ko-KR">
                <a:latin typeface="굴림" pitchFamily="50" charset="-127"/>
              </a:endParaRPr>
            </a:p>
          </p:txBody>
        </p:sp>
        <p:sp>
          <p:nvSpPr>
            <p:cNvPr id="65543" name="Rectangle 131"/>
            <p:cNvSpPr>
              <a:spLocks noChangeArrowheads="1"/>
            </p:cNvSpPr>
            <p:nvPr/>
          </p:nvSpPr>
          <p:spPr bwMode="auto">
            <a:xfrm>
              <a:off x="768" y="1248"/>
              <a:ext cx="1248" cy="4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9pPr>
            </a:lstStyle>
            <a:p>
              <a:pPr algn="ctr" eaLnBrk="1" hangingPunct="1"/>
              <a:r>
                <a:rPr lang="ko-KR" altLang="en-US" sz="1600">
                  <a:latin typeface="굴림" pitchFamily="50" charset="-127"/>
                </a:rPr>
                <a:t>운영프로그램 파트 </a:t>
              </a:r>
              <a:r>
                <a:rPr lang="en-US" altLang="ko-KR" sz="1600">
                  <a:latin typeface="굴림" pitchFamily="50" charset="-127"/>
                </a:rPr>
                <a:t>1</a:t>
              </a:r>
            </a:p>
          </p:txBody>
        </p:sp>
        <p:sp>
          <p:nvSpPr>
            <p:cNvPr id="65544" name="Rectangle 134"/>
            <p:cNvSpPr>
              <a:spLocks noChangeArrowheads="1"/>
            </p:cNvSpPr>
            <p:nvPr/>
          </p:nvSpPr>
          <p:spPr bwMode="auto">
            <a:xfrm>
              <a:off x="624" y="2064"/>
              <a:ext cx="1488" cy="4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9pPr>
            </a:lstStyle>
            <a:p>
              <a:pPr algn="ctr" eaLnBrk="1" hangingPunct="1"/>
              <a:r>
                <a:rPr lang="ko-KR" altLang="en-US" sz="1600">
                  <a:latin typeface="굴림" pitchFamily="50" charset="-127"/>
                </a:rPr>
                <a:t>원격응용호출인터페이스</a:t>
              </a:r>
            </a:p>
          </p:txBody>
        </p:sp>
        <p:sp>
          <p:nvSpPr>
            <p:cNvPr id="65545" name="Rectangle 136"/>
            <p:cNvSpPr>
              <a:spLocks noChangeArrowheads="1"/>
            </p:cNvSpPr>
            <p:nvPr/>
          </p:nvSpPr>
          <p:spPr bwMode="auto">
            <a:xfrm>
              <a:off x="672" y="2928"/>
              <a:ext cx="864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9pPr>
            </a:lstStyle>
            <a:p>
              <a:pPr algn="ctr" eaLnBrk="1" hangingPunct="1"/>
              <a:r>
                <a:rPr lang="ko-KR" altLang="en-US" sz="1600">
                  <a:latin typeface="굴림" pitchFamily="50" charset="-127"/>
                </a:rPr>
                <a:t>저장된철자호출</a:t>
              </a:r>
            </a:p>
          </p:txBody>
        </p:sp>
        <p:sp>
          <p:nvSpPr>
            <p:cNvPr id="65546" name="Rectangle 137"/>
            <p:cNvSpPr>
              <a:spLocks noChangeArrowheads="1"/>
            </p:cNvSpPr>
            <p:nvPr/>
          </p:nvSpPr>
          <p:spPr bwMode="auto">
            <a:xfrm>
              <a:off x="1680" y="2928"/>
              <a:ext cx="57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9pPr>
            </a:lstStyle>
            <a:p>
              <a:pPr algn="ctr" eaLnBrk="1" hangingPunct="1"/>
              <a:r>
                <a:rPr lang="en-US" altLang="ko-KR" sz="1400">
                  <a:latin typeface="굴림" pitchFamily="50" charset="-127"/>
                </a:rPr>
                <a:t>DB</a:t>
              </a:r>
              <a:r>
                <a:rPr lang="ko-KR" altLang="en-US" sz="1400">
                  <a:latin typeface="굴림" pitchFamily="50" charset="-127"/>
                </a:rPr>
                <a:t>드라이브</a:t>
              </a:r>
            </a:p>
          </p:txBody>
        </p:sp>
        <p:sp>
          <p:nvSpPr>
            <p:cNvPr id="65547" name="Rectangle 139"/>
            <p:cNvSpPr>
              <a:spLocks noChangeArrowheads="1"/>
            </p:cNvSpPr>
            <p:nvPr/>
          </p:nvSpPr>
          <p:spPr bwMode="auto">
            <a:xfrm>
              <a:off x="3120" y="624"/>
              <a:ext cx="816" cy="22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65548" name="Rectangle 141"/>
            <p:cNvSpPr>
              <a:spLocks noChangeArrowheads="1"/>
            </p:cNvSpPr>
            <p:nvPr/>
          </p:nvSpPr>
          <p:spPr bwMode="auto">
            <a:xfrm>
              <a:off x="3216" y="1056"/>
              <a:ext cx="672" cy="62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9pPr>
            </a:lstStyle>
            <a:p>
              <a:pPr algn="ctr" eaLnBrk="1" hangingPunct="1"/>
              <a:r>
                <a:rPr lang="ko-KR" altLang="en-US" sz="1600">
                  <a:latin typeface="굴림" pitchFamily="50" charset="-127"/>
                </a:rPr>
                <a:t>응용</a:t>
              </a:r>
            </a:p>
            <a:p>
              <a:pPr algn="ctr" eaLnBrk="1" hangingPunct="1"/>
              <a:r>
                <a:rPr lang="ko-KR" altLang="en-US" sz="1600">
                  <a:latin typeface="굴림" pitchFamily="50" charset="-127"/>
                </a:rPr>
                <a:t>프로그램</a:t>
              </a:r>
            </a:p>
            <a:p>
              <a:pPr algn="ctr" eaLnBrk="1" hangingPunct="1"/>
              <a:r>
                <a:rPr lang="ko-KR" altLang="en-US" sz="1600">
                  <a:latin typeface="굴림" pitchFamily="50" charset="-127"/>
                </a:rPr>
                <a:t>파트</a:t>
              </a:r>
              <a:r>
                <a:rPr lang="en-US" altLang="ko-KR" sz="1600">
                  <a:latin typeface="굴림" pitchFamily="50" charset="-127"/>
                </a:rPr>
                <a:t>2</a:t>
              </a:r>
            </a:p>
          </p:txBody>
        </p:sp>
        <p:sp>
          <p:nvSpPr>
            <p:cNvPr id="65549" name="Rectangle 142"/>
            <p:cNvSpPr>
              <a:spLocks noChangeArrowheads="1"/>
            </p:cNvSpPr>
            <p:nvPr/>
          </p:nvSpPr>
          <p:spPr bwMode="auto">
            <a:xfrm>
              <a:off x="3168" y="2016"/>
              <a:ext cx="720" cy="52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9pPr>
            </a:lstStyle>
            <a:p>
              <a:pPr algn="ctr" eaLnBrk="1" hangingPunct="1"/>
              <a:r>
                <a:rPr lang="en-US" altLang="ko-KR" sz="1600">
                  <a:latin typeface="굴림" pitchFamily="50" charset="-127"/>
                </a:rPr>
                <a:t>DB</a:t>
              </a:r>
            </a:p>
            <a:p>
              <a:pPr algn="ctr" eaLnBrk="1" hangingPunct="1"/>
              <a:r>
                <a:rPr lang="ko-KR" altLang="en-US" sz="1600">
                  <a:latin typeface="굴림" pitchFamily="50" charset="-127"/>
                </a:rPr>
                <a:t>드라이브</a:t>
              </a:r>
            </a:p>
          </p:txBody>
        </p:sp>
        <p:sp>
          <p:nvSpPr>
            <p:cNvPr id="65550" name="Line 143"/>
            <p:cNvSpPr>
              <a:spLocks noChangeShapeType="1"/>
            </p:cNvSpPr>
            <p:nvPr/>
          </p:nvSpPr>
          <p:spPr bwMode="auto">
            <a:xfrm>
              <a:off x="3936" y="2304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5551" name="Rectangle 144"/>
            <p:cNvSpPr>
              <a:spLocks noChangeArrowheads="1"/>
            </p:cNvSpPr>
            <p:nvPr/>
          </p:nvSpPr>
          <p:spPr bwMode="auto">
            <a:xfrm>
              <a:off x="4416" y="2064"/>
              <a:ext cx="672" cy="4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9pPr>
            </a:lstStyle>
            <a:p>
              <a:pPr algn="ctr" eaLnBrk="1" hangingPunct="1"/>
              <a:r>
                <a:rPr lang="ko-KR" altLang="en-US" sz="1600">
                  <a:latin typeface="굴림" pitchFamily="50" charset="-127"/>
                </a:rPr>
                <a:t>저장된</a:t>
              </a:r>
            </a:p>
            <a:p>
              <a:pPr algn="ctr" eaLnBrk="1" hangingPunct="1"/>
              <a:r>
                <a:rPr lang="ko-KR" altLang="en-US" sz="1600">
                  <a:latin typeface="굴림" pitchFamily="50" charset="-127"/>
                </a:rPr>
                <a:t> 절차</a:t>
              </a:r>
            </a:p>
          </p:txBody>
        </p:sp>
        <p:cxnSp>
          <p:nvCxnSpPr>
            <p:cNvPr id="65552" name="AutoShape 146"/>
            <p:cNvCxnSpPr>
              <a:cxnSpLocks noChangeShapeType="1"/>
              <a:stCxn id="65543" idx="1"/>
              <a:endCxn id="65545" idx="1"/>
            </p:cNvCxnSpPr>
            <p:nvPr/>
          </p:nvCxnSpPr>
          <p:spPr bwMode="auto">
            <a:xfrm rot="10800000" flipV="1">
              <a:off x="672" y="1464"/>
              <a:ext cx="96" cy="1632"/>
            </a:xfrm>
            <a:prstGeom prst="bentConnector3">
              <a:avLst>
                <a:gd name="adj1" fmla="val 250000"/>
              </a:avLst>
            </a:prstGeom>
            <a:noFill/>
            <a:ln w="9525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5553" name="AutoShape 147"/>
            <p:cNvCxnSpPr>
              <a:cxnSpLocks noChangeShapeType="1"/>
              <a:stCxn id="65545" idx="3"/>
              <a:endCxn id="65546" idx="1"/>
            </p:cNvCxnSpPr>
            <p:nvPr/>
          </p:nvCxnSpPr>
          <p:spPr bwMode="auto">
            <a:xfrm>
              <a:off x="1536" y="3096"/>
              <a:ext cx="14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5554" name="Text Box 148"/>
            <p:cNvSpPr txBox="1">
              <a:spLocks noChangeArrowheads="1"/>
            </p:cNvSpPr>
            <p:nvPr/>
          </p:nvSpPr>
          <p:spPr bwMode="auto">
            <a:xfrm>
              <a:off x="637" y="241"/>
              <a:ext cx="126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9pPr>
            </a:lstStyle>
            <a:p>
              <a:pPr algn="ctr" eaLnBrk="1" hangingPunct="1"/>
              <a:r>
                <a:rPr lang="ko-KR" altLang="en-US" sz="1800">
                  <a:latin typeface="굴림" pitchFamily="50" charset="-127"/>
                </a:rPr>
                <a:t>클라이언트 </a:t>
              </a:r>
              <a:r>
                <a:rPr lang="en-US" altLang="ko-KR" sz="1800">
                  <a:latin typeface="굴림" pitchFamily="50" charset="-127"/>
                </a:rPr>
                <a:t>(client)</a:t>
              </a:r>
            </a:p>
          </p:txBody>
        </p:sp>
        <p:sp>
          <p:nvSpPr>
            <p:cNvPr id="65555" name="Rectangle 150"/>
            <p:cNvSpPr>
              <a:spLocks noChangeArrowheads="1"/>
            </p:cNvSpPr>
            <p:nvPr/>
          </p:nvSpPr>
          <p:spPr bwMode="auto">
            <a:xfrm>
              <a:off x="816" y="816"/>
              <a:ext cx="1056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9pPr>
            </a:lstStyle>
            <a:p>
              <a:pPr algn="ctr" eaLnBrk="1" hangingPunct="1"/>
              <a:r>
                <a:rPr lang="ko-KR" altLang="en-US" sz="1800">
                  <a:latin typeface="굴림" pitchFamily="50" charset="-127"/>
                </a:rPr>
                <a:t>운영체제</a:t>
              </a:r>
              <a:r>
                <a:rPr lang="en-US" altLang="ko-KR" sz="1800">
                  <a:latin typeface="굴림" pitchFamily="50" charset="-127"/>
                </a:rPr>
                <a:t>(OS)</a:t>
              </a:r>
            </a:p>
          </p:txBody>
        </p:sp>
        <p:sp>
          <p:nvSpPr>
            <p:cNvPr id="65556" name="Line 160"/>
            <p:cNvSpPr>
              <a:spLocks noChangeShapeType="1"/>
            </p:cNvSpPr>
            <p:nvPr/>
          </p:nvSpPr>
          <p:spPr bwMode="auto">
            <a:xfrm>
              <a:off x="2208" y="2304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5557" name="Text Box 161"/>
            <p:cNvSpPr txBox="1">
              <a:spLocks noChangeArrowheads="1"/>
            </p:cNvSpPr>
            <p:nvPr/>
          </p:nvSpPr>
          <p:spPr bwMode="auto">
            <a:xfrm>
              <a:off x="2304" y="2016"/>
              <a:ext cx="46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9pPr>
            </a:lstStyle>
            <a:p>
              <a:pPr algn="ctr" eaLnBrk="1" hangingPunct="1"/>
              <a:r>
                <a:rPr lang="ko-KR" altLang="en-US" sz="1600">
                  <a:latin typeface="굴림" pitchFamily="50" charset="-127"/>
                </a:rPr>
                <a:t>네트웍</a:t>
              </a:r>
            </a:p>
          </p:txBody>
        </p:sp>
        <p:cxnSp>
          <p:nvCxnSpPr>
            <p:cNvPr id="65558" name="AutoShape 166"/>
            <p:cNvCxnSpPr>
              <a:cxnSpLocks noChangeShapeType="1"/>
              <a:stCxn id="65546" idx="3"/>
              <a:endCxn id="65551" idx="2"/>
            </p:cNvCxnSpPr>
            <p:nvPr/>
          </p:nvCxnSpPr>
          <p:spPr bwMode="auto">
            <a:xfrm flipV="1">
              <a:off x="2256" y="2496"/>
              <a:ext cx="2496" cy="600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5559" name="Text Box 167"/>
            <p:cNvSpPr txBox="1">
              <a:spLocks noChangeArrowheads="1"/>
            </p:cNvSpPr>
            <p:nvPr/>
          </p:nvSpPr>
          <p:spPr bwMode="auto">
            <a:xfrm>
              <a:off x="2877" y="3199"/>
              <a:ext cx="991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9pPr>
            </a:lstStyle>
            <a:p>
              <a:pPr algn="ctr" eaLnBrk="1" hangingPunct="1"/>
              <a:r>
                <a:rPr lang="ko-KR" altLang="en-US" sz="1600">
                  <a:latin typeface="굴림" pitchFamily="50" charset="-127"/>
                </a:rPr>
                <a:t>네트웍</a:t>
              </a:r>
              <a:r>
                <a:rPr lang="en-US" altLang="ko-KR" sz="1600">
                  <a:latin typeface="굴림" pitchFamily="50" charset="-127"/>
                </a:rPr>
                <a:t>(network)</a:t>
              </a:r>
            </a:p>
          </p:txBody>
        </p:sp>
        <p:sp>
          <p:nvSpPr>
            <p:cNvPr id="65560" name="Text Box 168"/>
            <p:cNvSpPr txBox="1">
              <a:spLocks noChangeArrowheads="1"/>
            </p:cNvSpPr>
            <p:nvPr/>
          </p:nvSpPr>
          <p:spPr bwMode="auto">
            <a:xfrm>
              <a:off x="629" y="3757"/>
              <a:ext cx="330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9pPr>
            </a:lstStyle>
            <a:p>
              <a:pPr algn="ctr" eaLnBrk="1" hangingPunct="1"/>
              <a:r>
                <a:rPr lang="en-US" altLang="ko-KR">
                  <a:latin typeface="굴림" pitchFamily="50" charset="-127"/>
                </a:rPr>
                <a:t>(</a:t>
              </a:r>
              <a:r>
                <a:rPr lang="ko-KR" altLang="en-US">
                  <a:latin typeface="굴림" pitchFamily="50" charset="-127"/>
                </a:rPr>
                <a:t>그림 </a:t>
              </a:r>
              <a:r>
                <a:rPr lang="en-US" altLang="ko-KR">
                  <a:latin typeface="굴림" pitchFamily="50" charset="-127"/>
                </a:rPr>
                <a:t>3-8) 3</a:t>
              </a:r>
              <a:r>
                <a:rPr lang="ko-KR" altLang="en-US">
                  <a:latin typeface="굴림" pitchFamily="50" charset="-127"/>
                </a:rPr>
                <a:t>계층 클라이언트</a:t>
              </a:r>
              <a:r>
                <a:rPr lang="en-US" altLang="ko-KR">
                  <a:latin typeface="굴림" pitchFamily="50" charset="-127"/>
                </a:rPr>
                <a:t>/</a:t>
              </a:r>
              <a:r>
                <a:rPr lang="ko-KR" altLang="en-US">
                  <a:latin typeface="굴림" pitchFamily="50" charset="-127"/>
                </a:rPr>
                <a:t>서버 구조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62" name="Group 41"/>
          <p:cNvGrpSpPr>
            <a:grpSpLocks/>
          </p:cNvGrpSpPr>
          <p:nvPr/>
        </p:nvGrpSpPr>
        <p:grpSpPr bwMode="auto">
          <a:xfrm>
            <a:off x="577850" y="228600"/>
            <a:ext cx="8667750" cy="5719763"/>
            <a:chOff x="336" y="144"/>
            <a:chExt cx="5040" cy="3603"/>
          </a:xfrm>
        </p:grpSpPr>
        <p:sp>
          <p:nvSpPr>
            <p:cNvPr id="66564" name="Rectangle 2"/>
            <p:cNvSpPr>
              <a:spLocks noChangeArrowheads="1"/>
            </p:cNvSpPr>
            <p:nvPr/>
          </p:nvSpPr>
          <p:spPr bwMode="auto">
            <a:xfrm>
              <a:off x="336" y="528"/>
              <a:ext cx="1488" cy="235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9pPr>
            </a:lstStyle>
            <a:p>
              <a:pPr algn="ctr" eaLnBrk="1" hangingPunct="1"/>
              <a:endParaRPr lang="ko-KR" altLang="ko-KR">
                <a:latin typeface="굴림" pitchFamily="50" charset="-127"/>
              </a:endParaRPr>
            </a:p>
          </p:txBody>
        </p:sp>
        <p:sp>
          <p:nvSpPr>
            <p:cNvPr id="66565" name="Rectangle 3"/>
            <p:cNvSpPr>
              <a:spLocks noChangeArrowheads="1"/>
            </p:cNvSpPr>
            <p:nvPr/>
          </p:nvSpPr>
          <p:spPr bwMode="auto">
            <a:xfrm>
              <a:off x="480" y="1008"/>
              <a:ext cx="1200" cy="15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9pPr>
            </a:lstStyle>
            <a:p>
              <a:pPr algn="ctr" eaLnBrk="1" hangingPunct="1"/>
              <a:endParaRPr lang="ko-KR" altLang="ko-KR">
                <a:latin typeface="굴림" pitchFamily="50" charset="-127"/>
              </a:endParaRPr>
            </a:p>
          </p:txBody>
        </p:sp>
        <p:sp>
          <p:nvSpPr>
            <p:cNvPr id="66566" name="Rectangle 4"/>
            <p:cNvSpPr>
              <a:spLocks noChangeArrowheads="1"/>
            </p:cNvSpPr>
            <p:nvPr/>
          </p:nvSpPr>
          <p:spPr bwMode="auto">
            <a:xfrm>
              <a:off x="576" y="1488"/>
              <a:ext cx="960" cy="9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9pPr>
            </a:lstStyle>
            <a:p>
              <a:pPr algn="ctr" eaLnBrk="1" hangingPunct="1"/>
              <a:endParaRPr lang="ko-KR" altLang="ko-KR">
                <a:latin typeface="굴림" pitchFamily="50" charset="-127"/>
              </a:endParaRPr>
            </a:p>
          </p:txBody>
        </p:sp>
        <p:sp>
          <p:nvSpPr>
            <p:cNvPr id="66567" name="Rectangle 5"/>
            <p:cNvSpPr>
              <a:spLocks noChangeArrowheads="1"/>
            </p:cNvSpPr>
            <p:nvPr/>
          </p:nvSpPr>
          <p:spPr bwMode="auto">
            <a:xfrm>
              <a:off x="2832" y="384"/>
              <a:ext cx="2544" cy="336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9pPr>
            </a:lstStyle>
            <a:p>
              <a:pPr algn="ctr" eaLnBrk="1" hangingPunct="1"/>
              <a:endParaRPr lang="ko-KR" altLang="ko-KR">
                <a:latin typeface="굴림" pitchFamily="50" charset="-127"/>
              </a:endParaRPr>
            </a:p>
          </p:txBody>
        </p:sp>
        <p:sp>
          <p:nvSpPr>
            <p:cNvPr id="66568" name="Rectangle 6"/>
            <p:cNvSpPr>
              <a:spLocks noChangeArrowheads="1"/>
            </p:cNvSpPr>
            <p:nvPr/>
          </p:nvSpPr>
          <p:spPr bwMode="auto">
            <a:xfrm>
              <a:off x="3168" y="960"/>
              <a:ext cx="816" cy="24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9pPr>
            </a:lstStyle>
            <a:p>
              <a:pPr algn="ctr" eaLnBrk="1" hangingPunct="1"/>
              <a:endParaRPr lang="ko-KR" altLang="ko-KR">
                <a:latin typeface="굴림" pitchFamily="50" charset="-127"/>
              </a:endParaRPr>
            </a:p>
          </p:txBody>
        </p:sp>
        <p:sp>
          <p:nvSpPr>
            <p:cNvPr id="66569" name="Rectangle 7"/>
            <p:cNvSpPr>
              <a:spLocks noChangeArrowheads="1"/>
            </p:cNvSpPr>
            <p:nvPr/>
          </p:nvSpPr>
          <p:spPr bwMode="auto">
            <a:xfrm>
              <a:off x="3264" y="2064"/>
              <a:ext cx="672" cy="52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9pPr>
            </a:lstStyle>
            <a:p>
              <a:pPr algn="ctr" eaLnBrk="1" hangingPunct="1"/>
              <a:r>
                <a:rPr lang="en-US" altLang="ko-KR" sz="1600">
                  <a:latin typeface="굴림" pitchFamily="50" charset="-127"/>
                </a:rPr>
                <a:t>HTML</a:t>
              </a:r>
            </a:p>
            <a:p>
              <a:pPr algn="ctr" eaLnBrk="1" hangingPunct="1"/>
              <a:r>
                <a:rPr lang="ko-KR" altLang="en-US" sz="1600">
                  <a:latin typeface="굴림" pitchFamily="50" charset="-127"/>
                </a:rPr>
                <a:t>페이지</a:t>
              </a:r>
            </a:p>
          </p:txBody>
        </p:sp>
        <p:sp>
          <p:nvSpPr>
            <p:cNvPr id="66570" name="Rectangle 8"/>
            <p:cNvSpPr>
              <a:spLocks noChangeArrowheads="1"/>
            </p:cNvSpPr>
            <p:nvPr/>
          </p:nvSpPr>
          <p:spPr bwMode="auto">
            <a:xfrm>
              <a:off x="3264" y="2784"/>
              <a:ext cx="624" cy="5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9pPr>
            </a:lstStyle>
            <a:p>
              <a:pPr algn="ctr" eaLnBrk="1" hangingPunct="1"/>
              <a:r>
                <a:rPr lang="ko-KR" altLang="en-US" sz="1600">
                  <a:latin typeface="굴림" pitchFamily="50" charset="-127"/>
                </a:rPr>
                <a:t>자바</a:t>
              </a:r>
            </a:p>
            <a:p>
              <a:pPr algn="ctr" eaLnBrk="1" hangingPunct="1"/>
              <a:r>
                <a:rPr lang="ko-KR" altLang="en-US" sz="1600">
                  <a:latin typeface="굴림" pitchFamily="50" charset="-127"/>
                </a:rPr>
                <a:t>애플릿</a:t>
              </a:r>
            </a:p>
          </p:txBody>
        </p:sp>
        <p:sp>
          <p:nvSpPr>
            <p:cNvPr id="66571" name="Rectangle 9"/>
            <p:cNvSpPr>
              <a:spLocks noChangeArrowheads="1"/>
            </p:cNvSpPr>
            <p:nvPr/>
          </p:nvSpPr>
          <p:spPr bwMode="auto">
            <a:xfrm>
              <a:off x="4704" y="960"/>
              <a:ext cx="672" cy="24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9pPr>
            </a:lstStyle>
            <a:p>
              <a:pPr algn="ctr" eaLnBrk="1" hangingPunct="1"/>
              <a:endParaRPr lang="ko-KR" altLang="ko-KR">
                <a:latin typeface="굴림" pitchFamily="50" charset="-127"/>
              </a:endParaRPr>
            </a:p>
          </p:txBody>
        </p:sp>
        <p:sp>
          <p:nvSpPr>
            <p:cNvPr id="66572" name="Rectangle 10"/>
            <p:cNvSpPr>
              <a:spLocks noChangeArrowheads="1"/>
            </p:cNvSpPr>
            <p:nvPr/>
          </p:nvSpPr>
          <p:spPr bwMode="auto">
            <a:xfrm>
              <a:off x="4128" y="2064"/>
              <a:ext cx="432" cy="5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9pPr>
            </a:lstStyle>
            <a:p>
              <a:pPr algn="ctr" eaLnBrk="1" hangingPunct="1"/>
              <a:r>
                <a:rPr lang="ko-KR" altLang="en-US" sz="1200">
                  <a:latin typeface="굴림" pitchFamily="50" charset="-127"/>
                </a:rPr>
                <a:t>게이트웨이</a:t>
              </a:r>
            </a:p>
            <a:p>
              <a:pPr algn="ctr" eaLnBrk="1" hangingPunct="1"/>
              <a:r>
                <a:rPr lang="ko-KR" altLang="en-US" sz="1200">
                  <a:latin typeface="굴림" pitchFamily="50" charset="-127"/>
                </a:rPr>
                <a:t>애를케이션</a:t>
              </a:r>
            </a:p>
            <a:p>
              <a:pPr algn="ctr" eaLnBrk="1" hangingPunct="1"/>
              <a:r>
                <a:rPr lang="ko-KR" altLang="en-US" sz="1200">
                  <a:latin typeface="굴림" pitchFamily="50" charset="-127"/>
                </a:rPr>
                <a:t>프로그램</a:t>
              </a:r>
            </a:p>
          </p:txBody>
        </p:sp>
        <p:sp>
          <p:nvSpPr>
            <p:cNvPr id="66573" name="Rectangle 11"/>
            <p:cNvSpPr>
              <a:spLocks noChangeArrowheads="1"/>
            </p:cNvSpPr>
            <p:nvPr/>
          </p:nvSpPr>
          <p:spPr bwMode="auto">
            <a:xfrm>
              <a:off x="4176" y="2928"/>
              <a:ext cx="384" cy="4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9pPr>
            </a:lstStyle>
            <a:p>
              <a:pPr algn="ctr" eaLnBrk="1" hangingPunct="1"/>
              <a:r>
                <a:rPr lang="ko-KR" altLang="en-US" sz="1400">
                  <a:latin typeface="굴림" pitchFamily="50" charset="-127"/>
                </a:rPr>
                <a:t>저장된</a:t>
              </a:r>
            </a:p>
            <a:p>
              <a:pPr algn="ctr" eaLnBrk="1" hangingPunct="1"/>
              <a:r>
                <a:rPr lang="ko-KR" altLang="en-US" sz="1400">
                  <a:latin typeface="굴림" pitchFamily="50" charset="-127"/>
                </a:rPr>
                <a:t>절차</a:t>
              </a:r>
            </a:p>
          </p:txBody>
        </p:sp>
        <p:sp>
          <p:nvSpPr>
            <p:cNvPr id="66574" name="Line 12"/>
            <p:cNvSpPr>
              <a:spLocks noChangeShapeType="1"/>
            </p:cNvSpPr>
            <p:nvPr/>
          </p:nvSpPr>
          <p:spPr bwMode="auto">
            <a:xfrm>
              <a:off x="1920" y="1440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6575" name="Line 14"/>
            <p:cNvSpPr>
              <a:spLocks noChangeShapeType="1"/>
            </p:cNvSpPr>
            <p:nvPr/>
          </p:nvSpPr>
          <p:spPr bwMode="auto">
            <a:xfrm>
              <a:off x="4560" y="230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6576" name="Line 15"/>
            <p:cNvSpPr>
              <a:spLocks noChangeShapeType="1"/>
            </p:cNvSpPr>
            <p:nvPr/>
          </p:nvSpPr>
          <p:spPr bwMode="auto">
            <a:xfrm>
              <a:off x="4560" y="316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6577" name="Line 16"/>
            <p:cNvSpPr>
              <a:spLocks noChangeShapeType="1"/>
            </p:cNvSpPr>
            <p:nvPr/>
          </p:nvSpPr>
          <p:spPr bwMode="auto">
            <a:xfrm>
              <a:off x="3936" y="2304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6578" name="Line 17"/>
            <p:cNvSpPr>
              <a:spLocks noChangeShapeType="1"/>
            </p:cNvSpPr>
            <p:nvPr/>
          </p:nvSpPr>
          <p:spPr bwMode="auto">
            <a:xfrm>
              <a:off x="3888" y="312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6579" name="Text Box 18"/>
            <p:cNvSpPr txBox="1">
              <a:spLocks noChangeArrowheads="1"/>
            </p:cNvSpPr>
            <p:nvPr/>
          </p:nvSpPr>
          <p:spPr bwMode="auto">
            <a:xfrm>
              <a:off x="405" y="193"/>
              <a:ext cx="123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9pPr>
            </a:lstStyle>
            <a:p>
              <a:pPr algn="ctr" eaLnBrk="1" hangingPunct="1"/>
              <a:r>
                <a:rPr lang="ko-KR" altLang="en-US" sz="1800">
                  <a:latin typeface="굴림" pitchFamily="50" charset="-127"/>
                </a:rPr>
                <a:t>클라이언트</a:t>
              </a:r>
              <a:r>
                <a:rPr lang="en-US" altLang="ko-KR" sz="1800">
                  <a:latin typeface="굴림" pitchFamily="50" charset="-127"/>
                </a:rPr>
                <a:t>(Client)</a:t>
              </a:r>
            </a:p>
          </p:txBody>
        </p:sp>
        <p:sp>
          <p:nvSpPr>
            <p:cNvPr id="66580" name="Text Box 20"/>
            <p:cNvSpPr txBox="1">
              <a:spLocks noChangeArrowheads="1"/>
            </p:cNvSpPr>
            <p:nvPr/>
          </p:nvSpPr>
          <p:spPr bwMode="auto">
            <a:xfrm>
              <a:off x="528" y="625"/>
              <a:ext cx="64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9pPr>
            </a:lstStyle>
            <a:p>
              <a:pPr algn="ctr" eaLnBrk="1" hangingPunct="1"/>
              <a:r>
                <a:rPr lang="ko-KR" altLang="en-US" sz="1800">
                  <a:latin typeface="굴림" pitchFamily="50" charset="-127"/>
                </a:rPr>
                <a:t>운영체제</a:t>
              </a:r>
            </a:p>
          </p:txBody>
        </p:sp>
        <p:sp>
          <p:nvSpPr>
            <p:cNvPr id="66581" name="Text Box 22"/>
            <p:cNvSpPr txBox="1">
              <a:spLocks noChangeArrowheads="1"/>
            </p:cNvSpPr>
            <p:nvPr/>
          </p:nvSpPr>
          <p:spPr bwMode="auto">
            <a:xfrm>
              <a:off x="528" y="1056"/>
              <a:ext cx="77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9pPr>
            </a:lstStyle>
            <a:p>
              <a:pPr algn="ctr" eaLnBrk="1" hangingPunct="1"/>
              <a:r>
                <a:rPr lang="ko-KR" altLang="en-US" sz="1800">
                  <a:latin typeface="굴림" pitchFamily="50" charset="-127"/>
                </a:rPr>
                <a:t>웹브라우저</a:t>
              </a:r>
            </a:p>
          </p:txBody>
        </p:sp>
        <p:sp>
          <p:nvSpPr>
            <p:cNvPr id="66582" name="Text Box 24"/>
            <p:cNvSpPr txBox="1">
              <a:spLocks noChangeArrowheads="1"/>
            </p:cNvSpPr>
            <p:nvPr/>
          </p:nvSpPr>
          <p:spPr bwMode="auto">
            <a:xfrm>
              <a:off x="672" y="1633"/>
              <a:ext cx="64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9pPr>
            </a:lstStyle>
            <a:p>
              <a:pPr algn="ctr" eaLnBrk="1" hangingPunct="1"/>
              <a:r>
                <a:rPr lang="ko-KR" altLang="en-US" sz="1800">
                  <a:latin typeface="굴림" pitchFamily="50" charset="-127"/>
                </a:rPr>
                <a:t>자바엔진</a:t>
              </a:r>
            </a:p>
          </p:txBody>
        </p:sp>
        <p:sp>
          <p:nvSpPr>
            <p:cNvPr id="66583" name="Text Box 25"/>
            <p:cNvSpPr txBox="1">
              <a:spLocks noChangeArrowheads="1"/>
            </p:cNvSpPr>
            <p:nvPr/>
          </p:nvSpPr>
          <p:spPr bwMode="auto">
            <a:xfrm>
              <a:off x="1998" y="1105"/>
              <a:ext cx="54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9pPr>
            </a:lstStyle>
            <a:p>
              <a:pPr algn="ctr" eaLnBrk="1" hangingPunct="1"/>
              <a:r>
                <a:rPr lang="en-US" altLang="ko-KR" sz="1800">
                  <a:latin typeface="굴림" pitchFamily="50" charset="-127"/>
                </a:rPr>
                <a:t>TCP/IP</a:t>
              </a:r>
            </a:p>
          </p:txBody>
        </p:sp>
        <p:sp>
          <p:nvSpPr>
            <p:cNvPr id="66584" name="Text Box 26"/>
            <p:cNvSpPr txBox="1">
              <a:spLocks noChangeArrowheads="1"/>
            </p:cNvSpPr>
            <p:nvPr/>
          </p:nvSpPr>
          <p:spPr bwMode="auto">
            <a:xfrm>
              <a:off x="2078" y="1550"/>
              <a:ext cx="51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9pPr>
            </a:lstStyle>
            <a:p>
              <a:pPr algn="ctr" eaLnBrk="1" hangingPunct="1"/>
              <a:r>
                <a:rPr lang="ko-KR" altLang="en-US" sz="1800">
                  <a:latin typeface="굴림" pitchFamily="50" charset="-127"/>
                </a:rPr>
                <a:t>네트웍</a:t>
              </a:r>
            </a:p>
          </p:txBody>
        </p:sp>
        <p:sp>
          <p:nvSpPr>
            <p:cNvPr id="66585" name="Text Box 27"/>
            <p:cNvSpPr txBox="1">
              <a:spLocks noChangeArrowheads="1"/>
            </p:cNvSpPr>
            <p:nvPr/>
          </p:nvSpPr>
          <p:spPr bwMode="auto">
            <a:xfrm>
              <a:off x="3024" y="144"/>
              <a:ext cx="85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9pPr>
            </a:lstStyle>
            <a:p>
              <a:pPr algn="ctr" eaLnBrk="1" hangingPunct="1"/>
              <a:r>
                <a:rPr lang="ko-KR" altLang="en-US" sz="1800">
                  <a:latin typeface="굴림" pitchFamily="50" charset="-127"/>
                </a:rPr>
                <a:t>서버</a:t>
              </a:r>
              <a:r>
                <a:rPr lang="en-US" altLang="ko-KR" sz="1800">
                  <a:latin typeface="굴림" pitchFamily="50" charset="-127"/>
                </a:rPr>
                <a:t>(server)</a:t>
              </a:r>
            </a:p>
          </p:txBody>
        </p:sp>
        <p:sp>
          <p:nvSpPr>
            <p:cNvPr id="66586" name="Text Box 29"/>
            <p:cNvSpPr txBox="1">
              <a:spLocks noChangeArrowheads="1"/>
            </p:cNvSpPr>
            <p:nvPr/>
          </p:nvSpPr>
          <p:spPr bwMode="auto">
            <a:xfrm>
              <a:off x="3168" y="1152"/>
              <a:ext cx="80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9pPr>
            </a:lstStyle>
            <a:p>
              <a:pPr algn="ctr" eaLnBrk="1" hangingPunct="1"/>
              <a:r>
                <a:rPr lang="en-US" altLang="ko-KR" sz="1600">
                  <a:latin typeface="굴림" pitchFamily="50" charset="-127"/>
                </a:rPr>
                <a:t>HTTP </a:t>
              </a:r>
              <a:r>
                <a:rPr lang="ko-KR" altLang="en-US" sz="1600">
                  <a:latin typeface="굴림" pitchFamily="50" charset="-127"/>
                </a:rPr>
                <a:t>웹서버</a:t>
              </a:r>
            </a:p>
          </p:txBody>
        </p:sp>
        <p:sp>
          <p:nvSpPr>
            <p:cNvPr id="66587" name="Text Box 35"/>
            <p:cNvSpPr txBox="1">
              <a:spLocks noChangeArrowheads="1"/>
            </p:cNvSpPr>
            <p:nvPr/>
          </p:nvSpPr>
          <p:spPr bwMode="auto">
            <a:xfrm>
              <a:off x="4800" y="1200"/>
              <a:ext cx="465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9pPr>
            </a:lstStyle>
            <a:p>
              <a:pPr algn="ctr" eaLnBrk="1" hangingPunct="1"/>
              <a:r>
                <a:rPr lang="ko-KR" altLang="en-US" sz="1600">
                  <a:latin typeface="굴림" pitchFamily="50" charset="-127"/>
                </a:rPr>
                <a:t>데이타</a:t>
              </a:r>
            </a:p>
            <a:p>
              <a:pPr algn="ctr" eaLnBrk="1" hangingPunct="1"/>
              <a:endParaRPr lang="ko-KR" altLang="en-US" sz="1600">
                <a:latin typeface="굴림" pitchFamily="50" charset="-127"/>
              </a:endParaRPr>
            </a:p>
            <a:p>
              <a:pPr algn="ctr" eaLnBrk="1" hangingPunct="1"/>
              <a:r>
                <a:rPr lang="ko-KR" altLang="en-US" sz="1600">
                  <a:latin typeface="굴림" pitchFamily="50" charset="-127"/>
                </a:rPr>
                <a:t>베이스</a:t>
              </a:r>
            </a:p>
          </p:txBody>
        </p:sp>
        <p:sp>
          <p:nvSpPr>
            <p:cNvPr id="66588" name="Text Box 36"/>
            <p:cNvSpPr txBox="1">
              <a:spLocks noChangeArrowheads="1"/>
            </p:cNvSpPr>
            <p:nvPr/>
          </p:nvSpPr>
          <p:spPr bwMode="auto">
            <a:xfrm>
              <a:off x="4848" y="2208"/>
              <a:ext cx="34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9pPr>
            </a:lstStyle>
            <a:p>
              <a:pPr algn="ctr" eaLnBrk="1" hangingPunct="1"/>
              <a:r>
                <a:rPr lang="ko-KR" altLang="en-US" sz="1600">
                  <a:latin typeface="굴림" pitchFamily="50" charset="-127"/>
                </a:rPr>
                <a:t>서버</a:t>
              </a:r>
            </a:p>
          </p:txBody>
        </p:sp>
        <p:sp>
          <p:nvSpPr>
            <p:cNvPr id="66589" name="Text Box 38"/>
            <p:cNvSpPr txBox="1">
              <a:spLocks noChangeArrowheads="1"/>
            </p:cNvSpPr>
            <p:nvPr/>
          </p:nvSpPr>
          <p:spPr bwMode="auto">
            <a:xfrm>
              <a:off x="3984" y="3456"/>
              <a:ext cx="75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9pPr>
            </a:lstStyle>
            <a:p>
              <a:pPr algn="ctr" eaLnBrk="1" hangingPunct="1"/>
              <a:r>
                <a:rPr lang="ko-KR" altLang="en-US" sz="1600">
                  <a:latin typeface="굴림" pitchFamily="50" charset="-127"/>
                </a:rPr>
                <a:t>내장된</a:t>
              </a:r>
              <a:r>
                <a:rPr lang="en-US" altLang="ko-KR" sz="1600">
                  <a:latin typeface="굴림" pitchFamily="50" charset="-127"/>
                </a:rPr>
                <a:t>SQL</a:t>
              </a:r>
              <a:r>
                <a:rPr lang="en-US" altLang="ko-KR">
                  <a:latin typeface="굴림" pitchFamily="50" charset="-127"/>
                </a:rPr>
                <a:t> </a:t>
              </a:r>
            </a:p>
          </p:txBody>
        </p:sp>
        <p:sp>
          <p:nvSpPr>
            <p:cNvPr id="66590" name="Text Box 39"/>
            <p:cNvSpPr txBox="1">
              <a:spLocks noChangeArrowheads="1"/>
            </p:cNvSpPr>
            <p:nvPr/>
          </p:nvSpPr>
          <p:spPr bwMode="auto">
            <a:xfrm>
              <a:off x="3905" y="2016"/>
              <a:ext cx="233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9pPr>
            </a:lstStyle>
            <a:p>
              <a:pPr algn="ctr" eaLnBrk="1" hangingPunct="1"/>
              <a:r>
                <a:rPr lang="en-US" altLang="ko-KR" sz="1400" b="1">
                  <a:latin typeface="굴림" pitchFamily="50" charset="-127"/>
                </a:rPr>
                <a:t>CGI</a:t>
              </a:r>
            </a:p>
          </p:txBody>
        </p:sp>
      </p:grpSp>
      <p:sp>
        <p:nvSpPr>
          <p:cNvPr id="66563" name="Text Box 40"/>
          <p:cNvSpPr txBox="1">
            <a:spLocks noChangeArrowheads="1"/>
          </p:cNvSpPr>
          <p:nvPr/>
        </p:nvSpPr>
        <p:spPr bwMode="auto">
          <a:xfrm>
            <a:off x="571500" y="6116638"/>
            <a:ext cx="4957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>
                <a:latin typeface="굴림" pitchFamily="50" charset="-127"/>
              </a:rPr>
              <a:t>(</a:t>
            </a:r>
            <a:r>
              <a:rPr lang="ko-KR" altLang="en-US">
                <a:latin typeface="굴림" pitchFamily="50" charset="-127"/>
              </a:rPr>
              <a:t>그림 </a:t>
            </a:r>
            <a:r>
              <a:rPr lang="en-US" altLang="ko-KR">
                <a:latin typeface="굴림" pitchFamily="50" charset="-127"/>
              </a:rPr>
              <a:t>3-9) </a:t>
            </a:r>
            <a:r>
              <a:rPr lang="ko-KR" altLang="en-US">
                <a:latin typeface="굴림" pitchFamily="50" charset="-127"/>
              </a:rPr>
              <a:t>인터넷</a:t>
            </a:r>
            <a:r>
              <a:rPr lang="en-US" altLang="ko-KR">
                <a:latin typeface="굴림" pitchFamily="50" charset="-127"/>
              </a:rPr>
              <a:t>/</a:t>
            </a:r>
            <a:r>
              <a:rPr lang="ko-KR" altLang="en-US">
                <a:latin typeface="굴림" pitchFamily="50" charset="-127"/>
              </a:rPr>
              <a:t>인트라넷 구조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바닥글 개체 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ko-KR" altLang="en-US" smtClean="0"/>
              <a:t>회계정보시스템 이장형 교수</a:t>
            </a:r>
            <a:endParaRPr lang="en-US" altLang="ko-KR"/>
          </a:p>
        </p:txBody>
      </p:sp>
      <p:sp>
        <p:nvSpPr>
          <p:cNvPr id="3" name="TextBox 2"/>
          <p:cNvSpPr txBox="1"/>
          <p:nvPr/>
        </p:nvSpPr>
        <p:spPr>
          <a:xfrm>
            <a:off x="1640632" y="1196752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질의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및 응답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7480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회계정보시스템 이장형 교수</a:t>
            </a:r>
            <a:endParaRPr lang="en-US" altLang="ko-KR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4000" smtClean="0"/>
              <a:t>데이터 통신시스템의 범위와 내용</a:t>
            </a:r>
            <a:endParaRPr lang="ko-KR" altLang="en-US" smtClean="0"/>
          </a:p>
        </p:txBody>
      </p:sp>
      <p:grpSp>
        <p:nvGrpSpPr>
          <p:cNvPr id="10244" name="Group 47"/>
          <p:cNvGrpSpPr>
            <a:grpSpLocks/>
          </p:cNvGrpSpPr>
          <p:nvPr/>
        </p:nvGrpSpPr>
        <p:grpSpPr bwMode="auto">
          <a:xfrm>
            <a:off x="825500" y="1905000"/>
            <a:ext cx="8337550" cy="4267200"/>
            <a:chOff x="480" y="1200"/>
            <a:chExt cx="4848" cy="2688"/>
          </a:xfrm>
        </p:grpSpPr>
        <p:grpSp>
          <p:nvGrpSpPr>
            <p:cNvPr id="10245" name="Group 37"/>
            <p:cNvGrpSpPr>
              <a:grpSpLocks/>
            </p:cNvGrpSpPr>
            <p:nvPr/>
          </p:nvGrpSpPr>
          <p:grpSpPr bwMode="auto">
            <a:xfrm>
              <a:off x="480" y="1200"/>
              <a:ext cx="4848" cy="2688"/>
              <a:chOff x="480" y="1008"/>
              <a:chExt cx="4848" cy="2688"/>
            </a:xfrm>
          </p:grpSpPr>
          <p:sp>
            <p:nvSpPr>
              <p:cNvPr id="10254" name="Rectangle 8"/>
              <p:cNvSpPr>
                <a:spLocks noChangeArrowheads="1"/>
              </p:cNvSpPr>
              <p:nvPr/>
            </p:nvSpPr>
            <p:spPr bwMode="auto">
              <a:xfrm>
                <a:off x="2160" y="1008"/>
                <a:ext cx="1488" cy="33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굴림" pitchFamily="50" charset="-127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굴림" pitchFamily="50" charset="-127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굴림" pitchFamily="50" charset="-127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굴림" pitchFamily="50" charset="-127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굴림" pitchFamily="50" charset="-127"/>
                  </a:defRPr>
                </a:lvl9pPr>
              </a:lstStyle>
              <a:p>
                <a:pPr eaLnBrk="1" hangingPunct="1"/>
                <a:endParaRPr lang="ko-KR" altLang="en-US"/>
              </a:p>
            </p:txBody>
          </p:sp>
          <p:sp>
            <p:nvSpPr>
              <p:cNvPr id="10255" name="Rectangle 9"/>
              <p:cNvSpPr>
                <a:spLocks noChangeArrowheads="1"/>
              </p:cNvSpPr>
              <p:nvPr/>
            </p:nvSpPr>
            <p:spPr bwMode="auto">
              <a:xfrm>
                <a:off x="2160" y="1776"/>
                <a:ext cx="1488" cy="33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굴림" pitchFamily="50" charset="-127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굴림" pitchFamily="50" charset="-127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굴림" pitchFamily="50" charset="-127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굴림" pitchFamily="50" charset="-127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굴림" pitchFamily="50" charset="-127"/>
                  </a:defRPr>
                </a:lvl9pPr>
              </a:lstStyle>
              <a:p>
                <a:pPr eaLnBrk="1" hangingPunct="1"/>
                <a:endParaRPr lang="ko-KR" altLang="en-US"/>
              </a:p>
            </p:txBody>
          </p:sp>
          <p:sp>
            <p:nvSpPr>
              <p:cNvPr id="10256" name="Rectangle 21"/>
              <p:cNvSpPr>
                <a:spLocks noChangeArrowheads="1"/>
              </p:cNvSpPr>
              <p:nvPr/>
            </p:nvSpPr>
            <p:spPr bwMode="auto">
              <a:xfrm>
                <a:off x="672" y="2736"/>
                <a:ext cx="528" cy="96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굴림" pitchFamily="50" charset="-127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굴림" pitchFamily="50" charset="-127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굴림" pitchFamily="50" charset="-127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굴림" pitchFamily="50" charset="-127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굴림" pitchFamily="50" charset="-127"/>
                  </a:defRPr>
                </a:lvl9pPr>
              </a:lstStyle>
              <a:p>
                <a:pPr eaLnBrk="1" hangingPunct="1"/>
                <a:endParaRPr lang="ko-KR" altLang="en-US"/>
              </a:p>
            </p:txBody>
          </p:sp>
          <p:sp>
            <p:nvSpPr>
              <p:cNvPr id="10257" name="Rectangle 22"/>
              <p:cNvSpPr>
                <a:spLocks noChangeArrowheads="1"/>
              </p:cNvSpPr>
              <p:nvPr/>
            </p:nvSpPr>
            <p:spPr bwMode="auto">
              <a:xfrm>
                <a:off x="1440" y="2736"/>
                <a:ext cx="528" cy="96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굴림" pitchFamily="50" charset="-127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굴림" pitchFamily="50" charset="-127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굴림" pitchFamily="50" charset="-127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굴림" pitchFamily="50" charset="-127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굴림" pitchFamily="50" charset="-127"/>
                  </a:defRPr>
                </a:lvl9pPr>
              </a:lstStyle>
              <a:p>
                <a:pPr eaLnBrk="1" hangingPunct="1"/>
                <a:endParaRPr lang="ko-KR" altLang="en-US"/>
              </a:p>
            </p:txBody>
          </p:sp>
          <p:sp>
            <p:nvSpPr>
              <p:cNvPr id="10258" name="Rectangle 23"/>
              <p:cNvSpPr>
                <a:spLocks noChangeArrowheads="1"/>
              </p:cNvSpPr>
              <p:nvPr/>
            </p:nvSpPr>
            <p:spPr bwMode="auto">
              <a:xfrm>
                <a:off x="3696" y="2736"/>
                <a:ext cx="528" cy="96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굴림" pitchFamily="50" charset="-127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굴림" pitchFamily="50" charset="-127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굴림" pitchFamily="50" charset="-127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굴림" pitchFamily="50" charset="-127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굴림" pitchFamily="50" charset="-127"/>
                  </a:defRPr>
                </a:lvl9pPr>
              </a:lstStyle>
              <a:p>
                <a:pPr eaLnBrk="1" hangingPunct="1"/>
                <a:endParaRPr lang="ko-KR" altLang="en-US"/>
              </a:p>
            </p:txBody>
          </p:sp>
          <p:sp>
            <p:nvSpPr>
              <p:cNvPr id="10259" name="Rectangle 24"/>
              <p:cNvSpPr>
                <a:spLocks noChangeArrowheads="1"/>
              </p:cNvSpPr>
              <p:nvPr/>
            </p:nvSpPr>
            <p:spPr bwMode="auto">
              <a:xfrm>
                <a:off x="4512" y="2736"/>
                <a:ext cx="528" cy="96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굴림" pitchFamily="50" charset="-127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굴림" pitchFamily="50" charset="-127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굴림" pitchFamily="50" charset="-127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굴림" pitchFamily="50" charset="-127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굴림" pitchFamily="50" charset="-127"/>
                  </a:defRPr>
                </a:lvl9pPr>
              </a:lstStyle>
              <a:p>
                <a:pPr eaLnBrk="1" hangingPunct="1"/>
                <a:endParaRPr lang="ko-KR" altLang="en-US"/>
              </a:p>
            </p:txBody>
          </p:sp>
          <p:sp>
            <p:nvSpPr>
              <p:cNvPr id="10260" name="Rectangle 25"/>
              <p:cNvSpPr>
                <a:spLocks noChangeArrowheads="1"/>
              </p:cNvSpPr>
              <p:nvPr/>
            </p:nvSpPr>
            <p:spPr bwMode="auto">
              <a:xfrm>
                <a:off x="2352" y="3024"/>
                <a:ext cx="960" cy="38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굴림" pitchFamily="50" charset="-127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굴림" pitchFamily="50" charset="-127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굴림" pitchFamily="50" charset="-127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굴림" pitchFamily="50" charset="-127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굴림" pitchFamily="50" charset="-127"/>
                  </a:defRPr>
                </a:lvl9pPr>
              </a:lstStyle>
              <a:p>
                <a:pPr eaLnBrk="1" hangingPunct="1"/>
                <a:endParaRPr lang="ko-KR" altLang="en-US"/>
              </a:p>
            </p:txBody>
          </p:sp>
          <p:cxnSp>
            <p:nvCxnSpPr>
              <p:cNvPr id="10261" name="AutoShape 26"/>
              <p:cNvCxnSpPr>
                <a:cxnSpLocks noChangeShapeType="1"/>
                <a:stCxn id="10256" idx="3"/>
                <a:endCxn id="10257" idx="1"/>
              </p:cNvCxnSpPr>
              <p:nvPr/>
            </p:nvCxnSpPr>
            <p:spPr bwMode="auto">
              <a:xfrm>
                <a:off x="1200" y="3216"/>
                <a:ext cx="240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262" name="AutoShape 27"/>
              <p:cNvCxnSpPr>
                <a:cxnSpLocks noChangeShapeType="1"/>
                <a:stCxn id="10257" idx="3"/>
                <a:endCxn id="10260" idx="1"/>
              </p:cNvCxnSpPr>
              <p:nvPr/>
            </p:nvCxnSpPr>
            <p:spPr bwMode="auto">
              <a:xfrm>
                <a:off x="1968" y="3216"/>
                <a:ext cx="384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263" name="AutoShape 28"/>
              <p:cNvCxnSpPr>
                <a:cxnSpLocks noChangeShapeType="1"/>
                <a:stCxn id="10260" idx="3"/>
                <a:endCxn id="10258" idx="1"/>
              </p:cNvCxnSpPr>
              <p:nvPr/>
            </p:nvCxnSpPr>
            <p:spPr bwMode="auto">
              <a:xfrm>
                <a:off x="3312" y="3216"/>
                <a:ext cx="384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264" name="AutoShape 29"/>
              <p:cNvCxnSpPr>
                <a:cxnSpLocks noChangeShapeType="1"/>
                <a:stCxn id="10258" idx="3"/>
                <a:endCxn id="10259" idx="1"/>
              </p:cNvCxnSpPr>
              <p:nvPr/>
            </p:nvCxnSpPr>
            <p:spPr bwMode="auto">
              <a:xfrm>
                <a:off x="4224" y="3216"/>
                <a:ext cx="288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0265" name="Line 30"/>
              <p:cNvSpPr>
                <a:spLocks noChangeShapeType="1"/>
              </p:cNvSpPr>
              <p:nvPr/>
            </p:nvSpPr>
            <p:spPr bwMode="auto">
              <a:xfrm>
                <a:off x="480" y="1344"/>
                <a:ext cx="0" cy="23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0266" name="Line 31"/>
              <p:cNvSpPr>
                <a:spLocks noChangeShapeType="1"/>
              </p:cNvSpPr>
              <p:nvPr/>
            </p:nvSpPr>
            <p:spPr bwMode="auto">
              <a:xfrm>
                <a:off x="5328" y="1296"/>
                <a:ext cx="0" cy="23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0267" name="Line 32"/>
              <p:cNvSpPr>
                <a:spLocks noChangeShapeType="1"/>
              </p:cNvSpPr>
              <p:nvPr/>
            </p:nvSpPr>
            <p:spPr bwMode="auto">
              <a:xfrm>
                <a:off x="1296" y="1632"/>
                <a:ext cx="0" cy="15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0268" name="Line 33"/>
              <p:cNvSpPr>
                <a:spLocks noChangeShapeType="1"/>
              </p:cNvSpPr>
              <p:nvPr/>
            </p:nvSpPr>
            <p:spPr bwMode="auto">
              <a:xfrm>
                <a:off x="4368" y="1632"/>
                <a:ext cx="0" cy="15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0269" name="Line 34"/>
              <p:cNvSpPr>
                <a:spLocks noChangeShapeType="1"/>
              </p:cNvSpPr>
              <p:nvPr/>
            </p:nvSpPr>
            <p:spPr bwMode="auto">
              <a:xfrm>
                <a:off x="528" y="1440"/>
                <a:ext cx="47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0270" name="Line 35"/>
              <p:cNvSpPr>
                <a:spLocks noChangeShapeType="1"/>
              </p:cNvSpPr>
              <p:nvPr/>
            </p:nvSpPr>
            <p:spPr bwMode="auto">
              <a:xfrm>
                <a:off x="1392" y="2256"/>
                <a:ext cx="29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sp>
          <p:nvSpPr>
            <p:cNvPr id="10246" name="Text Box 38"/>
            <p:cNvSpPr txBox="1">
              <a:spLocks noChangeArrowheads="1"/>
            </p:cNvSpPr>
            <p:nvPr/>
          </p:nvSpPr>
          <p:spPr bwMode="auto">
            <a:xfrm>
              <a:off x="2256" y="1248"/>
              <a:ext cx="13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9pPr>
            </a:lstStyle>
            <a:p>
              <a:pPr eaLnBrk="1" hangingPunct="1"/>
              <a:r>
                <a:rPr lang="ko-KR" altLang="en-US" sz="1800">
                  <a:latin typeface="Times New Roman" pitchFamily="18" charset="0"/>
                </a:rPr>
                <a:t>데이터 통신 시스템</a:t>
              </a:r>
              <a:endParaRPr lang="ko-KR" altLang="en-US" sz="1600">
                <a:latin typeface="Times New Roman" pitchFamily="18" charset="0"/>
              </a:endParaRPr>
            </a:p>
          </p:txBody>
        </p:sp>
        <p:sp>
          <p:nvSpPr>
            <p:cNvPr id="10247" name="Text Box 39"/>
            <p:cNvSpPr txBox="1">
              <a:spLocks noChangeArrowheads="1"/>
            </p:cNvSpPr>
            <p:nvPr/>
          </p:nvSpPr>
          <p:spPr bwMode="auto">
            <a:xfrm>
              <a:off x="2208" y="2016"/>
              <a:ext cx="123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9pPr>
            </a:lstStyle>
            <a:p>
              <a:pPr eaLnBrk="1" hangingPunct="1"/>
              <a:r>
                <a:rPr lang="ko-KR" altLang="en-US" sz="1800">
                  <a:latin typeface="Times New Roman" pitchFamily="18" charset="0"/>
                </a:rPr>
                <a:t>데이터 전송 시스템</a:t>
              </a:r>
              <a:endParaRPr lang="ko-KR" altLang="en-US">
                <a:latin typeface="Times New Roman" pitchFamily="18" charset="0"/>
              </a:endParaRPr>
            </a:p>
          </p:txBody>
        </p:sp>
        <p:sp>
          <p:nvSpPr>
            <p:cNvPr id="10248" name="Text Box 40"/>
            <p:cNvSpPr txBox="1">
              <a:spLocks noChangeArrowheads="1"/>
            </p:cNvSpPr>
            <p:nvPr/>
          </p:nvSpPr>
          <p:spPr bwMode="auto">
            <a:xfrm>
              <a:off x="672" y="2928"/>
              <a:ext cx="506" cy="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9pPr>
            </a:lstStyle>
            <a:p>
              <a:pPr eaLnBrk="1" hangingPunct="1"/>
              <a:r>
                <a:rPr lang="ko-KR" altLang="en-US" sz="1800">
                  <a:latin typeface="Times New Roman" pitchFamily="18" charset="0"/>
                </a:rPr>
                <a:t>데이터</a:t>
              </a:r>
            </a:p>
            <a:p>
              <a:pPr eaLnBrk="1" hangingPunct="1"/>
              <a:endParaRPr lang="ko-KR" altLang="en-US" sz="1800">
                <a:latin typeface="Times New Roman" pitchFamily="18" charset="0"/>
              </a:endParaRPr>
            </a:p>
            <a:p>
              <a:pPr eaLnBrk="1" hangingPunct="1"/>
              <a:r>
                <a:rPr lang="ko-KR" altLang="en-US" sz="1800">
                  <a:latin typeface="Times New Roman" pitchFamily="18" charset="0"/>
                </a:rPr>
                <a:t>입출력</a:t>
              </a:r>
            </a:p>
            <a:p>
              <a:pPr eaLnBrk="1" hangingPunct="1"/>
              <a:endParaRPr lang="ko-KR" altLang="en-US" sz="1800">
                <a:latin typeface="Times New Roman" pitchFamily="18" charset="0"/>
              </a:endParaRPr>
            </a:p>
            <a:p>
              <a:pPr eaLnBrk="1" hangingPunct="1"/>
              <a:r>
                <a:rPr lang="ko-KR" altLang="en-US" sz="1800">
                  <a:latin typeface="Times New Roman" pitchFamily="18" charset="0"/>
                </a:rPr>
                <a:t>장치</a:t>
              </a:r>
            </a:p>
          </p:txBody>
        </p:sp>
        <p:sp>
          <p:nvSpPr>
            <p:cNvPr id="10249" name="Text Box 41"/>
            <p:cNvSpPr txBox="1">
              <a:spLocks noChangeArrowheads="1"/>
            </p:cNvSpPr>
            <p:nvPr/>
          </p:nvSpPr>
          <p:spPr bwMode="auto">
            <a:xfrm>
              <a:off x="1430" y="2942"/>
              <a:ext cx="506" cy="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9pPr>
            </a:lstStyle>
            <a:p>
              <a:pPr eaLnBrk="1" hangingPunct="1"/>
              <a:r>
                <a:rPr lang="ko-KR" altLang="en-US" sz="1800">
                  <a:latin typeface="Times New Roman" pitchFamily="18" charset="0"/>
                </a:rPr>
                <a:t>데이터</a:t>
              </a:r>
            </a:p>
            <a:p>
              <a:pPr eaLnBrk="1" hangingPunct="1"/>
              <a:endParaRPr lang="ko-KR" altLang="en-US" sz="1800">
                <a:latin typeface="Times New Roman" pitchFamily="18" charset="0"/>
              </a:endParaRPr>
            </a:p>
            <a:p>
              <a:pPr eaLnBrk="1" hangingPunct="1"/>
              <a:r>
                <a:rPr lang="ko-KR" altLang="en-US" sz="1800">
                  <a:latin typeface="Times New Roman" pitchFamily="18" charset="0"/>
                </a:rPr>
                <a:t>변복조</a:t>
              </a:r>
            </a:p>
            <a:p>
              <a:pPr eaLnBrk="1" hangingPunct="1"/>
              <a:endParaRPr lang="ko-KR" altLang="en-US" sz="1800">
                <a:latin typeface="Times New Roman" pitchFamily="18" charset="0"/>
              </a:endParaRPr>
            </a:p>
            <a:p>
              <a:pPr eaLnBrk="1" hangingPunct="1"/>
              <a:r>
                <a:rPr lang="ko-KR" altLang="en-US" sz="1800">
                  <a:latin typeface="Times New Roman" pitchFamily="18" charset="0"/>
                </a:rPr>
                <a:t>장치</a:t>
              </a:r>
            </a:p>
          </p:txBody>
        </p:sp>
        <p:sp>
          <p:nvSpPr>
            <p:cNvPr id="10250" name="Text Box 42"/>
            <p:cNvSpPr txBox="1">
              <a:spLocks noChangeArrowheads="1"/>
            </p:cNvSpPr>
            <p:nvPr/>
          </p:nvSpPr>
          <p:spPr bwMode="auto">
            <a:xfrm>
              <a:off x="2438" y="3242"/>
              <a:ext cx="72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9pPr>
            </a:lstStyle>
            <a:p>
              <a:pPr eaLnBrk="1" hangingPunct="1"/>
              <a:r>
                <a:rPr lang="ko-KR" altLang="en-US">
                  <a:latin typeface="Times New Roman" pitchFamily="18" charset="0"/>
                </a:rPr>
                <a:t>전 화 망</a:t>
              </a:r>
            </a:p>
          </p:txBody>
        </p:sp>
        <p:sp>
          <p:nvSpPr>
            <p:cNvPr id="10251" name="Line 44"/>
            <p:cNvSpPr>
              <a:spLocks noChangeShapeType="1"/>
            </p:cNvSpPr>
            <p:nvPr/>
          </p:nvSpPr>
          <p:spPr bwMode="auto">
            <a:xfrm>
              <a:off x="1296" y="1632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0252" name="Text Box 45"/>
            <p:cNvSpPr txBox="1">
              <a:spLocks noChangeArrowheads="1"/>
            </p:cNvSpPr>
            <p:nvPr/>
          </p:nvSpPr>
          <p:spPr bwMode="auto">
            <a:xfrm>
              <a:off x="3696" y="2928"/>
              <a:ext cx="506" cy="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9pPr>
            </a:lstStyle>
            <a:p>
              <a:pPr eaLnBrk="1" hangingPunct="1"/>
              <a:r>
                <a:rPr lang="ko-KR" altLang="en-US" sz="1800">
                  <a:latin typeface="Times New Roman" pitchFamily="18" charset="0"/>
                </a:rPr>
                <a:t>데이터</a:t>
              </a:r>
            </a:p>
            <a:p>
              <a:pPr eaLnBrk="1" hangingPunct="1"/>
              <a:endParaRPr lang="ko-KR" altLang="en-US" sz="1800">
                <a:latin typeface="Times New Roman" pitchFamily="18" charset="0"/>
              </a:endParaRPr>
            </a:p>
            <a:p>
              <a:pPr eaLnBrk="1" hangingPunct="1"/>
              <a:r>
                <a:rPr lang="ko-KR" altLang="en-US" sz="1800">
                  <a:latin typeface="Times New Roman" pitchFamily="18" charset="0"/>
                </a:rPr>
                <a:t>변복조</a:t>
              </a:r>
            </a:p>
            <a:p>
              <a:pPr eaLnBrk="1" hangingPunct="1"/>
              <a:endParaRPr lang="ko-KR" altLang="en-US" sz="1800">
                <a:latin typeface="Times New Roman" pitchFamily="18" charset="0"/>
              </a:endParaRPr>
            </a:p>
            <a:p>
              <a:pPr eaLnBrk="1" hangingPunct="1"/>
              <a:r>
                <a:rPr lang="ko-KR" altLang="en-US" sz="1800">
                  <a:latin typeface="Times New Roman" pitchFamily="18" charset="0"/>
                </a:rPr>
                <a:t>장치</a:t>
              </a:r>
            </a:p>
          </p:txBody>
        </p:sp>
        <p:sp>
          <p:nvSpPr>
            <p:cNvPr id="10253" name="Text Box 46"/>
            <p:cNvSpPr txBox="1">
              <a:spLocks noChangeArrowheads="1"/>
            </p:cNvSpPr>
            <p:nvPr/>
          </p:nvSpPr>
          <p:spPr bwMode="auto">
            <a:xfrm>
              <a:off x="4502" y="2894"/>
              <a:ext cx="506" cy="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9pPr>
            </a:lstStyle>
            <a:p>
              <a:pPr eaLnBrk="1" hangingPunct="1"/>
              <a:r>
                <a:rPr lang="ko-KR" altLang="en-US" sz="1800">
                  <a:latin typeface="Times New Roman" pitchFamily="18" charset="0"/>
                </a:rPr>
                <a:t>데이터</a:t>
              </a:r>
            </a:p>
            <a:p>
              <a:pPr eaLnBrk="1" hangingPunct="1"/>
              <a:endParaRPr lang="ko-KR" altLang="en-US" sz="1800">
                <a:latin typeface="Times New Roman" pitchFamily="18" charset="0"/>
              </a:endParaRPr>
            </a:p>
            <a:p>
              <a:pPr eaLnBrk="1" hangingPunct="1"/>
              <a:r>
                <a:rPr lang="ko-KR" altLang="en-US" sz="1800">
                  <a:latin typeface="Times New Roman" pitchFamily="18" charset="0"/>
                </a:rPr>
                <a:t>처리</a:t>
              </a:r>
            </a:p>
            <a:p>
              <a:pPr eaLnBrk="1" hangingPunct="1"/>
              <a:endParaRPr lang="ko-KR" altLang="en-US" sz="1800">
                <a:latin typeface="Times New Roman" pitchFamily="18" charset="0"/>
              </a:endParaRPr>
            </a:p>
            <a:p>
              <a:pPr eaLnBrk="1" hangingPunct="1"/>
              <a:r>
                <a:rPr lang="ko-KR" altLang="en-US" sz="1800">
                  <a:latin typeface="Times New Roman" pitchFamily="18" charset="0"/>
                </a:rPr>
                <a:t>장치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회계정보시스템 이장형 교수</a:t>
            </a:r>
            <a:endParaRPr lang="en-US" altLang="ko-KR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/>
              <a:t>DCE</a:t>
            </a:r>
            <a:r>
              <a:rPr lang="ko-KR" altLang="en-US" smtClean="0"/>
              <a:t>와 </a:t>
            </a:r>
            <a:r>
              <a:rPr lang="en-US" altLang="ko-KR" smtClean="0"/>
              <a:t>DTE</a:t>
            </a:r>
          </a:p>
        </p:txBody>
      </p:sp>
      <p:grpSp>
        <p:nvGrpSpPr>
          <p:cNvPr id="11268" name="Group 26"/>
          <p:cNvGrpSpPr>
            <a:grpSpLocks/>
          </p:cNvGrpSpPr>
          <p:nvPr/>
        </p:nvGrpSpPr>
        <p:grpSpPr bwMode="auto">
          <a:xfrm>
            <a:off x="990600" y="2514600"/>
            <a:ext cx="7924800" cy="2701925"/>
            <a:chOff x="480" y="938"/>
            <a:chExt cx="4608" cy="1702"/>
          </a:xfrm>
        </p:grpSpPr>
        <p:sp>
          <p:nvSpPr>
            <p:cNvPr id="11269" name="Rectangle 4"/>
            <p:cNvSpPr>
              <a:spLocks noChangeArrowheads="1"/>
            </p:cNvSpPr>
            <p:nvPr/>
          </p:nvSpPr>
          <p:spPr bwMode="auto">
            <a:xfrm>
              <a:off x="480" y="2160"/>
              <a:ext cx="576" cy="48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9pPr>
            </a:lstStyle>
            <a:p>
              <a:pPr algn="ctr" eaLnBrk="1" hangingPunct="1"/>
              <a:r>
                <a:rPr lang="en-US" altLang="ko-KR">
                  <a:latin typeface="Times New Roman" pitchFamily="18" charset="0"/>
                </a:rPr>
                <a:t>DTE</a:t>
              </a:r>
            </a:p>
          </p:txBody>
        </p:sp>
        <p:sp>
          <p:nvSpPr>
            <p:cNvPr id="11270" name="Rectangle 5"/>
            <p:cNvSpPr>
              <a:spLocks noChangeArrowheads="1"/>
            </p:cNvSpPr>
            <p:nvPr/>
          </p:nvSpPr>
          <p:spPr bwMode="auto">
            <a:xfrm>
              <a:off x="1440" y="2160"/>
              <a:ext cx="576" cy="48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9pPr>
            </a:lstStyle>
            <a:p>
              <a:pPr algn="ctr" eaLnBrk="1" hangingPunct="1"/>
              <a:endParaRPr lang="ko-KR" altLang="ko-KR">
                <a:latin typeface="Times New Roman" pitchFamily="18" charset="0"/>
              </a:endParaRPr>
            </a:p>
          </p:txBody>
        </p:sp>
        <p:sp>
          <p:nvSpPr>
            <p:cNvPr id="11271" name="Rectangle 6"/>
            <p:cNvSpPr>
              <a:spLocks noChangeArrowheads="1"/>
            </p:cNvSpPr>
            <p:nvPr/>
          </p:nvSpPr>
          <p:spPr bwMode="auto">
            <a:xfrm>
              <a:off x="3456" y="2160"/>
              <a:ext cx="576" cy="48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9pPr>
            </a:lstStyle>
            <a:p>
              <a:pPr algn="ctr" eaLnBrk="1" hangingPunct="1"/>
              <a:r>
                <a:rPr lang="en-US" altLang="ko-KR">
                  <a:latin typeface="Times New Roman" pitchFamily="18" charset="0"/>
                </a:rPr>
                <a:t>DCE</a:t>
              </a:r>
            </a:p>
          </p:txBody>
        </p:sp>
        <p:sp>
          <p:nvSpPr>
            <p:cNvPr id="11272" name="Rectangle 7"/>
            <p:cNvSpPr>
              <a:spLocks noChangeArrowheads="1"/>
            </p:cNvSpPr>
            <p:nvPr/>
          </p:nvSpPr>
          <p:spPr bwMode="auto">
            <a:xfrm>
              <a:off x="4512" y="2160"/>
              <a:ext cx="576" cy="48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9pPr>
            </a:lstStyle>
            <a:p>
              <a:pPr algn="ctr" eaLnBrk="1" hangingPunct="1"/>
              <a:r>
                <a:rPr lang="en-US" altLang="ko-KR">
                  <a:latin typeface="Times New Roman" pitchFamily="18" charset="0"/>
                </a:rPr>
                <a:t>DTE</a:t>
              </a:r>
            </a:p>
          </p:txBody>
        </p:sp>
        <p:sp>
          <p:nvSpPr>
            <p:cNvPr id="11273" name="Rectangle 9"/>
            <p:cNvSpPr>
              <a:spLocks noChangeArrowheads="1"/>
            </p:cNvSpPr>
            <p:nvPr/>
          </p:nvSpPr>
          <p:spPr bwMode="auto">
            <a:xfrm>
              <a:off x="2208" y="2160"/>
              <a:ext cx="1104" cy="48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9pPr>
            </a:lstStyle>
            <a:p>
              <a:pPr algn="ctr" eaLnBrk="1" hangingPunct="1"/>
              <a:r>
                <a:rPr lang="ko-KR" altLang="en-US" sz="2000">
                  <a:latin typeface="Times New Roman" pitchFamily="18" charset="0"/>
                </a:rPr>
                <a:t>데이터 전송로</a:t>
              </a:r>
            </a:p>
          </p:txBody>
        </p:sp>
        <p:cxnSp>
          <p:nvCxnSpPr>
            <p:cNvPr id="11274" name="AutoShape 10"/>
            <p:cNvCxnSpPr>
              <a:cxnSpLocks noChangeShapeType="1"/>
              <a:stCxn id="11269" idx="3"/>
              <a:endCxn id="11270" idx="1"/>
            </p:cNvCxnSpPr>
            <p:nvPr/>
          </p:nvCxnSpPr>
          <p:spPr bwMode="auto">
            <a:xfrm>
              <a:off x="1056" y="2400"/>
              <a:ext cx="38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75" name="AutoShape 11"/>
            <p:cNvCxnSpPr>
              <a:cxnSpLocks noChangeShapeType="1"/>
              <a:stCxn id="11270" idx="3"/>
              <a:endCxn id="11273" idx="1"/>
            </p:cNvCxnSpPr>
            <p:nvPr/>
          </p:nvCxnSpPr>
          <p:spPr bwMode="auto">
            <a:xfrm>
              <a:off x="2016" y="2400"/>
              <a:ext cx="19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76" name="AutoShape 12"/>
            <p:cNvCxnSpPr>
              <a:cxnSpLocks noChangeShapeType="1"/>
              <a:stCxn id="11273" idx="3"/>
              <a:endCxn id="11271" idx="1"/>
            </p:cNvCxnSpPr>
            <p:nvPr/>
          </p:nvCxnSpPr>
          <p:spPr bwMode="auto">
            <a:xfrm>
              <a:off x="3312" y="2400"/>
              <a:ext cx="14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77" name="AutoShape 13"/>
            <p:cNvCxnSpPr>
              <a:cxnSpLocks noChangeShapeType="1"/>
              <a:stCxn id="11271" idx="3"/>
              <a:endCxn id="11272" idx="1"/>
            </p:cNvCxnSpPr>
            <p:nvPr/>
          </p:nvCxnSpPr>
          <p:spPr bwMode="auto">
            <a:xfrm>
              <a:off x="4032" y="2400"/>
              <a:ext cx="48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278" name="Text Box 15"/>
            <p:cNvSpPr txBox="1">
              <a:spLocks noChangeArrowheads="1"/>
            </p:cNvSpPr>
            <p:nvPr/>
          </p:nvSpPr>
          <p:spPr bwMode="auto">
            <a:xfrm>
              <a:off x="710" y="1034"/>
              <a:ext cx="993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9pPr>
            </a:lstStyle>
            <a:p>
              <a:pPr eaLnBrk="1" hangingPunct="1"/>
              <a:r>
                <a:rPr lang="en-US" altLang="ko-KR">
                  <a:latin typeface="Times New Roman" pitchFamily="18" charset="0"/>
                </a:rPr>
                <a:t>DTE/DCE</a:t>
              </a:r>
            </a:p>
            <a:p>
              <a:pPr eaLnBrk="1" hangingPunct="1"/>
              <a:r>
                <a:rPr lang="ko-KR" altLang="en-US">
                  <a:latin typeface="Times New Roman" pitchFamily="18" charset="0"/>
                </a:rPr>
                <a:t>인터페이스</a:t>
              </a:r>
            </a:p>
          </p:txBody>
        </p:sp>
        <p:sp>
          <p:nvSpPr>
            <p:cNvPr id="11279" name="Text Box 16"/>
            <p:cNvSpPr txBox="1">
              <a:spLocks noChangeArrowheads="1"/>
            </p:cNvSpPr>
            <p:nvPr/>
          </p:nvSpPr>
          <p:spPr bwMode="auto">
            <a:xfrm>
              <a:off x="3830" y="938"/>
              <a:ext cx="993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9pPr>
            </a:lstStyle>
            <a:p>
              <a:pPr eaLnBrk="1" hangingPunct="1"/>
              <a:r>
                <a:rPr lang="en-US" altLang="ko-KR">
                  <a:latin typeface="Times New Roman" pitchFamily="18" charset="0"/>
                </a:rPr>
                <a:t>DTE/DCE</a:t>
              </a:r>
            </a:p>
            <a:p>
              <a:pPr eaLnBrk="1" hangingPunct="1"/>
              <a:r>
                <a:rPr lang="ko-KR" altLang="en-US">
                  <a:latin typeface="Times New Roman" pitchFamily="18" charset="0"/>
                </a:rPr>
                <a:t>인터페이스</a:t>
              </a:r>
            </a:p>
          </p:txBody>
        </p:sp>
        <p:sp>
          <p:nvSpPr>
            <p:cNvPr id="11280" name="Line 17"/>
            <p:cNvSpPr>
              <a:spLocks noChangeShapeType="1"/>
            </p:cNvSpPr>
            <p:nvPr/>
          </p:nvSpPr>
          <p:spPr bwMode="auto">
            <a:xfrm>
              <a:off x="1200" y="1584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1281" name="Line 18"/>
            <p:cNvSpPr>
              <a:spLocks noChangeShapeType="1"/>
            </p:cNvSpPr>
            <p:nvPr/>
          </p:nvSpPr>
          <p:spPr bwMode="auto">
            <a:xfrm>
              <a:off x="4272" y="1584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1282" name="Text Box 20"/>
            <p:cNvSpPr txBox="1">
              <a:spLocks noChangeArrowheads="1"/>
            </p:cNvSpPr>
            <p:nvPr/>
          </p:nvSpPr>
          <p:spPr bwMode="auto">
            <a:xfrm>
              <a:off x="1440" y="2256"/>
              <a:ext cx="46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</a:defRPr>
              </a:lvl9pPr>
            </a:lstStyle>
            <a:p>
              <a:pPr eaLnBrk="1" hangingPunct="1"/>
              <a:r>
                <a:rPr lang="en-US" altLang="ko-KR">
                  <a:latin typeface="Times New Roman" pitchFamily="18" charset="0"/>
                </a:rPr>
                <a:t>DCE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회계정보시스템 이장형 교수</a:t>
            </a:r>
            <a:endParaRPr lang="en-US" altLang="ko-KR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/>
              <a:t>1) </a:t>
            </a:r>
            <a:r>
              <a:rPr lang="ko-KR" altLang="en-US" smtClean="0"/>
              <a:t>정보 교환용 부호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ko-KR" altLang="en-US" smtClean="0"/>
              <a:t>하나의 </a:t>
            </a:r>
            <a:r>
              <a:rPr lang="en-US" altLang="ko-KR" smtClean="0"/>
              <a:t>DTE</a:t>
            </a:r>
            <a:r>
              <a:rPr lang="ko-KR" altLang="en-US" smtClean="0"/>
              <a:t>로 부터 원단에 있는 또 하나의 </a:t>
            </a:r>
            <a:r>
              <a:rPr lang="en-US" altLang="ko-KR" smtClean="0"/>
              <a:t>DTE </a:t>
            </a:r>
            <a:r>
              <a:rPr lang="ko-KR" altLang="en-US" smtClean="0"/>
              <a:t>사이에 송수신되는 정보</a:t>
            </a:r>
            <a:r>
              <a:rPr lang="en-US" altLang="ko-KR" smtClean="0"/>
              <a:t>,</a:t>
            </a:r>
          </a:p>
          <a:p>
            <a:pPr eaLnBrk="1" hangingPunct="1">
              <a:lnSpc>
                <a:spcPct val="120000"/>
              </a:lnSpc>
            </a:pPr>
            <a:r>
              <a:rPr lang="ko-KR" altLang="en-US" smtClean="0"/>
              <a:t>바이나리신호 복수개를 한꺼번에 사용하여 문자나 숫자를 나타내는 부호를 만들 수 있는데</a:t>
            </a:r>
            <a:r>
              <a:rPr lang="en-US" altLang="ko-KR" smtClean="0"/>
              <a:t>, </a:t>
            </a:r>
            <a:r>
              <a:rPr lang="ko-KR" altLang="en-US" smtClean="0"/>
              <a:t>이러한 부호들이 모여서 하나의 뜻을 갖는 정보를 구성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회계정보시스템 이장형 교수</a:t>
            </a:r>
            <a:endParaRPr lang="en-US" altLang="ko-KR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/>
              <a:t>2) </a:t>
            </a:r>
            <a:r>
              <a:rPr lang="ko-KR" altLang="en-US" smtClean="0"/>
              <a:t>병렬전송과 직렬전송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ko-KR" altLang="en-US" sz="2800" smtClean="0"/>
              <a:t>부호단위의 전송을 가장 단순하게 이룩하기 위해서 필요 비니트 개수만큼의 바이나리 신호 전송로 설치하면 된다</a:t>
            </a:r>
            <a:r>
              <a:rPr lang="en-US" altLang="ko-KR" sz="2800" smtClean="0"/>
              <a:t>.</a:t>
            </a:r>
          </a:p>
          <a:p>
            <a:pPr eaLnBrk="1" hangingPunct="1"/>
            <a:endParaRPr lang="en-US" altLang="ko-KR" sz="2800" smtClean="0"/>
          </a:p>
          <a:p>
            <a:pPr eaLnBrk="1" hangingPunct="1"/>
            <a:r>
              <a:rPr lang="ko-KR" altLang="en-US" sz="2800" smtClean="0"/>
              <a:t>비용부담으로 한 회선만 설치</a:t>
            </a:r>
            <a:r>
              <a:rPr lang="en-US" altLang="ko-KR" sz="2800" smtClean="0"/>
              <a:t>- </a:t>
            </a:r>
            <a:r>
              <a:rPr lang="ko-KR" altLang="en-US" sz="2800" smtClean="0"/>
              <a:t>시간적으로 직렬로 보내는 부호의 구성 비니트 수만큼의 바이나리 신호를 한 줄의 전선에 보내고</a:t>
            </a:r>
            <a:r>
              <a:rPr lang="en-US" altLang="ko-KR" sz="2800" smtClean="0"/>
              <a:t>, </a:t>
            </a:r>
            <a:r>
              <a:rPr lang="ko-KR" altLang="en-US" sz="2800" smtClean="0"/>
              <a:t>수신 측에서 다시 원래의 병렬신호로 역변환해서 쓰는 직렬전송을 흔히 사용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조화">
  <a:themeElements>
    <a:clrScheme name="조화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조화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굴림" pitchFamily="50" charset="-127"/>
          </a:defRPr>
        </a:defPPr>
      </a:lstStyle>
    </a:lnDef>
  </a:objectDefaults>
  <a:extraClrSchemeLst>
    <a:extraClrScheme>
      <a:clrScheme name="조화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조화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조화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조화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조화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조화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조화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Office\Templates\디자인\조화.pot</Template>
  <TotalTime>448</TotalTime>
  <Words>2575</Words>
  <Application>Microsoft Office PowerPoint</Application>
  <PresentationFormat>A4 용지(210x297mm)</PresentationFormat>
  <Paragraphs>439</Paragraphs>
  <Slides>59</Slides>
  <Notes>0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59</vt:i4>
      </vt:variant>
    </vt:vector>
  </HeadingPairs>
  <TitlesOfParts>
    <vt:vector size="61" baseType="lpstr">
      <vt:lpstr>조화</vt:lpstr>
      <vt:lpstr>문서</vt:lpstr>
      <vt:lpstr>제 3 장 인터넷과 회계정보</vt:lpstr>
      <vt:lpstr>무엇을 학습하는가?</vt:lpstr>
      <vt:lpstr>제 1 절 통신시스템과 클라이언트/서버</vt:lpstr>
      <vt:lpstr>1. 통신 시스템 (1) 통신망의 기본구조</vt:lpstr>
      <vt:lpstr>(2) 데이터 전송 시스템</vt:lpstr>
      <vt:lpstr>데이터 통신시스템의 범위와 내용</vt:lpstr>
      <vt:lpstr>DCE와 DTE</vt:lpstr>
      <vt:lpstr>1) 정보 교환용 부호</vt:lpstr>
      <vt:lpstr>2) 병렬전송과 직렬전송</vt:lpstr>
      <vt:lpstr>2. 광통신 시스템과 무선 및 위성통신 기술</vt:lpstr>
      <vt:lpstr>1) 광통신 시스템의 특징</vt:lpstr>
      <vt:lpstr>광통신 시스템의 기본요소</vt:lpstr>
      <vt:lpstr>(2) 무선 및 위성통신 기술(1/3)</vt:lpstr>
      <vt:lpstr>(2) 무선 및 위성통신 기술(2/3)</vt:lpstr>
      <vt:lpstr>(2) 무선 및 위성통신 기술(3/3)</vt:lpstr>
      <vt:lpstr>3. 통신망</vt:lpstr>
      <vt:lpstr>(2) 종합정보통신망 (ISDN : Integreted Service Digital Network)</vt:lpstr>
      <vt:lpstr>4. 클라이언트(Client)/서버(Server)의 정의</vt:lpstr>
      <vt:lpstr>(1) 클라이언트의 정의</vt:lpstr>
      <vt:lpstr>(2) 서버의 정의</vt:lpstr>
      <vt:lpstr>(3) 미들웨어의 정의</vt:lpstr>
      <vt:lpstr>중앙집중처리방식과  클라이언트/서버방식의 비교</vt:lpstr>
      <vt:lpstr>(4) 클라이언트/서버 모형의 특징</vt:lpstr>
      <vt:lpstr>5. 클라이언트/서버의 장점</vt:lpstr>
      <vt:lpstr>6. 클라이언트/서버의 시스템 구축</vt:lpstr>
      <vt:lpstr>사용자가 볼 수 있는 정보기술 환경</vt:lpstr>
      <vt:lpstr>정보기술계층개념과 클라이언트/서버 시스템</vt:lpstr>
      <vt:lpstr>제 2 절 인터넷과 인터라넷</vt:lpstr>
      <vt:lpstr>1. 인터넷의 개요</vt:lpstr>
      <vt:lpstr>1) 도메인 (2/3)</vt:lpstr>
      <vt:lpstr>도메인(3/3)</vt:lpstr>
      <vt:lpstr>2) 인터넷 번호(Internet Numbers) </vt:lpstr>
      <vt:lpstr>(2) 인터넷 용어</vt:lpstr>
      <vt:lpstr>PowerPoint 프레젠테이션</vt:lpstr>
      <vt:lpstr>2) www</vt:lpstr>
      <vt:lpstr>3) 인터넷의 서비스와 유용성</vt:lpstr>
      <vt:lpstr>FTP(File Transfer Protocol)</vt:lpstr>
      <vt:lpstr>텔넷(telnet)</vt:lpstr>
      <vt:lpstr>유즈넷 뉴스(Usenet News)</vt:lpstr>
      <vt:lpstr>인터넷 상에서 이루어지는 서비스</vt:lpstr>
      <vt:lpstr>회계정보와 관련된 웹페이지 검색</vt:lpstr>
      <vt:lpstr>(3) 인터넷의 주요 기술(1/4)</vt:lpstr>
      <vt:lpstr>(3) 인터넷의 주요 기술(2/4)</vt:lpstr>
      <vt:lpstr>(3) 인터넷의 주요 기술(3/4)</vt:lpstr>
      <vt:lpstr>(3) 인터넷의 주요 기술(4/4)</vt:lpstr>
      <vt:lpstr>2. 인터라넷의 개요</vt:lpstr>
      <vt:lpstr>(2) 인터라넷의 개념</vt:lpstr>
      <vt:lpstr>(3) 인터라넷의 활용성</vt:lpstr>
      <vt:lpstr>3. 인터넷과 인터라넷</vt:lpstr>
      <vt:lpstr>인터넷과 인터라넷의 차이</vt:lpstr>
      <vt:lpstr>4. 인터라넷의 구조와 장점</vt:lpstr>
      <vt:lpstr>(1) 인터라넷의 특징</vt:lpstr>
      <vt:lpstr>인터라넷의 개념</vt:lpstr>
      <vt:lpstr>(2) Intranet 의 장점</vt:lpstr>
      <vt:lpstr>5. 인트라넷 기술의 적용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대구대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제 3 장 인터넷과 회계정보</dc:title>
  <dc:creator>경상대 회계정보학과</dc:creator>
  <cp:lastModifiedBy>USER</cp:lastModifiedBy>
  <cp:revision>21</cp:revision>
  <dcterms:created xsi:type="dcterms:W3CDTF">2000-08-16T07:06:56Z</dcterms:created>
  <dcterms:modified xsi:type="dcterms:W3CDTF">2017-12-13T14:17:14Z</dcterms:modified>
</cp:coreProperties>
</file>