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7"/>
  </p:notesMasterIdLst>
  <p:sldIdLst>
    <p:sldId id="256" r:id="rId2"/>
    <p:sldId id="323" r:id="rId3"/>
    <p:sldId id="318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32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325" r:id="rId24"/>
    <p:sldId id="326" r:id="rId25"/>
    <p:sldId id="327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328" r:id="rId46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5pPr>
    <a:lvl6pPr marL="2286000" algn="l" defTabSz="914400" rtl="0" eaLnBrk="1" latinLnBrk="1" hangingPunct="1"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6pPr>
    <a:lvl7pPr marL="2743200" algn="l" defTabSz="914400" rtl="0" eaLnBrk="1" latinLnBrk="1" hangingPunct="1"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7pPr>
    <a:lvl8pPr marL="3200400" algn="l" defTabSz="914400" rtl="0" eaLnBrk="1" latinLnBrk="1" hangingPunct="1"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8pPr>
    <a:lvl9pPr marL="3657600" algn="l" defTabSz="914400" rtl="0" eaLnBrk="1" latinLnBrk="1" hangingPunct="1"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48" d="100"/>
          <a:sy n="48" d="100"/>
        </p:scale>
        <p:origin x="-941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222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 smtClean="0"/>
              <a:t>마스터 문자열 유형을 편집하려면 누르십시오</a:t>
            </a:r>
            <a:r>
              <a:rPr lang="en-US" altLang="ko-KR" noProof="0" smtClean="0"/>
              <a:t>.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세째 수준</a:t>
            </a:r>
          </a:p>
          <a:p>
            <a:pPr lvl="3"/>
            <a:r>
              <a:rPr lang="ko-KR" altLang="en-US" noProof="0" smtClean="0"/>
              <a:t>네째 수준</a:t>
            </a:r>
          </a:p>
          <a:p>
            <a:pPr lvl="4"/>
            <a:r>
              <a:rPr lang="ko-KR" altLang="en-US" noProof="0" smtClean="0"/>
              <a:t>다섯째 수준</a:t>
            </a:r>
          </a:p>
        </p:txBody>
      </p:sp>
      <p:sp>
        <p:nvSpPr>
          <p:cNvPr id="778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78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6FCC4BC-4F51-4625-8B88-3B4C1659C16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0455197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26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1027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1" name="Rectangle 1028"/>
              <p:cNvSpPr>
                <a:spLocks noChangeArrowheads="1"/>
              </p:cNvSpPr>
              <p:nvPr/>
            </p:nvSpPr>
            <p:spPr bwMode="white">
              <a:xfrm>
                <a:off x="0" y="0"/>
                <a:ext cx="5760" cy="1600"/>
              </a:xfrm>
              <a:prstGeom prst="rect">
                <a:avLst/>
              </a:pr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ko-KR" altLang="en-US"/>
              </a:p>
            </p:txBody>
          </p:sp>
          <p:sp>
            <p:nvSpPr>
              <p:cNvPr id="12" name="Rectangle 1029"/>
              <p:cNvSpPr>
                <a:spLocks noChangeArrowheads="1"/>
              </p:cNvSpPr>
              <p:nvPr/>
            </p:nvSpPr>
            <p:spPr bwMode="white">
              <a:xfrm>
                <a:off x="0" y="1600"/>
                <a:ext cx="5760" cy="2720"/>
              </a:xfrm>
              <a:prstGeom prst="rect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ko-KR" altLang="en-US"/>
              </a:p>
            </p:txBody>
          </p:sp>
        </p:grpSp>
        <p:pic>
          <p:nvPicPr>
            <p:cNvPr id="6" name="Picture 1030" descr="A:\grapes.GIF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163" y="0"/>
              <a:ext cx="680" cy="3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7" name="Group 1031"/>
            <p:cNvGrpSpPr>
              <a:grpSpLocks/>
            </p:cNvGrpSpPr>
            <p:nvPr/>
          </p:nvGrpSpPr>
          <p:grpSpPr bwMode="auto">
            <a:xfrm>
              <a:off x="648" y="0"/>
              <a:ext cx="97" cy="3613"/>
              <a:chOff x="226" y="0"/>
              <a:chExt cx="80" cy="3613"/>
            </a:xfrm>
          </p:grpSpPr>
          <p:sp>
            <p:nvSpPr>
              <p:cNvPr id="9" name="Rectangle 1032"/>
              <p:cNvSpPr>
                <a:spLocks noChangeArrowheads="1"/>
              </p:cNvSpPr>
              <p:nvPr/>
            </p:nvSpPr>
            <p:spPr bwMode="ltGray">
              <a:xfrm>
                <a:off x="226" y="0"/>
                <a:ext cx="80" cy="85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accent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ko-KR" altLang="en-US"/>
              </a:p>
            </p:txBody>
          </p:sp>
          <p:sp>
            <p:nvSpPr>
              <p:cNvPr id="10" name="Rectangle 1033"/>
              <p:cNvSpPr>
                <a:spLocks noChangeArrowheads="1"/>
              </p:cNvSpPr>
              <p:nvPr/>
            </p:nvSpPr>
            <p:spPr bwMode="ltGray">
              <a:xfrm>
                <a:off x="226" y="840"/>
                <a:ext cx="80" cy="2773"/>
              </a:xfrm>
              <a:prstGeom prst="rect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ko-KR" altLang="en-US"/>
              </a:p>
            </p:txBody>
          </p:sp>
        </p:grpSp>
        <p:sp>
          <p:nvSpPr>
            <p:cNvPr id="8" name="Rectangle 1034"/>
            <p:cNvSpPr>
              <a:spLocks noChangeArrowheads="1"/>
            </p:cNvSpPr>
            <p:nvPr/>
          </p:nvSpPr>
          <p:spPr bwMode="ltGray">
            <a:xfrm>
              <a:off x="0" y="1536"/>
              <a:ext cx="4294" cy="160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73739" name="Rectangle 1035"/>
          <p:cNvSpPr>
            <a:spLocks noGrp="1" noChangeArrowheads="1"/>
          </p:cNvSpPr>
          <p:nvPr>
            <p:ph type="ctrTitle"/>
          </p:nvPr>
        </p:nvSpPr>
        <p:spPr>
          <a:xfrm>
            <a:off x="1371600" y="1100138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유형 편집</a:t>
            </a:r>
          </a:p>
        </p:txBody>
      </p:sp>
      <p:sp>
        <p:nvSpPr>
          <p:cNvPr id="73740" name="Rectangle 103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ko-KR" altLang="en-US"/>
              <a:t>마스터 부제목 유형 편집</a:t>
            </a:r>
          </a:p>
        </p:txBody>
      </p:sp>
      <p:sp>
        <p:nvSpPr>
          <p:cNvPr id="13" name="Rectangle 1037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>
                <a:solidFill>
                  <a:srgbClr val="660066"/>
                </a:solidFill>
                <a:latin typeface="Impact" pitchFamily="34" charset="0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4" name="Rectangle 1038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solidFill>
                  <a:srgbClr val="660066"/>
                </a:solidFill>
                <a:latin typeface="Impact" pitchFamily="34" charset="0"/>
              </a:defRPr>
            </a:lvl1pPr>
          </a:lstStyle>
          <a:p>
            <a:pPr>
              <a:defRPr/>
            </a:pPr>
            <a:r>
              <a:rPr lang="ko-KR" altLang="en-US"/>
              <a:t>회계정보시스템  이장형 교수</a:t>
            </a:r>
            <a:endParaRPr lang="en-US" altLang="ko-KR"/>
          </a:p>
        </p:txBody>
      </p:sp>
      <p:sp>
        <p:nvSpPr>
          <p:cNvPr id="15" name="Rectangle 103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660066"/>
                </a:solidFill>
                <a:latin typeface="Impact" pitchFamily="34" charset="0"/>
              </a:defRPr>
            </a:lvl1pPr>
          </a:lstStyle>
          <a:p>
            <a:pPr>
              <a:defRPr/>
            </a:pPr>
            <a:fld id="{C91C4F59-0F93-497F-BADD-16B55D62135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946635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ko-KR" altLang="en-US"/>
              <a:t>회계정보시스템  이장형 교수</a:t>
            </a:r>
            <a:endParaRPr lang="en-US" altLang="ko-KR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A5E4D0-90B8-468B-8260-9B735FC7199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764251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24700" y="609600"/>
            <a:ext cx="1943100" cy="54864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295400" y="609600"/>
            <a:ext cx="5676900" cy="54864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ko-KR" altLang="en-US"/>
              <a:t>회계정보시스템  이장형 교수</a:t>
            </a:r>
            <a:endParaRPr lang="en-US" altLang="ko-KR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58DF7D-D7F5-4612-825C-154B45970C8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902742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ko-KR" altLang="en-US"/>
              <a:t>회계정보시스템  이장형 교수</a:t>
            </a:r>
            <a:endParaRPr lang="en-US" altLang="ko-KR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A36495-9A42-4575-8A9A-580552C8E9E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52039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ko-KR" altLang="en-US"/>
              <a:t>회계정보시스템  이장형 교수</a:t>
            </a:r>
            <a:endParaRPr lang="en-US" altLang="ko-KR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463EA0-8575-49E1-B2F1-238343E1078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826849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2954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257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ko-KR" altLang="en-US"/>
              <a:t>회계정보시스템  이장형 교수</a:t>
            </a:r>
            <a:endParaRPr lang="en-US" altLang="ko-KR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A663CB-91A7-4D17-B3B4-CB88BED24ED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652390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ko-KR" altLang="en-US"/>
              <a:t>회계정보시스템  이장형 교수</a:t>
            </a:r>
            <a:endParaRPr lang="en-US" altLang="ko-KR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FBF8B-6C84-4795-8EF9-366CDFF9021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309083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ko-KR" altLang="en-US"/>
              <a:t>회계정보시스템  이장형 교수</a:t>
            </a:r>
            <a:endParaRPr lang="en-US" altLang="ko-KR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2ED662-7365-4263-A11F-F883017D12F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111308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ko-KR" altLang="en-US"/>
              <a:t>회계정보시스템  이장형 교수</a:t>
            </a:r>
            <a:endParaRPr lang="en-US" altLang="ko-KR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956C3-FD37-4515-A82B-B2A29A7B97A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523611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ko-KR" altLang="en-US"/>
              <a:t>회계정보시스템  이장형 교수</a:t>
            </a:r>
            <a:endParaRPr lang="en-US" altLang="ko-KR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1ABB5-E1FD-4C5B-8AB1-728BF77AECF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155586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ko-KR" altLang="en-US"/>
              <a:t>회계정보시스템  이장형 교수</a:t>
            </a:r>
            <a:endParaRPr lang="en-US" altLang="ko-KR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D4A493-ABD0-464F-8AC1-9B2B6736297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530099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6152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72708" name="Rectangle 4"/>
              <p:cNvSpPr>
                <a:spLocks noChangeArrowheads="1"/>
              </p:cNvSpPr>
              <p:nvPr/>
            </p:nvSpPr>
            <p:spPr bwMode="white">
              <a:xfrm>
                <a:off x="0" y="0"/>
                <a:ext cx="5760" cy="384"/>
              </a:xfrm>
              <a:prstGeom prst="rect">
                <a:avLst/>
              </a:pr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ko-KR" altLang="en-US"/>
              </a:p>
            </p:txBody>
          </p:sp>
          <p:sp>
            <p:nvSpPr>
              <p:cNvPr id="72709" name="Rectangle 5"/>
              <p:cNvSpPr>
                <a:spLocks noChangeArrowheads="1"/>
              </p:cNvSpPr>
              <p:nvPr/>
            </p:nvSpPr>
            <p:spPr bwMode="white">
              <a:xfrm>
                <a:off x="0" y="384"/>
                <a:ext cx="5760" cy="3936"/>
              </a:xfrm>
              <a:prstGeom prst="rect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ko-KR" altLang="en-US"/>
              </a:p>
            </p:txBody>
          </p:sp>
        </p:grpSp>
        <p:grpSp>
          <p:nvGrpSpPr>
            <p:cNvPr id="6153" name="Group 6"/>
            <p:cNvGrpSpPr>
              <a:grpSpLocks/>
            </p:cNvGrpSpPr>
            <p:nvPr/>
          </p:nvGrpSpPr>
          <p:grpSpPr bwMode="auto">
            <a:xfrm>
              <a:off x="0" y="0"/>
              <a:ext cx="1667" cy="3613"/>
              <a:chOff x="0" y="0"/>
              <a:chExt cx="1667" cy="3613"/>
            </a:xfrm>
          </p:grpSpPr>
          <p:pic>
            <p:nvPicPr>
              <p:cNvPr id="6154" name="Picture 7" descr="A:\grapes.GIF"/>
              <p:cNvPicPr>
                <a:picLocks noChangeAspect="1" noChangeArrowheads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ltGray">
              <a:xfrm>
                <a:off x="163" y="0"/>
                <a:ext cx="534" cy="31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6155" name="Group 8"/>
              <p:cNvGrpSpPr>
                <a:grpSpLocks/>
              </p:cNvGrpSpPr>
              <p:nvPr/>
            </p:nvGrpSpPr>
            <p:grpSpPr bwMode="auto">
              <a:xfrm>
                <a:off x="226" y="0"/>
                <a:ext cx="80" cy="3613"/>
                <a:chOff x="226" y="0"/>
                <a:chExt cx="80" cy="3613"/>
              </a:xfrm>
            </p:grpSpPr>
            <p:sp>
              <p:nvSpPr>
                <p:cNvPr id="72713" name="Rectangle 9"/>
                <p:cNvSpPr>
                  <a:spLocks noChangeArrowheads="1"/>
                </p:cNvSpPr>
                <p:nvPr/>
              </p:nvSpPr>
              <p:spPr bwMode="ltGray">
                <a:xfrm>
                  <a:off x="226" y="0"/>
                  <a:ext cx="80" cy="853"/>
                </a:xfrm>
                <a:prstGeom prst="rect">
                  <a:avLst/>
                </a:pr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ko-KR" altLang="en-US"/>
                </a:p>
              </p:txBody>
            </p:sp>
            <p:sp>
              <p:nvSpPr>
                <p:cNvPr id="72714" name="Rectangle 10"/>
                <p:cNvSpPr>
                  <a:spLocks noChangeArrowheads="1"/>
                </p:cNvSpPr>
                <p:nvPr/>
              </p:nvSpPr>
              <p:spPr bwMode="ltGray">
                <a:xfrm>
                  <a:off x="226" y="840"/>
                  <a:ext cx="80" cy="2773"/>
                </a:xfrm>
                <a:prstGeom prst="rect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ko-KR" altLang="en-US"/>
                </a:p>
              </p:txBody>
            </p:sp>
          </p:grpSp>
          <p:sp>
            <p:nvSpPr>
              <p:cNvPr id="72715" name="Rectangle 11"/>
              <p:cNvSpPr>
                <a:spLocks noChangeArrowheads="1"/>
              </p:cNvSpPr>
              <p:nvPr/>
            </p:nvSpPr>
            <p:spPr bwMode="ltGray">
              <a:xfrm>
                <a:off x="0" y="347"/>
                <a:ext cx="1667" cy="80"/>
              </a:xfrm>
              <a:prstGeom prst="rect">
                <a:avLst/>
              </a:pr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ko-KR" altLang="en-US"/>
              </a:p>
            </p:txBody>
          </p:sp>
        </p:grpSp>
      </p:grpSp>
      <p:sp>
        <p:nvSpPr>
          <p:cNvPr id="6147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유형 편집</a:t>
            </a:r>
          </a:p>
        </p:txBody>
      </p:sp>
      <p:sp>
        <p:nvSpPr>
          <p:cNvPr id="6148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54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문자열 유형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72718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95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2719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338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pPr>
              <a:defRPr/>
            </a:pPr>
            <a:r>
              <a:rPr lang="ko-KR" altLang="en-US"/>
              <a:t>회계정보시스템  이장형 교수</a:t>
            </a:r>
            <a:endParaRPr lang="en-US" altLang="ko-KR"/>
          </a:p>
        </p:txBody>
      </p:sp>
      <p:sp>
        <p:nvSpPr>
          <p:cNvPr id="72720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/>
            </a:lvl1pPr>
          </a:lstStyle>
          <a:p>
            <a:pPr>
              <a:defRPr/>
            </a:pPr>
            <a:fld id="{014DD6A7-40E7-4C73-81FB-4E6573F44BE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굴림" pitchFamily="50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굴림" pitchFamily="50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굴림" pitchFamily="50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굴림" pitchFamily="50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굴림" pitchFamily="50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굴림" pitchFamily="50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굴림" pitchFamily="50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.bin"/><Relationship Id="rId4" Type="http://schemas.openxmlformats.org/officeDocument/2006/relationships/audio" Target="../media/audio2.wav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audio" Target="../media/audio1.wav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audio" Target="../media/audio2.wav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audio" Target="../media/audio2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5.bin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6.bin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바닥글 개체 틀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1400" smtClean="0"/>
              <a:t>회계정보</a:t>
            </a:r>
            <a:r>
              <a:rPr lang="ko-KR" altLang="en-US" sz="1400" smtClean="0"/>
              <a:t>시스템 </a:t>
            </a:r>
            <a:r>
              <a:rPr lang="en-US" altLang="ko-KR" sz="1400" smtClean="0"/>
              <a:t> 이장형 교수</a:t>
            </a:r>
          </a:p>
        </p:txBody>
      </p:sp>
      <p:sp>
        <p:nvSpPr>
          <p:cNvPr id="8195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203F10B0-348E-4ABF-AFBB-05D67D148ECA}" type="slidenum">
              <a:rPr lang="en-US" altLang="ko-KR" sz="1400" smtClean="0"/>
              <a:pPr eaLnBrk="1" hangingPunct="1"/>
              <a:t>1</a:t>
            </a:fld>
            <a:endParaRPr lang="en-US" altLang="ko-KR" sz="1400" smtClean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mtClean="0"/>
              <a:t>제 </a:t>
            </a:r>
            <a:r>
              <a:rPr lang="en-US" altLang="ko-KR" smtClean="0"/>
              <a:t>2</a:t>
            </a:r>
            <a:r>
              <a:rPr lang="ko-KR" altLang="en-US" smtClean="0"/>
              <a:t>장 정보와 시스템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60000"/>
              </a:lnSpc>
              <a:buFontTx/>
              <a:buNone/>
            </a:pPr>
            <a:r>
              <a:rPr lang="ko-KR" altLang="en-US" dirty="0" smtClean="0"/>
              <a:t>제 </a:t>
            </a:r>
            <a:r>
              <a:rPr lang="en-US" altLang="ko-KR" dirty="0" smtClean="0"/>
              <a:t>1</a:t>
            </a:r>
            <a:r>
              <a:rPr lang="ko-KR" altLang="en-US" dirty="0" smtClean="0"/>
              <a:t>절 정보와 정보기술</a:t>
            </a:r>
          </a:p>
          <a:p>
            <a:pPr eaLnBrk="1" hangingPunct="1">
              <a:lnSpc>
                <a:spcPct val="160000"/>
              </a:lnSpc>
              <a:buFontTx/>
              <a:buNone/>
            </a:pPr>
            <a:r>
              <a:rPr lang="ko-KR" altLang="en-US" dirty="0" smtClean="0"/>
              <a:t>제 </a:t>
            </a:r>
            <a:r>
              <a:rPr lang="en-US" altLang="ko-KR" dirty="0" smtClean="0"/>
              <a:t>2</a:t>
            </a:r>
            <a:r>
              <a:rPr lang="ko-KR" altLang="en-US" dirty="0" smtClean="0"/>
              <a:t>절 </a:t>
            </a:r>
            <a:r>
              <a:rPr lang="ko-KR" altLang="en-US" dirty="0" smtClean="0"/>
              <a:t>정보처리와 시스템</a:t>
            </a:r>
            <a:endParaRPr lang="ko-KR" altLang="en-US" dirty="0" smtClean="0"/>
          </a:p>
          <a:p>
            <a:pPr eaLnBrk="1" hangingPunct="1">
              <a:lnSpc>
                <a:spcPct val="160000"/>
              </a:lnSpc>
              <a:buFontTx/>
              <a:buNone/>
            </a:pPr>
            <a:endParaRPr lang="ko-KR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2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build="p" autoUpdateAnimBg="0"/>
      <p:bldP spid="2051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바닥글 개체 틀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회계정보시스템  이장형 교수</a:t>
            </a:r>
            <a:endParaRPr lang="en-US" altLang="ko-KR" sz="1400" smtClean="0"/>
          </a:p>
        </p:txBody>
      </p:sp>
      <p:sp>
        <p:nvSpPr>
          <p:cNvPr id="17411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77CE594F-75B8-40AA-B958-2F5B5DB96B91}" type="slidenum">
              <a:rPr lang="en-US" altLang="ko-KR" sz="1400" smtClean="0"/>
              <a:pPr eaLnBrk="1" hangingPunct="1"/>
              <a:t>10</a:t>
            </a:fld>
            <a:endParaRPr lang="en-US" altLang="ko-KR" sz="1400" smtClean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(2) </a:t>
            </a:r>
            <a:r>
              <a:rPr lang="ko-KR" altLang="en-US" smtClean="0"/>
              <a:t>정보기술</a:t>
            </a:r>
            <a:r>
              <a:rPr lang="en-US" altLang="ko-KR" smtClean="0"/>
              <a:t>(3/3)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ko-KR" altLang="en-US" dirty="0" smtClean="0"/>
              <a:t>정보마인드 </a:t>
            </a:r>
            <a:r>
              <a:rPr lang="en-US" altLang="ko-KR" dirty="0" smtClean="0"/>
              <a:t>(information mind)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en-US" altLang="ko-KR" sz="2800" dirty="0" smtClean="0"/>
              <a:t>   - </a:t>
            </a:r>
            <a:r>
              <a:rPr lang="ko-KR" altLang="en-US" sz="2800" dirty="0" smtClean="0">
                <a:solidFill>
                  <a:srgbClr val="FF0000"/>
                </a:solidFill>
              </a:rPr>
              <a:t>정보의 가치를 인식하고 이를 찾아낼 수 있는 정보감각을 창출해 낼 수 있는 센스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endParaRPr lang="ko-KR" altLang="en-US" sz="2800" dirty="0" smtClean="0"/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ko-KR" altLang="en-US" sz="2800" dirty="0" smtClean="0"/>
              <a:t>   </a:t>
            </a:r>
            <a:r>
              <a:rPr lang="en-US" altLang="ko-KR" sz="2800" dirty="0" smtClean="0"/>
              <a:t>-  </a:t>
            </a:r>
            <a:r>
              <a:rPr lang="ko-KR" altLang="en-US" sz="2800" dirty="0" smtClean="0"/>
              <a:t>지속적 문제의식             </a:t>
            </a:r>
            <a:r>
              <a:rPr lang="en-US" altLang="ko-KR" sz="2800" dirty="0" smtClean="0"/>
              <a:t>- </a:t>
            </a:r>
            <a:r>
              <a:rPr lang="ko-KR" altLang="en-US" sz="2800" dirty="0" smtClean="0"/>
              <a:t>업무 적극성</a:t>
            </a:r>
            <a:endParaRPr lang="ko-KR" altLang="en-US" sz="2800" dirty="0" smtClean="0"/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ko-KR" altLang="en-US" sz="2800" dirty="0" smtClean="0"/>
              <a:t>   </a:t>
            </a:r>
            <a:r>
              <a:rPr lang="en-US" altLang="ko-KR" sz="2800" dirty="0" smtClean="0"/>
              <a:t>-  </a:t>
            </a:r>
            <a:r>
              <a:rPr lang="ko-KR" altLang="en-US" sz="2800" dirty="0" smtClean="0"/>
              <a:t>지식 습득 노력             </a:t>
            </a:r>
            <a:r>
              <a:rPr lang="en-US" altLang="ko-KR" sz="2800" dirty="0" smtClean="0"/>
              <a:t>- </a:t>
            </a:r>
            <a:r>
              <a:rPr lang="ko-KR" altLang="en-US" sz="2800" dirty="0" smtClean="0"/>
              <a:t>입체적 정보안목</a:t>
            </a:r>
            <a:endParaRPr lang="en-US" altLang="ko-KR" sz="2800" dirty="0" smtClean="0"/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en-US" altLang="ko-KR" sz="2800" dirty="0"/>
              <a:t> </a:t>
            </a:r>
            <a:r>
              <a:rPr lang="en-US" altLang="ko-KR" sz="2800" dirty="0" smtClean="0"/>
              <a:t>  -  </a:t>
            </a:r>
            <a:r>
              <a:rPr lang="ko-KR" altLang="en-US" sz="2800" dirty="0" smtClean="0"/>
              <a:t>다양한 인간관계</a:t>
            </a:r>
            <a:endParaRPr lang="ko-KR" alt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build="p" autoUpdateAnimBg="0"/>
      <p:bldP spid="9219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바닥글 개체 틀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회계정보시스템  이장형 교수</a:t>
            </a:r>
            <a:endParaRPr lang="en-US" altLang="ko-KR" sz="1400" smtClean="0"/>
          </a:p>
        </p:txBody>
      </p:sp>
      <p:sp>
        <p:nvSpPr>
          <p:cNvPr id="18435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FFC3550E-5C1A-47AB-941D-B0E51C1A32F3}" type="slidenum">
              <a:rPr lang="en-US" altLang="ko-KR" sz="1400" smtClean="0"/>
              <a:pPr eaLnBrk="1" hangingPunct="1"/>
              <a:t>11</a:t>
            </a:fld>
            <a:endParaRPr lang="en-US" altLang="ko-KR" sz="1400" smtClean="0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4000" dirty="0" smtClean="0"/>
              <a:t>2. </a:t>
            </a:r>
            <a:r>
              <a:rPr lang="ko-KR" altLang="en-US" sz="4000" dirty="0" smtClean="0"/>
              <a:t>인간의 </a:t>
            </a:r>
            <a:r>
              <a:rPr lang="ko-KR" altLang="en-US" sz="4000" dirty="0" smtClean="0"/>
              <a:t>정보처리</a:t>
            </a:r>
            <a:endParaRPr lang="ko-KR" altLang="en-US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70000"/>
              </a:lnSpc>
              <a:buFontTx/>
              <a:buNone/>
            </a:pPr>
            <a:r>
              <a:rPr lang="en-US" altLang="ko-KR" dirty="0" smtClean="0"/>
              <a:t>(1) </a:t>
            </a:r>
            <a:r>
              <a:rPr lang="ko-KR" altLang="en-US" dirty="0" smtClean="0"/>
              <a:t>인간정보처리시스템</a:t>
            </a:r>
            <a:endParaRPr lang="ko-KR" altLang="en-US" dirty="0" smtClean="0"/>
          </a:p>
          <a:p>
            <a:pPr eaLnBrk="1" hangingPunct="1">
              <a:lnSpc>
                <a:spcPct val="170000"/>
              </a:lnSpc>
            </a:pPr>
            <a:r>
              <a:rPr lang="en-US" altLang="ko-KR" sz="2800" dirty="0" smtClean="0"/>
              <a:t>Allen Newell</a:t>
            </a:r>
          </a:p>
          <a:p>
            <a:pPr eaLnBrk="1" hangingPunct="1">
              <a:lnSpc>
                <a:spcPct val="170000"/>
              </a:lnSpc>
            </a:pPr>
            <a:r>
              <a:rPr lang="en-US" altLang="ko-KR" sz="2800" dirty="0" smtClean="0"/>
              <a:t>Hebert A. Simon</a:t>
            </a:r>
          </a:p>
          <a:p>
            <a:pPr eaLnBrk="1" hangingPunct="1">
              <a:lnSpc>
                <a:spcPct val="200000"/>
              </a:lnSpc>
            </a:pPr>
            <a:r>
              <a:rPr lang="ko-KR" altLang="en-US" sz="2800" dirty="0" smtClean="0">
                <a:solidFill>
                  <a:srgbClr val="FF0000"/>
                </a:solidFill>
              </a:rPr>
              <a:t>인간이 어떤 문제를 해결하는 과정에 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ko-KR" altLang="en-US" sz="2800" dirty="0" smtClean="0">
                <a:solidFill>
                  <a:srgbClr val="FF0000"/>
                </a:solidFill>
              </a:rPr>
              <a:t>   관한 모형</a:t>
            </a:r>
            <a:r>
              <a:rPr lang="ko-KR" altLang="en-US" sz="2800" dirty="0" smtClean="0"/>
              <a:t>을 개발</a:t>
            </a:r>
          </a:p>
          <a:p>
            <a:pPr eaLnBrk="1" hangingPunct="1"/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build="p" autoUpdateAnimBg="0"/>
      <p:bldP spid="10243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인간정보처리 모형</a:t>
            </a:r>
          </a:p>
        </p:txBody>
      </p:sp>
      <p:sp>
        <p:nvSpPr>
          <p:cNvPr id="19459" name="바닥글 개체 틀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회계정보시스템  이장형 교수</a:t>
            </a:r>
            <a:endParaRPr lang="en-US" altLang="ko-KR" sz="1400" smtClean="0"/>
          </a:p>
        </p:txBody>
      </p:sp>
      <p:sp>
        <p:nvSpPr>
          <p:cNvPr id="19460" name="슬라이드 번호 개체 틀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C6F43EF7-3DBE-4084-A050-497685D381B3}" type="slidenum">
              <a:rPr lang="en-US" altLang="ko-KR" sz="1400" smtClean="0"/>
              <a:pPr eaLnBrk="1" hangingPunct="1"/>
              <a:t>12</a:t>
            </a:fld>
            <a:endParaRPr lang="en-US" altLang="ko-KR" sz="1400" smtClean="0"/>
          </a:p>
        </p:txBody>
      </p:sp>
      <p:sp>
        <p:nvSpPr>
          <p:cNvPr id="19461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pic>
        <p:nvPicPr>
          <p:cNvPr id="19462" name="_x96920736" descr="DRW00000e90243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438" y="1928813"/>
            <a:ext cx="7715250" cy="407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바닥글 개체 틀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회계정보시스템  이장형 교수</a:t>
            </a:r>
            <a:endParaRPr lang="en-US" altLang="ko-KR" sz="1400" smtClean="0"/>
          </a:p>
        </p:txBody>
      </p:sp>
      <p:sp>
        <p:nvSpPr>
          <p:cNvPr id="20483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5E846B2D-7656-4097-A612-5EDA6E3F2231}" type="slidenum">
              <a:rPr lang="en-US" altLang="ko-KR" sz="1400" smtClean="0"/>
              <a:pPr eaLnBrk="1" hangingPunct="1"/>
              <a:t>13</a:t>
            </a:fld>
            <a:endParaRPr lang="en-US" altLang="ko-KR" sz="1400" smtClean="0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(1) </a:t>
            </a:r>
            <a:r>
              <a:rPr lang="ko-KR" altLang="en-US" sz="4000" smtClean="0"/>
              <a:t>인간정보처리 시스템</a:t>
            </a:r>
            <a:r>
              <a:rPr lang="en-US" altLang="ko-KR" sz="4000" smtClean="0"/>
              <a:t>(1/2)</a:t>
            </a:r>
            <a:r>
              <a:rPr lang="en-US" altLang="ko-KR" smtClean="0"/>
              <a:t> </a:t>
            </a:r>
            <a:br>
              <a:rPr lang="en-US" altLang="ko-KR" smtClean="0"/>
            </a:br>
            <a:r>
              <a:rPr lang="en-US" altLang="ko-KR" sz="3200" smtClean="0"/>
              <a:t>(HIPS :human information processing system)</a:t>
            </a:r>
            <a:endParaRPr lang="en-US" altLang="ko-KR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ko-KR" altLang="en-US" smtClean="0"/>
              <a:t>프로세서</a:t>
            </a:r>
          </a:p>
          <a:p>
            <a:pPr eaLnBrk="1" hangingPunct="1">
              <a:lnSpc>
                <a:spcPct val="120000"/>
              </a:lnSpc>
            </a:pPr>
            <a:r>
              <a:rPr lang="ko-KR" altLang="en-US" smtClean="0"/>
              <a:t>감각기관</a:t>
            </a:r>
            <a:r>
              <a:rPr lang="en-US" altLang="ko-KR" smtClean="0"/>
              <a:t>(sensory input)</a:t>
            </a:r>
          </a:p>
          <a:p>
            <a:pPr eaLnBrk="1" hangingPunct="1">
              <a:lnSpc>
                <a:spcPct val="120000"/>
              </a:lnSpc>
            </a:pPr>
            <a:r>
              <a:rPr lang="ko-KR" altLang="en-US" smtClean="0"/>
              <a:t>운동출력기관</a:t>
            </a:r>
            <a:r>
              <a:rPr lang="en-US" altLang="ko-KR" smtClean="0"/>
              <a:t>(motor output)</a:t>
            </a:r>
          </a:p>
          <a:p>
            <a:pPr eaLnBrk="1" hangingPunct="1">
              <a:lnSpc>
                <a:spcPct val="120000"/>
              </a:lnSpc>
            </a:pPr>
            <a:r>
              <a:rPr lang="ko-KR" altLang="en-US" smtClean="0"/>
              <a:t>장기기억장치</a:t>
            </a:r>
            <a:r>
              <a:rPr lang="en-US" altLang="ko-KR" smtClean="0"/>
              <a:t>(LTM: long term memory)</a:t>
            </a:r>
          </a:p>
          <a:p>
            <a:pPr eaLnBrk="1" hangingPunct="1">
              <a:lnSpc>
                <a:spcPct val="120000"/>
              </a:lnSpc>
            </a:pPr>
            <a:r>
              <a:rPr lang="ko-KR" altLang="en-US" smtClean="0"/>
              <a:t>단기기억장치</a:t>
            </a:r>
            <a:r>
              <a:rPr lang="en-US" altLang="ko-KR" smtClean="0"/>
              <a:t>(STM: short term memory)</a:t>
            </a:r>
          </a:p>
          <a:p>
            <a:pPr eaLnBrk="1" hangingPunct="1">
              <a:lnSpc>
                <a:spcPct val="120000"/>
              </a:lnSpc>
            </a:pPr>
            <a:r>
              <a:rPr lang="ko-KR" altLang="en-US" smtClean="0"/>
              <a:t>외부기억장치</a:t>
            </a:r>
            <a:r>
              <a:rPr lang="en-US" altLang="ko-KR" smtClean="0"/>
              <a:t>(EM: External memory)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build="p" autoUpdateAnimBg="0"/>
      <p:bldP spid="11267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바닥글 개체 틀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회계정보시스템  이장형 교수</a:t>
            </a:r>
            <a:endParaRPr lang="en-US" altLang="ko-KR" sz="1400" smtClean="0"/>
          </a:p>
        </p:txBody>
      </p:sp>
      <p:sp>
        <p:nvSpPr>
          <p:cNvPr id="21507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8F25EC5C-F23B-40EB-B957-131ABD86911D}" type="slidenum">
              <a:rPr lang="en-US" altLang="ko-KR" sz="1400" smtClean="0"/>
              <a:pPr eaLnBrk="1" hangingPunct="1"/>
              <a:t>14</a:t>
            </a:fld>
            <a:endParaRPr lang="en-US" altLang="ko-KR" sz="1400" smtClean="0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(1) </a:t>
            </a:r>
            <a:r>
              <a:rPr lang="ko-KR" altLang="en-US" smtClean="0"/>
              <a:t>인간정보처리 시스템 </a:t>
            </a:r>
            <a:r>
              <a:rPr lang="en-US" altLang="ko-KR" smtClean="0"/>
              <a:t>(2/2)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40000"/>
              </a:lnSpc>
            </a:pPr>
            <a:r>
              <a:rPr lang="ko-KR" altLang="en-US" sz="4000" smtClean="0"/>
              <a:t>인간정보처리시스템의 특징</a:t>
            </a:r>
          </a:p>
          <a:p>
            <a:pPr eaLnBrk="1" hangingPunct="1">
              <a:lnSpc>
                <a:spcPct val="140000"/>
              </a:lnSpc>
              <a:buFontTx/>
              <a:buNone/>
            </a:pPr>
            <a:r>
              <a:rPr lang="ko-KR" altLang="en-US" sz="4000" smtClean="0"/>
              <a:t>  </a:t>
            </a:r>
            <a:r>
              <a:rPr lang="en-US" altLang="ko-KR" sz="4000" smtClean="0"/>
              <a:t>- </a:t>
            </a:r>
            <a:r>
              <a:rPr lang="ko-KR" altLang="en-US" sz="4000" smtClean="0"/>
              <a:t>입출력장치</a:t>
            </a:r>
          </a:p>
          <a:p>
            <a:pPr eaLnBrk="1" hangingPunct="1">
              <a:lnSpc>
                <a:spcPct val="140000"/>
              </a:lnSpc>
              <a:buFontTx/>
              <a:buNone/>
            </a:pPr>
            <a:r>
              <a:rPr lang="ko-KR" altLang="en-US" sz="4000" smtClean="0"/>
              <a:t>  </a:t>
            </a:r>
            <a:r>
              <a:rPr lang="en-US" altLang="ko-KR" sz="4000" smtClean="0"/>
              <a:t>- </a:t>
            </a:r>
            <a:r>
              <a:rPr lang="ko-KR" altLang="en-US" sz="4000" smtClean="0"/>
              <a:t>중앙처리장치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build="p" autoUpdateAnimBg="0"/>
      <p:bldP spid="12291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바닥글 개체 틀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회계정보시스템  이장형 교수</a:t>
            </a:r>
            <a:endParaRPr lang="en-US" altLang="ko-KR" sz="1400" smtClean="0"/>
          </a:p>
        </p:txBody>
      </p:sp>
      <p:sp>
        <p:nvSpPr>
          <p:cNvPr id="22531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4B986864-9BBA-4261-9B91-4AD0A96F0619}" type="slidenum">
              <a:rPr lang="en-US" altLang="ko-KR" sz="1400" smtClean="0"/>
              <a:pPr eaLnBrk="1" hangingPunct="1"/>
              <a:t>15</a:t>
            </a:fld>
            <a:endParaRPr lang="en-US" altLang="ko-KR" sz="1400" smtClean="0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(2) HIPS</a:t>
            </a:r>
            <a:r>
              <a:rPr lang="ko-KR" altLang="en-US" smtClean="0"/>
              <a:t>의 한계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  <a:buFontTx/>
              <a:buNone/>
            </a:pPr>
            <a:r>
              <a:rPr lang="en-US" altLang="ko-KR" smtClean="0"/>
              <a:t>1) </a:t>
            </a:r>
            <a:r>
              <a:rPr lang="ko-KR" altLang="en-US" smtClean="0"/>
              <a:t>단기기억장치의 한계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ko-KR" altLang="en-US" smtClean="0"/>
              <a:t>     </a:t>
            </a:r>
            <a:r>
              <a:rPr lang="en-US" altLang="ko-KR" smtClean="0"/>
              <a:t>7±2 </a:t>
            </a:r>
            <a:r>
              <a:rPr lang="ko-KR" altLang="en-US" smtClean="0"/>
              <a:t>정도의 기억용량을 가짐</a:t>
            </a:r>
            <a:r>
              <a:rPr lang="en-US" altLang="ko-KR" smtClean="0"/>
              <a:t>.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en-US" altLang="ko-KR" smtClean="0"/>
              <a:t>     </a:t>
            </a:r>
            <a:r>
              <a:rPr lang="ko-KR" altLang="en-US" smtClean="0"/>
              <a:t>단기기억장치의 한계를 극복하는 방법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ko-KR" altLang="en-US" smtClean="0"/>
              <a:t>      </a:t>
            </a:r>
            <a:r>
              <a:rPr lang="en-US" altLang="ko-KR" smtClean="0"/>
              <a:t>- </a:t>
            </a:r>
            <a:r>
              <a:rPr lang="ko-KR" altLang="en-US" smtClean="0"/>
              <a:t>그래프를 이용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build="p" autoUpdateAnimBg="0"/>
      <p:bldP spid="13315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바닥글 개체 틀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회계정보시스템  이장형 교수</a:t>
            </a:r>
            <a:endParaRPr lang="en-US" altLang="ko-KR" sz="1400" smtClean="0"/>
          </a:p>
        </p:txBody>
      </p:sp>
      <p:sp>
        <p:nvSpPr>
          <p:cNvPr id="23555" name="슬라이드 번호 개체 틀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4F89DA5F-C7E2-48A2-8AB1-703B6F0B65E0}" type="slidenum">
              <a:rPr lang="en-US" altLang="ko-KR" sz="1400" smtClean="0"/>
              <a:pPr eaLnBrk="1" hangingPunct="1"/>
              <a:t>16</a:t>
            </a:fld>
            <a:endParaRPr lang="en-US" altLang="ko-KR" sz="140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66800" y="990600"/>
            <a:ext cx="7772400" cy="5029200"/>
          </a:xfrm>
        </p:spPr>
        <p:txBody>
          <a:bodyPr/>
          <a:lstStyle/>
          <a:p>
            <a:pPr eaLnBrk="1" hangingPunct="1">
              <a:lnSpc>
                <a:spcPct val="140000"/>
              </a:lnSpc>
            </a:pPr>
            <a:r>
              <a:rPr lang="en-US" altLang="ko-KR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</a:t>
            </a:r>
            <a:r>
              <a:rPr lang="en-US" altLang="ko-KR" sz="24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Miller</a:t>
            </a:r>
            <a:r>
              <a:rPr lang="ko-KR" altLang="en-US" sz="24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는 </a:t>
            </a:r>
            <a:r>
              <a:rPr lang="ko-KR" altLang="en-US" sz="24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“</a:t>
            </a:r>
            <a:r>
              <a:rPr lang="ko-KR" altLang="en-US" sz="24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마법의 숫자 </a:t>
            </a:r>
            <a:r>
              <a:rPr lang="en-US" altLang="ko-KR" sz="24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7</a:t>
            </a:r>
            <a:r>
              <a:rPr lang="en-US" altLang="ko-KR" sz="24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±</a:t>
            </a:r>
            <a:r>
              <a:rPr lang="en-US" altLang="ko-KR" sz="24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2”</a:t>
            </a:r>
            <a:r>
              <a:rPr lang="ko-KR" altLang="en-US" sz="24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라는 인간의 정보처리 능력을 묘사하는 말을 하였다</a:t>
            </a:r>
            <a:r>
              <a:rPr lang="en-US" altLang="ko-KR" sz="24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.</a:t>
            </a:r>
            <a:r>
              <a:rPr lang="en-US" altLang="ko-KR" sz="24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</a:t>
            </a:r>
            <a:r>
              <a:rPr lang="ko-KR" altLang="en-US" sz="24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실증적으로 연구된 그의 조사에 따르면 인간의 단기기억 내에 가지고 있다가 효과적으로 처리될 수 있는 기호나 </a:t>
            </a:r>
            <a:r>
              <a:rPr lang="ko-KR" altLang="en-US" sz="24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“</a:t>
            </a:r>
            <a:r>
              <a:rPr lang="ko-KR" altLang="en-US" sz="24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청크</a:t>
            </a:r>
            <a:r>
              <a:rPr lang="en-US" altLang="ko-KR" sz="24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(chunk)”</a:t>
            </a:r>
            <a:r>
              <a:rPr lang="ko-KR" altLang="en-US" sz="24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숫자는 </a:t>
            </a:r>
            <a:r>
              <a:rPr lang="en-US" altLang="ko-KR" sz="24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5</a:t>
            </a:r>
            <a:r>
              <a:rPr lang="en-US" altLang="ko-KR" sz="24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∼</a:t>
            </a:r>
            <a:r>
              <a:rPr lang="en-US" altLang="ko-KR" sz="24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9</a:t>
            </a:r>
            <a:r>
              <a:rPr lang="en-US" altLang="ko-KR" sz="24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</a:t>
            </a:r>
            <a:r>
              <a:rPr lang="en-US" altLang="ko-KR" sz="24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(</a:t>
            </a:r>
            <a:r>
              <a:rPr lang="ko-KR" altLang="en-US" sz="24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대개는 </a:t>
            </a:r>
            <a:r>
              <a:rPr lang="en-US" altLang="ko-KR" sz="24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7,</a:t>
            </a:r>
            <a:r>
              <a:rPr lang="en-US" altLang="ko-KR" sz="24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</a:t>
            </a:r>
            <a:r>
              <a:rPr lang="ko-KR" altLang="en-US" sz="24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어떤 연구가는 대략적으로 평균 숫자가 </a:t>
            </a:r>
            <a:r>
              <a:rPr lang="en-US" altLang="ko-KR" sz="24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5)</a:t>
            </a:r>
            <a:r>
              <a:rPr lang="en-US" altLang="ko-KR" sz="24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</a:t>
            </a:r>
            <a:r>
              <a:rPr lang="ko-KR" altLang="en-US" sz="24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라고 한다</a:t>
            </a:r>
            <a:r>
              <a:rPr lang="en-US" altLang="ko-KR" sz="24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.</a:t>
            </a:r>
            <a:r>
              <a:rPr lang="en-US" altLang="ko-KR" sz="24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 </a:t>
            </a:r>
            <a:r>
              <a:rPr lang="en-US" altLang="ko-KR" sz="24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7</a:t>
            </a:r>
            <a:r>
              <a:rPr lang="en-US" altLang="ko-KR" sz="24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±</a:t>
            </a:r>
            <a:r>
              <a:rPr lang="en-US" altLang="ko-KR" sz="24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2</a:t>
            </a:r>
            <a:r>
              <a:rPr lang="ko-KR" altLang="en-US" sz="24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의 한계는 단일한 상징으로 구성된 데이터</a:t>
            </a:r>
            <a:r>
              <a:rPr lang="en-US" altLang="ko-KR" sz="24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,</a:t>
            </a:r>
            <a:r>
              <a:rPr lang="en-US" altLang="ko-KR" sz="24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</a:t>
            </a:r>
            <a:r>
              <a:rPr lang="ko-KR" altLang="en-US" sz="24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코드</a:t>
            </a:r>
            <a:r>
              <a:rPr lang="en-US" altLang="ko-KR" sz="24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,</a:t>
            </a:r>
            <a:r>
              <a:rPr lang="en-US" altLang="ko-KR" sz="24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</a:t>
            </a:r>
            <a:r>
              <a:rPr lang="ko-KR" altLang="en-US" sz="24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처리량의 인간 정보 처리에서 쉽게 관찰할 수 있다</a:t>
            </a:r>
            <a:r>
              <a:rPr lang="en-US" altLang="ko-KR" sz="24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.</a:t>
            </a:r>
            <a:r>
              <a:rPr lang="en-US" altLang="ko-KR" sz="24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</a:t>
            </a:r>
            <a:r>
              <a:rPr lang="en-US" altLang="ko-KR" sz="24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“</a:t>
            </a:r>
            <a:r>
              <a:rPr lang="ko-KR" altLang="en-US" sz="24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코드</a:t>
            </a:r>
            <a:r>
              <a:rPr lang="ko-KR" altLang="en-US" sz="24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”</a:t>
            </a:r>
            <a:r>
              <a:rPr lang="ko-KR" altLang="en-US" sz="24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에 한계를 적용시키는 것은 중요하다</a:t>
            </a:r>
            <a:r>
              <a:rPr lang="en-US" altLang="ko-KR" sz="24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.</a:t>
            </a:r>
            <a:r>
              <a:rPr lang="en-US" altLang="ko-KR" sz="24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</a:t>
            </a:r>
            <a:r>
              <a:rPr lang="ko-KR" altLang="en-US" sz="24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왜냐 하면 정보처리는 코드와 코드화 된 데이터의 이용에 크게 의존하기 때문이다</a:t>
            </a:r>
            <a:r>
              <a:rPr lang="en-US" altLang="ko-KR" sz="24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. 	</a:t>
            </a:r>
            <a:endParaRPr lang="en-US" altLang="ko-KR" sz="24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바닥글 개체 틀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회계정보시스템  이장형 교수</a:t>
            </a:r>
            <a:endParaRPr lang="en-US" altLang="ko-KR" sz="1400" smtClean="0"/>
          </a:p>
        </p:txBody>
      </p:sp>
      <p:sp>
        <p:nvSpPr>
          <p:cNvPr id="24579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5A24EE6C-4F4C-40DD-A673-FAA60BDDA436}" type="slidenum">
              <a:rPr lang="en-US" altLang="ko-KR" sz="1400" smtClean="0"/>
              <a:pPr eaLnBrk="1" hangingPunct="1"/>
              <a:t>17</a:t>
            </a:fld>
            <a:endParaRPr lang="en-US" altLang="ko-KR" sz="1400" smtClean="0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2) </a:t>
            </a:r>
            <a:r>
              <a:rPr lang="ko-KR" altLang="en-US" smtClean="0"/>
              <a:t>차이식별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ko-KR" altLang="en-US" smtClean="0"/>
              <a:t>인간의 차이식별능력 </a:t>
            </a:r>
          </a:p>
          <a:p>
            <a:pPr eaLnBrk="1" hangingPunct="1">
              <a:lnSpc>
                <a:spcPct val="120000"/>
              </a:lnSpc>
            </a:pPr>
            <a:r>
              <a:rPr lang="ko-KR" altLang="en-US" smtClean="0"/>
              <a:t>웨버의 법칙</a:t>
            </a:r>
            <a:r>
              <a:rPr lang="en-US" altLang="ko-KR" smtClean="0"/>
              <a:t>(Weber’s law)</a:t>
            </a:r>
          </a:p>
          <a:p>
            <a:pPr eaLnBrk="1" hangingPunct="1">
              <a:lnSpc>
                <a:spcPct val="120000"/>
              </a:lnSpc>
            </a:pPr>
            <a:r>
              <a:rPr lang="ko-KR" altLang="en-US" smtClean="0"/>
              <a:t>빛의 밝기</a:t>
            </a:r>
            <a:r>
              <a:rPr lang="en-US" altLang="ko-KR" smtClean="0"/>
              <a:t>, </a:t>
            </a:r>
            <a:r>
              <a:rPr lang="ko-KR" altLang="en-US" smtClean="0"/>
              <a:t>소리의 크기</a:t>
            </a:r>
            <a:r>
              <a:rPr lang="en-US" altLang="ko-KR" smtClean="0"/>
              <a:t>, </a:t>
            </a:r>
            <a:r>
              <a:rPr lang="ko-KR" altLang="en-US" smtClean="0"/>
              <a:t>무게 등 물리적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mtClean="0"/>
              <a:t>   양에 대한 차이</a:t>
            </a:r>
          </a:p>
          <a:p>
            <a:pPr eaLnBrk="1" hangingPunct="1">
              <a:lnSpc>
                <a:spcPct val="120000"/>
              </a:lnSpc>
            </a:pPr>
            <a:r>
              <a:rPr lang="ko-KR" altLang="en-US" smtClean="0"/>
              <a:t>절대량이 아닌 상대적 비율의 크기에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mtClean="0"/>
              <a:t>    따라 식별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build="p" autoUpdateAnimBg="0"/>
      <p:bldP spid="15363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바닥글 개체 틀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회계정보시스템  이장형 교수</a:t>
            </a:r>
            <a:endParaRPr lang="en-US" altLang="ko-KR" sz="1400" smtClean="0"/>
          </a:p>
        </p:txBody>
      </p:sp>
      <p:sp>
        <p:nvSpPr>
          <p:cNvPr id="1028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0B49C965-C03C-4933-913E-C4E97C10F26A}" type="slidenum">
              <a:rPr lang="en-US" altLang="ko-KR" sz="1400" smtClean="0"/>
              <a:pPr eaLnBrk="1" hangingPunct="1"/>
              <a:t>18</a:t>
            </a:fld>
            <a:endParaRPr lang="en-US" altLang="ko-KR" sz="1400" smtClean="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4800" smtClean="0"/>
              <a:t>3)</a:t>
            </a:r>
            <a:r>
              <a:rPr lang="ko-KR" altLang="en-US" sz="4800" smtClean="0"/>
              <a:t>확률의 취급</a:t>
            </a:r>
            <a:endParaRPr lang="ko-KR" altLang="en-US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ko-KR" altLang="en-US" sz="3600" smtClean="0"/>
              <a:t>인간은 불확실성을 다룰 때 확률을 자주사용</a:t>
            </a:r>
          </a:p>
        </p:txBody>
      </p:sp>
      <p:graphicFrame>
        <p:nvGraphicFramePr>
          <p:cNvPr id="1026" name="Object 0"/>
          <p:cNvGraphicFramePr>
            <a:graphicFrameLocks noChangeAspect="1"/>
          </p:cNvGraphicFramePr>
          <p:nvPr/>
        </p:nvGraphicFramePr>
        <p:xfrm>
          <a:off x="4495800" y="3276600"/>
          <a:ext cx="3249613" cy="271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클립" r:id="rId5" imgW="3247200" imgH="5878800" progId="MS_ClipArt_Gallery.2">
                  <p:embed/>
                </p:oleObj>
              </mc:Choice>
              <mc:Fallback>
                <p:oleObj name="클립" r:id="rId5" imgW="3247200" imgH="5878800" progId="MS_ClipArt_Gallery.2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276600"/>
                        <a:ext cx="3249613" cy="2711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1" name="AutoShape 5"/>
          <p:cNvSpPr>
            <a:spLocks noChangeArrowheads="1"/>
          </p:cNvSpPr>
          <p:nvPr/>
        </p:nvSpPr>
        <p:spPr bwMode="auto">
          <a:xfrm>
            <a:off x="7696200" y="3581400"/>
            <a:ext cx="457200" cy="762000"/>
          </a:xfrm>
          <a:prstGeom prst="wedgeEllipseCallout">
            <a:avLst>
              <a:gd name="adj1" fmla="val -75694"/>
              <a:gd name="adj2" fmla="val 6708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/>
              <a:t>8%</a:t>
            </a:r>
          </a:p>
        </p:txBody>
      </p:sp>
      <p:sp>
        <p:nvSpPr>
          <p:cNvPr id="1032" name="AutoShape 6"/>
          <p:cNvSpPr>
            <a:spLocks noChangeArrowheads="1"/>
          </p:cNvSpPr>
          <p:nvPr/>
        </p:nvSpPr>
        <p:spPr bwMode="auto">
          <a:xfrm>
            <a:off x="7239000" y="5029200"/>
            <a:ext cx="1143000" cy="685800"/>
          </a:xfrm>
          <a:prstGeom prst="wedgeEllipseCallout">
            <a:avLst>
              <a:gd name="adj1" fmla="val -52500"/>
              <a:gd name="adj2" fmla="val -10486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/>
              <a:t>25%</a:t>
            </a:r>
          </a:p>
        </p:txBody>
      </p:sp>
      <p:sp>
        <p:nvSpPr>
          <p:cNvPr id="1033" name="AutoShape 7"/>
          <p:cNvSpPr>
            <a:spLocks noChangeArrowheads="1"/>
          </p:cNvSpPr>
          <p:nvPr/>
        </p:nvSpPr>
        <p:spPr bwMode="auto">
          <a:xfrm>
            <a:off x="4191000" y="5029200"/>
            <a:ext cx="609600" cy="685800"/>
          </a:xfrm>
          <a:prstGeom prst="wedgeEllipseCallout">
            <a:avLst>
              <a:gd name="adj1" fmla="val 63542"/>
              <a:gd name="adj2" fmla="val -7060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/>
              <a:t>32%</a:t>
            </a:r>
          </a:p>
        </p:txBody>
      </p:sp>
      <p:sp>
        <p:nvSpPr>
          <p:cNvPr id="1034" name="AutoShape 8"/>
          <p:cNvSpPr>
            <a:spLocks noChangeArrowheads="1"/>
          </p:cNvSpPr>
          <p:nvPr/>
        </p:nvSpPr>
        <p:spPr bwMode="auto">
          <a:xfrm>
            <a:off x="3581400" y="3962400"/>
            <a:ext cx="685800" cy="381000"/>
          </a:xfrm>
          <a:prstGeom prst="wedgeEllipseCallout">
            <a:avLst>
              <a:gd name="adj1" fmla="val 98380"/>
              <a:gd name="adj2" fmla="val -4458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/>
              <a:t>10%</a:t>
            </a:r>
          </a:p>
        </p:txBody>
      </p:sp>
      <p:sp>
        <p:nvSpPr>
          <p:cNvPr id="1035" name="AutoShape 9"/>
          <p:cNvSpPr>
            <a:spLocks noChangeArrowheads="1"/>
          </p:cNvSpPr>
          <p:nvPr/>
        </p:nvSpPr>
        <p:spPr bwMode="auto">
          <a:xfrm>
            <a:off x="3810000" y="2895600"/>
            <a:ext cx="457200" cy="609600"/>
          </a:xfrm>
          <a:prstGeom prst="wedgeEllipseCallout">
            <a:avLst>
              <a:gd name="adj1" fmla="val 120486"/>
              <a:gd name="adj2" fmla="val 3150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 sz="1600"/>
              <a:t>20%</a:t>
            </a:r>
          </a:p>
        </p:txBody>
      </p:sp>
      <p:sp>
        <p:nvSpPr>
          <p:cNvPr id="1036" name="AutoShape 10"/>
          <p:cNvSpPr>
            <a:spLocks noChangeArrowheads="1"/>
          </p:cNvSpPr>
          <p:nvPr/>
        </p:nvSpPr>
        <p:spPr bwMode="auto">
          <a:xfrm>
            <a:off x="6858000" y="2895600"/>
            <a:ext cx="990600" cy="533400"/>
          </a:xfrm>
          <a:prstGeom prst="wedgeEllipseCallout">
            <a:avLst>
              <a:gd name="adj1" fmla="val -43750"/>
              <a:gd name="adj2" fmla="val 7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/>
              <a:t>5%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build="p" autoUpdateAnimBg="0"/>
      <p:bldP spid="16387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바닥글 개체 틀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회계정보시스템  이장형 교수</a:t>
            </a:r>
            <a:endParaRPr lang="en-US" altLang="ko-KR" sz="1400" smtClean="0"/>
          </a:p>
        </p:txBody>
      </p:sp>
      <p:sp>
        <p:nvSpPr>
          <p:cNvPr id="2053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FE9623F2-2126-478C-8D3A-7BC186D389C3}" type="slidenum">
              <a:rPr lang="en-US" altLang="ko-KR" sz="1400" smtClean="0"/>
              <a:pPr eaLnBrk="1" hangingPunct="1"/>
              <a:t>19</a:t>
            </a:fld>
            <a:endParaRPr lang="en-US" altLang="ko-KR" sz="1400" smtClean="0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4800" smtClean="0"/>
              <a:t>4) </a:t>
            </a:r>
            <a:r>
              <a:rPr lang="ko-KR" altLang="en-US" sz="4800" smtClean="0"/>
              <a:t>인지모형</a:t>
            </a:r>
            <a:endParaRPr lang="ko-KR" altLang="en-US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ko-KR" altLang="en-US" sz="4000" smtClean="0"/>
              <a:t>개인적 인지양식</a:t>
            </a:r>
          </a:p>
          <a:p>
            <a:pPr eaLnBrk="1" hangingPunct="1"/>
            <a:endParaRPr lang="ko-KR" altLang="en-US" smtClean="0"/>
          </a:p>
          <a:p>
            <a:pPr eaLnBrk="1" hangingPunct="1">
              <a:buFontTx/>
              <a:buNone/>
            </a:pPr>
            <a:r>
              <a:rPr lang="ko-KR" altLang="en-US" smtClean="0"/>
              <a:t> </a:t>
            </a:r>
            <a:r>
              <a:rPr lang="en-US" altLang="ko-KR" smtClean="0"/>
              <a:t>1) </a:t>
            </a:r>
            <a:r>
              <a:rPr lang="ko-KR" altLang="en-US" smtClean="0"/>
              <a:t>정보수집</a:t>
            </a:r>
          </a:p>
          <a:p>
            <a:pPr eaLnBrk="1" hangingPunct="1">
              <a:buFontTx/>
              <a:buNone/>
            </a:pPr>
            <a:endParaRPr lang="ko-KR" altLang="en-US" smtClean="0"/>
          </a:p>
          <a:p>
            <a:pPr eaLnBrk="1" hangingPunct="1">
              <a:buFontTx/>
              <a:buNone/>
            </a:pPr>
            <a:r>
              <a:rPr lang="ko-KR" altLang="en-US" smtClean="0"/>
              <a:t> </a:t>
            </a:r>
            <a:r>
              <a:rPr lang="en-US" altLang="ko-KR" smtClean="0"/>
              <a:t>2) </a:t>
            </a:r>
            <a:r>
              <a:rPr lang="ko-KR" altLang="en-US" smtClean="0"/>
              <a:t>정보평가</a:t>
            </a:r>
          </a:p>
        </p:txBody>
      </p:sp>
      <p:graphicFrame>
        <p:nvGraphicFramePr>
          <p:cNvPr id="2050" name="Object 0"/>
          <p:cNvGraphicFramePr>
            <a:graphicFrameLocks noChangeAspect="1"/>
          </p:cNvGraphicFramePr>
          <p:nvPr/>
        </p:nvGraphicFramePr>
        <p:xfrm>
          <a:off x="4267200" y="3352800"/>
          <a:ext cx="3886200" cy="289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클립" r:id="rId5" imgW="1857600" imgH="3995640" progId="MS_ClipArt_Gallery.2">
                  <p:embed/>
                </p:oleObj>
              </mc:Choice>
              <mc:Fallback>
                <p:oleObj name="클립" r:id="rId5" imgW="1857600" imgH="3995640" progId="MS_ClipArt_Gallery.2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352800"/>
                        <a:ext cx="3886200" cy="289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1"/>
          <p:cNvGraphicFramePr>
            <a:graphicFrameLocks noChangeAspect="1"/>
          </p:cNvGraphicFramePr>
          <p:nvPr/>
        </p:nvGraphicFramePr>
        <p:xfrm>
          <a:off x="5715000" y="685800"/>
          <a:ext cx="3213100" cy="289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클립" r:id="rId7" imgW="3212280" imgH="3935520" progId="MS_ClipArt_Gallery.2">
                  <p:embed/>
                </p:oleObj>
              </mc:Choice>
              <mc:Fallback>
                <p:oleObj name="클립" r:id="rId7" imgW="3212280" imgH="3935520" progId="MS_ClipArt_Gallery.2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685800"/>
                        <a:ext cx="3213100" cy="289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build="p" autoUpdateAnimBg="0"/>
      <p:bldP spid="1741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제목 1"/>
          <p:cNvSpPr>
            <a:spLocks noGrp="1"/>
          </p:cNvSpPr>
          <p:nvPr>
            <p:ph type="title"/>
          </p:nvPr>
        </p:nvSpPr>
        <p:spPr>
          <a:xfrm>
            <a:off x="1295400" y="609600"/>
            <a:ext cx="7772400" cy="890588"/>
          </a:xfrm>
        </p:spPr>
        <p:txBody>
          <a:bodyPr/>
          <a:lstStyle/>
          <a:p>
            <a:r>
              <a:rPr lang="ko-KR" altLang="en-US" smtClean="0"/>
              <a:t>무엇을 학습하는가</a:t>
            </a:r>
            <a:r>
              <a:rPr lang="en-US" altLang="ko-KR" smtClean="0"/>
              <a:t>?</a:t>
            </a:r>
            <a:endParaRPr lang="ko-KR" altLang="en-US" smtClean="0"/>
          </a:p>
        </p:txBody>
      </p:sp>
      <p:sp>
        <p:nvSpPr>
          <p:cNvPr id="9219" name="바닥글 개체 틀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회계정보시스템  이장형 교수</a:t>
            </a:r>
            <a:endParaRPr lang="en-US" altLang="ko-KR" sz="1400" smtClean="0"/>
          </a:p>
        </p:txBody>
      </p:sp>
      <p:sp>
        <p:nvSpPr>
          <p:cNvPr id="9220" name="슬라이드 번호 개체 틀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A439C4CE-8FEB-4640-B489-F013C3EBC01A}" type="slidenum">
              <a:rPr lang="en-US" altLang="ko-KR" sz="1400" smtClean="0"/>
              <a:pPr eaLnBrk="1" hangingPunct="1"/>
              <a:t>2</a:t>
            </a:fld>
            <a:endParaRPr lang="en-US" altLang="ko-KR" sz="1400" smtClean="0"/>
          </a:p>
        </p:txBody>
      </p:sp>
      <p:sp>
        <p:nvSpPr>
          <p:cNvPr id="9221" name="직사각형 5"/>
          <p:cNvSpPr>
            <a:spLocks noChangeArrowheads="1"/>
          </p:cNvSpPr>
          <p:nvPr/>
        </p:nvSpPr>
        <p:spPr bwMode="auto">
          <a:xfrm>
            <a:off x="1143000" y="1428750"/>
            <a:ext cx="7358063" cy="501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600"/>
              <a:t>의사결정을 하는데 필수 불가결한 것이 정보인데</a:t>
            </a:r>
            <a:r>
              <a:rPr lang="en-US" altLang="ko-KR" sz="1600"/>
              <a:t>, </a:t>
            </a:r>
            <a:r>
              <a:rPr lang="ko-KR" altLang="en-US" sz="1600"/>
              <a:t>정보는 의사결정 및 가치창출을 위하여 일정한 형식에 따라 처리할 수 있는 유용한 자료</a:t>
            </a:r>
            <a:r>
              <a:rPr lang="en-US" altLang="ko-KR" sz="1600"/>
              <a:t>. </a:t>
            </a:r>
            <a:r>
              <a:rPr lang="ko-KR" altLang="en-US" sz="1600"/>
              <a:t> 정보를 처리하는 기술은 기업 경쟁력의 원천</a:t>
            </a:r>
            <a:r>
              <a:rPr lang="en-US" altLang="ko-KR" sz="1600"/>
              <a:t>. </a:t>
            </a:r>
            <a:r>
              <a:rPr lang="ko-KR" altLang="en-US" sz="1600"/>
              <a:t>정보는 필요로 하는 사람에게만 나타나므로 인간은 정보마인드를 갖추어야  함</a:t>
            </a:r>
            <a:r>
              <a:rPr lang="en-US" altLang="ko-KR" sz="1600"/>
              <a:t>. </a:t>
            </a:r>
            <a:r>
              <a:rPr lang="ko-KR" altLang="en-US" sz="1600">
                <a:solidFill>
                  <a:srgbClr val="FF0000"/>
                </a:solidFill>
              </a:rPr>
              <a:t>정보마인드</a:t>
            </a:r>
            <a:r>
              <a:rPr lang="en-US" altLang="ko-KR" sz="1600"/>
              <a:t>:</a:t>
            </a:r>
            <a:r>
              <a:rPr lang="ko-KR" altLang="en-US" sz="1600"/>
              <a:t> 정보가치를 인식하고 찾아낼 수 있는 정보감각을 창출할 수 있는 센스</a:t>
            </a:r>
            <a:r>
              <a:rPr lang="en-US" altLang="ko-KR" sz="1600"/>
              <a:t>. </a:t>
            </a:r>
            <a:endParaRPr lang="ko-KR" altLang="en-US" sz="1600"/>
          </a:p>
          <a:p>
            <a:pPr eaLnBrk="1" hangingPunct="1"/>
            <a:r>
              <a:rPr lang="ko-KR" altLang="en-US" sz="1600"/>
              <a:t>개인의 정보처리에서는 </a:t>
            </a:r>
            <a:r>
              <a:rPr lang="en-US" altLang="ko-KR" sz="1600"/>
              <a:t>Allen Newell </a:t>
            </a:r>
            <a:r>
              <a:rPr lang="ko-KR" altLang="en-US" sz="1600"/>
              <a:t>과 </a:t>
            </a:r>
            <a:r>
              <a:rPr lang="en-US" altLang="ko-KR" sz="1600"/>
              <a:t>Hebert A. Simon</a:t>
            </a:r>
            <a:r>
              <a:rPr lang="ko-KR" altLang="en-US" sz="1600"/>
              <a:t>이 개발한 </a:t>
            </a:r>
            <a:r>
              <a:rPr lang="ko-KR" altLang="en-US" sz="1600">
                <a:solidFill>
                  <a:srgbClr val="FF0000"/>
                </a:solidFill>
              </a:rPr>
              <a:t>인간정보처리시스템</a:t>
            </a:r>
            <a:r>
              <a:rPr lang="en-US" altLang="ko-KR" sz="1600">
                <a:solidFill>
                  <a:srgbClr val="FF0000"/>
                </a:solidFill>
              </a:rPr>
              <a:t>:</a:t>
            </a:r>
            <a:r>
              <a:rPr lang="ko-KR" altLang="en-US" sz="1600"/>
              <a:t> 입출력장치와 중앙처리장치가 있다는 것</a:t>
            </a:r>
            <a:r>
              <a:rPr lang="en-US" altLang="ko-KR" sz="1600"/>
              <a:t>. </a:t>
            </a:r>
            <a:r>
              <a:rPr lang="ko-KR" altLang="en-US" sz="1600"/>
              <a:t>이 모형의 한계점</a:t>
            </a:r>
            <a:r>
              <a:rPr lang="en-US" altLang="ko-KR" sz="1600"/>
              <a:t>:</a:t>
            </a:r>
            <a:r>
              <a:rPr lang="ko-KR" altLang="en-US" sz="1600"/>
              <a:t> </a:t>
            </a:r>
            <a:r>
              <a:rPr lang="ko-KR" altLang="en-US" sz="1600">
                <a:solidFill>
                  <a:srgbClr val="FF0000"/>
                </a:solidFill>
              </a:rPr>
              <a:t>단기기억장치의 한계</a:t>
            </a:r>
            <a:r>
              <a:rPr lang="en-US" altLang="ko-KR" sz="1600">
                <a:solidFill>
                  <a:srgbClr val="FF0000"/>
                </a:solidFill>
              </a:rPr>
              <a:t>, </a:t>
            </a:r>
            <a:r>
              <a:rPr lang="ko-KR" altLang="en-US" sz="1600">
                <a:solidFill>
                  <a:srgbClr val="FF0000"/>
                </a:solidFill>
              </a:rPr>
              <a:t>차이식별</a:t>
            </a:r>
            <a:r>
              <a:rPr lang="en-US" altLang="ko-KR" sz="1600">
                <a:solidFill>
                  <a:srgbClr val="FF0000"/>
                </a:solidFill>
              </a:rPr>
              <a:t>, </a:t>
            </a:r>
            <a:r>
              <a:rPr lang="ko-KR" altLang="en-US" sz="1600">
                <a:solidFill>
                  <a:srgbClr val="FF0000"/>
                </a:solidFill>
              </a:rPr>
              <a:t>확률자료의 취급</a:t>
            </a:r>
            <a:r>
              <a:rPr lang="en-US" altLang="ko-KR" sz="1600">
                <a:solidFill>
                  <a:srgbClr val="FF0000"/>
                </a:solidFill>
              </a:rPr>
              <a:t>, </a:t>
            </a:r>
            <a:r>
              <a:rPr lang="ko-KR" altLang="en-US" sz="1600">
                <a:solidFill>
                  <a:srgbClr val="FF0000"/>
                </a:solidFill>
              </a:rPr>
              <a:t>인지모형</a:t>
            </a:r>
            <a:r>
              <a:rPr lang="en-US" altLang="ko-KR" sz="1600">
                <a:solidFill>
                  <a:srgbClr val="FF0000"/>
                </a:solidFill>
              </a:rPr>
              <a:t>, </a:t>
            </a:r>
            <a:r>
              <a:rPr lang="ko-KR" altLang="en-US" sz="1600">
                <a:solidFill>
                  <a:srgbClr val="FF0000"/>
                </a:solidFill>
              </a:rPr>
              <a:t>우뇌와 좌뇌</a:t>
            </a:r>
            <a:r>
              <a:rPr lang="ko-KR" altLang="en-US" sz="1600"/>
              <a:t>등이 개인마다 다르다는 것</a:t>
            </a:r>
            <a:r>
              <a:rPr lang="en-US" altLang="ko-KR" sz="1600"/>
              <a:t>. </a:t>
            </a:r>
            <a:r>
              <a:rPr lang="ko-KR" altLang="en-US" sz="1600"/>
              <a:t>현재 조직 구조는 회계정보시스템의 분석</a:t>
            </a:r>
            <a:r>
              <a:rPr lang="en-US" altLang="ko-KR" sz="1600"/>
              <a:t>, </a:t>
            </a:r>
            <a:r>
              <a:rPr lang="ko-KR" altLang="en-US" sz="1600"/>
              <a:t>설계</a:t>
            </a:r>
            <a:r>
              <a:rPr lang="en-US" altLang="ko-KR" sz="1600"/>
              <a:t>, </a:t>
            </a:r>
            <a:r>
              <a:rPr lang="ko-KR" altLang="en-US" sz="1600"/>
              <a:t>이행 및 사용에 영향을 미치고 회계정보시스템은 미래의 조직구조에 영향을 미침</a:t>
            </a:r>
            <a:r>
              <a:rPr lang="en-US" altLang="ko-KR" sz="1600"/>
              <a:t>. </a:t>
            </a:r>
            <a:endParaRPr lang="ko-KR" altLang="en-US" sz="1600"/>
          </a:p>
          <a:p>
            <a:pPr eaLnBrk="1" hangingPunct="1"/>
            <a:r>
              <a:rPr lang="ko-KR" altLang="en-US" sz="1600"/>
              <a:t>시스템</a:t>
            </a:r>
            <a:r>
              <a:rPr lang="en-US" altLang="ko-KR" sz="1600"/>
              <a:t>:</a:t>
            </a:r>
            <a:r>
              <a:rPr lang="ko-KR" altLang="en-US" sz="1600"/>
              <a:t> </a:t>
            </a:r>
            <a:r>
              <a:rPr lang="ko-KR" altLang="en-US" sz="1600">
                <a:solidFill>
                  <a:srgbClr val="FF0000"/>
                </a:solidFill>
              </a:rPr>
              <a:t>공동의 목적을 위하여 하나이상의 구성요소가 상호 관련하여 유기적으로 결합된 것</a:t>
            </a:r>
            <a:r>
              <a:rPr lang="ko-KR" altLang="en-US" sz="1600"/>
              <a:t>인데 </a:t>
            </a:r>
            <a:r>
              <a:rPr lang="ko-KR" altLang="en-US" sz="1600">
                <a:solidFill>
                  <a:srgbClr val="FF0000"/>
                </a:solidFill>
              </a:rPr>
              <a:t>시스템 경계</a:t>
            </a:r>
            <a:r>
              <a:rPr lang="en-US" altLang="ko-KR" sz="1600">
                <a:solidFill>
                  <a:srgbClr val="FF0000"/>
                </a:solidFill>
              </a:rPr>
              <a:t>, </a:t>
            </a:r>
            <a:r>
              <a:rPr lang="ko-KR" altLang="en-US" sz="1600">
                <a:solidFill>
                  <a:srgbClr val="FF0000"/>
                </a:solidFill>
              </a:rPr>
              <a:t>구조</a:t>
            </a:r>
            <a:r>
              <a:rPr lang="en-US" altLang="ko-KR" sz="1600">
                <a:solidFill>
                  <a:srgbClr val="FF0000"/>
                </a:solidFill>
              </a:rPr>
              <a:t>, </a:t>
            </a:r>
            <a:r>
              <a:rPr lang="ko-KR" altLang="en-US" sz="1600">
                <a:solidFill>
                  <a:srgbClr val="FF0000"/>
                </a:solidFill>
              </a:rPr>
              <a:t>하위시스템과의 상호작용</a:t>
            </a:r>
            <a:r>
              <a:rPr lang="en-US" altLang="ko-KR" sz="1600">
                <a:solidFill>
                  <a:srgbClr val="FF0000"/>
                </a:solidFill>
              </a:rPr>
              <a:t>, </a:t>
            </a:r>
            <a:r>
              <a:rPr lang="ko-KR" altLang="en-US" sz="1600">
                <a:solidFill>
                  <a:srgbClr val="FF0000"/>
                </a:solidFill>
              </a:rPr>
              <a:t>협력</a:t>
            </a:r>
            <a:r>
              <a:rPr lang="en-US" altLang="ko-KR" sz="1600">
                <a:solidFill>
                  <a:srgbClr val="FF0000"/>
                </a:solidFill>
              </a:rPr>
              <a:t>, </a:t>
            </a:r>
            <a:r>
              <a:rPr lang="ko-KR" altLang="en-US" sz="1600">
                <a:solidFill>
                  <a:srgbClr val="FF0000"/>
                </a:solidFill>
              </a:rPr>
              <a:t>피드백 장치등이 </a:t>
            </a:r>
            <a:r>
              <a:rPr lang="ko-KR" altLang="en-US" sz="1600"/>
              <a:t>중요한 개념이다</a:t>
            </a:r>
            <a:r>
              <a:rPr lang="en-US" altLang="ko-KR" sz="1600"/>
              <a:t>. </a:t>
            </a:r>
            <a:r>
              <a:rPr lang="ko-KR" altLang="en-US" sz="1600"/>
              <a:t>시스템의 특성으로는 목표</a:t>
            </a:r>
            <a:r>
              <a:rPr lang="en-US" altLang="ko-KR" sz="1600"/>
              <a:t>, </a:t>
            </a:r>
            <a:r>
              <a:rPr lang="ko-KR" altLang="en-US" sz="1600"/>
              <a:t>정해진 절차</a:t>
            </a:r>
            <a:r>
              <a:rPr lang="en-US" altLang="ko-KR" sz="1600"/>
              <a:t>, </a:t>
            </a:r>
            <a:r>
              <a:rPr lang="ko-KR" altLang="en-US" sz="1600"/>
              <a:t>여러 개의 구성요소</a:t>
            </a:r>
            <a:r>
              <a:rPr lang="en-US" altLang="ko-KR" sz="1600"/>
              <a:t>, </a:t>
            </a:r>
            <a:r>
              <a:rPr lang="ko-KR" altLang="en-US" sz="1600"/>
              <a:t>상호유기적인 협조관계</a:t>
            </a:r>
            <a:r>
              <a:rPr lang="en-US" altLang="ko-KR" sz="1600"/>
              <a:t>, </a:t>
            </a:r>
            <a:r>
              <a:rPr lang="ko-KR" altLang="en-US" sz="1600"/>
              <a:t>피드백 등이며 시스템의 종류로는 확정</a:t>
            </a:r>
            <a:r>
              <a:rPr lang="en-US" altLang="ko-KR" sz="1600"/>
              <a:t>, </a:t>
            </a:r>
            <a:r>
              <a:rPr lang="ko-KR" altLang="en-US" sz="1600"/>
              <a:t>확률시스템</a:t>
            </a:r>
            <a:r>
              <a:rPr lang="en-US" altLang="ko-KR" sz="1600"/>
              <a:t>, </a:t>
            </a:r>
            <a:r>
              <a:rPr lang="ko-KR" altLang="en-US" sz="1600"/>
              <a:t>폐쇄</a:t>
            </a:r>
            <a:r>
              <a:rPr lang="en-US" altLang="ko-KR" sz="1600"/>
              <a:t>, </a:t>
            </a:r>
            <a:r>
              <a:rPr lang="ko-KR" altLang="en-US" sz="1600"/>
              <a:t>개방시스템</a:t>
            </a:r>
            <a:r>
              <a:rPr lang="en-US" altLang="ko-KR" sz="1600"/>
              <a:t>, </a:t>
            </a:r>
            <a:r>
              <a:rPr lang="ko-KR" altLang="en-US" sz="1600"/>
              <a:t>물리적</a:t>
            </a:r>
            <a:r>
              <a:rPr lang="en-US" altLang="ko-KR" sz="1600"/>
              <a:t>, </a:t>
            </a:r>
            <a:r>
              <a:rPr lang="ko-KR" altLang="en-US" sz="1600"/>
              <a:t>추상적시스템</a:t>
            </a:r>
            <a:r>
              <a:rPr lang="en-US" altLang="ko-KR" sz="1600"/>
              <a:t>, </a:t>
            </a:r>
            <a:r>
              <a:rPr lang="ko-KR" altLang="en-US" sz="1600"/>
              <a:t>상위</a:t>
            </a:r>
            <a:r>
              <a:rPr lang="en-US" altLang="ko-KR" sz="1600"/>
              <a:t>, </a:t>
            </a:r>
            <a:r>
              <a:rPr lang="ko-KR" altLang="en-US" sz="1600"/>
              <a:t>하위시스템등이 있음</a:t>
            </a:r>
            <a:r>
              <a:rPr lang="en-US" altLang="ko-KR" sz="1600"/>
              <a:t>. </a:t>
            </a:r>
            <a:r>
              <a:rPr lang="ko-KR" altLang="en-US" sz="1600"/>
              <a:t>회계정보시스템의 접근방법으로는 기술적 접근법</a:t>
            </a:r>
            <a:r>
              <a:rPr lang="en-US" altLang="ko-KR" sz="1600"/>
              <a:t>, </a:t>
            </a:r>
            <a:r>
              <a:rPr lang="ko-KR" altLang="en-US" sz="1600"/>
              <a:t>인적요소접근법</a:t>
            </a:r>
            <a:r>
              <a:rPr lang="en-US" altLang="ko-KR" sz="1600"/>
              <a:t>, </a:t>
            </a:r>
            <a:r>
              <a:rPr lang="ko-KR" altLang="en-US" sz="1600"/>
              <a:t>의사결정론적 접근법</a:t>
            </a:r>
            <a:r>
              <a:rPr lang="en-US" altLang="ko-KR" sz="1600"/>
              <a:t>, </a:t>
            </a:r>
            <a:r>
              <a:rPr lang="ko-KR" altLang="en-US" sz="1600"/>
              <a:t>관리자 역할 접근법</a:t>
            </a:r>
            <a:r>
              <a:rPr lang="en-US" altLang="ko-KR" sz="1600"/>
              <a:t>, </a:t>
            </a:r>
            <a:r>
              <a:rPr lang="ko-KR" altLang="en-US" sz="1600"/>
              <a:t>조직접근법</a:t>
            </a:r>
            <a:r>
              <a:rPr lang="en-US" altLang="ko-KR" sz="1600"/>
              <a:t>, </a:t>
            </a:r>
            <a:r>
              <a:rPr lang="ko-KR" altLang="en-US" sz="1600"/>
              <a:t>조직변화</a:t>
            </a:r>
            <a:r>
              <a:rPr lang="en-US" altLang="ko-KR" sz="1600"/>
              <a:t>-</a:t>
            </a:r>
            <a:r>
              <a:rPr lang="ko-KR" altLang="en-US" sz="1600"/>
              <a:t>혁신접근법</a:t>
            </a:r>
            <a:r>
              <a:rPr lang="en-US" altLang="ko-KR" sz="1600"/>
              <a:t>, </a:t>
            </a:r>
            <a:r>
              <a:rPr lang="ko-KR" altLang="en-US" sz="1600"/>
              <a:t>거래접근법</a:t>
            </a:r>
            <a:r>
              <a:rPr lang="en-US" altLang="ko-KR" sz="1600"/>
              <a:t>, </a:t>
            </a:r>
            <a:r>
              <a:rPr lang="ko-KR" altLang="en-US" sz="1600"/>
              <a:t>환경적 접근법등이 있음</a:t>
            </a:r>
            <a:r>
              <a:rPr lang="en-US" altLang="ko-KR" sz="1600"/>
              <a:t>. </a:t>
            </a:r>
            <a:r>
              <a:rPr lang="ko-KR" altLang="en-US" sz="1600"/>
              <a:t>회계정보시스템도 잉태되고 개발되어 실행되려면 과정이 필요한데 이것이 </a:t>
            </a:r>
            <a:r>
              <a:rPr lang="ko-KR" altLang="en-US" sz="1600">
                <a:solidFill>
                  <a:srgbClr val="FF0000"/>
                </a:solidFill>
              </a:rPr>
              <a:t>시스템 개발 수명주기</a:t>
            </a:r>
            <a:r>
              <a:rPr lang="en-US" altLang="ko-KR" sz="1600"/>
              <a:t>.</a:t>
            </a:r>
            <a:endParaRPr lang="ko-KR" altLang="en-US" sz="1600"/>
          </a:p>
          <a:p>
            <a:pPr eaLnBrk="1" hangingPunct="1"/>
            <a:r>
              <a:rPr lang="ko-KR" altLang="en-US" sz="1600"/>
              <a:t>엑셀에서는 회계에서 가장 기본인 분개장을 작성하는 방법 학습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바닥글 개체 틀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회계정보시스템  이장형 교수</a:t>
            </a:r>
            <a:endParaRPr lang="en-US" altLang="ko-KR" sz="1400" smtClean="0"/>
          </a:p>
        </p:txBody>
      </p:sp>
      <p:sp>
        <p:nvSpPr>
          <p:cNvPr id="3076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1C331C58-5A35-469D-9221-23E45C16DDE4}" type="slidenum">
              <a:rPr lang="en-US" altLang="ko-KR" sz="1400" smtClean="0"/>
              <a:pPr eaLnBrk="1" hangingPunct="1"/>
              <a:t>20</a:t>
            </a:fld>
            <a:endParaRPr lang="en-US" altLang="ko-KR" sz="1400" smtClean="0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5) </a:t>
            </a:r>
            <a:r>
              <a:rPr lang="ko-KR" altLang="en-US" smtClean="0"/>
              <a:t>우측 뇌와 좌측 뇌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ko-KR" altLang="en-US" smtClean="0"/>
              <a:t>두뇌의 왼쪽</a:t>
            </a:r>
          </a:p>
          <a:p>
            <a:pPr eaLnBrk="1" hangingPunct="1">
              <a:buFontTx/>
              <a:buNone/>
            </a:pPr>
            <a:r>
              <a:rPr lang="ko-KR" altLang="en-US" smtClean="0"/>
              <a:t>   </a:t>
            </a:r>
            <a:r>
              <a:rPr lang="en-US" altLang="ko-KR" smtClean="0"/>
              <a:t>- </a:t>
            </a:r>
            <a:r>
              <a:rPr lang="ko-KR" altLang="en-US" smtClean="0"/>
              <a:t>이성적</a:t>
            </a:r>
            <a:r>
              <a:rPr lang="en-US" altLang="ko-KR" smtClean="0"/>
              <a:t>, </a:t>
            </a:r>
            <a:r>
              <a:rPr lang="ko-KR" altLang="en-US" smtClean="0"/>
              <a:t>분석적 처리</a:t>
            </a:r>
          </a:p>
          <a:p>
            <a:pPr eaLnBrk="1" hangingPunct="1">
              <a:buFontTx/>
              <a:buNone/>
            </a:pPr>
            <a:endParaRPr lang="ko-KR" altLang="en-US" smtClean="0"/>
          </a:p>
          <a:p>
            <a:pPr eaLnBrk="1" hangingPunct="1"/>
            <a:r>
              <a:rPr lang="ko-KR" altLang="en-US" smtClean="0"/>
              <a:t>두뇌의 오른쪽</a:t>
            </a:r>
          </a:p>
          <a:p>
            <a:pPr eaLnBrk="1" hangingPunct="1">
              <a:buFontTx/>
              <a:buNone/>
            </a:pPr>
            <a:r>
              <a:rPr lang="ko-KR" altLang="en-US" smtClean="0"/>
              <a:t>   </a:t>
            </a:r>
            <a:r>
              <a:rPr lang="en-US" altLang="ko-KR" smtClean="0"/>
              <a:t>- </a:t>
            </a:r>
            <a:r>
              <a:rPr lang="ko-KR" altLang="en-US" smtClean="0"/>
              <a:t>직관적</a:t>
            </a:r>
            <a:r>
              <a:rPr lang="en-US" altLang="ko-KR" smtClean="0"/>
              <a:t>, </a:t>
            </a:r>
            <a:r>
              <a:rPr lang="ko-KR" altLang="en-US" smtClean="0"/>
              <a:t>공간적</a:t>
            </a:r>
            <a:r>
              <a:rPr lang="en-US" altLang="ko-KR" smtClean="0"/>
              <a:t>, </a:t>
            </a:r>
            <a:r>
              <a:rPr lang="ko-KR" altLang="en-US" smtClean="0"/>
              <a:t>창조적 처리과정</a:t>
            </a:r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6019800" y="1066800"/>
          <a:ext cx="3124200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클립" r:id="rId5" imgW="4762440" imgH="3504600" progId="MS_ClipArt_Gallery.2">
                  <p:embed/>
                </p:oleObj>
              </mc:Choice>
              <mc:Fallback>
                <p:oleObj name="클립" r:id="rId5" imgW="4762440" imgH="350460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1066800"/>
                        <a:ext cx="3124200" cy="281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9" name="Line 5"/>
          <p:cNvSpPr>
            <a:spLocks noChangeShapeType="1"/>
          </p:cNvSpPr>
          <p:nvPr/>
        </p:nvSpPr>
        <p:spPr bwMode="auto">
          <a:xfrm flipV="1">
            <a:off x="4343400" y="3429000"/>
            <a:ext cx="3810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3080" name="Line 6"/>
          <p:cNvSpPr>
            <a:spLocks noChangeShapeType="1"/>
          </p:cNvSpPr>
          <p:nvPr/>
        </p:nvSpPr>
        <p:spPr bwMode="auto">
          <a:xfrm>
            <a:off x="3962400" y="2209800"/>
            <a:ext cx="2438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build="p" autoUpdateAnimBg="0"/>
      <p:bldP spid="18435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바닥글 개체 틀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회계정보시스템  이장형 교수</a:t>
            </a:r>
            <a:endParaRPr lang="en-US" altLang="ko-KR" sz="1400" smtClean="0"/>
          </a:p>
        </p:txBody>
      </p:sp>
      <p:sp>
        <p:nvSpPr>
          <p:cNvPr id="25603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4073FFFE-9D7B-47E2-AE77-AF560D30EC5B}" type="slidenum">
              <a:rPr lang="en-US" altLang="ko-KR" sz="1400" smtClean="0"/>
              <a:pPr eaLnBrk="1" hangingPunct="1"/>
              <a:t>21</a:t>
            </a:fld>
            <a:endParaRPr lang="en-US" altLang="ko-KR" sz="1400" smtClean="0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dirty="0" smtClean="0"/>
              <a:t>제</a:t>
            </a:r>
            <a:r>
              <a:rPr lang="en-US" altLang="ko-KR" dirty="0" smtClean="0"/>
              <a:t>2</a:t>
            </a:r>
            <a:r>
              <a:rPr lang="ko-KR" altLang="en-US" dirty="0" smtClean="0"/>
              <a:t>절</a:t>
            </a:r>
            <a:r>
              <a:rPr lang="en-US" altLang="ko-KR" dirty="0" smtClean="0"/>
              <a:t>. </a:t>
            </a:r>
            <a:r>
              <a:rPr lang="ko-KR" altLang="en-US" dirty="0" smtClean="0"/>
              <a:t>정보처리와 시스템</a:t>
            </a:r>
            <a:endParaRPr lang="ko-KR" altLang="en-US" dirty="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981200"/>
            <a:ext cx="7772400" cy="4114800"/>
          </a:xfrm>
        </p:spPr>
        <p:txBody>
          <a:bodyPr/>
          <a:lstStyle/>
          <a:p>
            <a:pPr eaLnBrk="1" hangingPunct="1"/>
            <a:r>
              <a:rPr lang="ko-KR" altLang="en-US" smtClean="0"/>
              <a:t>회계정보시스템과 조직구조</a:t>
            </a:r>
          </a:p>
          <a:p>
            <a:pPr eaLnBrk="1" hangingPunct="1">
              <a:buFontTx/>
              <a:buNone/>
            </a:pPr>
            <a:r>
              <a:rPr lang="ko-KR" altLang="en-US" smtClean="0"/>
              <a:t>  </a:t>
            </a:r>
            <a:r>
              <a:rPr lang="en-US" altLang="ko-KR" smtClean="0"/>
              <a:t>- </a:t>
            </a:r>
            <a:r>
              <a:rPr lang="ko-KR" altLang="en-US" smtClean="0"/>
              <a:t>상호간에 영향</a:t>
            </a:r>
          </a:p>
          <a:p>
            <a:pPr eaLnBrk="1" hangingPunct="1">
              <a:buFontTx/>
              <a:buNone/>
            </a:pPr>
            <a:r>
              <a:rPr lang="ko-KR" altLang="en-US" smtClean="0"/>
              <a:t>  </a:t>
            </a:r>
            <a:r>
              <a:rPr lang="en-US" altLang="ko-KR" smtClean="0"/>
              <a:t>- </a:t>
            </a:r>
            <a:r>
              <a:rPr lang="ko-KR" altLang="en-US" smtClean="0"/>
              <a:t>회계정보시스템은 미래의 조직구조에</a:t>
            </a:r>
          </a:p>
          <a:p>
            <a:pPr eaLnBrk="1" hangingPunct="1">
              <a:buFontTx/>
              <a:buNone/>
            </a:pPr>
            <a:r>
              <a:rPr lang="ko-KR" altLang="en-US" smtClean="0"/>
              <a:t>    영향</a:t>
            </a:r>
          </a:p>
          <a:p>
            <a:pPr eaLnBrk="1" hangingPunct="1">
              <a:buFontTx/>
              <a:buNone/>
            </a:pPr>
            <a:r>
              <a:rPr lang="ko-KR" altLang="en-US" smtClean="0"/>
              <a:t>  </a:t>
            </a:r>
            <a:r>
              <a:rPr lang="en-US" altLang="ko-KR" smtClean="0"/>
              <a:t>- </a:t>
            </a:r>
            <a:r>
              <a:rPr lang="ko-KR" altLang="en-US" smtClean="0"/>
              <a:t>현재의 조직구조</a:t>
            </a:r>
          </a:p>
          <a:p>
            <a:pPr eaLnBrk="1" hangingPunct="1">
              <a:buFontTx/>
              <a:buNone/>
            </a:pPr>
            <a:r>
              <a:rPr lang="ko-KR" altLang="en-US" smtClean="0"/>
              <a:t>     </a:t>
            </a:r>
            <a:r>
              <a:rPr lang="en-US" altLang="ko-KR" smtClean="0"/>
              <a:t>=&gt; </a:t>
            </a:r>
            <a:r>
              <a:rPr lang="ko-KR" altLang="en-US" smtClean="0"/>
              <a:t>회계정보시스템의 설계</a:t>
            </a:r>
            <a:r>
              <a:rPr lang="en-US" altLang="ko-KR" smtClean="0"/>
              <a:t>, </a:t>
            </a:r>
            <a:r>
              <a:rPr lang="ko-KR" altLang="en-US" smtClean="0"/>
              <a:t>이행 및 </a:t>
            </a:r>
          </a:p>
          <a:p>
            <a:pPr eaLnBrk="1" hangingPunct="1">
              <a:buFontTx/>
              <a:buNone/>
            </a:pPr>
            <a:r>
              <a:rPr lang="ko-KR" altLang="en-US" smtClean="0"/>
              <a:t>          사용에 영향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build="p" autoUpdateAnimBg="0"/>
      <p:bldP spid="19459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바닥글 개체 틀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회계정보시스템  이장형 교수</a:t>
            </a:r>
            <a:endParaRPr lang="en-US" altLang="ko-KR" sz="1400" smtClean="0"/>
          </a:p>
        </p:txBody>
      </p:sp>
      <p:sp>
        <p:nvSpPr>
          <p:cNvPr id="29699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E0520AE2-5DCD-42AB-947A-791C37080C61}" type="slidenum">
              <a:rPr lang="en-US" altLang="ko-KR" sz="1400" smtClean="0"/>
              <a:pPr eaLnBrk="1" hangingPunct="1"/>
              <a:t>22</a:t>
            </a:fld>
            <a:endParaRPr lang="en-US" altLang="ko-KR" sz="1400" smtClean="0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mtClean="0"/>
              <a:t>회계정보시스템 응용의 변화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724400"/>
          </a:xfrm>
        </p:spPr>
        <p:txBody>
          <a:bodyPr/>
          <a:lstStyle/>
          <a:p>
            <a:pPr lvl="1" algn="just" eaLnBrk="1" hangingPunct="1"/>
            <a:endParaRPr lang="en-US" altLang="ko-KR" smtClean="0">
              <a:solidFill>
                <a:srgbClr val="000000"/>
              </a:solidFill>
              <a:latin typeface="바탕체" pitchFamily="17" charset="-127"/>
              <a:ea typeface="바탕체" pitchFamily="17" charset="-127"/>
            </a:endParaRPr>
          </a:p>
          <a:p>
            <a:pPr algn="ctr" eaLnBrk="1" hangingPunct="1"/>
            <a:r>
              <a:rPr lang="en-US" altLang="ko-KR" sz="1000" smtClean="0">
                <a:solidFill>
                  <a:srgbClr val="000000"/>
                </a:solidFill>
                <a:latin typeface="Arial" pitchFamily="34" charset="0"/>
                <a:ea typeface="바탕체" pitchFamily="17" charset="-127"/>
              </a:rPr>
              <a:t>&lt;</a:t>
            </a:r>
            <a:r>
              <a:rPr lang="ko-KR" altLang="en-US" sz="1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표 </a:t>
            </a:r>
            <a:r>
              <a:rPr lang="en-US" altLang="ko-KR" sz="1000" smtClean="0">
                <a:solidFill>
                  <a:srgbClr val="000000"/>
                </a:solidFill>
                <a:latin typeface="Arial" pitchFamily="34" charset="0"/>
                <a:ea typeface="바탕체" pitchFamily="17" charset="-127"/>
              </a:rPr>
              <a:t>2-3&gt;</a:t>
            </a:r>
            <a:r>
              <a:rPr lang="en-US" altLang="ko-KR" sz="1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</a:t>
            </a:r>
            <a:r>
              <a:rPr lang="ko-KR" altLang="en-US" sz="1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회계정보시스템 응용의 변화</a:t>
            </a:r>
          </a:p>
          <a:p>
            <a:pPr lvl="4" algn="just" eaLnBrk="1" hangingPunct="1"/>
            <a:r>
              <a:rPr lang="ko-KR" altLang="en-US" sz="1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───────────────────────────────────────────</a:t>
            </a:r>
          </a:p>
          <a:p>
            <a:pPr lvl="4" algn="just" eaLnBrk="1" hangingPunct="1"/>
            <a:r>
              <a:rPr lang="ko-KR" altLang="en-US" sz="1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     </a:t>
            </a:r>
            <a:r>
              <a:rPr lang="en-US" altLang="ko-KR" sz="1000" smtClean="0">
                <a:solidFill>
                  <a:srgbClr val="000000"/>
                </a:solidFill>
                <a:ea typeface="바탕체" pitchFamily="17" charset="-127"/>
              </a:rPr>
              <a:t>1950</a:t>
            </a:r>
            <a:r>
              <a:rPr lang="ko-KR" altLang="en-US" sz="1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년대      </a:t>
            </a:r>
            <a:r>
              <a:rPr lang="en-US" altLang="ko-KR" sz="1000" smtClean="0">
                <a:solidFill>
                  <a:srgbClr val="000000"/>
                </a:solidFill>
                <a:ea typeface="바탕체" pitchFamily="17" charset="-127"/>
              </a:rPr>
              <a:t>1960</a:t>
            </a:r>
            <a:r>
              <a:rPr lang="ko-KR" altLang="en-US" sz="1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년대       </a:t>
            </a:r>
            <a:r>
              <a:rPr lang="en-US" altLang="ko-KR" sz="1000" smtClean="0">
                <a:solidFill>
                  <a:srgbClr val="000000"/>
                </a:solidFill>
                <a:ea typeface="바탕체" pitchFamily="17" charset="-127"/>
              </a:rPr>
              <a:t>1970</a:t>
            </a:r>
            <a:r>
              <a:rPr lang="ko-KR" altLang="en-US" sz="1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년대        </a:t>
            </a:r>
            <a:r>
              <a:rPr lang="en-US" altLang="ko-KR" sz="1000" smtClean="0">
                <a:solidFill>
                  <a:srgbClr val="000000"/>
                </a:solidFill>
                <a:ea typeface="바탕체" pitchFamily="17" charset="-127"/>
              </a:rPr>
              <a:t>1980</a:t>
            </a:r>
            <a:r>
              <a:rPr lang="ko-KR" altLang="en-US" sz="1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년대      </a:t>
            </a:r>
            <a:r>
              <a:rPr lang="en-US" altLang="ko-KR" sz="1000" smtClean="0">
                <a:solidFill>
                  <a:srgbClr val="000000"/>
                </a:solidFill>
                <a:ea typeface="바탕체" pitchFamily="17" charset="-127"/>
              </a:rPr>
              <a:t>1990</a:t>
            </a:r>
            <a:r>
              <a:rPr lang="ko-KR" altLang="en-US" sz="1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년대    </a:t>
            </a:r>
            <a:r>
              <a:rPr lang="en-US" altLang="ko-KR" sz="1000" smtClean="0">
                <a:solidFill>
                  <a:srgbClr val="000000"/>
                </a:solidFill>
                <a:ea typeface="바탕체" pitchFamily="17" charset="-127"/>
              </a:rPr>
              <a:t>2000</a:t>
            </a:r>
            <a:r>
              <a:rPr lang="ko-KR" altLang="en-US" sz="1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년대       </a:t>
            </a:r>
          </a:p>
          <a:p>
            <a:pPr lvl="1" algn="just" eaLnBrk="1" hangingPunct="1"/>
            <a:r>
              <a:rPr lang="ko-KR" altLang="en-US" sz="1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   외상매출</a:t>
            </a:r>
            <a:r>
              <a:rPr lang="en-US" altLang="ko-KR" sz="10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/</a:t>
            </a:r>
            <a:r>
              <a:rPr lang="ko-KR" altLang="en-US" sz="1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매입</a:t>
            </a:r>
          </a:p>
          <a:p>
            <a:pPr lvl="1" algn="just" eaLnBrk="1" hangingPunct="1"/>
            <a:r>
              <a:rPr lang="ko-KR" altLang="en-US" sz="1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   급    여        </a:t>
            </a:r>
            <a:r>
              <a:rPr lang="en-US" altLang="ko-KR" sz="1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-----------------------------------------------------</a:t>
            </a:r>
          </a:p>
          <a:p>
            <a:pPr lvl="1" algn="just" eaLnBrk="1" hangingPunct="1"/>
            <a:r>
              <a:rPr lang="en-US" altLang="ko-KR" sz="1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   </a:t>
            </a:r>
            <a:r>
              <a:rPr lang="ko-KR" altLang="en-US" sz="1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元    帳</a:t>
            </a:r>
          </a:p>
          <a:p>
            <a:pPr lvl="1" algn="just" eaLnBrk="1" hangingPunct="1"/>
            <a:r>
              <a:rPr lang="ko-KR" altLang="en-US" sz="1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                   현금흐름</a:t>
            </a:r>
          </a:p>
          <a:p>
            <a:pPr lvl="1" algn="just" eaLnBrk="1" hangingPunct="1"/>
            <a:r>
              <a:rPr lang="ko-KR" altLang="en-US" sz="1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                   예    산</a:t>
            </a:r>
          </a:p>
          <a:p>
            <a:pPr lvl="1" algn="just" eaLnBrk="1" hangingPunct="1"/>
            <a:r>
              <a:rPr lang="ko-KR" altLang="en-US" sz="1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                   인    사       </a:t>
            </a:r>
            <a:r>
              <a:rPr lang="en-US" altLang="ko-KR" sz="1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--------------------------------------</a:t>
            </a:r>
          </a:p>
          <a:p>
            <a:pPr lvl="1" algn="just" eaLnBrk="1" hangingPunct="1"/>
            <a:r>
              <a:rPr lang="en-US" altLang="ko-KR" sz="1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                   </a:t>
            </a:r>
            <a:r>
              <a:rPr lang="ko-KR" altLang="en-US" sz="1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제    조</a:t>
            </a:r>
          </a:p>
          <a:p>
            <a:pPr lvl="1" algn="just" eaLnBrk="1" hangingPunct="1"/>
            <a:r>
              <a:rPr lang="ko-KR" altLang="en-US" sz="1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                   마 케 팅</a:t>
            </a:r>
          </a:p>
          <a:p>
            <a:pPr lvl="1" algn="just" eaLnBrk="1" hangingPunct="1"/>
            <a:r>
              <a:rPr lang="ko-KR" altLang="en-US" sz="1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                                   예      측</a:t>
            </a:r>
          </a:p>
          <a:p>
            <a:pPr lvl="1" algn="just" eaLnBrk="1" hangingPunct="1"/>
            <a:r>
              <a:rPr lang="ko-KR" altLang="en-US" sz="1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                                   계      획      </a:t>
            </a:r>
            <a:r>
              <a:rPr lang="en-US" altLang="ko-KR" sz="1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---------------------</a:t>
            </a:r>
          </a:p>
          <a:p>
            <a:pPr lvl="1" algn="just" eaLnBrk="1" hangingPunct="1"/>
            <a:r>
              <a:rPr lang="en-US" altLang="ko-KR" sz="1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                                   </a:t>
            </a:r>
            <a:r>
              <a:rPr lang="ko-KR" altLang="en-US" sz="1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시뮬레이션</a:t>
            </a:r>
          </a:p>
          <a:p>
            <a:pPr lvl="1" algn="just" eaLnBrk="1" hangingPunct="1"/>
            <a:r>
              <a:rPr lang="ko-KR" altLang="en-US" sz="1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                                                  의사결정 지원시스템</a:t>
            </a:r>
          </a:p>
          <a:p>
            <a:pPr lvl="1" algn="just" eaLnBrk="1" hangingPunct="1"/>
            <a:r>
              <a:rPr lang="ko-KR" altLang="en-US" sz="1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                                                  최종사용자 프로그래밍</a:t>
            </a:r>
          </a:p>
          <a:p>
            <a:pPr lvl="1" algn="just" eaLnBrk="1" hangingPunct="1"/>
            <a:r>
              <a:rPr lang="ko-KR" altLang="en-US" sz="1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                                                  전략 계획</a:t>
            </a:r>
          </a:p>
          <a:p>
            <a:pPr lvl="1" algn="just" eaLnBrk="1" hangingPunct="1"/>
            <a:r>
              <a:rPr lang="ko-KR" altLang="en-US" sz="1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                                                  정보자원관리</a:t>
            </a:r>
          </a:p>
          <a:p>
            <a:pPr lvl="1" algn="just" eaLnBrk="1" hangingPunct="1"/>
            <a:r>
              <a:rPr lang="ko-KR" altLang="en-US" sz="1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                                                  정보 센터</a:t>
            </a:r>
          </a:p>
          <a:p>
            <a:pPr lvl="1" algn="just" eaLnBrk="1" hangingPunct="1"/>
            <a:r>
              <a:rPr lang="ko-KR" altLang="en-US" sz="1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        			                                   객체지향시스템 </a:t>
            </a:r>
            <a:r>
              <a:rPr lang="en-US" altLang="ko-KR" sz="1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----------</a:t>
            </a:r>
          </a:p>
          <a:p>
            <a:pPr lvl="1" algn="just" eaLnBrk="1" hangingPunct="1"/>
            <a:r>
              <a:rPr lang="en-US" altLang="ko-KR" sz="1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                          			                    </a:t>
            </a:r>
            <a:r>
              <a:rPr lang="ko-KR" altLang="en-US" sz="1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인공지능</a:t>
            </a:r>
          </a:p>
          <a:p>
            <a:pPr lvl="1" algn="just" eaLnBrk="1" hangingPunct="1"/>
            <a:r>
              <a:rPr lang="ko-KR" altLang="en-US" sz="1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                                           		                  신경망시스템</a:t>
            </a:r>
          </a:p>
          <a:p>
            <a:pPr eaLnBrk="1" hangingPunct="1"/>
            <a:endParaRPr lang="ko-KR" altLang="en-US" sz="1000" smtClean="0"/>
          </a:p>
          <a:p>
            <a:pPr eaLnBrk="1" hangingPunct="1"/>
            <a:endParaRPr lang="en-US" altLang="ko-KR" sz="1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" dur="5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" dur="5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0" dur="500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3" dur="500"/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6" dur="500"/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9" dur="500"/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0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204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5" dur="500"/>
                                        <p:tgtEl>
                                          <p:spTgt spid="204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6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8" dur="500"/>
                                        <p:tgtEl>
                                          <p:spTgt spid="2048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9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1" dur="500"/>
                                        <p:tgtEl>
                                          <p:spTgt spid="2048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2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4" dur="500"/>
                                        <p:tgtEl>
                                          <p:spTgt spid="2048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5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7" dur="500"/>
                                        <p:tgtEl>
                                          <p:spTgt spid="2048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0" dur="500"/>
                                        <p:tgtEl>
                                          <p:spTgt spid="2048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1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3" dur="500"/>
                                        <p:tgtEl>
                                          <p:spTgt spid="2048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4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6" dur="500"/>
                                        <p:tgtEl>
                                          <p:spTgt spid="2048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7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9" dur="500"/>
                                        <p:tgtEl>
                                          <p:spTgt spid="2048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0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2" dur="500"/>
                                        <p:tgtEl>
                                          <p:spTgt spid="2048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3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5" dur="500"/>
                                        <p:tgtEl>
                                          <p:spTgt spid="2048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build="p" autoUpdateAnimBg="0"/>
      <p:bldP spid="20483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제목 1"/>
          <p:cNvSpPr>
            <a:spLocks noGrp="1"/>
          </p:cNvSpPr>
          <p:nvPr>
            <p:ph type="title"/>
          </p:nvPr>
        </p:nvSpPr>
        <p:spPr>
          <a:xfrm>
            <a:off x="1295400" y="357188"/>
            <a:ext cx="7772400" cy="1000125"/>
          </a:xfrm>
        </p:spPr>
        <p:txBody>
          <a:bodyPr/>
          <a:lstStyle/>
          <a:p>
            <a:r>
              <a:rPr lang="en-US" altLang="ko-KR" sz="2800" smtClean="0"/>
              <a:t>(1) </a:t>
            </a:r>
            <a:r>
              <a:rPr lang="ko-KR" altLang="en-US" sz="2800" smtClean="0"/>
              <a:t>조직 정보처리와 리엔지니어링</a:t>
            </a:r>
            <a:r>
              <a:rPr lang="en-US" altLang="ko-KR" sz="2800" smtClean="0"/>
              <a:t>(reengineering) </a:t>
            </a:r>
            <a:r>
              <a:rPr lang="ko-KR" altLang="en-US" smtClean="0"/>
              <a:t/>
            </a:r>
            <a:br>
              <a:rPr lang="ko-KR" altLang="en-US" smtClean="0"/>
            </a:br>
            <a:endParaRPr lang="ko-KR" altLang="en-US" smtClean="0"/>
          </a:p>
        </p:txBody>
      </p:sp>
      <p:sp>
        <p:nvSpPr>
          <p:cNvPr id="26627" name="내용 개체 틀 2"/>
          <p:cNvSpPr>
            <a:spLocks noGrp="1"/>
          </p:cNvSpPr>
          <p:nvPr>
            <p:ph idx="1"/>
          </p:nvPr>
        </p:nvSpPr>
        <p:spPr>
          <a:xfrm>
            <a:off x="1295400" y="1143000"/>
            <a:ext cx="7772400" cy="4953000"/>
          </a:xfrm>
        </p:spPr>
        <p:txBody>
          <a:bodyPr/>
          <a:lstStyle/>
          <a:p>
            <a:r>
              <a:rPr lang="ko-KR" altLang="en-US" sz="2800" smtClean="0"/>
              <a:t>리엔지니어링</a:t>
            </a:r>
            <a:r>
              <a:rPr lang="en-US" altLang="ko-KR" sz="2800" smtClean="0"/>
              <a:t>:</a:t>
            </a:r>
            <a:r>
              <a:rPr lang="ko-KR" altLang="en-US" sz="2800" smtClean="0"/>
              <a:t> 미국 </a:t>
            </a:r>
            <a:r>
              <a:rPr lang="en-US" altLang="ko-KR" sz="2800" smtClean="0"/>
              <a:t>MIT</a:t>
            </a:r>
            <a:r>
              <a:rPr lang="ko-KR" altLang="en-US" sz="2800" smtClean="0"/>
              <a:t>대학의 마이클 해머</a:t>
            </a:r>
            <a:r>
              <a:rPr lang="en-US" altLang="ko-KR" sz="2800" smtClean="0"/>
              <a:t>(Michael Hammer)</a:t>
            </a:r>
            <a:r>
              <a:rPr lang="ko-KR" altLang="en-US" sz="2800" smtClean="0"/>
              <a:t>교수가 수년간의 기업 컨설팅을 통해 창안해 낸 개념</a:t>
            </a:r>
            <a:r>
              <a:rPr lang="en-US" altLang="ko-KR" sz="2800" smtClean="0"/>
              <a:t>.</a:t>
            </a:r>
          </a:p>
          <a:p>
            <a:r>
              <a:rPr lang="ko-KR" altLang="en-US" sz="2800" smtClean="0"/>
              <a:t> </a:t>
            </a:r>
            <a:r>
              <a:rPr lang="en-US" altLang="ko-KR" sz="2800" smtClean="0"/>
              <a:t>1990</a:t>
            </a:r>
            <a:r>
              <a:rPr lang="ko-KR" altLang="en-US" sz="2800" smtClean="0"/>
              <a:t>년 하버드 비즈니스 리뷰지</a:t>
            </a:r>
            <a:r>
              <a:rPr lang="en-US" altLang="ko-KR" sz="2800" smtClean="0"/>
              <a:t>(Harvard Business Review)</a:t>
            </a:r>
            <a:r>
              <a:rPr lang="ko-KR" altLang="en-US" sz="2800" smtClean="0"/>
              <a:t>에 소개</a:t>
            </a:r>
            <a:r>
              <a:rPr lang="en-US" altLang="ko-KR" sz="2800" smtClean="0"/>
              <a:t>. </a:t>
            </a:r>
          </a:p>
          <a:p>
            <a:r>
              <a:rPr lang="ko-KR" altLang="en-US" sz="2800" smtClean="0"/>
              <a:t> 공정과 조직을 백지상태에서 재점검하고 함께 할 수 있는 부분을 통합시키자는 발상</a:t>
            </a:r>
            <a:endParaRPr lang="en-US" altLang="ko-KR" sz="2800" smtClean="0"/>
          </a:p>
          <a:p>
            <a:r>
              <a:rPr lang="ko-KR" altLang="en-US" sz="2800" smtClean="0"/>
              <a:t>전사적 입장에서 프로세스를 근복적으로 재설계하여 실행함으로써 불필요한 요소를 재거하여 올라른 정보처리를 수행하도록 하는 것</a:t>
            </a:r>
          </a:p>
          <a:p>
            <a:endParaRPr lang="ko-KR" altLang="en-US" smtClean="0"/>
          </a:p>
          <a:p>
            <a:endParaRPr lang="ko-KR" altLang="en-US" smtClean="0"/>
          </a:p>
        </p:txBody>
      </p:sp>
      <p:sp>
        <p:nvSpPr>
          <p:cNvPr id="26628" name="바닥글 개체 틀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회계정보시스템  이장형 교수</a:t>
            </a:r>
            <a:endParaRPr lang="en-US" altLang="ko-KR" sz="1400" smtClean="0"/>
          </a:p>
        </p:txBody>
      </p:sp>
      <p:sp>
        <p:nvSpPr>
          <p:cNvPr id="26629" name="슬라이드 번호 개체 틀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BBF7E8A1-903F-4821-9AB6-75BA8B8EA1F9}" type="slidenum">
              <a:rPr lang="en-US" altLang="ko-KR" sz="1400" smtClean="0"/>
              <a:pPr eaLnBrk="1" hangingPunct="1"/>
              <a:t>23</a:t>
            </a:fld>
            <a:endParaRPr lang="en-US" altLang="ko-KR" sz="140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smtClean="0"/>
              <a:t>(2) </a:t>
            </a:r>
            <a:r>
              <a:rPr lang="ko-KR" altLang="en-US" sz="2800" smtClean="0"/>
              <a:t>조직 정보시스템의 다운 사이징</a:t>
            </a:r>
            <a:r>
              <a:rPr lang="en-US" altLang="ko-KR" sz="2800" smtClean="0"/>
              <a:t>(downsizing) </a:t>
            </a:r>
            <a:r>
              <a:rPr lang="ko-KR" altLang="en-US" smtClean="0"/>
              <a:t/>
            </a:r>
            <a:br>
              <a:rPr lang="ko-KR" altLang="en-US" smtClean="0"/>
            </a:br>
            <a:endParaRPr lang="ko-KR" altLang="en-US" smtClean="0"/>
          </a:p>
        </p:txBody>
      </p:sp>
      <p:sp>
        <p:nvSpPr>
          <p:cNvPr id="27651" name="내용 개체 틀 2"/>
          <p:cNvSpPr>
            <a:spLocks noGrp="1"/>
          </p:cNvSpPr>
          <p:nvPr>
            <p:ph idx="1"/>
          </p:nvPr>
        </p:nvSpPr>
        <p:spPr>
          <a:xfrm>
            <a:off x="1295400" y="1357313"/>
            <a:ext cx="7772400" cy="4738687"/>
          </a:xfrm>
        </p:spPr>
        <p:txBody>
          <a:bodyPr/>
          <a:lstStyle/>
          <a:p>
            <a:r>
              <a:rPr lang="ko-KR" altLang="en-US" smtClean="0"/>
              <a:t>조직의 전산화 작업을 </a:t>
            </a:r>
            <a:r>
              <a:rPr lang="en-US" altLang="ko-KR" smtClean="0"/>
              <a:t>LAN</a:t>
            </a:r>
            <a:r>
              <a:rPr lang="ko-KR" altLang="en-US" smtClean="0"/>
              <a:t>을 중심으로 네트워크 자료처리 플렛홈으로 이행하는 것</a:t>
            </a:r>
          </a:p>
          <a:p>
            <a:r>
              <a:rPr lang="ko-KR" altLang="en-US" smtClean="0"/>
              <a:t>일선에서 개인용 </a:t>
            </a:r>
            <a:r>
              <a:rPr lang="en-US" altLang="ko-KR" smtClean="0"/>
              <a:t>PC</a:t>
            </a:r>
            <a:r>
              <a:rPr lang="ko-KR" altLang="en-US" smtClean="0"/>
              <a:t>를 직접 다루는 최종사용자 중심으로 바꾸고 정보시스템의 유지 보수</a:t>
            </a:r>
            <a:r>
              <a:rPr lang="en-US" altLang="ko-KR" smtClean="0"/>
              <a:t>, </a:t>
            </a:r>
            <a:r>
              <a:rPr lang="ko-KR" altLang="en-US" smtClean="0"/>
              <a:t>안전</a:t>
            </a:r>
            <a:r>
              <a:rPr lang="en-US" altLang="ko-KR" smtClean="0"/>
              <a:t>, </a:t>
            </a:r>
            <a:r>
              <a:rPr lang="ko-KR" altLang="en-US" smtClean="0"/>
              <a:t>보안 등만 중앙에서 처리하는 것</a:t>
            </a:r>
          </a:p>
          <a:p>
            <a:endParaRPr lang="ko-KR" altLang="en-US" smtClean="0"/>
          </a:p>
        </p:txBody>
      </p:sp>
      <p:sp>
        <p:nvSpPr>
          <p:cNvPr id="27652" name="바닥글 개체 틀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회계정보시스템  이장형 교수</a:t>
            </a:r>
            <a:endParaRPr lang="en-US" altLang="ko-KR" sz="1400" smtClean="0"/>
          </a:p>
        </p:txBody>
      </p:sp>
      <p:sp>
        <p:nvSpPr>
          <p:cNvPr id="27653" name="슬라이드 번호 개체 틀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3CFCB03D-88A4-4CD5-98F2-C264218DD4AD}" type="slidenum">
              <a:rPr lang="en-US" altLang="ko-KR" sz="1400" smtClean="0"/>
              <a:pPr eaLnBrk="1" hangingPunct="1"/>
              <a:t>24</a:t>
            </a:fld>
            <a:endParaRPr lang="en-US" altLang="ko-KR" sz="140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smtClean="0"/>
              <a:t>(3) </a:t>
            </a:r>
            <a:r>
              <a:rPr lang="ko-KR" altLang="en-US" sz="2800" smtClean="0"/>
              <a:t>조직 자료 처리와 오픈북 경영</a:t>
            </a:r>
            <a:r>
              <a:rPr lang="en-US" altLang="ko-KR" sz="2800" smtClean="0"/>
              <a:t>(openbook management)</a:t>
            </a:r>
            <a:r>
              <a:rPr lang="ko-KR" altLang="en-US" sz="2800" smtClean="0"/>
              <a:t/>
            </a:r>
            <a:br>
              <a:rPr lang="ko-KR" altLang="en-US" sz="2800" smtClean="0"/>
            </a:br>
            <a:endParaRPr lang="ko-KR" altLang="en-US" sz="2800" smtClean="0"/>
          </a:p>
        </p:txBody>
      </p:sp>
      <p:sp>
        <p:nvSpPr>
          <p:cNvPr id="28675" name="내용 개체 틀 2"/>
          <p:cNvSpPr>
            <a:spLocks noGrp="1"/>
          </p:cNvSpPr>
          <p:nvPr>
            <p:ph idx="1"/>
          </p:nvPr>
        </p:nvSpPr>
        <p:spPr>
          <a:xfrm>
            <a:off x="1371600" y="1571625"/>
            <a:ext cx="7772400" cy="4357688"/>
          </a:xfrm>
        </p:spPr>
        <p:txBody>
          <a:bodyPr/>
          <a:lstStyle/>
          <a:p>
            <a:r>
              <a:rPr lang="ko-KR" altLang="en-US" sz="2800" smtClean="0"/>
              <a:t>정보공유 경영</a:t>
            </a:r>
            <a:endParaRPr lang="en-US" altLang="ko-KR" sz="2800" smtClean="0"/>
          </a:p>
          <a:p>
            <a:r>
              <a:rPr lang="en-US" altLang="ko-KR" sz="2800" smtClean="0"/>
              <a:t> </a:t>
            </a:r>
            <a:r>
              <a:rPr lang="ko-KR" altLang="en-US" sz="2800" smtClean="0"/>
              <a:t>모든 종업원들에게 기업의 재무상태와 경영성과 같은 회계정보를 공유하도록 하여 경영자와 같은 주인의식을 갖도록 함으로써 부문이익보다는 전사적인 이익을 최우선적으로 고려한다는 내용</a:t>
            </a:r>
            <a:endParaRPr lang="en-US" altLang="ko-KR" sz="2800" smtClean="0"/>
          </a:p>
          <a:p>
            <a:r>
              <a:rPr lang="ko-KR" altLang="en-US" sz="2800" smtClean="0"/>
              <a:t>위기 공감</a:t>
            </a:r>
            <a:r>
              <a:rPr lang="en-US" altLang="ko-KR" sz="2800" smtClean="0"/>
              <a:t>, </a:t>
            </a:r>
            <a:r>
              <a:rPr lang="ko-KR" altLang="en-US" sz="2800" smtClean="0"/>
              <a:t>회사상태 공개</a:t>
            </a:r>
            <a:r>
              <a:rPr lang="en-US" altLang="ko-KR" sz="2800" smtClean="0"/>
              <a:t>, </a:t>
            </a:r>
            <a:r>
              <a:rPr lang="ko-KR" altLang="en-US" sz="2800" smtClean="0"/>
              <a:t>책임과 권리의 공동인식</a:t>
            </a:r>
            <a:r>
              <a:rPr lang="en-US" altLang="ko-KR" sz="2800" smtClean="0"/>
              <a:t>, </a:t>
            </a:r>
            <a:r>
              <a:rPr lang="ko-KR" altLang="en-US" sz="2800" smtClean="0"/>
              <a:t>이윤분배 등으로 기업의 수익성을 개선시키기 위해 조직의 정보처리 결과를 공개하자는 것</a:t>
            </a:r>
          </a:p>
          <a:p>
            <a:endParaRPr lang="ko-KR" altLang="en-US" smtClean="0"/>
          </a:p>
          <a:p>
            <a:endParaRPr lang="ko-KR" altLang="en-US" smtClean="0"/>
          </a:p>
        </p:txBody>
      </p:sp>
      <p:sp>
        <p:nvSpPr>
          <p:cNvPr id="28676" name="바닥글 개체 틀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회계정보시스템  이장형 교수</a:t>
            </a:r>
            <a:endParaRPr lang="en-US" altLang="ko-KR" sz="1400" smtClean="0"/>
          </a:p>
        </p:txBody>
      </p:sp>
      <p:sp>
        <p:nvSpPr>
          <p:cNvPr id="28677" name="슬라이드 번호 개체 틀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BC5D5B19-ABCF-4935-A120-E8ECB9C91583}" type="slidenum">
              <a:rPr lang="en-US" altLang="ko-KR" sz="1400" smtClean="0"/>
              <a:pPr eaLnBrk="1" hangingPunct="1"/>
              <a:t>25</a:t>
            </a:fld>
            <a:endParaRPr lang="en-US" altLang="ko-KR" sz="140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바닥글 개체 틀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회계정보시스템  이장형 교수</a:t>
            </a:r>
            <a:endParaRPr lang="en-US" altLang="ko-KR" sz="1400" smtClean="0"/>
          </a:p>
        </p:txBody>
      </p:sp>
      <p:sp>
        <p:nvSpPr>
          <p:cNvPr id="30723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CC410A2F-C889-4C0E-AADB-1E5B9CF414A2}" type="slidenum">
              <a:rPr lang="en-US" altLang="ko-KR" sz="1400" smtClean="0"/>
              <a:pPr eaLnBrk="1" hangingPunct="1"/>
              <a:t>26</a:t>
            </a:fld>
            <a:endParaRPr lang="en-US" altLang="ko-KR" sz="1400" smtClean="0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dirty="0" smtClean="0"/>
              <a:t>2. </a:t>
            </a:r>
            <a:r>
              <a:rPr lang="ko-KR" altLang="en-US" dirty="0" smtClean="0"/>
              <a:t>시스템의 정의와 특성</a:t>
            </a:r>
            <a:endParaRPr lang="ko-KR" altLang="en-US" dirty="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ko-KR" altLang="en-US" dirty="0" smtClean="0"/>
              <a:t>   </a:t>
            </a:r>
            <a:r>
              <a:rPr lang="en-US" altLang="ko-KR" dirty="0" smtClean="0"/>
              <a:t>(1) </a:t>
            </a:r>
            <a:r>
              <a:rPr lang="ko-KR" altLang="en-US" dirty="0" smtClean="0"/>
              <a:t>시스템의 개념</a:t>
            </a:r>
            <a:r>
              <a:rPr lang="en-US" altLang="ko-KR" dirty="0" smtClean="0"/>
              <a:t>(1/4)</a:t>
            </a:r>
          </a:p>
          <a:p>
            <a:pPr eaLnBrk="1" hangingPunct="1">
              <a:lnSpc>
                <a:spcPct val="130000"/>
              </a:lnSpc>
              <a:buFontTx/>
              <a:buNone/>
            </a:pPr>
            <a:r>
              <a:rPr lang="en-US" altLang="ko-KR" dirty="0" smtClean="0"/>
              <a:t>    - </a:t>
            </a:r>
            <a:r>
              <a:rPr lang="ko-KR" altLang="en-US" sz="3600" dirty="0" smtClean="0"/>
              <a:t>어떤 목적을 위하여 하나 이상의 기능 요소가 상호 관련하여 유기적으로 결합된 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build="p" autoUpdateAnimBg="0"/>
      <p:bldP spid="21507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바닥글 개체 틀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회계정보시스템  이장형 교수</a:t>
            </a:r>
            <a:endParaRPr lang="en-US" altLang="ko-KR" sz="1400" smtClean="0"/>
          </a:p>
        </p:txBody>
      </p:sp>
      <p:sp>
        <p:nvSpPr>
          <p:cNvPr id="31747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3915A87A-CB76-42F2-9CEC-0FFC9DE35A88}" type="slidenum">
              <a:rPr lang="en-US" altLang="ko-KR" sz="1400" smtClean="0"/>
              <a:pPr eaLnBrk="1" hangingPunct="1"/>
              <a:t>27</a:t>
            </a:fld>
            <a:endParaRPr lang="en-US" altLang="ko-KR" sz="1400" smtClean="0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(1) </a:t>
            </a:r>
            <a:r>
              <a:rPr lang="ko-KR" altLang="en-US" smtClean="0"/>
              <a:t>시스템의 개념</a:t>
            </a:r>
            <a:r>
              <a:rPr lang="en-US" altLang="ko-KR" smtClean="0"/>
              <a:t>(2/4)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ko-KR" smtClean="0"/>
              <a:t>1)</a:t>
            </a:r>
            <a:r>
              <a:rPr lang="ko-KR" altLang="en-US" smtClean="0"/>
              <a:t>시스템 경계</a:t>
            </a:r>
            <a:r>
              <a:rPr lang="en-US" altLang="ko-KR" smtClean="0"/>
              <a:t>(System boundaries)</a:t>
            </a:r>
          </a:p>
          <a:p>
            <a:pPr eaLnBrk="1" hangingPunct="1">
              <a:buFontTx/>
              <a:buNone/>
            </a:pPr>
            <a:r>
              <a:rPr lang="en-US" altLang="ko-KR" smtClean="0"/>
              <a:t>   - </a:t>
            </a:r>
            <a:r>
              <a:rPr lang="ko-KR" altLang="en-US" smtClean="0"/>
              <a:t>통제 가능한 것과 통제 불가능한 변수들</a:t>
            </a:r>
          </a:p>
          <a:p>
            <a:pPr eaLnBrk="1" hangingPunct="1">
              <a:buFontTx/>
              <a:buNone/>
            </a:pPr>
            <a:r>
              <a:rPr lang="ko-KR" altLang="en-US" smtClean="0"/>
              <a:t>     사이의 상충적인 의사결정이 가능</a:t>
            </a:r>
          </a:p>
          <a:p>
            <a:pPr eaLnBrk="1" hangingPunct="1">
              <a:buFontTx/>
              <a:buNone/>
            </a:pPr>
            <a:endParaRPr lang="ko-KR" altLang="en-US" smtClean="0"/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ko-KR" smtClean="0"/>
              <a:t>2)</a:t>
            </a:r>
            <a:r>
              <a:rPr lang="ko-KR" altLang="en-US" smtClean="0"/>
              <a:t>시스템 구조</a:t>
            </a:r>
          </a:p>
          <a:p>
            <a:pPr eaLnBrk="1" hangingPunct="1">
              <a:buFontTx/>
              <a:buNone/>
            </a:pPr>
            <a:r>
              <a:rPr lang="ko-KR" altLang="en-US" smtClean="0"/>
              <a:t>   </a:t>
            </a:r>
            <a:r>
              <a:rPr lang="en-US" altLang="ko-KR" smtClean="0"/>
              <a:t>- </a:t>
            </a:r>
            <a:r>
              <a:rPr lang="ko-KR" altLang="en-US" smtClean="0"/>
              <a:t>구조를 선택해야만 하는 상충적인 의사</a:t>
            </a:r>
          </a:p>
          <a:p>
            <a:pPr eaLnBrk="1" hangingPunct="1">
              <a:buFontTx/>
              <a:buNone/>
            </a:pPr>
            <a:r>
              <a:rPr lang="ko-KR" altLang="en-US" smtClean="0"/>
              <a:t>     결정을 통해서 약간의 통찰력을 제공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build="p" autoUpdateAnimBg="0"/>
      <p:bldP spid="22531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바닥글 개체 틀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회계정보시스템  이장형 교수</a:t>
            </a:r>
            <a:endParaRPr lang="en-US" altLang="ko-KR" sz="1400" smtClean="0"/>
          </a:p>
        </p:txBody>
      </p:sp>
      <p:sp>
        <p:nvSpPr>
          <p:cNvPr id="32771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CD7A336C-A1E5-4D86-8252-D368243E2D83}" type="slidenum">
              <a:rPr lang="en-US" altLang="ko-KR" sz="1400" smtClean="0"/>
              <a:pPr eaLnBrk="1" hangingPunct="1"/>
              <a:t>28</a:t>
            </a:fld>
            <a:endParaRPr lang="en-US" altLang="ko-KR" sz="1400" smtClean="0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(1) </a:t>
            </a:r>
            <a:r>
              <a:rPr lang="ko-KR" altLang="en-US" smtClean="0"/>
              <a:t>시스템의 개념</a:t>
            </a:r>
            <a:r>
              <a:rPr lang="en-US" altLang="ko-KR" smtClean="0"/>
              <a:t>(3/4)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ko-KR" smtClean="0"/>
              <a:t>3)</a:t>
            </a:r>
            <a:r>
              <a:rPr lang="ko-KR" altLang="en-US" smtClean="0"/>
              <a:t>시스템의 복잡성</a:t>
            </a:r>
          </a:p>
          <a:p>
            <a:pPr eaLnBrk="1" hangingPunct="1">
              <a:buFontTx/>
              <a:buNone/>
            </a:pPr>
            <a:r>
              <a:rPr lang="ko-KR" altLang="en-US" smtClean="0"/>
              <a:t>   </a:t>
            </a:r>
            <a:r>
              <a:rPr lang="en-US" altLang="ko-KR" smtClean="0"/>
              <a:t>- </a:t>
            </a:r>
            <a:r>
              <a:rPr lang="ko-KR" altLang="en-US" smtClean="0"/>
              <a:t>하위시스템사이의 상호작용으로 인해</a:t>
            </a:r>
          </a:p>
          <a:p>
            <a:pPr eaLnBrk="1" hangingPunct="1">
              <a:buFontTx/>
              <a:buNone/>
            </a:pPr>
            <a:r>
              <a:rPr lang="ko-KR" altLang="en-US" smtClean="0"/>
              <a:t>     발생</a:t>
            </a:r>
          </a:p>
          <a:p>
            <a:pPr eaLnBrk="1" hangingPunct="1">
              <a:buFontTx/>
              <a:buNone/>
            </a:pPr>
            <a:r>
              <a:rPr lang="en-US" altLang="ko-KR" smtClean="0"/>
              <a:t>4)</a:t>
            </a:r>
            <a:r>
              <a:rPr lang="ko-KR" altLang="en-US" smtClean="0"/>
              <a:t>하위시스템과의 협력</a:t>
            </a:r>
          </a:p>
          <a:p>
            <a:pPr eaLnBrk="1" hangingPunct="1">
              <a:buFontTx/>
              <a:buNone/>
            </a:pPr>
            <a:r>
              <a:rPr lang="ko-KR" altLang="en-US" smtClean="0"/>
              <a:t>   </a:t>
            </a:r>
            <a:r>
              <a:rPr lang="en-US" altLang="ko-KR" smtClean="0"/>
              <a:t>- </a:t>
            </a:r>
            <a:r>
              <a:rPr lang="ko-KR" altLang="en-US" smtClean="0"/>
              <a:t>하위시스템 사이의 협력의 정도</a:t>
            </a:r>
          </a:p>
          <a:p>
            <a:pPr eaLnBrk="1" hangingPunct="1">
              <a:buFontTx/>
              <a:buNone/>
            </a:pPr>
            <a:r>
              <a:rPr lang="en-US" altLang="ko-KR" smtClean="0"/>
              <a:t>5)</a:t>
            </a:r>
            <a:r>
              <a:rPr lang="ko-KR" altLang="en-US" smtClean="0"/>
              <a:t>피드백장치</a:t>
            </a:r>
          </a:p>
          <a:p>
            <a:pPr eaLnBrk="1" hangingPunct="1">
              <a:buFontTx/>
              <a:buNone/>
            </a:pPr>
            <a:r>
              <a:rPr lang="ko-KR" altLang="en-US" smtClean="0"/>
              <a:t>  </a:t>
            </a:r>
            <a:r>
              <a:rPr lang="en-US" altLang="ko-KR" smtClean="0"/>
              <a:t>- </a:t>
            </a:r>
            <a:r>
              <a:rPr lang="ko-KR" altLang="en-US" smtClean="0"/>
              <a:t>정보의 피드백</a:t>
            </a:r>
            <a:r>
              <a:rPr lang="en-US" altLang="ko-KR" smtClean="0"/>
              <a:t>, </a:t>
            </a:r>
            <a:r>
              <a:rPr lang="ko-KR" altLang="en-US" smtClean="0"/>
              <a:t>시스템 통제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build="p" autoUpdateAnimBg="0"/>
      <p:bldP spid="23555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바닥글 개체 틀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회계정보시스템  이장형 교수</a:t>
            </a:r>
            <a:endParaRPr lang="en-US" altLang="ko-KR" sz="1400" smtClean="0"/>
          </a:p>
        </p:txBody>
      </p:sp>
      <p:sp>
        <p:nvSpPr>
          <p:cNvPr id="33795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4F44CD7B-3A44-4960-94C7-FE487C56F741}" type="slidenum">
              <a:rPr lang="en-US" altLang="ko-KR" sz="1400" smtClean="0"/>
              <a:pPr eaLnBrk="1" hangingPunct="1"/>
              <a:t>29</a:t>
            </a:fld>
            <a:endParaRPr lang="en-US" altLang="ko-KR" sz="1400" smtClean="0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(1) </a:t>
            </a:r>
            <a:r>
              <a:rPr lang="ko-KR" altLang="en-US" smtClean="0"/>
              <a:t>시스템의 개념 </a:t>
            </a:r>
            <a:r>
              <a:rPr lang="en-US" altLang="ko-KR" smtClean="0"/>
              <a:t>(4/4)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mtClean="0"/>
              <a:t>6) </a:t>
            </a:r>
            <a:r>
              <a:rPr lang="ko-KR" altLang="en-US" smtClean="0"/>
              <a:t>동적행동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ko-KR" altLang="en-US" smtClean="0"/>
              <a:t>   </a:t>
            </a:r>
            <a:r>
              <a:rPr lang="en-US" altLang="ko-KR" smtClean="0"/>
              <a:t>- </a:t>
            </a:r>
            <a:r>
              <a:rPr lang="ko-KR" altLang="en-US" smtClean="0"/>
              <a:t>시스템에 의해 주어진 경로에 관심</a:t>
            </a:r>
          </a:p>
          <a:p>
            <a:pPr eaLnBrk="1" hangingPunct="1">
              <a:lnSpc>
                <a:spcPct val="110000"/>
              </a:lnSpc>
              <a:buFontTx/>
              <a:buNone/>
            </a:pPr>
            <a:r>
              <a:rPr lang="en-US" altLang="ko-KR" smtClean="0"/>
              <a:t>7) </a:t>
            </a:r>
            <a:r>
              <a:rPr lang="ko-KR" altLang="en-US" smtClean="0"/>
              <a:t>적응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mtClean="0"/>
              <a:t>  </a:t>
            </a:r>
            <a:r>
              <a:rPr lang="en-US" altLang="ko-KR" smtClean="0"/>
              <a:t>- </a:t>
            </a:r>
            <a:r>
              <a:rPr lang="ko-KR" altLang="en-US" smtClean="0"/>
              <a:t>시스템의 환경이나 출력의 요구에 대한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ko-KR" altLang="en-US" smtClean="0"/>
              <a:t>    시스템의 변화</a:t>
            </a:r>
            <a:r>
              <a:rPr lang="en-US" altLang="ko-KR" smtClean="0"/>
              <a:t>,  </a:t>
            </a:r>
            <a:r>
              <a:rPr lang="ko-KR" altLang="en-US" smtClean="0"/>
              <a:t>계층적인 응답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en-US" altLang="ko-KR" smtClean="0"/>
              <a:t>8) </a:t>
            </a:r>
            <a:r>
              <a:rPr lang="ko-KR" altLang="en-US" smtClean="0"/>
              <a:t>상호교류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mtClean="0"/>
              <a:t>  </a:t>
            </a:r>
            <a:r>
              <a:rPr lang="en-US" altLang="ko-KR" smtClean="0"/>
              <a:t>- </a:t>
            </a:r>
            <a:r>
              <a:rPr lang="ko-KR" altLang="en-US" smtClean="0"/>
              <a:t>설계자 </a:t>
            </a:r>
            <a:r>
              <a:rPr lang="en-US" altLang="ko-KR" smtClean="0"/>
              <a:t>-  </a:t>
            </a:r>
            <a:r>
              <a:rPr lang="ko-KR" altLang="en-US" smtClean="0"/>
              <a:t>각 하위 시스템간 비용의 협조</a:t>
            </a:r>
            <a:r>
              <a:rPr lang="en-US" altLang="ko-KR" smtClean="0"/>
              <a:t>, 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en-US" altLang="ko-KR" smtClean="0"/>
              <a:t>                     </a:t>
            </a:r>
            <a:r>
              <a:rPr lang="ko-KR" altLang="en-US" smtClean="0"/>
              <a:t>독립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500"/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build="p" autoUpdateAnimBg="0"/>
      <p:bldP spid="24579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바닥글 개체 틀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회계정보시스템  이장형 교수</a:t>
            </a:r>
            <a:endParaRPr lang="en-US" altLang="ko-KR" sz="1400" smtClean="0"/>
          </a:p>
        </p:txBody>
      </p:sp>
      <p:sp>
        <p:nvSpPr>
          <p:cNvPr id="10243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6F3C645B-507C-4FA1-A134-9C47E09F4282}" type="slidenum">
              <a:rPr lang="en-US" altLang="ko-KR" sz="1400" smtClean="0"/>
              <a:pPr eaLnBrk="1" hangingPunct="1"/>
              <a:t>3</a:t>
            </a:fld>
            <a:endParaRPr lang="en-US" altLang="ko-KR" sz="1400" smtClean="0"/>
          </a:p>
        </p:txBody>
      </p:sp>
      <p:sp>
        <p:nvSpPr>
          <p:cNvPr id="7577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mtClean="0"/>
              <a:t>제 </a:t>
            </a:r>
            <a:r>
              <a:rPr lang="en-US" altLang="ko-KR" smtClean="0"/>
              <a:t>1 </a:t>
            </a:r>
            <a:r>
              <a:rPr lang="ko-KR" altLang="en-US" smtClean="0"/>
              <a:t>절 정보와 정보기술</a:t>
            </a:r>
          </a:p>
        </p:txBody>
      </p:sp>
      <p:sp>
        <p:nvSpPr>
          <p:cNvPr id="7577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ko-KR" smtClean="0"/>
              <a:t>1. </a:t>
            </a:r>
            <a:r>
              <a:rPr lang="ko-KR" altLang="en-US" smtClean="0"/>
              <a:t>기업활동과 정보</a:t>
            </a:r>
          </a:p>
          <a:p>
            <a:pPr eaLnBrk="1" hangingPunct="1"/>
            <a:endParaRPr lang="ko-KR" altLang="en-US" smtClean="0"/>
          </a:p>
          <a:p>
            <a:pPr eaLnBrk="1" hangingPunct="1"/>
            <a:r>
              <a:rPr lang="ko-KR" altLang="en-US" smtClean="0"/>
              <a:t>기업활동에 있어서의 정보는 중요한 구성요소임</a:t>
            </a:r>
            <a:r>
              <a:rPr lang="en-US" altLang="ko-KR" smtClean="0"/>
              <a:t>.  </a:t>
            </a:r>
            <a:r>
              <a:rPr lang="ko-KR" altLang="en-US" smtClean="0"/>
              <a:t>어떠한 기업이라 할지라도 구체적인 행동에 앞서 의사결정</a:t>
            </a:r>
            <a:r>
              <a:rPr lang="en-US" altLang="ko-KR" smtClean="0"/>
              <a:t>(</a:t>
            </a:r>
            <a:r>
              <a:rPr lang="ko-KR" altLang="en-US" smtClean="0"/>
              <a:t>선택</a:t>
            </a:r>
            <a:r>
              <a:rPr lang="en-US" altLang="ko-KR" smtClean="0"/>
              <a:t>)</a:t>
            </a:r>
            <a:r>
              <a:rPr lang="ko-KR" altLang="en-US" smtClean="0"/>
              <a:t>을 하게 되는데 </a:t>
            </a:r>
            <a:r>
              <a:rPr lang="ko-KR" altLang="en-US" smtClean="0">
                <a:solidFill>
                  <a:srgbClr val="FF0000"/>
                </a:solidFill>
              </a:rPr>
              <a:t>의사결정에는 정보가 불가결함</a:t>
            </a:r>
            <a:r>
              <a:rPr lang="en-US" altLang="ko-KR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757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8" grpId="0" build="p" autoUpdateAnimBg="0"/>
      <p:bldP spid="75779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바닥글 개체 틀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회계정보시스템  이장형 교수</a:t>
            </a:r>
            <a:endParaRPr lang="en-US" altLang="ko-KR" sz="1400" smtClean="0"/>
          </a:p>
        </p:txBody>
      </p:sp>
      <p:sp>
        <p:nvSpPr>
          <p:cNvPr id="34819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6E8730F5-A3DB-4B59-9AF9-521A58D82959}" type="slidenum">
              <a:rPr lang="en-US" altLang="ko-KR" sz="1400" smtClean="0"/>
              <a:pPr eaLnBrk="1" hangingPunct="1"/>
              <a:t>30</a:t>
            </a:fld>
            <a:endParaRPr lang="en-US" altLang="ko-KR" sz="1400" smtClean="0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z="3500" smtClean="0"/>
              <a:t>시스템의 달성목표와 외부환경의 구분</a:t>
            </a:r>
            <a:endParaRPr lang="ko-KR" altLang="en-US" smtClean="0"/>
          </a:p>
        </p:txBody>
      </p:sp>
      <p:sp>
        <p:nvSpPr>
          <p:cNvPr id="26657" name="Rectangle 33"/>
          <p:cNvSpPr>
            <a:spLocks noGrp="1" noChangeArrowheads="1"/>
          </p:cNvSpPr>
          <p:nvPr>
            <p:ph type="body" idx="1"/>
          </p:nvPr>
        </p:nvSpPr>
        <p:spPr>
          <a:xfrm>
            <a:off x="1143000" y="1905000"/>
            <a:ext cx="7772400" cy="4114800"/>
          </a:xfrm>
        </p:spPr>
        <p:txBody>
          <a:bodyPr/>
          <a:lstStyle/>
          <a:p>
            <a:pPr eaLnBrk="1" hangingPunct="1"/>
            <a:r>
              <a:rPr lang="ko-KR" altLang="en-US" smtClean="0"/>
              <a:t>시스템의 달성목표와 외부환경의 구분</a:t>
            </a:r>
          </a:p>
        </p:txBody>
      </p:sp>
      <p:grpSp>
        <p:nvGrpSpPr>
          <p:cNvPr id="34822" name="Group 40"/>
          <p:cNvGrpSpPr>
            <a:grpSpLocks/>
          </p:cNvGrpSpPr>
          <p:nvPr/>
        </p:nvGrpSpPr>
        <p:grpSpPr bwMode="auto">
          <a:xfrm>
            <a:off x="1295400" y="2514600"/>
            <a:ext cx="7315200" cy="3810000"/>
            <a:chOff x="624" y="1344"/>
            <a:chExt cx="4608" cy="2400"/>
          </a:xfrm>
        </p:grpSpPr>
        <p:sp>
          <p:nvSpPr>
            <p:cNvPr id="34823" name="Rectangle 5"/>
            <p:cNvSpPr>
              <a:spLocks noChangeArrowheads="1"/>
            </p:cNvSpPr>
            <p:nvPr/>
          </p:nvSpPr>
          <p:spPr bwMode="auto">
            <a:xfrm>
              <a:off x="624" y="1344"/>
              <a:ext cx="4608" cy="2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endParaRPr lang="ko-KR" altLang="ko-KR"/>
            </a:p>
          </p:txBody>
        </p:sp>
        <p:sp>
          <p:nvSpPr>
            <p:cNvPr id="34824" name="Rectangle 6"/>
            <p:cNvSpPr>
              <a:spLocks noChangeArrowheads="1"/>
            </p:cNvSpPr>
            <p:nvPr/>
          </p:nvSpPr>
          <p:spPr bwMode="auto">
            <a:xfrm>
              <a:off x="624" y="1344"/>
              <a:ext cx="124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/>
                <a:t>구      분</a:t>
              </a:r>
            </a:p>
          </p:txBody>
        </p:sp>
        <p:sp>
          <p:nvSpPr>
            <p:cNvPr id="34825" name="Rectangle 7"/>
            <p:cNvSpPr>
              <a:spLocks noChangeArrowheads="1"/>
            </p:cNvSpPr>
            <p:nvPr/>
          </p:nvSpPr>
          <p:spPr bwMode="auto">
            <a:xfrm>
              <a:off x="624" y="1824"/>
              <a:ext cx="124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/>
                <a:t>달성목표</a:t>
              </a:r>
            </a:p>
          </p:txBody>
        </p:sp>
        <p:sp>
          <p:nvSpPr>
            <p:cNvPr id="34826" name="Rectangle 9"/>
            <p:cNvSpPr>
              <a:spLocks noChangeArrowheads="1"/>
            </p:cNvSpPr>
            <p:nvPr/>
          </p:nvSpPr>
          <p:spPr bwMode="auto">
            <a:xfrm>
              <a:off x="624" y="2304"/>
              <a:ext cx="1248" cy="14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/>
                <a:t>외부환경</a:t>
              </a:r>
            </a:p>
          </p:txBody>
        </p:sp>
        <p:sp>
          <p:nvSpPr>
            <p:cNvPr id="34827" name="Rectangle 16"/>
            <p:cNvSpPr>
              <a:spLocks noChangeArrowheads="1"/>
            </p:cNvSpPr>
            <p:nvPr/>
          </p:nvSpPr>
          <p:spPr bwMode="auto">
            <a:xfrm>
              <a:off x="1872" y="1344"/>
              <a:ext cx="2592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/>
                <a:t>내              용</a:t>
              </a:r>
            </a:p>
          </p:txBody>
        </p:sp>
        <p:sp>
          <p:nvSpPr>
            <p:cNvPr id="34828" name="Rectangle 18"/>
            <p:cNvSpPr>
              <a:spLocks noChangeArrowheads="1"/>
            </p:cNvSpPr>
            <p:nvPr/>
          </p:nvSpPr>
          <p:spPr bwMode="auto">
            <a:xfrm>
              <a:off x="1872" y="1824"/>
              <a:ext cx="2592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2000"/>
                <a:t>그 시스템이 도달해야만 되는 상태</a:t>
              </a:r>
              <a:endParaRPr lang="ko-KR" altLang="en-US"/>
            </a:p>
          </p:txBody>
        </p:sp>
        <p:sp>
          <p:nvSpPr>
            <p:cNvPr id="34829" name="Rectangle 19"/>
            <p:cNvSpPr>
              <a:spLocks noChangeArrowheads="1"/>
            </p:cNvSpPr>
            <p:nvPr/>
          </p:nvSpPr>
          <p:spPr bwMode="auto">
            <a:xfrm>
              <a:off x="1872" y="2304"/>
              <a:ext cx="2592" cy="14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2200"/>
                <a:t>그 시스템의 외부에 있는 모든</a:t>
              </a:r>
            </a:p>
            <a:p>
              <a:pPr algn="ctr" eaLnBrk="1" hangingPunct="1"/>
              <a:r>
                <a:rPr lang="ko-KR" altLang="en-US" sz="2200"/>
                <a:t>요소의 집합이며</a:t>
              </a:r>
              <a:r>
                <a:rPr lang="en-US" altLang="ko-KR" sz="2200"/>
                <a:t>, </a:t>
              </a:r>
              <a:r>
                <a:rPr lang="ko-KR" altLang="en-US" sz="2200"/>
                <a:t>그 속성의 </a:t>
              </a:r>
            </a:p>
            <a:p>
              <a:pPr algn="ctr" eaLnBrk="1" hangingPunct="1"/>
              <a:r>
                <a:rPr lang="ko-KR" altLang="en-US" sz="2200"/>
                <a:t>변화가 시스템에 영향을 미치고</a:t>
              </a:r>
              <a:r>
                <a:rPr lang="en-US" altLang="ko-KR" sz="2200"/>
                <a:t>,</a:t>
              </a:r>
            </a:p>
            <a:p>
              <a:pPr algn="ctr" eaLnBrk="1" hangingPunct="1"/>
              <a:r>
                <a:rPr lang="ko-KR" altLang="en-US" sz="2200"/>
                <a:t>또 시스템의 동작에 의하여 그</a:t>
              </a:r>
            </a:p>
            <a:p>
              <a:pPr algn="ctr" eaLnBrk="1" hangingPunct="1"/>
              <a:r>
                <a:rPr lang="ko-KR" altLang="en-US" sz="2200"/>
                <a:t> 속성이 영향을 받는다</a:t>
              </a:r>
            </a:p>
          </p:txBody>
        </p:sp>
        <p:sp>
          <p:nvSpPr>
            <p:cNvPr id="34830" name="Rectangle 22"/>
            <p:cNvSpPr>
              <a:spLocks noChangeArrowheads="1"/>
            </p:cNvSpPr>
            <p:nvPr/>
          </p:nvSpPr>
          <p:spPr bwMode="auto">
            <a:xfrm>
              <a:off x="4464" y="1344"/>
              <a:ext cx="76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/>
                <a:t>예</a:t>
              </a:r>
            </a:p>
          </p:txBody>
        </p:sp>
        <p:sp>
          <p:nvSpPr>
            <p:cNvPr id="34831" name="Rectangle 23"/>
            <p:cNvSpPr>
              <a:spLocks noChangeArrowheads="1"/>
            </p:cNvSpPr>
            <p:nvPr/>
          </p:nvSpPr>
          <p:spPr bwMode="auto">
            <a:xfrm>
              <a:off x="4464" y="1824"/>
              <a:ext cx="76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endParaRPr lang="ko-KR" altLang="en-US"/>
            </a:p>
          </p:txBody>
        </p:sp>
        <p:sp>
          <p:nvSpPr>
            <p:cNvPr id="34832" name="Rectangle 34"/>
            <p:cNvSpPr>
              <a:spLocks noChangeArrowheads="1"/>
            </p:cNvSpPr>
            <p:nvPr/>
          </p:nvSpPr>
          <p:spPr bwMode="auto">
            <a:xfrm>
              <a:off x="4464" y="1824"/>
              <a:ext cx="76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2000"/>
                <a:t>기능</a:t>
              </a:r>
              <a:r>
                <a:rPr lang="en-US" altLang="ko-KR" sz="2000"/>
                <a:t>, </a:t>
              </a:r>
              <a:r>
                <a:rPr lang="ko-KR" altLang="en-US" sz="2000"/>
                <a:t>성능</a:t>
              </a:r>
            </a:p>
            <a:p>
              <a:pPr algn="ctr" eaLnBrk="1" hangingPunct="1"/>
              <a:r>
                <a:rPr lang="ko-KR" altLang="en-US" sz="2000"/>
                <a:t>신뢰성 등</a:t>
              </a:r>
            </a:p>
          </p:txBody>
        </p:sp>
        <p:sp>
          <p:nvSpPr>
            <p:cNvPr id="34833" name="Rectangle 37"/>
            <p:cNvSpPr>
              <a:spLocks noChangeArrowheads="1"/>
            </p:cNvSpPr>
            <p:nvPr/>
          </p:nvSpPr>
          <p:spPr bwMode="auto">
            <a:xfrm>
              <a:off x="4464" y="2304"/>
              <a:ext cx="768" cy="14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800"/>
                <a:t>물리적 환경</a:t>
              </a:r>
            </a:p>
            <a:p>
              <a:pPr algn="ctr" eaLnBrk="1" hangingPunct="1"/>
              <a:r>
                <a:rPr lang="ko-KR" altLang="en-US" sz="1800"/>
                <a:t>기술적 환경</a:t>
              </a:r>
            </a:p>
            <a:p>
              <a:pPr algn="ctr" eaLnBrk="1" hangingPunct="1"/>
              <a:r>
                <a:rPr lang="ko-KR" altLang="en-US" sz="1800"/>
                <a:t>기계적</a:t>
              </a:r>
              <a:r>
                <a:rPr lang="en-US" altLang="ko-KR" sz="1800"/>
                <a:t>,</a:t>
              </a:r>
            </a:p>
            <a:p>
              <a:pPr algn="ctr" eaLnBrk="1" hangingPunct="1"/>
              <a:r>
                <a:rPr lang="ko-KR" altLang="en-US" sz="1800"/>
                <a:t>인간적</a:t>
              </a:r>
            </a:p>
            <a:p>
              <a:pPr algn="ctr" eaLnBrk="1" hangingPunct="1"/>
              <a:r>
                <a:rPr lang="ko-KR" altLang="en-US" sz="1800"/>
                <a:t>환경 등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66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 build="p" autoUpdateAnimBg="0"/>
      <p:bldP spid="26657" grpId="0" build="p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바닥글 개체 틀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회계정보시스템  이장형 교수</a:t>
            </a:r>
            <a:endParaRPr lang="en-US" altLang="ko-KR" sz="1400" smtClean="0"/>
          </a:p>
        </p:txBody>
      </p:sp>
      <p:sp>
        <p:nvSpPr>
          <p:cNvPr id="35843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1FB5CAE1-C3B9-412E-B32C-7AB7628C4FB0}" type="slidenum">
              <a:rPr lang="en-US" altLang="ko-KR" sz="1400" smtClean="0"/>
              <a:pPr eaLnBrk="1" hangingPunct="1"/>
              <a:t>31</a:t>
            </a:fld>
            <a:endParaRPr lang="en-US" altLang="ko-KR" sz="1400" smtClean="0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(2) </a:t>
            </a:r>
            <a:r>
              <a:rPr lang="ko-KR" altLang="en-US" smtClean="0"/>
              <a:t>시스템의 특징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ko-KR" altLang="en-US" smtClean="0"/>
              <a:t>목표</a:t>
            </a:r>
          </a:p>
          <a:p>
            <a:pPr eaLnBrk="1" hangingPunct="1">
              <a:lnSpc>
                <a:spcPct val="130000"/>
              </a:lnSpc>
            </a:pPr>
            <a:r>
              <a:rPr lang="ko-KR" altLang="en-US" smtClean="0"/>
              <a:t>정해진 절차에 따라 작동</a:t>
            </a:r>
          </a:p>
          <a:p>
            <a:pPr eaLnBrk="1" hangingPunct="1">
              <a:lnSpc>
                <a:spcPct val="130000"/>
              </a:lnSpc>
            </a:pPr>
            <a:r>
              <a:rPr lang="ko-KR" altLang="en-US" smtClean="0"/>
              <a:t>여러 개의 구성요소</a:t>
            </a:r>
          </a:p>
          <a:p>
            <a:pPr eaLnBrk="1" hangingPunct="1">
              <a:lnSpc>
                <a:spcPct val="130000"/>
              </a:lnSpc>
            </a:pPr>
            <a:r>
              <a:rPr lang="ko-KR" altLang="en-US" smtClean="0"/>
              <a:t>상호 유기적인 협조관계를 유지</a:t>
            </a:r>
          </a:p>
          <a:p>
            <a:pPr eaLnBrk="1" hangingPunct="1">
              <a:lnSpc>
                <a:spcPct val="130000"/>
              </a:lnSpc>
            </a:pPr>
            <a:r>
              <a:rPr lang="ko-KR" altLang="en-US" smtClean="0"/>
              <a:t>피드백</a:t>
            </a:r>
            <a:r>
              <a:rPr lang="en-US" altLang="ko-KR" smtClean="0"/>
              <a:t>(Feedback)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build="p" autoUpdateAnimBg="0"/>
      <p:bldP spid="27651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바닥글 개체 틀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회계정보시스템  이장형 교수</a:t>
            </a:r>
            <a:endParaRPr lang="en-US" altLang="ko-KR" sz="1400" smtClean="0"/>
          </a:p>
        </p:txBody>
      </p:sp>
      <p:sp>
        <p:nvSpPr>
          <p:cNvPr id="36867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264F80CC-802C-45DF-98EC-29C54B02EE92}" type="slidenum">
              <a:rPr lang="en-US" altLang="ko-KR" sz="1400" smtClean="0"/>
              <a:pPr eaLnBrk="1" hangingPunct="1"/>
              <a:t>32</a:t>
            </a:fld>
            <a:endParaRPr lang="en-US" altLang="ko-KR" sz="1400" smtClean="0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dirty="0" smtClean="0"/>
              <a:t>3. </a:t>
            </a:r>
            <a:r>
              <a:rPr lang="ko-KR" altLang="en-US" dirty="0" smtClean="0"/>
              <a:t>시스템의 종류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ko-KR" smtClean="0"/>
              <a:t>(1) </a:t>
            </a:r>
            <a:r>
              <a:rPr lang="ko-KR" altLang="en-US" smtClean="0"/>
              <a:t>확정시스템과 확률시스템</a:t>
            </a:r>
          </a:p>
          <a:p>
            <a:pPr eaLnBrk="1" hangingPunct="1"/>
            <a:r>
              <a:rPr lang="ko-KR" altLang="en-US" smtClean="0"/>
              <a:t>확정시스템</a:t>
            </a:r>
          </a:p>
          <a:p>
            <a:pPr eaLnBrk="1" hangingPunct="1">
              <a:buFontTx/>
              <a:buNone/>
            </a:pPr>
            <a:r>
              <a:rPr lang="ko-KR" altLang="en-US" smtClean="0"/>
              <a:t>   </a:t>
            </a:r>
            <a:r>
              <a:rPr lang="en-US" altLang="ko-KR" smtClean="0"/>
              <a:t>- </a:t>
            </a:r>
            <a:r>
              <a:rPr lang="ko-KR" altLang="en-US" smtClean="0"/>
              <a:t>예측할 수 있는 형태로 작동</a:t>
            </a:r>
          </a:p>
          <a:p>
            <a:pPr eaLnBrk="1" hangingPunct="1"/>
            <a:endParaRPr lang="ko-KR" altLang="en-US" smtClean="0"/>
          </a:p>
          <a:p>
            <a:pPr eaLnBrk="1" hangingPunct="1"/>
            <a:r>
              <a:rPr lang="ko-KR" altLang="en-US" smtClean="0"/>
              <a:t>확률시스템</a:t>
            </a:r>
          </a:p>
          <a:p>
            <a:pPr eaLnBrk="1" hangingPunct="1">
              <a:buFontTx/>
              <a:buNone/>
            </a:pPr>
            <a:r>
              <a:rPr lang="ko-KR" altLang="en-US" smtClean="0"/>
              <a:t>   </a:t>
            </a:r>
            <a:r>
              <a:rPr lang="en-US" altLang="ko-KR" smtClean="0"/>
              <a:t>- </a:t>
            </a:r>
            <a:r>
              <a:rPr lang="ko-KR" altLang="en-US" smtClean="0"/>
              <a:t>미래에 있음직한 행위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build="p" autoUpdateAnimBg="0"/>
      <p:bldP spid="28675" grpId="0" build="p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바닥글 개체 틀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회계정보시스템  이장형 교수</a:t>
            </a:r>
            <a:endParaRPr lang="en-US" altLang="ko-KR" sz="1400" smtClean="0"/>
          </a:p>
        </p:txBody>
      </p:sp>
      <p:sp>
        <p:nvSpPr>
          <p:cNvPr id="37891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BAE9B62F-5B0D-4E70-9C2D-EBABA7502940}" type="slidenum">
              <a:rPr lang="en-US" altLang="ko-KR" sz="1400" smtClean="0"/>
              <a:pPr eaLnBrk="1" hangingPunct="1"/>
              <a:t>33</a:t>
            </a:fld>
            <a:endParaRPr lang="en-US" altLang="ko-KR" sz="1400" smtClean="0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(2)</a:t>
            </a:r>
            <a:r>
              <a:rPr lang="ko-KR" altLang="en-US" smtClean="0"/>
              <a:t>폐쇄시스템과 개방시스템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ko-KR" smtClean="0"/>
          </a:p>
          <a:p>
            <a:pPr eaLnBrk="1" hangingPunct="1"/>
            <a:r>
              <a:rPr lang="ko-KR" altLang="en-US" smtClean="0"/>
              <a:t>폐쇄시스템</a:t>
            </a:r>
            <a:r>
              <a:rPr lang="en-US" altLang="ko-KR" smtClean="0"/>
              <a:t>(close system)</a:t>
            </a:r>
          </a:p>
          <a:p>
            <a:pPr eaLnBrk="1" hangingPunct="1">
              <a:buFontTx/>
              <a:buNone/>
            </a:pPr>
            <a:r>
              <a:rPr lang="en-US" altLang="ko-KR" smtClean="0"/>
              <a:t>   - </a:t>
            </a:r>
            <a:r>
              <a:rPr lang="ko-KR" altLang="en-US" smtClean="0"/>
              <a:t>변화되지 않는다</a:t>
            </a:r>
          </a:p>
          <a:p>
            <a:pPr eaLnBrk="1" hangingPunct="1"/>
            <a:endParaRPr lang="ko-KR" altLang="en-US" smtClean="0"/>
          </a:p>
          <a:p>
            <a:pPr eaLnBrk="1" hangingPunct="1"/>
            <a:r>
              <a:rPr lang="ko-KR" altLang="en-US" smtClean="0"/>
              <a:t>개방시스템</a:t>
            </a:r>
            <a:r>
              <a:rPr lang="en-US" altLang="ko-KR" smtClean="0"/>
              <a:t>(Open system)</a:t>
            </a:r>
          </a:p>
          <a:p>
            <a:pPr eaLnBrk="1" hangingPunct="1">
              <a:buFontTx/>
              <a:buNone/>
            </a:pPr>
            <a:r>
              <a:rPr lang="en-US" altLang="ko-KR" smtClean="0"/>
              <a:t>   - </a:t>
            </a:r>
            <a:r>
              <a:rPr lang="ko-KR" altLang="en-US" smtClean="0"/>
              <a:t>환경에 상호 작용하는 시스템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build="p" autoUpdateAnimBg="0"/>
      <p:bldP spid="29699" grpId="0" build="p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바닥글 개체 틀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회계정보시스템  이장형 교수</a:t>
            </a:r>
            <a:endParaRPr lang="en-US" altLang="ko-KR" sz="1400" smtClean="0"/>
          </a:p>
        </p:txBody>
      </p:sp>
      <p:sp>
        <p:nvSpPr>
          <p:cNvPr id="38915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472601C3-20E6-4DA5-8E99-70B1F6B6F79D}" type="slidenum">
              <a:rPr lang="en-US" altLang="ko-KR" sz="1400" smtClean="0"/>
              <a:pPr eaLnBrk="1" hangingPunct="1"/>
              <a:t>34</a:t>
            </a:fld>
            <a:endParaRPr lang="en-US" altLang="ko-KR" sz="1400" smtClean="0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mtClean="0"/>
              <a:t>개방성 문화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ko-KR" altLang="en-US" sz="26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정보사회는 조직 구성원들 간에 개방적인 정보교환과 의사소통 그리고 자연스러운 상호 작용을 요구한다</a:t>
            </a:r>
            <a:r>
              <a:rPr lang="en-US" altLang="ko-KR" sz="26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.</a:t>
            </a:r>
            <a:r>
              <a:rPr lang="en-US" altLang="ko-KR" sz="26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</a:t>
            </a:r>
            <a:r>
              <a:rPr lang="ko-KR" altLang="en-US" sz="26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정보자료의 개방과 자유스러운 의사소통은 정보공유화의 기본 전제이고</a:t>
            </a:r>
            <a:r>
              <a:rPr lang="en-US" altLang="ko-KR" sz="26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,</a:t>
            </a:r>
            <a:r>
              <a:rPr lang="en-US" altLang="ko-KR" sz="26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</a:t>
            </a:r>
            <a:r>
              <a:rPr lang="ko-KR" altLang="en-US" sz="26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조직 구성원들이 정보기술로부터 얻을 수 있는 가장 중요한 혜택이다</a:t>
            </a:r>
            <a:r>
              <a:rPr lang="en-US" altLang="ko-KR" sz="26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.</a:t>
            </a:r>
            <a:r>
              <a:rPr lang="en-US" altLang="ko-KR" sz="26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</a:t>
            </a:r>
            <a:r>
              <a:rPr lang="ko-KR" altLang="en-US" sz="26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따라서 개방성문화는 합리성문화와 창의성문화를 가능하게 만드는 기본요소라고 할 수 있다</a:t>
            </a:r>
            <a:r>
              <a:rPr lang="en-US" altLang="ko-KR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.</a:t>
            </a:r>
            <a:endParaRPr lang="en-US" altLang="ko-KR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 build="p" autoUpdateAnimBg="0"/>
      <p:bldP spid="30723" grpId="0" build="p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바닥글 개체 틀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회계정보시스템  이장형 교수</a:t>
            </a:r>
            <a:endParaRPr lang="en-US" altLang="ko-KR" sz="1400" smtClean="0"/>
          </a:p>
        </p:txBody>
      </p:sp>
      <p:sp>
        <p:nvSpPr>
          <p:cNvPr id="39939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63DCD300-817B-4D3D-9FED-FE57BF1DD2A6}" type="slidenum">
              <a:rPr lang="en-US" altLang="ko-KR" sz="1400" smtClean="0"/>
              <a:pPr eaLnBrk="1" hangingPunct="1"/>
              <a:t>35</a:t>
            </a:fld>
            <a:endParaRPr lang="en-US" altLang="ko-KR" sz="1400" smtClean="0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mtClean="0"/>
              <a:t>합리성 문화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ko-KR" altLang="en-US" sz="26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정보 기술은 조직 구성원들이 공유할 수 있는 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ko-KR" altLang="en-US" sz="26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정보 자료를 대폭 증가 시켜 줌으로써 정보에 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ko-KR" altLang="en-US" sz="26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의한 합리적인 의사결정 그리고 업무처리를 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ko-KR" altLang="en-US" sz="26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가능하게 해 준다</a:t>
            </a:r>
            <a:r>
              <a:rPr lang="en-US" altLang="ko-KR" sz="26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.</a:t>
            </a:r>
            <a:r>
              <a:rPr lang="en-US" altLang="ko-KR" sz="26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</a:t>
            </a:r>
            <a:r>
              <a:rPr lang="ko-KR" altLang="en-US" sz="26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그리하여 구성원들이 보다 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ko-KR" altLang="en-US" sz="26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합리적인 사고방식과 행동이 성공적인 조직경영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ko-KR" altLang="en-US" sz="26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에 중요한 역할을 하도록 기여한다</a:t>
            </a:r>
            <a:r>
              <a:rPr lang="en-US" altLang="ko-KR" sz="26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.</a:t>
            </a:r>
          </a:p>
          <a:p>
            <a:pPr algn="just" eaLnBrk="1" hangingPunct="1">
              <a:lnSpc>
                <a:spcPct val="150000"/>
              </a:lnSpc>
            </a:pPr>
            <a:r>
              <a:rPr lang="ko-KR" altLang="en-US" sz="2600" smtClean="0">
                <a:solidFill>
                  <a:srgbClr val="000000"/>
                </a:solidFill>
                <a:latin typeface="돋움체" pitchFamily="49" charset="-127"/>
                <a:ea typeface="돋움체" pitchFamily="49" charset="-127"/>
              </a:rPr>
              <a:t>제한</a:t>
            </a:r>
            <a:r>
              <a:rPr lang="en-US" altLang="ko-KR" sz="26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(bounded)</a:t>
            </a:r>
            <a:r>
              <a:rPr lang="ko-KR" altLang="en-US" sz="26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된 합리성 </a:t>
            </a:r>
            <a:r>
              <a:rPr lang="en-US" altLang="ko-KR" sz="26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:</a:t>
            </a:r>
            <a:r>
              <a:rPr lang="en-US" altLang="ko-KR" sz="26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</a:t>
            </a:r>
            <a:r>
              <a:rPr lang="ko-KR" altLang="en-US" sz="26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개방 시스템</a:t>
            </a:r>
            <a:r>
              <a:rPr lang="en-US" altLang="ko-KR" sz="26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.</a:t>
            </a:r>
            <a:endParaRPr lang="en-US" altLang="ko-KR" sz="2600" smtClean="0">
              <a:solidFill>
                <a:srgbClr val="000000"/>
              </a:solidFill>
              <a:latin typeface="바탕체" pitchFamily="17" charset="-127"/>
              <a:ea typeface="바탕체" pitchFamily="17" charset="-127"/>
            </a:endParaRPr>
          </a:p>
          <a:p>
            <a:pPr algn="just" eaLnBrk="1" hangingPunct="1"/>
            <a:r>
              <a:rPr lang="ko-KR" altLang="en-US" sz="2600" smtClean="0">
                <a:latin typeface="돋움체" pitchFamily="49" charset="-127"/>
                <a:ea typeface="돋움체" pitchFamily="49" charset="-127"/>
              </a:rPr>
              <a:t>완전</a:t>
            </a:r>
            <a:r>
              <a:rPr lang="en-US" altLang="ko-KR" sz="2600" smtClean="0">
                <a:latin typeface="Script"/>
                <a:ea typeface="바탕체" pitchFamily="17" charset="-127"/>
              </a:rPr>
              <a:t>(complete)</a:t>
            </a:r>
            <a:r>
              <a:rPr lang="ko-KR" altLang="en-US" sz="2600" smtClean="0">
                <a:ea typeface="바탕체" pitchFamily="17" charset="-127"/>
              </a:rPr>
              <a:t>한 합리성 </a:t>
            </a:r>
            <a:r>
              <a:rPr lang="en-US" altLang="ko-KR" sz="2600" smtClean="0">
                <a:latin typeface="Script"/>
                <a:ea typeface="바탕체" pitchFamily="17" charset="-127"/>
              </a:rPr>
              <a:t>:</a:t>
            </a:r>
            <a:r>
              <a:rPr lang="en-US" altLang="ko-KR" sz="2600" smtClean="0">
                <a:ea typeface="바탕체" pitchFamily="17" charset="-127"/>
              </a:rPr>
              <a:t> </a:t>
            </a:r>
            <a:r>
              <a:rPr lang="ko-KR" altLang="en-US" sz="2600" smtClean="0">
                <a:ea typeface="바탕체" pitchFamily="17" charset="-127"/>
              </a:rPr>
              <a:t>확률성을 전제로 한 폐쇄 시스템</a:t>
            </a:r>
            <a:r>
              <a:rPr lang="en-US" altLang="ko-KR" sz="2600" smtClean="0">
                <a:latin typeface="Script"/>
                <a:ea typeface="바탕체" pitchFamily="17" charset="-127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500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build="p" autoUpdateAnimBg="0"/>
      <p:bldP spid="31747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바닥글 개체 틀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회계정보시스템  이장형 교수</a:t>
            </a:r>
            <a:endParaRPr lang="en-US" altLang="ko-KR" sz="1400" smtClean="0"/>
          </a:p>
        </p:txBody>
      </p:sp>
      <p:sp>
        <p:nvSpPr>
          <p:cNvPr id="40963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81528C92-1979-47BE-9D5E-89BBC7346A83}" type="slidenum">
              <a:rPr lang="en-US" altLang="ko-KR" sz="1400" smtClean="0"/>
              <a:pPr eaLnBrk="1" hangingPunct="1"/>
              <a:t>36</a:t>
            </a:fld>
            <a:endParaRPr lang="en-US" altLang="ko-KR" sz="1400" smtClean="0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4000" smtClean="0"/>
              <a:t>(3) </a:t>
            </a:r>
            <a:r>
              <a:rPr lang="ko-KR" altLang="en-US" sz="3600" smtClean="0"/>
              <a:t>물리적 시스템 과 추상적 시스템</a:t>
            </a:r>
            <a:endParaRPr lang="ko-KR" altLang="en-US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ko-KR" altLang="en-US" smtClean="0"/>
              <a:t>물리적시스템설계</a:t>
            </a:r>
            <a:r>
              <a:rPr lang="en-US" altLang="ko-KR" sz="2800" smtClean="0"/>
              <a:t>(physical system design)</a:t>
            </a:r>
          </a:p>
          <a:p>
            <a:pPr eaLnBrk="1" hangingPunct="1">
              <a:buFontTx/>
              <a:buNone/>
            </a:pPr>
            <a:r>
              <a:rPr lang="en-US" altLang="ko-KR" smtClean="0"/>
              <a:t>   </a:t>
            </a:r>
            <a:r>
              <a:rPr lang="ko-KR" altLang="en-US" smtClean="0"/>
              <a:t>사용자 인터페이스 방법</a:t>
            </a:r>
          </a:p>
          <a:p>
            <a:pPr eaLnBrk="1" hangingPunct="1">
              <a:buFontTx/>
              <a:buNone/>
            </a:pPr>
            <a:r>
              <a:rPr lang="ko-KR" altLang="en-US" smtClean="0"/>
              <a:t>   데이터 베이스구조</a:t>
            </a:r>
          </a:p>
          <a:p>
            <a:pPr eaLnBrk="1" hangingPunct="1">
              <a:buFontTx/>
              <a:buNone/>
            </a:pPr>
            <a:r>
              <a:rPr lang="ko-KR" altLang="en-US" smtClean="0"/>
              <a:t>   처리 및 통제절차에 관한 구체적인 명세</a:t>
            </a:r>
          </a:p>
          <a:p>
            <a:pPr eaLnBrk="1" hangingPunct="1"/>
            <a:r>
              <a:rPr lang="ko-KR" altLang="en-US" smtClean="0"/>
              <a:t>추상적 시스템 </a:t>
            </a:r>
            <a:r>
              <a:rPr lang="en-US" altLang="ko-KR" smtClean="0"/>
              <a:t>(abstract system)</a:t>
            </a:r>
          </a:p>
          <a:p>
            <a:pPr eaLnBrk="1" hangingPunct="1">
              <a:buFontTx/>
              <a:buNone/>
            </a:pPr>
            <a:r>
              <a:rPr lang="en-US" altLang="ko-KR" smtClean="0"/>
              <a:t>    </a:t>
            </a:r>
            <a:r>
              <a:rPr lang="ko-KR" altLang="en-US" smtClean="0"/>
              <a:t>추상화란 실제 세계에 존재하지 않는 객체를 상정한다는 점을 의미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build="p" autoUpdateAnimBg="0"/>
      <p:bldP spid="32771" grpId="0" build="p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바닥글 개체 틀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회계정보시스템  이장형 교수</a:t>
            </a:r>
            <a:endParaRPr lang="en-US" altLang="ko-KR" sz="1400" smtClean="0"/>
          </a:p>
        </p:txBody>
      </p:sp>
      <p:sp>
        <p:nvSpPr>
          <p:cNvPr id="41987" name="슬라이드 번호 개체 틀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959C043B-6225-4385-83E7-5316E6A89861}" type="slidenum">
              <a:rPr lang="en-US" altLang="ko-KR" sz="1400" smtClean="0"/>
              <a:pPr eaLnBrk="1" hangingPunct="1"/>
              <a:t>37</a:t>
            </a:fld>
            <a:endParaRPr lang="en-US" altLang="ko-KR" sz="1400" smtClean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3657600" y="1066800"/>
            <a:ext cx="12954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800"/>
              <a:t>예산통제</a:t>
            </a:r>
          </a:p>
          <a:p>
            <a:pPr algn="ctr" eaLnBrk="1" hangingPunct="1"/>
            <a:r>
              <a:rPr lang="ko-KR" altLang="en-US" sz="1800"/>
              <a:t>시스템</a:t>
            </a: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3581400" y="2971800"/>
            <a:ext cx="14478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재무회계</a:t>
            </a:r>
          </a:p>
          <a:p>
            <a:pPr algn="ctr" eaLnBrk="1" hangingPunct="1"/>
            <a:r>
              <a:rPr lang="ko-KR" altLang="en-US"/>
              <a:t>시스템</a:t>
            </a: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685800" y="2971800"/>
            <a:ext cx="14478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자금관리</a:t>
            </a:r>
          </a:p>
          <a:p>
            <a:pPr algn="ctr" eaLnBrk="1" hangingPunct="1"/>
            <a:r>
              <a:rPr lang="ko-KR" altLang="en-US"/>
              <a:t>시스템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6553200" y="3048000"/>
            <a:ext cx="1524000" cy="838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endParaRPr lang="ko-KR" altLang="ko-KR"/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2514600" y="5410200"/>
            <a:ext cx="12192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세무회계</a:t>
            </a:r>
          </a:p>
          <a:p>
            <a:pPr algn="ctr" eaLnBrk="1" hangingPunct="1"/>
            <a:r>
              <a:rPr lang="ko-KR" altLang="en-US"/>
              <a:t>시스템</a:t>
            </a:r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4876800" y="5334000"/>
            <a:ext cx="1600200" cy="838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800"/>
              <a:t>고정자산관리</a:t>
            </a:r>
          </a:p>
          <a:p>
            <a:pPr algn="ctr" eaLnBrk="1" hangingPunct="1"/>
            <a:r>
              <a:rPr lang="ko-KR" altLang="en-US" sz="1800"/>
              <a:t>시스템</a:t>
            </a:r>
          </a:p>
        </p:txBody>
      </p:sp>
      <p:cxnSp>
        <p:nvCxnSpPr>
          <p:cNvPr id="34824" name="AutoShape 8"/>
          <p:cNvCxnSpPr>
            <a:cxnSpLocks noChangeShapeType="1"/>
            <a:stCxn id="34818" idx="2"/>
            <a:endCxn id="34819" idx="0"/>
          </p:cNvCxnSpPr>
          <p:nvPr/>
        </p:nvCxnSpPr>
        <p:spPr bwMode="auto">
          <a:xfrm>
            <a:off x="4305300" y="1676400"/>
            <a:ext cx="0" cy="1295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828" name="Line 12"/>
          <p:cNvSpPr>
            <a:spLocks noChangeShapeType="1"/>
          </p:cNvSpPr>
          <p:nvPr/>
        </p:nvSpPr>
        <p:spPr bwMode="auto">
          <a:xfrm>
            <a:off x="4038600" y="16764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34833" name="Line 17"/>
          <p:cNvSpPr>
            <a:spLocks noChangeShapeType="1"/>
          </p:cNvSpPr>
          <p:nvPr/>
        </p:nvSpPr>
        <p:spPr bwMode="auto">
          <a:xfrm>
            <a:off x="4267200" y="381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cxnSp>
        <p:nvCxnSpPr>
          <p:cNvPr id="34834" name="AutoShape 18"/>
          <p:cNvCxnSpPr>
            <a:cxnSpLocks noChangeShapeType="1"/>
            <a:stCxn id="34818" idx="1"/>
            <a:endCxn id="34820" idx="0"/>
          </p:cNvCxnSpPr>
          <p:nvPr/>
        </p:nvCxnSpPr>
        <p:spPr bwMode="auto">
          <a:xfrm rot="10800000" flipV="1">
            <a:off x="1409700" y="1371600"/>
            <a:ext cx="2247900" cy="16002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836" name="Text Box 20"/>
          <p:cNvSpPr txBox="1">
            <a:spLocks noChangeArrowheads="1"/>
          </p:cNvSpPr>
          <p:nvPr/>
        </p:nvSpPr>
        <p:spPr bwMode="auto">
          <a:xfrm>
            <a:off x="1203325" y="708025"/>
            <a:ext cx="1555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800"/>
              <a:t>현금수지예산</a:t>
            </a:r>
            <a:endParaRPr lang="ko-KR" altLang="en-US"/>
          </a:p>
        </p:txBody>
      </p:sp>
      <p:sp>
        <p:nvSpPr>
          <p:cNvPr id="34837" name="Text Box 21"/>
          <p:cNvSpPr txBox="1">
            <a:spLocks noChangeArrowheads="1"/>
          </p:cNvSpPr>
          <p:nvPr/>
        </p:nvSpPr>
        <p:spPr bwMode="auto">
          <a:xfrm>
            <a:off x="1584325" y="1546225"/>
            <a:ext cx="1327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800"/>
              <a:t>자금집행실</a:t>
            </a:r>
          </a:p>
        </p:txBody>
      </p:sp>
      <p:sp>
        <p:nvSpPr>
          <p:cNvPr id="34838" name="Text Box 22"/>
          <p:cNvSpPr txBox="1">
            <a:spLocks noChangeArrowheads="1"/>
          </p:cNvSpPr>
          <p:nvPr/>
        </p:nvSpPr>
        <p:spPr bwMode="auto">
          <a:xfrm>
            <a:off x="3657600" y="1752600"/>
            <a:ext cx="396875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/>
              <a:t>추정재무제표</a:t>
            </a:r>
          </a:p>
        </p:txBody>
      </p:sp>
      <p:sp>
        <p:nvSpPr>
          <p:cNvPr id="34839" name="Text Box 23"/>
          <p:cNvSpPr txBox="1">
            <a:spLocks noChangeArrowheads="1"/>
          </p:cNvSpPr>
          <p:nvPr/>
        </p:nvSpPr>
        <p:spPr bwMode="auto">
          <a:xfrm>
            <a:off x="4373563" y="1706563"/>
            <a:ext cx="396875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/>
              <a:t>실재재무제표</a:t>
            </a:r>
            <a:endParaRPr lang="ko-KR" altLang="en-US"/>
          </a:p>
        </p:txBody>
      </p:sp>
      <p:cxnSp>
        <p:nvCxnSpPr>
          <p:cNvPr id="34840" name="AutoShape 24"/>
          <p:cNvCxnSpPr>
            <a:cxnSpLocks noChangeShapeType="1"/>
            <a:stCxn id="34818" idx="3"/>
            <a:endCxn id="34821" idx="0"/>
          </p:cNvCxnSpPr>
          <p:nvPr/>
        </p:nvCxnSpPr>
        <p:spPr bwMode="auto">
          <a:xfrm>
            <a:off x="4953000" y="1371600"/>
            <a:ext cx="2362200" cy="16764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841" name="Text Box 25"/>
          <p:cNvSpPr txBox="1">
            <a:spLocks noChangeArrowheads="1"/>
          </p:cNvSpPr>
          <p:nvPr/>
        </p:nvSpPr>
        <p:spPr bwMode="auto">
          <a:xfrm>
            <a:off x="5562600" y="914400"/>
            <a:ext cx="1098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800"/>
              <a:t>제조예산</a:t>
            </a:r>
            <a:endParaRPr lang="ko-KR" altLang="en-US"/>
          </a:p>
        </p:txBody>
      </p:sp>
      <p:sp>
        <p:nvSpPr>
          <p:cNvPr id="34842" name="Text Box 26"/>
          <p:cNvSpPr txBox="1">
            <a:spLocks noChangeArrowheads="1"/>
          </p:cNvSpPr>
          <p:nvPr/>
        </p:nvSpPr>
        <p:spPr bwMode="auto">
          <a:xfrm>
            <a:off x="5622925" y="1622425"/>
            <a:ext cx="1098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800"/>
              <a:t>제조원가</a:t>
            </a:r>
            <a:endParaRPr lang="ko-KR" altLang="en-US"/>
          </a:p>
        </p:txBody>
      </p:sp>
      <p:cxnSp>
        <p:nvCxnSpPr>
          <p:cNvPr id="34843" name="AutoShape 27"/>
          <p:cNvCxnSpPr>
            <a:cxnSpLocks noChangeShapeType="1"/>
            <a:stCxn id="34819" idx="3"/>
            <a:endCxn id="34821" idx="1"/>
          </p:cNvCxnSpPr>
          <p:nvPr/>
        </p:nvCxnSpPr>
        <p:spPr bwMode="auto">
          <a:xfrm>
            <a:off x="5029200" y="3429000"/>
            <a:ext cx="1524000" cy="38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44" name="AutoShape 28"/>
          <p:cNvCxnSpPr>
            <a:cxnSpLocks noChangeShapeType="1"/>
            <a:stCxn id="34820" idx="3"/>
            <a:endCxn id="34819" idx="1"/>
          </p:cNvCxnSpPr>
          <p:nvPr/>
        </p:nvCxnSpPr>
        <p:spPr bwMode="auto">
          <a:xfrm>
            <a:off x="2133600" y="3429000"/>
            <a:ext cx="1447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845" name="Text Box 29"/>
          <p:cNvSpPr txBox="1">
            <a:spLocks noChangeArrowheads="1"/>
          </p:cNvSpPr>
          <p:nvPr/>
        </p:nvSpPr>
        <p:spPr bwMode="auto">
          <a:xfrm>
            <a:off x="2346325" y="2944813"/>
            <a:ext cx="1200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600"/>
              <a:t>입출금전표</a:t>
            </a:r>
          </a:p>
        </p:txBody>
      </p:sp>
      <p:sp>
        <p:nvSpPr>
          <p:cNvPr id="34846" name="Text Box 30"/>
          <p:cNvSpPr txBox="1">
            <a:spLocks noChangeArrowheads="1"/>
          </p:cNvSpPr>
          <p:nvPr/>
        </p:nvSpPr>
        <p:spPr bwMode="auto">
          <a:xfrm>
            <a:off x="2362200" y="3505200"/>
            <a:ext cx="9969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600"/>
              <a:t>대체전표</a:t>
            </a:r>
          </a:p>
        </p:txBody>
      </p:sp>
      <p:sp>
        <p:nvSpPr>
          <p:cNvPr id="34847" name="Text Box 31"/>
          <p:cNvSpPr txBox="1">
            <a:spLocks noChangeArrowheads="1"/>
          </p:cNvSpPr>
          <p:nvPr/>
        </p:nvSpPr>
        <p:spPr bwMode="auto">
          <a:xfrm>
            <a:off x="5105400" y="2743200"/>
            <a:ext cx="113347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600"/>
              <a:t>대체전표</a:t>
            </a:r>
          </a:p>
          <a:p>
            <a:pPr eaLnBrk="1" hangingPunct="1"/>
            <a:r>
              <a:rPr lang="en-US" altLang="ko-KR" sz="1600"/>
              <a:t>(</a:t>
            </a:r>
            <a:r>
              <a:rPr lang="ko-KR" altLang="en-US" sz="1600"/>
              <a:t>제조원가</a:t>
            </a:r>
            <a:r>
              <a:rPr lang="en-US" altLang="ko-KR" sz="1600"/>
              <a:t>)</a:t>
            </a:r>
          </a:p>
        </p:txBody>
      </p:sp>
      <p:sp>
        <p:nvSpPr>
          <p:cNvPr id="34848" name="Text Box 32"/>
          <p:cNvSpPr txBox="1">
            <a:spLocks noChangeArrowheads="1"/>
          </p:cNvSpPr>
          <p:nvPr/>
        </p:nvSpPr>
        <p:spPr bwMode="auto">
          <a:xfrm>
            <a:off x="5257800" y="3505200"/>
            <a:ext cx="9969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600"/>
              <a:t>제조경비</a:t>
            </a:r>
          </a:p>
        </p:txBody>
      </p:sp>
      <p:sp>
        <p:nvSpPr>
          <p:cNvPr id="34849" name="Line 33"/>
          <p:cNvSpPr>
            <a:spLocks noChangeShapeType="1"/>
          </p:cNvSpPr>
          <p:nvPr/>
        </p:nvSpPr>
        <p:spPr bwMode="auto">
          <a:xfrm>
            <a:off x="8077200" y="32004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34850" name="Line 34"/>
          <p:cNvSpPr>
            <a:spLocks noChangeShapeType="1"/>
          </p:cNvSpPr>
          <p:nvPr/>
        </p:nvSpPr>
        <p:spPr bwMode="auto">
          <a:xfrm>
            <a:off x="8077200" y="35052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34851" name="Text Box 35"/>
          <p:cNvSpPr txBox="1">
            <a:spLocks noChangeArrowheads="1"/>
          </p:cNvSpPr>
          <p:nvPr/>
        </p:nvSpPr>
        <p:spPr bwMode="auto">
          <a:xfrm>
            <a:off x="7391400" y="2667000"/>
            <a:ext cx="15462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/>
              <a:t>재료비</a:t>
            </a:r>
            <a:r>
              <a:rPr lang="en-US" altLang="ko-KR" sz="1400"/>
              <a:t>(</a:t>
            </a:r>
            <a:r>
              <a:rPr lang="ko-KR" altLang="en-US" sz="1400"/>
              <a:t>자재관리</a:t>
            </a:r>
            <a:r>
              <a:rPr lang="en-US" altLang="ko-KR" sz="1400"/>
              <a:t>)</a:t>
            </a:r>
            <a:endParaRPr lang="en-US" altLang="ko-KR"/>
          </a:p>
        </p:txBody>
      </p:sp>
      <p:sp>
        <p:nvSpPr>
          <p:cNvPr id="34852" name="Text Box 36"/>
          <p:cNvSpPr txBox="1">
            <a:spLocks noChangeArrowheads="1"/>
          </p:cNvSpPr>
          <p:nvPr/>
        </p:nvSpPr>
        <p:spPr bwMode="auto">
          <a:xfrm>
            <a:off x="7315200" y="3962400"/>
            <a:ext cx="15462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/>
              <a:t>노무비</a:t>
            </a:r>
            <a:r>
              <a:rPr lang="en-US" altLang="ko-KR" sz="1400"/>
              <a:t>(</a:t>
            </a:r>
            <a:r>
              <a:rPr lang="ko-KR" altLang="en-US" sz="1400"/>
              <a:t>인사관리</a:t>
            </a:r>
            <a:r>
              <a:rPr lang="en-US" altLang="ko-KR" sz="1400"/>
              <a:t>)</a:t>
            </a:r>
          </a:p>
        </p:txBody>
      </p:sp>
      <p:cxnSp>
        <p:nvCxnSpPr>
          <p:cNvPr id="34855" name="AutoShape 39"/>
          <p:cNvCxnSpPr>
            <a:cxnSpLocks noChangeShapeType="1"/>
            <a:stCxn id="34819" idx="2"/>
            <a:endCxn id="34822" idx="0"/>
          </p:cNvCxnSpPr>
          <p:nvPr/>
        </p:nvCxnSpPr>
        <p:spPr bwMode="auto">
          <a:xfrm rot="5400000">
            <a:off x="2952750" y="4057650"/>
            <a:ext cx="1524000" cy="11811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56" name="AutoShape 40"/>
          <p:cNvCxnSpPr>
            <a:cxnSpLocks noChangeShapeType="1"/>
            <a:stCxn id="34819" idx="2"/>
            <a:endCxn id="34823" idx="0"/>
          </p:cNvCxnSpPr>
          <p:nvPr/>
        </p:nvCxnSpPr>
        <p:spPr bwMode="auto">
          <a:xfrm rot="16200000" flipH="1">
            <a:off x="4267200" y="3924300"/>
            <a:ext cx="1447800" cy="13716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857" name="Line 41"/>
          <p:cNvSpPr>
            <a:spLocks noChangeShapeType="1"/>
          </p:cNvSpPr>
          <p:nvPr/>
        </p:nvSpPr>
        <p:spPr bwMode="auto">
          <a:xfrm>
            <a:off x="7162800" y="3886200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34858" name="Line 42"/>
          <p:cNvSpPr>
            <a:spLocks noChangeShapeType="1"/>
          </p:cNvSpPr>
          <p:nvPr/>
        </p:nvSpPr>
        <p:spPr bwMode="auto">
          <a:xfrm flipH="1">
            <a:off x="1371600" y="58674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34859" name="Line 43"/>
          <p:cNvSpPr>
            <a:spLocks noChangeShapeType="1"/>
          </p:cNvSpPr>
          <p:nvPr/>
        </p:nvSpPr>
        <p:spPr bwMode="auto">
          <a:xfrm>
            <a:off x="5638800" y="6172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34860" name="Text Box 44"/>
          <p:cNvSpPr txBox="1">
            <a:spLocks noChangeArrowheads="1"/>
          </p:cNvSpPr>
          <p:nvPr/>
        </p:nvSpPr>
        <p:spPr bwMode="auto">
          <a:xfrm>
            <a:off x="5013325" y="4164013"/>
            <a:ext cx="9969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600"/>
              <a:t>대체전표</a:t>
            </a:r>
          </a:p>
        </p:txBody>
      </p:sp>
      <p:sp>
        <p:nvSpPr>
          <p:cNvPr id="34861" name="Text Box 45"/>
          <p:cNvSpPr txBox="1">
            <a:spLocks noChangeArrowheads="1"/>
          </p:cNvSpPr>
          <p:nvPr/>
        </p:nvSpPr>
        <p:spPr bwMode="auto">
          <a:xfrm>
            <a:off x="2463800" y="4068763"/>
            <a:ext cx="428625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600"/>
              <a:t>실제재무제표</a:t>
            </a:r>
          </a:p>
        </p:txBody>
      </p:sp>
      <p:sp>
        <p:nvSpPr>
          <p:cNvPr id="34867" name="Text Box 51"/>
          <p:cNvSpPr txBox="1">
            <a:spLocks noChangeArrowheads="1"/>
          </p:cNvSpPr>
          <p:nvPr/>
        </p:nvSpPr>
        <p:spPr bwMode="auto">
          <a:xfrm>
            <a:off x="6705600" y="3124200"/>
            <a:ext cx="1200150" cy="7016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2000"/>
              <a:t>원가회계</a:t>
            </a:r>
          </a:p>
          <a:p>
            <a:pPr eaLnBrk="1" hangingPunct="1"/>
            <a:r>
              <a:rPr lang="ko-KR" altLang="en-US" sz="2000"/>
              <a:t>시스템</a:t>
            </a:r>
          </a:p>
        </p:txBody>
      </p:sp>
      <p:sp>
        <p:nvSpPr>
          <p:cNvPr id="34868" name="Line 52"/>
          <p:cNvSpPr>
            <a:spLocks noChangeShapeType="1"/>
          </p:cNvSpPr>
          <p:nvPr/>
        </p:nvSpPr>
        <p:spPr bwMode="auto">
          <a:xfrm>
            <a:off x="6477000" y="57150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34869" name="Text Box 53"/>
          <p:cNvSpPr txBox="1">
            <a:spLocks noChangeArrowheads="1"/>
          </p:cNvSpPr>
          <p:nvPr/>
        </p:nvSpPr>
        <p:spPr bwMode="auto">
          <a:xfrm>
            <a:off x="7146925" y="4343400"/>
            <a:ext cx="107315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/>
              <a:t>재공품공수</a:t>
            </a:r>
          </a:p>
          <a:p>
            <a:pPr eaLnBrk="1" hangingPunct="1"/>
            <a:r>
              <a:rPr lang="en-US" altLang="ko-KR" sz="1400"/>
              <a:t>(</a:t>
            </a:r>
            <a:r>
              <a:rPr lang="ko-KR" altLang="en-US" sz="1400"/>
              <a:t>생산관리</a:t>
            </a:r>
            <a:r>
              <a:rPr lang="en-US" altLang="ko-KR" sz="1400"/>
              <a:t>)</a:t>
            </a:r>
          </a:p>
        </p:txBody>
      </p:sp>
      <p:sp>
        <p:nvSpPr>
          <p:cNvPr id="34870" name="Text Box 54"/>
          <p:cNvSpPr txBox="1">
            <a:spLocks noChangeArrowheads="1"/>
          </p:cNvSpPr>
          <p:nvPr/>
        </p:nvSpPr>
        <p:spPr bwMode="auto">
          <a:xfrm>
            <a:off x="6629400" y="5334000"/>
            <a:ext cx="17240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/>
              <a:t>투자예산</a:t>
            </a:r>
            <a:r>
              <a:rPr lang="en-US" altLang="ko-KR" sz="1400"/>
              <a:t>(</a:t>
            </a:r>
            <a:r>
              <a:rPr lang="ko-KR" altLang="en-US" sz="1400"/>
              <a:t>예산통제</a:t>
            </a:r>
            <a:r>
              <a:rPr lang="en-US" altLang="ko-KR" sz="1400"/>
              <a:t>)</a:t>
            </a:r>
            <a:endParaRPr lang="en-US" altLang="ko-KR"/>
          </a:p>
        </p:txBody>
      </p:sp>
      <p:sp>
        <p:nvSpPr>
          <p:cNvPr id="34871" name="Text Box 55"/>
          <p:cNvSpPr txBox="1">
            <a:spLocks noChangeArrowheads="1"/>
          </p:cNvSpPr>
          <p:nvPr/>
        </p:nvSpPr>
        <p:spPr bwMode="auto">
          <a:xfrm>
            <a:off x="5927725" y="6297613"/>
            <a:ext cx="9969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600"/>
              <a:t>자본예산</a:t>
            </a:r>
            <a:endParaRPr lang="ko-KR" altLang="en-US"/>
          </a:p>
        </p:txBody>
      </p:sp>
      <p:sp>
        <p:nvSpPr>
          <p:cNvPr id="34872" name="Text Box 56"/>
          <p:cNvSpPr txBox="1">
            <a:spLocks noChangeArrowheads="1"/>
          </p:cNvSpPr>
          <p:nvPr/>
        </p:nvSpPr>
        <p:spPr bwMode="auto">
          <a:xfrm>
            <a:off x="1600200" y="5459413"/>
            <a:ext cx="793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600"/>
              <a:t>부가세</a:t>
            </a:r>
            <a:endParaRPr lang="ko-KR" altLang="en-US"/>
          </a:p>
        </p:txBody>
      </p:sp>
      <p:sp>
        <p:nvSpPr>
          <p:cNvPr id="34873" name="Text Box 57"/>
          <p:cNvSpPr txBox="1">
            <a:spLocks noChangeArrowheads="1"/>
          </p:cNvSpPr>
          <p:nvPr/>
        </p:nvSpPr>
        <p:spPr bwMode="auto">
          <a:xfrm>
            <a:off x="1279525" y="6069013"/>
            <a:ext cx="1200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600"/>
              <a:t>특수세자료</a:t>
            </a:r>
            <a:endParaRPr lang="ko-KR" altLang="en-US" sz="1400"/>
          </a:p>
        </p:txBody>
      </p:sp>
      <p:sp>
        <p:nvSpPr>
          <p:cNvPr id="42029" name="Text Box 58"/>
          <p:cNvSpPr txBox="1">
            <a:spLocks noChangeArrowheads="1"/>
          </p:cNvSpPr>
          <p:nvPr/>
        </p:nvSpPr>
        <p:spPr bwMode="auto">
          <a:xfrm>
            <a:off x="228600" y="5562600"/>
            <a:ext cx="107315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/>
              <a:t>마케팅관리</a:t>
            </a:r>
          </a:p>
          <a:p>
            <a:pPr eaLnBrk="1" hangingPunct="1"/>
            <a:r>
              <a:rPr lang="en-US" altLang="ko-KR" sz="1400"/>
              <a:t>(</a:t>
            </a:r>
            <a:r>
              <a:rPr lang="ko-KR" altLang="en-US" sz="1400"/>
              <a:t>자재관리</a:t>
            </a:r>
            <a:r>
              <a:rPr lang="en-US" altLang="ko-KR" sz="1400"/>
              <a:t>)</a:t>
            </a:r>
          </a:p>
        </p:txBody>
      </p:sp>
      <p:sp>
        <p:nvSpPr>
          <p:cNvPr id="34878" name="Text Box 62"/>
          <p:cNvSpPr txBox="1">
            <a:spLocks noChangeArrowheads="1"/>
          </p:cNvSpPr>
          <p:nvPr/>
        </p:nvSpPr>
        <p:spPr bwMode="auto">
          <a:xfrm>
            <a:off x="4632325" y="290513"/>
            <a:ext cx="113347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600"/>
              <a:t>경영목표 </a:t>
            </a:r>
          </a:p>
          <a:p>
            <a:pPr eaLnBrk="1" hangingPunct="1"/>
            <a:r>
              <a:rPr lang="en-US" altLang="ko-KR" sz="1600"/>
              <a:t>(</a:t>
            </a:r>
            <a:r>
              <a:rPr lang="ko-KR" altLang="en-US" sz="1600"/>
              <a:t>전략계획</a:t>
            </a:r>
            <a:r>
              <a:rPr lang="en-US" altLang="ko-KR" sz="1600"/>
              <a:t>)</a:t>
            </a:r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48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348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500"/>
                                        <p:tgtEl>
                                          <p:spTgt spid="348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2" dur="500"/>
                                        <p:tgtEl>
                                          <p:spTgt spid="348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7" dur="500"/>
                                        <p:tgtEl>
                                          <p:spTgt spid="348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2" dur="500"/>
                                        <p:tgtEl>
                                          <p:spTgt spid="34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7" dur="500"/>
                                        <p:tgtEl>
                                          <p:spTgt spid="348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2" dur="500"/>
                                        <p:tgtEl>
                                          <p:spTgt spid="348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7" dur="500"/>
                                        <p:tgtEl>
                                          <p:spTgt spid="348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2" dur="500"/>
                                        <p:tgtEl>
                                          <p:spTgt spid="348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7" dur="500"/>
                                        <p:tgtEl>
                                          <p:spTgt spid="34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2" dur="500"/>
                                        <p:tgtEl>
                                          <p:spTgt spid="348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7" dur="500"/>
                                        <p:tgtEl>
                                          <p:spTgt spid="348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2" dur="500"/>
                                        <p:tgtEl>
                                          <p:spTgt spid="34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7" dur="500"/>
                                        <p:tgtEl>
                                          <p:spTgt spid="348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2" dur="500"/>
                                        <p:tgtEl>
                                          <p:spTgt spid="348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7" dur="500"/>
                                        <p:tgtEl>
                                          <p:spTgt spid="348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2" dur="500"/>
                                        <p:tgtEl>
                                          <p:spTgt spid="34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7" dur="500"/>
                                        <p:tgtEl>
                                          <p:spTgt spid="348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2" dur="500"/>
                                        <p:tgtEl>
                                          <p:spTgt spid="348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7" dur="500"/>
                                        <p:tgtEl>
                                          <p:spTgt spid="34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42" dur="500"/>
                                        <p:tgtEl>
                                          <p:spTgt spid="348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47" dur="500"/>
                                        <p:tgtEl>
                                          <p:spTgt spid="348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2" dur="500"/>
                                        <p:tgtEl>
                                          <p:spTgt spid="348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7" dur="500"/>
                                        <p:tgtEl>
                                          <p:spTgt spid="348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2" dur="500"/>
                                        <p:tgtEl>
                                          <p:spTgt spid="348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7" dur="500"/>
                                        <p:tgtEl>
                                          <p:spTgt spid="348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2" dur="500"/>
                                        <p:tgtEl>
                                          <p:spTgt spid="348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7" dur="500"/>
                                        <p:tgtEl>
                                          <p:spTgt spid="348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2" dur="500"/>
                                        <p:tgtEl>
                                          <p:spTgt spid="348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7" dur="500"/>
                                        <p:tgtEl>
                                          <p:spTgt spid="348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2" dur="500"/>
                                        <p:tgtEl>
                                          <p:spTgt spid="34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7" dur="500"/>
                                        <p:tgtEl>
                                          <p:spTgt spid="348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2" dur="500"/>
                                        <p:tgtEl>
                                          <p:spTgt spid="34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7" dur="500"/>
                                        <p:tgtEl>
                                          <p:spTgt spid="348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2" dur="500"/>
                                        <p:tgtEl>
                                          <p:spTgt spid="348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7" dur="500"/>
                                        <p:tgtEl>
                                          <p:spTgt spid="348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 nodeType="clickPar">
                      <p:stCondLst>
                        <p:cond delay="indefinite"/>
                      </p:stCondLst>
                      <p:childTnLst>
                        <p:par>
                          <p:cTn id="2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2" dur="500"/>
                                        <p:tgtEl>
                                          <p:spTgt spid="348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7" dur="500"/>
                                        <p:tgtEl>
                                          <p:spTgt spid="348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animBg="1" autoUpdateAnimBg="0"/>
      <p:bldP spid="34819" grpId="0" animBg="1" autoUpdateAnimBg="0"/>
      <p:bldP spid="34820" grpId="0" animBg="1" autoUpdateAnimBg="0"/>
      <p:bldP spid="34821" grpId="0" animBg="1" autoUpdateAnimBg="0"/>
      <p:bldP spid="34822" grpId="0" animBg="1" autoUpdateAnimBg="0"/>
      <p:bldP spid="34823" grpId="0" animBg="1" autoUpdateAnimBg="0"/>
      <p:bldP spid="34828" grpId="0" animBg="1"/>
      <p:bldP spid="34833" grpId="0" animBg="1"/>
      <p:bldP spid="34836" grpId="0" build="p" autoUpdateAnimBg="0"/>
      <p:bldP spid="34837" grpId="0" build="p" autoUpdateAnimBg="0"/>
      <p:bldP spid="34838" grpId="0" build="p" autoUpdateAnimBg="0"/>
      <p:bldP spid="34839" grpId="0" build="p" autoUpdateAnimBg="0"/>
      <p:bldP spid="34841" grpId="0" build="p" autoUpdateAnimBg="0"/>
      <p:bldP spid="34842" grpId="0" build="p" autoUpdateAnimBg="0"/>
      <p:bldP spid="34845" grpId="0" build="p" autoUpdateAnimBg="0"/>
      <p:bldP spid="34846" grpId="0" build="p" autoUpdateAnimBg="0"/>
      <p:bldP spid="34847" grpId="0" build="p" autoUpdateAnimBg="0"/>
      <p:bldP spid="34848" grpId="0" build="p" autoUpdateAnimBg="0"/>
      <p:bldP spid="34849" grpId="0" animBg="1"/>
      <p:bldP spid="34850" grpId="0" animBg="1"/>
      <p:bldP spid="34851" grpId="0" build="p" autoUpdateAnimBg="0"/>
      <p:bldP spid="34852" grpId="0" build="p" autoUpdateAnimBg="0"/>
      <p:bldP spid="34857" grpId="0" animBg="1"/>
      <p:bldP spid="34858" grpId="0" animBg="1"/>
      <p:bldP spid="34859" grpId="0" animBg="1"/>
      <p:bldP spid="34860" grpId="0" build="p" autoUpdateAnimBg="0"/>
      <p:bldP spid="34861" grpId="0" build="p" autoUpdateAnimBg="0"/>
      <p:bldP spid="34867" grpId="0" animBg="1" autoUpdateAnimBg="0"/>
      <p:bldP spid="34868" grpId="0" animBg="1"/>
      <p:bldP spid="34869" grpId="0" build="p" autoUpdateAnimBg="0"/>
      <p:bldP spid="34870" grpId="0" build="p" autoUpdateAnimBg="0"/>
      <p:bldP spid="34871" grpId="0" build="p" autoUpdateAnimBg="0"/>
      <p:bldP spid="34872" grpId="0" build="p" autoUpdateAnimBg="0"/>
      <p:bldP spid="34873" grpId="0" build="p" autoUpdateAnimBg="0"/>
      <p:bldP spid="34878" grpId="0" build="p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바닥글 개체 틀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회계정보시스템  이장형 교수</a:t>
            </a:r>
            <a:endParaRPr lang="en-US" altLang="ko-KR" sz="1400" smtClean="0"/>
          </a:p>
        </p:txBody>
      </p:sp>
      <p:sp>
        <p:nvSpPr>
          <p:cNvPr id="43011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95CDEC75-F5E6-4EF6-91DE-6210AE96BB99}" type="slidenum">
              <a:rPr lang="en-US" altLang="ko-KR" sz="1400" smtClean="0"/>
              <a:pPr eaLnBrk="1" hangingPunct="1"/>
              <a:t>38</a:t>
            </a:fld>
            <a:endParaRPr lang="en-US" altLang="ko-KR" sz="1400" smtClean="0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3600" dirty="0" smtClean="0"/>
              <a:t>4. </a:t>
            </a:r>
            <a:r>
              <a:rPr lang="ko-KR" altLang="en-US" sz="3600" dirty="0" smtClean="0"/>
              <a:t>회계정보시스템의 접근방법</a:t>
            </a:r>
            <a:r>
              <a:rPr lang="en-US" altLang="ko-KR" sz="3600" dirty="0" smtClean="0"/>
              <a:t>(1/5)</a:t>
            </a:r>
            <a:endParaRPr lang="en-US" altLang="ko-KR" dirty="0" smtClean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  <a:buFontTx/>
              <a:buNone/>
            </a:pPr>
            <a:r>
              <a:rPr lang="en-US" altLang="ko-KR" smtClean="0"/>
              <a:t>(1) </a:t>
            </a:r>
            <a:r>
              <a:rPr lang="ko-KR" altLang="en-US" sz="2800" smtClean="0"/>
              <a:t>기술적 접근법 </a:t>
            </a:r>
            <a:r>
              <a:rPr lang="en-US" altLang="ko-KR" sz="2800" smtClean="0"/>
              <a:t>- </a:t>
            </a:r>
            <a:r>
              <a:rPr lang="ko-KR" altLang="en-US" sz="2800" smtClean="0"/>
              <a:t>컴퓨터는 속도</a:t>
            </a:r>
            <a:r>
              <a:rPr lang="en-US" altLang="ko-KR" sz="2800" smtClean="0"/>
              <a:t>, </a:t>
            </a:r>
            <a:r>
              <a:rPr lang="ko-KR" altLang="en-US" sz="2800" smtClean="0"/>
              <a:t>용량</a:t>
            </a:r>
            <a:r>
              <a:rPr lang="en-US" altLang="ko-KR" sz="2800" smtClean="0"/>
              <a:t>, </a:t>
            </a:r>
            <a:r>
              <a:rPr lang="ko-KR" altLang="en-US" sz="2800" smtClean="0"/>
              <a:t>계산능력에 있어 인간을 능가하며 바로 이 점을 극대화시켜야 한다고 생각</a:t>
            </a:r>
          </a:p>
          <a:p>
            <a:pPr eaLnBrk="1" hangingPunct="1">
              <a:lnSpc>
                <a:spcPct val="10000"/>
              </a:lnSpc>
              <a:buFontTx/>
              <a:buNone/>
            </a:pPr>
            <a:endParaRPr lang="ko-KR" altLang="en-US" sz="2800" smtClean="0"/>
          </a:p>
          <a:p>
            <a:pPr eaLnBrk="1" hangingPunct="1">
              <a:lnSpc>
                <a:spcPct val="110000"/>
              </a:lnSpc>
              <a:buFontTx/>
              <a:buNone/>
            </a:pPr>
            <a:r>
              <a:rPr lang="en-US" altLang="ko-KR" sz="2800" smtClean="0"/>
              <a:t>(2) </a:t>
            </a:r>
            <a:r>
              <a:rPr lang="ko-KR" altLang="en-US" sz="2800" smtClean="0"/>
              <a:t>인적요소접근법 </a:t>
            </a:r>
            <a:r>
              <a:rPr lang="en-US" altLang="ko-KR" sz="2800" smtClean="0"/>
              <a:t>- </a:t>
            </a:r>
            <a:r>
              <a:rPr lang="ko-KR" altLang="en-US" sz="2800" smtClean="0"/>
              <a:t>인간관계론의 과학적 관리론에 대한 역할에 견주어 볼 수 있다</a:t>
            </a:r>
          </a:p>
          <a:p>
            <a:pPr eaLnBrk="1" hangingPunct="1">
              <a:lnSpc>
                <a:spcPct val="50000"/>
              </a:lnSpc>
              <a:buFontTx/>
              <a:buNone/>
            </a:pPr>
            <a:endParaRPr lang="ko-KR" altLang="en-US" sz="2800" smtClean="0"/>
          </a:p>
          <a:p>
            <a:pPr eaLnBrk="1" hangingPunct="1">
              <a:lnSpc>
                <a:spcPct val="110000"/>
              </a:lnSpc>
              <a:buFontTx/>
              <a:buNone/>
            </a:pPr>
            <a:r>
              <a:rPr lang="en-US" altLang="ko-KR" sz="2800" smtClean="0"/>
              <a:t>(3) </a:t>
            </a:r>
            <a:r>
              <a:rPr lang="ko-KR" altLang="en-US" sz="2800" smtClean="0"/>
              <a:t>의사결정론적 접근법 </a:t>
            </a:r>
            <a:r>
              <a:rPr lang="en-US" altLang="ko-KR" sz="2800" smtClean="0"/>
              <a:t>- AIS</a:t>
            </a:r>
            <a:r>
              <a:rPr lang="ko-KR" altLang="en-US" sz="2800" smtClean="0"/>
              <a:t>의 관리자지원 측면을 특히 강조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 build="p" autoUpdateAnimBg="0"/>
      <p:bldP spid="38915" grpId="0" build="p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바닥글 개체 틀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회계정보시스템  이장형 교수</a:t>
            </a:r>
            <a:endParaRPr lang="en-US" altLang="ko-KR" sz="1400" smtClean="0"/>
          </a:p>
        </p:txBody>
      </p:sp>
      <p:sp>
        <p:nvSpPr>
          <p:cNvPr id="44035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010CD0B5-67B4-46F1-8DC2-8600132FE704}" type="slidenum">
              <a:rPr lang="en-US" altLang="ko-KR" sz="1400" smtClean="0"/>
              <a:pPr eaLnBrk="1" hangingPunct="1"/>
              <a:t>39</a:t>
            </a:fld>
            <a:endParaRPr lang="en-US" altLang="ko-KR" sz="1400" smtClean="0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3600" smtClean="0"/>
              <a:t>3. </a:t>
            </a:r>
            <a:r>
              <a:rPr lang="ko-KR" altLang="en-US" sz="3600" smtClean="0"/>
              <a:t>회계정보시스템의 접근방법</a:t>
            </a:r>
            <a:r>
              <a:rPr lang="en-US" altLang="ko-KR" sz="3600" smtClean="0"/>
              <a:t>(2/5)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ko-KR" smtClean="0"/>
              <a:t>(4) </a:t>
            </a:r>
            <a:r>
              <a:rPr lang="ko-KR" altLang="en-US" smtClean="0"/>
              <a:t>관리자 역할 접근법 </a:t>
            </a:r>
            <a:r>
              <a:rPr lang="en-US" altLang="ko-KR" smtClean="0"/>
              <a:t>- </a:t>
            </a:r>
            <a:r>
              <a:rPr lang="ko-KR" altLang="en-US" smtClean="0"/>
              <a:t>규범적인 관점에서의 관리자의 기능으로 생각</a:t>
            </a:r>
          </a:p>
          <a:p>
            <a:pPr eaLnBrk="1" hangingPunct="1"/>
            <a:endParaRPr lang="ko-KR" altLang="en-US" smtClean="0"/>
          </a:p>
          <a:p>
            <a:pPr eaLnBrk="1" hangingPunct="1">
              <a:buFontTx/>
              <a:buNone/>
            </a:pPr>
            <a:r>
              <a:rPr lang="en-US" altLang="ko-KR" smtClean="0"/>
              <a:t>(5) </a:t>
            </a:r>
            <a:r>
              <a:rPr lang="ko-KR" altLang="en-US" smtClean="0"/>
              <a:t>조직접근법 </a:t>
            </a:r>
            <a:r>
              <a:rPr lang="en-US" altLang="ko-KR" smtClean="0"/>
              <a:t>- AIS</a:t>
            </a:r>
            <a:r>
              <a:rPr lang="ko-KR" altLang="en-US" smtClean="0"/>
              <a:t>같은 정보기술도입이 조직에 어떤 영향을 미치는가에 대한 연구와 </a:t>
            </a:r>
            <a:r>
              <a:rPr lang="en-US" altLang="ko-KR" smtClean="0"/>
              <a:t>AIS </a:t>
            </a:r>
            <a:r>
              <a:rPr lang="ko-KR" altLang="en-US" smtClean="0"/>
              <a:t>가 조직에서 어떤 역할을 하는가에 대한 연구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3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 build="p" autoUpdateAnimBg="0"/>
      <p:bldP spid="3993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바닥글 개체 틀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회계정보시스템  이장형 교수</a:t>
            </a:r>
            <a:endParaRPr lang="en-US" altLang="ko-KR" sz="1400" smtClean="0"/>
          </a:p>
        </p:txBody>
      </p:sp>
      <p:sp>
        <p:nvSpPr>
          <p:cNvPr id="11267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DA269AB9-D26C-43B4-8B1E-92655641AE94}" type="slidenum">
              <a:rPr lang="en-US" altLang="ko-KR" sz="1400" smtClean="0"/>
              <a:pPr eaLnBrk="1" hangingPunct="1"/>
              <a:t>4</a:t>
            </a:fld>
            <a:endParaRPr lang="en-US" altLang="ko-KR" sz="1400" smtClean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(1) </a:t>
            </a:r>
            <a:r>
              <a:rPr lang="ko-KR" altLang="en-US" smtClean="0"/>
              <a:t>정보 </a:t>
            </a:r>
            <a:r>
              <a:rPr lang="en-US" altLang="ko-KR" smtClean="0"/>
              <a:t>- </a:t>
            </a:r>
            <a:r>
              <a:rPr lang="ko-KR" altLang="en-US" smtClean="0"/>
              <a:t>제 </a:t>
            </a:r>
            <a:r>
              <a:rPr lang="en-US" altLang="ko-KR" smtClean="0"/>
              <a:t>4</a:t>
            </a:r>
            <a:r>
              <a:rPr lang="ko-KR" altLang="en-US" smtClean="0"/>
              <a:t>의 경영자원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ko-KR" altLang="en-US" smtClean="0">
                <a:solidFill>
                  <a:srgbClr val="FF0000"/>
                </a:solidFill>
              </a:rPr>
              <a:t>정보 </a:t>
            </a:r>
            <a:r>
              <a:rPr lang="en-US" altLang="ko-KR" smtClean="0">
                <a:solidFill>
                  <a:srgbClr val="FF0000"/>
                </a:solidFill>
              </a:rPr>
              <a:t>(information)</a:t>
            </a:r>
          </a:p>
          <a:p>
            <a:pPr eaLnBrk="1" hangingPunct="1">
              <a:buFontTx/>
              <a:buNone/>
            </a:pPr>
            <a:r>
              <a:rPr lang="en-US" altLang="ko-KR" smtClean="0"/>
              <a:t> </a:t>
            </a:r>
          </a:p>
          <a:p>
            <a:pPr eaLnBrk="1" hangingPunct="1">
              <a:lnSpc>
                <a:spcPct val="130000"/>
              </a:lnSpc>
              <a:buFontTx/>
              <a:buNone/>
            </a:pPr>
            <a:r>
              <a:rPr lang="en-US" altLang="ko-KR" smtClean="0"/>
              <a:t>  inform(in+form)</a:t>
            </a:r>
            <a:r>
              <a:rPr lang="ko-KR" altLang="en-US" smtClean="0"/>
              <a:t>에서 유래된 것</a:t>
            </a:r>
          </a:p>
          <a:p>
            <a:pPr eaLnBrk="1" hangingPunct="1">
              <a:lnSpc>
                <a:spcPct val="130000"/>
              </a:lnSpc>
              <a:buFontTx/>
              <a:buNone/>
            </a:pPr>
            <a:r>
              <a:rPr lang="ko-KR" altLang="en-US" smtClean="0"/>
              <a:t>  정황을 보고함</a:t>
            </a:r>
          </a:p>
          <a:p>
            <a:pPr eaLnBrk="1" hangingPunct="1">
              <a:lnSpc>
                <a:spcPct val="130000"/>
              </a:lnSpc>
              <a:buFontTx/>
              <a:buNone/>
            </a:pPr>
            <a:r>
              <a:rPr lang="ko-KR" altLang="en-US" smtClean="0"/>
              <a:t>  의사결정이나 가치창출을 위하여 </a:t>
            </a:r>
            <a:r>
              <a:rPr lang="ko-KR" altLang="en-US" smtClean="0">
                <a:solidFill>
                  <a:srgbClr val="FF0000"/>
                </a:solidFill>
              </a:rPr>
              <a:t>일정한 형식에 따라 처리할 수 있는 유용한 자료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build="p" autoUpdateAnimBg="0"/>
      <p:bldP spid="3075" grpId="0" build="p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바닥글 개체 틀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회계정보시스템  이장형 교수</a:t>
            </a:r>
            <a:endParaRPr lang="en-US" altLang="ko-KR" sz="1400" smtClean="0"/>
          </a:p>
        </p:txBody>
      </p:sp>
      <p:sp>
        <p:nvSpPr>
          <p:cNvPr id="45059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183D49F6-E67F-4B30-BE3B-ABAE038F21CE}" type="slidenum">
              <a:rPr lang="en-US" altLang="ko-KR" sz="1400" smtClean="0"/>
              <a:pPr eaLnBrk="1" hangingPunct="1"/>
              <a:t>40</a:t>
            </a:fld>
            <a:endParaRPr lang="en-US" altLang="ko-KR" sz="1400" smtClean="0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3600" smtClean="0"/>
              <a:t>3. </a:t>
            </a:r>
            <a:r>
              <a:rPr lang="ko-KR" altLang="en-US" sz="3600" smtClean="0"/>
              <a:t>회계정보시스템의 접근방법</a:t>
            </a:r>
            <a:r>
              <a:rPr lang="en-US" altLang="ko-KR" sz="3600" smtClean="0"/>
              <a:t>(3/5)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ko-KR" smtClean="0"/>
              <a:t>(6)</a:t>
            </a:r>
            <a:r>
              <a:rPr lang="ko-KR" altLang="en-US" smtClean="0"/>
              <a:t>조직변화</a:t>
            </a:r>
            <a:r>
              <a:rPr lang="en-US" altLang="ko-KR" smtClean="0"/>
              <a:t>-</a:t>
            </a:r>
            <a:r>
              <a:rPr lang="ko-KR" altLang="en-US" smtClean="0"/>
              <a:t>혁신 접근법 </a:t>
            </a:r>
          </a:p>
          <a:p>
            <a:pPr eaLnBrk="1" hangingPunct="1"/>
            <a:endParaRPr lang="ko-KR" altLang="en-US" smtClean="0"/>
          </a:p>
          <a:p>
            <a:pPr eaLnBrk="1" hangingPunct="1">
              <a:buFontTx/>
              <a:buNone/>
            </a:pPr>
            <a:r>
              <a:rPr lang="ko-KR" altLang="en-US" smtClean="0"/>
              <a:t> </a:t>
            </a:r>
            <a:r>
              <a:rPr lang="en-US" altLang="ko-KR" smtClean="0"/>
              <a:t>- AIS</a:t>
            </a:r>
            <a:r>
              <a:rPr lang="ko-KR" altLang="en-US" smtClean="0"/>
              <a:t>를 조직이 접하는 대표적인 정보기술</a:t>
            </a:r>
          </a:p>
          <a:p>
            <a:pPr eaLnBrk="1" hangingPunct="1">
              <a:buFontTx/>
              <a:buNone/>
            </a:pPr>
            <a:r>
              <a:rPr lang="ko-KR" altLang="en-US" smtClean="0"/>
              <a:t> </a:t>
            </a:r>
            <a:r>
              <a:rPr lang="en-US" altLang="ko-KR" smtClean="0"/>
              <a:t>- </a:t>
            </a:r>
            <a:r>
              <a:rPr lang="ko-KR" altLang="en-US" smtClean="0"/>
              <a:t>정보기술로서의 </a:t>
            </a:r>
            <a:r>
              <a:rPr lang="en-US" altLang="ko-KR" smtClean="0"/>
              <a:t>AIS</a:t>
            </a:r>
            <a:r>
              <a:rPr lang="ko-KR" altLang="en-US" smtClean="0"/>
              <a:t>를 조직에 도입하고 이행함으로써 조직에 변화 또는 혁신이 발생</a:t>
            </a:r>
          </a:p>
          <a:p>
            <a:pPr eaLnBrk="1" hangingPunct="1"/>
            <a:endParaRPr lang="en-US" altLang="ko-KR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409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 build="p" autoUpdateAnimBg="0"/>
      <p:bldP spid="40963" grpId="0" build="p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바닥글 개체 틀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회계정보시스템  이장형 교수</a:t>
            </a:r>
            <a:endParaRPr lang="en-US" altLang="ko-KR" sz="1400" smtClean="0"/>
          </a:p>
        </p:txBody>
      </p:sp>
      <p:sp>
        <p:nvSpPr>
          <p:cNvPr id="46083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0302F55B-68CA-4C36-9316-7DB206116BC6}" type="slidenum">
              <a:rPr lang="en-US" altLang="ko-KR" sz="1400" smtClean="0"/>
              <a:pPr eaLnBrk="1" hangingPunct="1"/>
              <a:t>41</a:t>
            </a:fld>
            <a:endParaRPr lang="en-US" altLang="ko-KR" sz="1400" smtClean="0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3600" smtClean="0"/>
              <a:t>3. </a:t>
            </a:r>
            <a:r>
              <a:rPr lang="ko-KR" altLang="en-US" sz="3600" smtClean="0"/>
              <a:t>회계정보시스템의 접근방법</a:t>
            </a:r>
            <a:r>
              <a:rPr lang="en-US" altLang="ko-KR" sz="3600" smtClean="0"/>
              <a:t>(4/5)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ko-KR" smtClean="0"/>
              <a:t>(7)</a:t>
            </a:r>
            <a:r>
              <a:rPr lang="ko-KR" altLang="en-US" smtClean="0"/>
              <a:t>거래 접근법</a:t>
            </a:r>
          </a:p>
          <a:p>
            <a:pPr eaLnBrk="1" hangingPunct="1">
              <a:buFontTx/>
              <a:buNone/>
            </a:pPr>
            <a:endParaRPr lang="ko-KR" altLang="en-US" smtClean="0"/>
          </a:p>
          <a:p>
            <a:pPr eaLnBrk="1" hangingPunct="1">
              <a:buFontTx/>
              <a:buNone/>
            </a:pPr>
            <a:r>
              <a:rPr lang="ko-KR" altLang="en-US" smtClean="0"/>
              <a:t> 미시적 </a:t>
            </a:r>
            <a:r>
              <a:rPr lang="en-US" altLang="ko-KR" smtClean="0"/>
              <a:t>- AIS</a:t>
            </a:r>
            <a:r>
              <a:rPr lang="ko-KR" altLang="en-US" smtClean="0"/>
              <a:t>의 효율성을 강조</a:t>
            </a:r>
          </a:p>
          <a:p>
            <a:pPr eaLnBrk="1" hangingPunct="1">
              <a:buFontTx/>
              <a:buNone/>
            </a:pPr>
            <a:r>
              <a:rPr lang="ko-KR" altLang="en-US" smtClean="0"/>
              <a:t> 거시적 </a:t>
            </a:r>
            <a:r>
              <a:rPr lang="en-US" altLang="ko-KR" smtClean="0"/>
              <a:t>- AIS</a:t>
            </a:r>
            <a:r>
              <a:rPr lang="ko-KR" altLang="en-US" smtClean="0"/>
              <a:t>와 조직구조와의 관계 특히 </a:t>
            </a:r>
          </a:p>
          <a:p>
            <a:pPr eaLnBrk="1" hangingPunct="1">
              <a:buFontTx/>
              <a:buNone/>
            </a:pPr>
            <a:r>
              <a:rPr lang="ko-KR" altLang="en-US" smtClean="0"/>
              <a:t>                정보구조와의 관계 특히 정보</a:t>
            </a:r>
          </a:p>
          <a:p>
            <a:pPr eaLnBrk="1" hangingPunct="1">
              <a:buFontTx/>
              <a:buNone/>
            </a:pPr>
            <a:r>
              <a:rPr lang="ko-KR" altLang="en-US" smtClean="0"/>
              <a:t>                구조는 의사결정 구조를 충분히 </a:t>
            </a:r>
          </a:p>
          <a:p>
            <a:pPr eaLnBrk="1" hangingPunct="1">
              <a:buFontTx/>
              <a:buNone/>
            </a:pPr>
            <a:r>
              <a:rPr lang="ko-KR" altLang="en-US" smtClean="0"/>
              <a:t>                지원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41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 build="p" autoUpdateAnimBg="0"/>
      <p:bldP spid="41987" grpId="0" build="p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바닥글 개체 틀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회계정보시스템  이장형 교수</a:t>
            </a:r>
            <a:endParaRPr lang="en-US" altLang="ko-KR" sz="1400" smtClean="0"/>
          </a:p>
        </p:txBody>
      </p:sp>
      <p:sp>
        <p:nvSpPr>
          <p:cNvPr id="47107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C1AB0AEF-14C8-464A-8B55-DBC288ADC2FF}" type="slidenum">
              <a:rPr lang="en-US" altLang="ko-KR" sz="1400" smtClean="0"/>
              <a:pPr eaLnBrk="1" hangingPunct="1"/>
              <a:t>42</a:t>
            </a:fld>
            <a:endParaRPr lang="en-US" altLang="ko-KR" sz="1400" smtClean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3600" smtClean="0"/>
              <a:t>3. </a:t>
            </a:r>
            <a:r>
              <a:rPr lang="ko-KR" altLang="en-US" sz="3600" smtClean="0"/>
              <a:t>회계정보시스템의 접근방법</a:t>
            </a:r>
            <a:r>
              <a:rPr lang="en-US" altLang="ko-KR" sz="3600" smtClean="0"/>
              <a:t>(5/5)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ko-KR" smtClean="0"/>
              <a:t>(8) </a:t>
            </a:r>
            <a:r>
              <a:rPr lang="ko-KR" altLang="en-US" smtClean="0"/>
              <a:t>환경적 접근법</a:t>
            </a:r>
          </a:p>
          <a:p>
            <a:pPr eaLnBrk="1" hangingPunct="1">
              <a:buFontTx/>
              <a:buNone/>
            </a:pPr>
            <a:endParaRPr lang="ko-KR" altLang="en-US" smtClean="0"/>
          </a:p>
          <a:p>
            <a:pPr eaLnBrk="1" hangingPunct="1">
              <a:buFontTx/>
              <a:buNone/>
            </a:pPr>
            <a:r>
              <a:rPr lang="ko-KR" altLang="en-US" smtClean="0"/>
              <a:t> 조직의 입장</a:t>
            </a:r>
          </a:p>
          <a:p>
            <a:pPr eaLnBrk="1" hangingPunct="1">
              <a:buFontTx/>
              <a:buNone/>
            </a:pPr>
            <a:r>
              <a:rPr lang="ko-KR" altLang="en-US" smtClean="0"/>
              <a:t> </a:t>
            </a:r>
          </a:p>
          <a:p>
            <a:pPr eaLnBrk="1" hangingPunct="1">
              <a:buFontTx/>
              <a:buNone/>
            </a:pPr>
            <a:r>
              <a:rPr lang="ko-KR" altLang="en-US" smtClean="0"/>
              <a:t> 환경 </a:t>
            </a:r>
            <a:r>
              <a:rPr lang="en-US" altLang="ko-KR" smtClean="0"/>
              <a:t>- </a:t>
            </a:r>
            <a:r>
              <a:rPr lang="ko-KR" altLang="en-US" smtClean="0"/>
              <a:t>불확실성 </a:t>
            </a:r>
            <a:r>
              <a:rPr lang="en-US" altLang="ko-KR" smtClean="0"/>
              <a:t>- </a:t>
            </a:r>
            <a:r>
              <a:rPr lang="ko-KR" altLang="en-US" smtClean="0"/>
              <a:t>정보의 원천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430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 build="p" autoUpdateAnimBg="0"/>
      <p:bldP spid="43011" grpId="0" build="p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바닥글 개체 틀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회계정보시스템  이장형 교수</a:t>
            </a:r>
            <a:endParaRPr lang="en-US" altLang="ko-KR" sz="1400" smtClean="0"/>
          </a:p>
        </p:txBody>
      </p:sp>
      <p:sp>
        <p:nvSpPr>
          <p:cNvPr id="4100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09907526-E217-4AA6-8123-F6B216B41BA9}" type="slidenum">
              <a:rPr lang="en-US" altLang="ko-KR" sz="1400" smtClean="0"/>
              <a:pPr eaLnBrk="1" hangingPunct="1"/>
              <a:t>43</a:t>
            </a:fld>
            <a:endParaRPr lang="en-US" altLang="ko-KR" sz="1400" smtClean="0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dirty="0" smtClean="0"/>
              <a:t>5. </a:t>
            </a:r>
            <a:r>
              <a:rPr lang="ko-KR" altLang="en-US" dirty="0" smtClean="0"/>
              <a:t>시스템개발 수명주기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ko-KR" altLang="en-US" smtClean="0"/>
              <a:t>기본적인 아이디어는 하나의 응용시스템이 잉태되고 개발되어지고 실행되어지는 잘 정의된 과정이 존재한다는 것이다</a:t>
            </a:r>
          </a:p>
          <a:p>
            <a:pPr eaLnBrk="1" hangingPunct="1"/>
            <a:r>
              <a:rPr lang="ko-KR" altLang="en-US" smtClean="0"/>
              <a:t>정의</a:t>
            </a:r>
          </a:p>
          <a:p>
            <a:pPr eaLnBrk="1" hangingPunct="1"/>
            <a:r>
              <a:rPr lang="ko-KR" altLang="en-US" smtClean="0"/>
              <a:t>개발</a:t>
            </a:r>
          </a:p>
          <a:p>
            <a:pPr eaLnBrk="1" hangingPunct="1"/>
            <a:r>
              <a:rPr lang="ko-KR" altLang="en-US" smtClean="0"/>
              <a:t>설치</a:t>
            </a:r>
          </a:p>
          <a:p>
            <a:pPr eaLnBrk="1" hangingPunct="1"/>
            <a:r>
              <a:rPr lang="ko-KR" altLang="en-US" smtClean="0"/>
              <a:t>운영</a:t>
            </a:r>
          </a:p>
        </p:txBody>
      </p:sp>
      <p:graphicFrame>
        <p:nvGraphicFramePr>
          <p:cNvPr id="4098" name="Object 0"/>
          <p:cNvGraphicFramePr>
            <a:graphicFrameLocks noChangeAspect="1"/>
          </p:cNvGraphicFramePr>
          <p:nvPr/>
        </p:nvGraphicFramePr>
        <p:xfrm>
          <a:off x="4114800" y="3505200"/>
          <a:ext cx="3452813" cy="2697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클립" r:id="rId4" imgW="3452400" imgH="3458520" progId="MS_ClipArt_Gallery.2">
                  <p:embed/>
                </p:oleObj>
              </mc:Choice>
              <mc:Fallback>
                <p:oleObj name="클립" r:id="rId4" imgW="3452400" imgH="3458520" progId="MS_ClipArt_Gallery.2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505200"/>
                        <a:ext cx="3452813" cy="2697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44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75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75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75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75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75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 build="p" autoUpdateAnimBg="0"/>
      <p:bldP spid="44035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바닥글 개체 틀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회계정보시스템  이장형 교수</a:t>
            </a:r>
            <a:endParaRPr lang="en-US" altLang="ko-KR" sz="1400" smtClean="0"/>
          </a:p>
        </p:txBody>
      </p:sp>
      <p:sp>
        <p:nvSpPr>
          <p:cNvPr id="5125" name="슬라이드 번호 개체 틀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221ADE75-8DE8-4F3E-995B-6BA9C47A53ED}" type="slidenum">
              <a:rPr lang="en-US" altLang="ko-KR" sz="1400" smtClean="0"/>
              <a:pPr eaLnBrk="1" hangingPunct="1"/>
              <a:t>44</a:t>
            </a:fld>
            <a:endParaRPr lang="en-US" altLang="ko-KR" sz="1400" smtClean="0"/>
          </a:p>
        </p:txBody>
      </p:sp>
      <p:sp>
        <p:nvSpPr>
          <p:cNvPr id="5126" name="Text Box 25"/>
          <p:cNvSpPr txBox="1">
            <a:spLocks noChangeArrowheads="1"/>
          </p:cNvSpPr>
          <p:nvPr/>
        </p:nvSpPr>
        <p:spPr bwMode="auto">
          <a:xfrm>
            <a:off x="1685925" y="868363"/>
            <a:ext cx="549275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endParaRPr lang="ko-KR" altLang="ko-KR"/>
          </a:p>
        </p:txBody>
      </p:sp>
      <p:graphicFrame>
        <p:nvGraphicFramePr>
          <p:cNvPr id="46113" name="Object 33"/>
          <p:cNvGraphicFramePr>
            <a:graphicFrameLocks noChangeAspect="1"/>
          </p:cNvGraphicFramePr>
          <p:nvPr/>
        </p:nvGraphicFramePr>
        <p:xfrm>
          <a:off x="2133600" y="304800"/>
          <a:ext cx="4648200" cy="609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문서" r:id="rId4" imgW="5612040" imgH="7206120" progId="Word.Document.8">
                  <p:embed/>
                </p:oleObj>
              </mc:Choice>
              <mc:Fallback>
                <p:oleObj name="문서" r:id="rId4" imgW="5612040" imgH="7206120" progId="Word.Document.8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04800"/>
                        <a:ext cx="4648200" cy="609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4"/>
          <p:cNvGraphicFramePr>
            <a:graphicFrameLocks noChangeAspect="1"/>
          </p:cNvGraphicFramePr>
          <p:nvPr/>
        </p:nvGraphicFramePr>
        <p:xfrm>
          <a:off x="5334000" y="1752600"/>
          <a:ext cx="3244850" cy="339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클립" r:id="rId6" imgW="3244320" imgH="3390840" progId="MS_ClipArt_Gallery.2">
                  <p:embed/>
                </p:oleObj>
              </mc:Choice>
              <mc:Fallback>
                <p:oleObj name="클립" r:id="rId6" imgW="3244320" imgH="3390840" progId="MS_ClipArt_Gallery.2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1752600"/>
                        <a:ext cx="3244850" cy="339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461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질의 및 응답</a:t>
            </a:r>
          </a:p>
        </p:txBody>
      </p:sp>
      <p:sp>
        <p:nvSpPr>
          <p:cNvPr id="5120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mtClean="0"/>
              <a:t>질의</a:t>
            </a:r>
            <a:endParaRPr lang="en-US" altLang="ko-KR" smtClean="0"/>
          </a:p>
          <a:p>
            <a:endParaRPr lang="en-US" altLang="ko-KR" smtClean="0"/>
          </a:p>
          <a:p>
            <a:endParaRPr lang="en-US" altLang="ko-KR" smtClean="0"/>
          </a:p>
          <a:p>
            <a:endParaRPr lang="en-US" altLang="ko-KR" smtClean="0"/>
          </a:p>
          <a:p>
            <a:endParaRPr lang="en-US" altLang="ko-KR" smtClean="0"/>
          </a:p>
          <a:p>
            <a:endParaRPr lang="en-US" altLang="ko-KR" smtClean="0"/>
          </a:p>
          <a:p>
            <a:r>
              <a:rPr lang="ko-KR" altLang="en-US" smtClean="0"/>
              <a:t>응답</a:t>
            </a:r>
          </a:p>
        </p:txBody>
      </p:sp>
      <p:sp>
        <p:nvSpPr>
          <p:cNvPr id="51204" name="바닥글 개체 틀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회계정보시스템  이장형 교수</a:t>
            </a:r>
            <a:endParaRPr lang="en-US" altLang="ko-KR" sz="1400" smtClean="0"/>
          </a:p>
        </p:txBody>
      </p:sp>
      <p:sp>
        <p:nvSpPr>
          <p:cNvPr id="51205" name="슬라이드 번호 개체 틀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798EF569-1F14-48AB-BAD5-3AB6657CE96A}" type="slidenum">
              <a:rPr lang="en-US" altLang="ko-KR" sz="1400" smtClean="0"/>
              <a:pPr eaLnBrk="1" hangingPunct="1"/>
              <a:t>45</a:t>
            </a:fld>
            <a:endParaRPr lang="en-US" altLang="ko-KR" sz="140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바닥글 개체 틀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회계정보시스템  이장형 교수</a:t>
            </a:r>
            <a:endParaRPr lang="en-US" altLang="ko-KR" sz="1400" smtClean="0"/>
          </a:p>
        </p:txBody>
      </p:sp>
      <p:sp>
        <p:nvSpPr>
          <p:cNvPr id="12291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711A55CB-1DBC-4260-8DE3-5BA046AA06FB}" type="slidenum">
              <a:rPr lang="en-US" altLang="ko-KR" sz="1400" smtClean="0"/>
              <a:pPr eaLnBrk="1" hangingPunct="1"/>
              <a:t>5</a:t>
            </a:fld>
            <a:endParaRPr lang="en-US" altLang="ko-KR" sz="1400" smtClean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mtClean="0"/>
              <a:t>사례 </a:t>
            </a:r>
            <a:r>
              <a:rPr lang="en-US" altLang="ko-KR" smtClean="0"/>
              <a:t>1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905000"/>
            <a:ext cx="7772400" cy="41148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ko-KR" altLang="en-US" sz="2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현재 미국 최대의 소매업 회사인 월마트는 </a:t>
            </a:r>
            <a:r>
              <a:rPr lang="en-US" altLang="ko-KR" sz="20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1980</a:t>
            </a:r>
            <a:r>
              <a:rPr lang="ko-KR" altLang="en-US" sz="2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년대 이후 회사규모가 급격히 커지면서 점포수가 증가함에 따라 본사와 각 매장의 점포관리자간의 접촉이 이전같이 충분히 유지되지 못하게 되었다</a:t>
            </a:r>
            <a:r>
              <a:rPr lang="en-US" altLang="ko-KR" sz="20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.</a:t>
            </a:r>
            <a:r>
              <a:rPr lang="en-US" altLang="ko-KR" sz="2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</a:t>
            </a:r>
            <a:r>
              <a:rPr lang="ko-KR" altLang="en-US" sz="2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이러한 문제점을 극복하기 위해 월마트는 본사와 모든 점포간에 비디오 통신망을 설치하여 본사와 각 점포관리자들이 비디오 통신망을 통한 대화를 실시하도록 했다</a:t>
            </a:r>
            <a:r>
              <a:rPr lang="en-US" altLang="ko-KR" sz="20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.</a:t>
            </a:r>
            <a:r>
              <a:rPr lang="en-US" altLang="ko-KR" sz="2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</a:t>
            </a:r>
            <a:r>
              <a:rPr lang="ko-KR" altLang="en-US" sz="2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그 결과 각 점포에서 어떤 상품이 잘 팔리고</a:t>
            </a:r>
            <a:r>
              <a:rPr lang="en-US" altLang="ko-KR" sz="20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,</a:t>
            </a:r>
            <a:r>
              <a:rPr lang="en-US" altLang="ko-KR" sz="2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</a:t>
            </a:r>
            <a:r>
              <a:rPr lang="ko-KR" altLang="en-US" sz="2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어떤 상품의 재고가 많은지</a:t>
            </a:r>
            <a:r>
              <a:rPr lang="en-US" altLang="ko-KR" sz="20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,</a:t>
            </a:r>
            <a:r>
              <a:rPr lang="en-US" altLang="ko-KR" sz="2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</a:t>
            </a:r>
            <a:r>
              <a:rPr lang="ko-KR" altLang="en-US" sz="2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그리고 어떤 촉진활동이 효과가 있는지 등을 본사에서 쉽게 파악하여 영업전략수립에 도움이 되며</a:t>
            </a:r>
            <a:r>
              <a:rPr lang="en-US" altLang="ko-KR" sz="20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,</a:t>
            </a:r>
            <a:r>
              <a:rPr lang="en-US" altLang="ko-KR" sz="2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</a:t>
            </a:r>
            <a:r>
              <a:rPr lang="ko-KR" altLang="en-US" sz="20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또 각 점포간의 화상회의를 통해 점포관리자들은 서로 의견교환을 하면서 경험을 공유할 수 있게 되어 조직의 대규모화에 따라 노출되는 문제점들을 극복할 수 있었다</a:t>
            </a:r>
            <a:r>
              <a:rPr lang="en-US" altLang="ko-KR" sz="20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.	</a:t>
            </a:r>
            <a:endParaRPr lang="en-US" altLang="ko-KR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build="p" autoUpdateAnimBg="0"/>
      <p:bldP spid="4099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바닥글 개체 틀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회계정보시스템  이장형 교수</a:t>
            </a:r>
            <a:endParaRPr lang="en-US" altLang="ko-KR" sz="1400" smtClean="0"/>
          </a:p>
        </p:txBody>
      </p:sp>
      <p:sp>
        <p:nvSpPr>
          <p:cNvPr id="13315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A4527320-D45E-4946-BB0C-2F17EC39FF70}" type="slidenum">
              <a:rPr lang="en-US" altLang="ko-KR" sz="1400" smtClean="0"/>
              <a:pPr eaLnBrk="1" hangingPunct="1"/>
              <a:t>6</a:t>
            </a:fld>
            <a:endParaRPr lang="en-US" altLang="ko-KR" sz="1400" smtClean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mtClean="0"/>
              <a:t>사례 </a:t>
            </a:r>
            <a:r>
              <a:rPr lang="en-US" altLang="ko-KR" smtClean="0"/>
              <a:t>2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981200"/>
            <a:ext cx="7772400" cy="41148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ko-KR" altLang="en-US" sz="24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휴렛패커드의 경우 </a:t>
            </a:r>
            <a:r>
              <a:rPr lang="en-US" altLang="ko-KR" sz="24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1991</a:t>
            </a:r>
            <a:r>
              <a:rPr lang="ko-KR" altLang="en-US" sz="24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년 전까지는 미국 내 </a:t>
            </a:r>
            <a:r>
              <a:rPr lang="en-US" altLang="ko-KR" sz="24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46</a:t>
            </a:r>
            <a:r>
              <a:rPr lang="ko-KR" altLang="en-US" sz="24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개의 공장에서 각각 신입직원의 입사서류를 보관하였으나 </a:t>
            </a:r>
            <a:r>
              <a:rPr lang="en-US" altLang="ko-KR" sz="24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EMS</a:t>
            </a:r>
            <a:r>
              <a:rPr lang="ko-KR" altLang="en-US" sz="24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라는 인사관련 통합 데이터베이스가 만들어진 후에는 한 곳에서 모든 입사서류를 받아서 처리하게 되었다</a:t>
            </a:r>
            <a:r>
              <a:rPr lang="en-US" altLang="ko-KR" sz="24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.</a:t>
            </a:r>
            <a:r>
              <a:rPr lang="en-US" altLang="ko-KR" sz="24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</a:t>
            </a:r>
            <a:r>
              <a:rPr lang="ko-KR" altLang="en-US" sz="24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그 결과 서류의 보관 및 처리가 편리하게 되었으며</a:t>
            </a:r>
            <a:r>
              <a:rPr lang="en-US" altLang="ko-KR" sz="24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,</a:t>
            </a:r>
            <a:r>
              <a:rPr lang="en-US" altLang="ko-KR" sz="24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</a:t>
            </a:r>
            <a:r>
              <a:rPr lang="ko-KR" altLang="en-US" sz="24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각 공장의 인사담당부서에서는 그 내용을 컴퓨터를 통해 즉시 조회할 수 있어서 업무상 불편함을 느끼지 않고 이용할 수 있게  되었다</a:t>
            </a:r>
            <a:r>
              <a:rPr lang="en-US" altLang="ko-KR" sz="24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.</a:t>
            </a:r>
            <a:r>
              <a:rPr lang="en-US" altLang="ko-KR" sz="24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 </a:t>
            </a:r>
            <a:r>
              <a:rPr lang="ko-KR" altLang="en-US" sz="24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그리하여 연간 </a:t>
            </a:r>
            <a:r>
              <a:rPr lang="en-US" altLang="ko-KR" sz="24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240</a:t>
            </a:r>
            <a:r>
              <a:rPr lang="ko-KR" altLang="en-US" sz="24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만불 정도의 비용이 절감되는 것으로 평가되고 있다</a:t>
            </a:r>
            <a:r>
              <a:rPr lang="en-US" altLang="ko-KR" sz="2400" smtClean="0">
                <a:solidFill>
                  <a:srgbClr val="000000"/>
                </a:solidFill>
                <a:latin typeface="Script"/>
                <a:ea typeface="바탕체" pitchFamily="17" charset="-127"/>
              </a:rPr>
              <a:t>.</a:t>
            </a:r>
            <a:r>
              <a:rPr lang="en-US" altLang="ko-KR" sz="2400" smtClean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	</a:t>
            </a:r>
            <a:endParaRPr lang="en-US" altLang="ko-KR" sz="24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build="p" autoUpdateAnimBg="0"/>
      <p:bldP spid="5123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바닥글 개체 틀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회계정보시스템  이장형 교수</a:t>
            </a:r>
            <a:endParaRPr lang="en-US" altLang="ko-KR" sz="1400" smtClean="0"/>
          </a:p>
        </p:txBody>
      </p:sp>
      <p:sp>
        <p:nvSpPr>
          <p:cNvPr id="14339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293334B4-2ED4-41D8-95E6-CB9AB201B7FC}" type="slidenum">
              <a:rPr lang="en-US" altLang="ko-KR" sz="1400" smtClean="0"/>
              <a:pPr eaLnBrk="1" hangingPunct="1"/>
              <a:t>7</a:t>
            </a:fld>
            <a:endParaRPr lang="en-US" altLang="ko-KR" sz="1400" smtClean="0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(2) </a:t>
            </a:r>
            <a:r>
              <a:rPr lang="ko-KR" altLang="en-US" smtClean="0"/>
              <a:t>정보기술</a:t>
            </a:r>
            <a:r>
              <a:rPr lang="en-US" altLang="ko-KR" smtClean="0"/>
              <a:t>(1/3)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70000"/>
              </a:lnSpc>
            </a:pPr>
            <a:r>
              <a:rPr lang="ko-KR" altLang="en-US" smtClean="0"/>
              <a:t>경쟁력의 원천</a:t>
            </a:r>
          </a:p>
          <a:p>
            <a:pPr eaLnBrk="1" hangingPunct="1">
              <a:lnSpc>
                <a:spcPct val="170000"/>
              </a:lnSpc>
            </a:pPr>
            <a:r>
              <a:rPr lang="ko-KR" altLang="en-US" smtClean="0"/>
              <a:t>기업 내 의사소통을 촉진하는데 큰 역할</a:t>
            </a:r>
          </a:p>
          <a:p>
            <a:pPr eaLnBrk="1" hangingPunct="1">
              <a:lnSpc>
                <a:spcPct val="170000"/>
              </a:lnSpc>
            </a:pPr>
            <a:r>
              <a:rPr lang="ko-KR" altLang="en-US" smtClean="0"/>
              <a:t>회사간</a:t>
            </a:r>
            <a:r>
              <a:rPr lang="en-US" altLang="ko-KR" smtClean="0"/>
              <a:t>, </a:t>
            </a:r>
            <a:r>
              <a:rPr lang="ko-KR" altLang="en-US" smtClean="0"/>
              <a:t>부서간의 수평적인 의사소통</a:t>
            </a:r>
          </a:p>
          <a:p>
            <a:pPr eaLnBrk="1" hangingPunct="1">
              <a:lnSpc>
                <a:spcPct val="170000"/>
              </a:lnSpc>
            </a:pPr>
            <a:r>
              <a:rPr lang="ko-KR" altLang="en-US" smtClean="0"/>
              <a:t>상하간의 원활한 의사소통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build="p" autoUpdateAnimBg="0"/>
      <p:bldP spid="6147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바닥글 개체 틀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회계정보시스템  이장형 교수</a:t>
            </a:r>
            <a:endParaRPr lang="en-US" altLang="ko-KR" sz="1400" smtClean="0"/>
          </a:p>
        </p:txBody>
      </p:sp>
      <p:sp>
        <p:nvSpPr>
          <p:cNvPr id="15363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6C4B5800-1381-44F2-8A40-ED8F8516CA10}" type="slidenum">
              <a:rPr lang="en-US" altLang="ko-KR" sz="1400" smtClean="0"/>
              <a:pPr eaLnBrk="1" hangingPunct="1"/>
              <a:t>8</a:t>
            </a:fld>
            <a:endParaRPr lang="en-US" altLang="ko-KR" sz="1400" smtClean="0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mtClean="0"/>
              <a:t>사례 </a:t>
            </a:r>
            <a:r>
              <a:rPr lang="en-US" altLang="ko-KR" smtClean="0"/>
              <a:t>3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81200"/>
            <a:ext cx="7772400" cy="4114800"/>
          </a:xfrm>
        </p:spPr>
        <p:txBody>
          <a:bodyPr/>
          <a:lstStyle/>
          <a:p>
            <a:pPr eaLnBrk="1" hangingPunct="1">
              <a:lnSpc>
                <a:spcPct val="180000"/>
              </a:lnSpc>
            </a:pPr>
            <a:r>
              <a:rPr lang="en-US" altLang="ko-KR" sz="3400" smtClean="0">
                <a:latin typeface="Script"/>
                <a:ea typeface="바탕체" pitchFamily="17" charset="-127"/>
              </a:rPr>
              <a:t>IBM</a:t>
            </a:r>
            <a:r>
              <a:rPr lang="ko-KR" altLang="en-US" sz="3400" smtClean="0">
                <a:ea typeface="바탕체" pitchFamily="17" charset="-127"/>
              </a:rPr>
              <a:t>의 것스너 회장은 급격한 개혁을  추진하면서 개혁의 필요성을 직원에게 설득하는 편지를 </a:t>
            </a:r>
            <a:r>
              <a:rPr lang="en-US" altLang="ko-KR" sz="3400" smtClean="0">
                <a:latin typeface="Script"/>
                <a:ea typeface="바탕체" pitchFamily="17" charset="-127"/>
              </a:rPr>
              <a:t>E-Mail</a:t>
            </a:r>
            <a:r>
              <a:rPr lang="ko-KR" altLang="en-US" sz="3400" smtClean="0">
                <a:ea typeface="바탕체" pitchFamily="17" charset="-127"/>
              </a:rPr>
              <a:t>을 통해 발송하여 조직변화를 가속화 시키고 있다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build="p" autoUpdateAnimBg="0"/>
      <p:bldP spid="7171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바닥글 개체 틀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회계정보시스템  이장형 교수</a:t>
            </a:r>
            <a:endParaRPr lang="en-US" altLang="ko-KR" sz="1400" smtClean="0"/>
          </a:p>
        </p:txBody>
      </p:sp>
      <p:sp>
        <p:nvSpPr>
          <p:cNvPr id="16387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fld id="{BD08B584-3F1F-4418-8FB4-94BB3DE4EB31}" type="slidenum">
              <a:rPr lang="en-US" altLang="ko-KR" sz="1400" smtClean="0"/>
              <a:pPr eaLnBrk="1" hangingPunct="1"/>
              <a:t>9</a:t>
            </a:fld>
            <a:endParaRPr lang="en-US" altLang="ko-KR" sz="1400" smtClean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(2) </a:t>
            </a:r>
            <a:r>
              <a:rPr lang="ko-KR" altLang="en-US" smtClean="0"/>
              <a:t>정보기술</a:t>
            </a:r>
            <a:r>
              <a:rPr lang="en-US" altLang="ko-KR" smtClean="0"/>
              <a:t>(2/3)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40000"/>
              </a:lnSpc>
            </a:pPr>
            <a:r>
              <a:rPr lang="ko-KR" altLang="en-US" smtClean="0"/>
              <a:t>정보는 필요로 하는 사람에게만 모습을 드러냄</a:t>
            </a:r>
          </a:p>
          <a:p>
            <a:pPr eaLnBrk="1" hangingPunct="1">
              <a:lnSpc>
                <a:spcPct val="140000"/>
              </a:lnSpc>
            </a:pPr>
            <a:r>
              <a:rPr lang="ko-KR" altLang="en-US" smtClean="0"/>
              <a:t>인간 </a:t>
            </a:r>
            <a:r>
              <a:rPr lang="en-US" altLang="ko-KR" smtClean="0"/>
              <a:t>- </a:t>
            </a:r>
            <a:r>
              <a:rPr lang="ko-KR" altLang="en-US" smtClean="0"/>
              <a:t>하나의 정보시스템</a:t>
            </a:r>
          </a:p>
          <a:p>
            <a:pPr eaLnBrk="1" hangingPunct="1">
              <a:lnSpc>
                <a:spcPct val="140000"/>
              </a:lnSpc>
            </a:pPr>
            <a:r>
              <a:rPr lang="ko-KR" altLang="en-US" smtClean="0"/>
              <a:t>인간정보시스템 </a:t>
            </a:r>
          </a:p>
          <a:p>
            <a:pPr eaLnBrk="1" hangingPunct="1">
              <a:lnSpc>
                <a:spcPct val="140000"/>
              </a:lnSpc>
              <a:buFontTx/>
              <a:buNone/>
            </a:pPr>
            <a:r>
              <a:rPr lang="ko-KR" altLang="en-US" smtClean="0"/>
              <a:t>   </a:t>
            </a:r>
            <a:r>
              <a:rPr lang="en-US" altLang="ko-KR" smtClean="0"/>
              <a:t>- </a:t>
            </a:r>
            <a:r>
              <a:rPr lang="ko-KR" altLang="en-US" smtClean="0"/>
              <a:t>정보마인드를  갖추어야 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build="p" autoUpdateAnimBg="0"/>
      <p:bldP spid="8195" grpId="0" build="p" autoUpdateAnimBg="0"/>
    </p:bldLst>
  </p:timing>
</p:sld>
</file>

<file path=ppt/theme/theme1.xml><?xml version="1.0" encoding="utf-8"?>
<a:theme xmlns:a="http://schemas.openxmlformats.org/drawingml/2006/main" name="홍조">
  <a:themeElements>
    <a:clrScheme name="홍조 2">
      <a:dk1>
        <a:srgbClr val="660066"/>
      </a:dk1>
      <a:lt1>
        <a:srgbClr val="FFFFFF"/>
      </a:lt1>
      <a:dk2>
        <a:srgbClr val="FF00FF"/>
      </a:dk2>
      <a:lt2>
        <a:srgbClr val="FFCC99"/>
      </a:lt2>
      <a:accent1>
        <a:srgbClr val="99FF99"/>
      </a:accent1>
      <a:accent2>
        <a:srgbClr val="CC66FF"/>
      </a:accent2>
      <a:accent3>
        <a:srgbClr val="FFFFFF"/>
      </a:accent3>
      <a:accent4>
        <a:srgbClr val="560056"/>
      </a:accent4>
      <a:accent5>
        <a:srgbClr val="CAFFCA"/>
      </a:accent5>
      <a:accent6>
        <a:srgbClr val="B95CE7"/>
      </a:accent6>
      <a:hlink>
        <a:srgbClr val="FF99CC"/>
      </a:hlink>
      <a:folHlink>
        <a:srgbClr val="006600"/>
      </a:folHlink>
    </a:clrScheme>
    <a:fontScheme name="홍조">
      <a:majorFont>
        <a:latin typeface="Times New Roman"/>
        <a:ea typeface="굴림"/>
        <a:cs typeface=""/>
      </a:majorFont>
      <a:minorFont>
        <a:latin typeface="Times New Roman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홍조 1">
        <a:dk1>
          <a:srgbClr val="000000"/>
        </a:dk1>
        <a:lt1>
          <a:srgbClr val="FFFFFF"/>
        </a:lt1>
        <a:dk2>
          <a:srgbClr val="6600CC"/>
        </a:dk2>
        <a:lt2>
          <a:srgbClr val="CCECFF"/>
        </a:lt2>
        <a:accent1>
          <a:srgbClr val="00FFCC"/>
        </a:accent1>
        <a:accent2>
          <a:srgbClr val="9933FF"/>
        </a:accent2>
        <a:accent3>
          <a:srgbClr val="B8AAE2"/>
        </a:accent3>
        <a:accent4>
          <a:srgbClr val="DADADA"/>
        </a:accent4>
        <a:accent5>
          <a:srgbClr val="AAFFE2"/>
        </a:accent5>
        <a:accent6>
          <a:srgbClr val="8A2DE7"/>
        </a:accent6>
        <a:hlink>
          <a:srgbClr val="660066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홍조 2">
        <a:dk1>
          <a:srgbClr val="660066"/>
        </a:dk1>
        <a:lt1>
          <a:srgbClr val="FFFFFF"/>
        </a:lt1>
        <a:dk2>
          <a:srgbClr val="FF00FF"/>
        </a:dk2>
        <a:lt2>
          <a:srgbClr val="FFCC99"/>
        </a:lt2>
        <a:accent1>
          <a:srgbClr val="99FF99"/>
        </a:accent1>
        <a:accent2>
          <a:srgbClr val="CC66FF"/>
        </a:accent2>
        <a:accent3>
          <a:srgbClr val="FFFFFF"/>
        </a:accent3>
        <a:accent4>
          <a:srgbClr val="560056"/>
        </a:accent4>
        <a:accent5>
          <a:srgbClr val="CAFFCA"/>
        </a:accent5>
        <a:accent6>
          <a:srgbClr val="B95CE7"/>
        </a:accent6>
        <a:hlink>
          <a:srgbClr val="FF99CC"/>
        </a:hlink>
        <a:folHlink>
          <a:srgbClr val="00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홍조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홍조 4">
        <a:dk1>
          <a:srgbClr val="000000"/>
        </a:dk1>
        <a:lt1>
          <a:srgbClr val="FFFFFF"/>
        </a:lt1>
        <a:dk2>
          <a:srgbClr val="CC0099"/>
        </a:dk2>
        <a:lt2>
          <a:srgbClr val="FFCCFF"/>
        </a:lt2>
        <a:accent1>
          <a:srgbClr val="00FF00"/>
        </a:accent1>
        <a:accent2>
          <a:srgbClr val="9933FF"/>
        </a:accent2>
        <a:accent3>
          <a:srgbClr val="E2AACA"/>
        </a:accent3>
        <a:accent4>
          <a:srgbClr val="DADADA"/>
        </a:accent4>
        <a:accent5>
          <a:srgbClr val="AAFFAA"/>
        </a:accent5>
        <a:accent6>
          <a:srgbClr val="8A2DE7"/>
        </a:accent6>
        <a:hlink>
          <a:srgbClr val="660066"/>
        </a:hlink>
        <a:folHlink>
          <a:srgbClr val="00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Office\Templates\디자인\홍조.pot</Template>
  <TotalTime>421</TotalTime>
  <Words>2043</Words>
  <Application>Microsoft Office PowerPoint</Application>
  <PresentationFormat>화면 슬라이드 쇼(4:3)</PresentationFormat>
  <Paragraphs>392</Paragraphs>
  <Slides>45</Slides>
  <Notes>0</Notes>
  <HiddenSlides>0</HiddenSlides>
  <MMClips>0</MMClips>
  <ScaleCrop>false</ScaleCrop>
  <HeadingPairs>
    <vt:vector size="8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2</vt:i4>
      </vt:variant>
      <vt:variant>
        <vt:lpstr>슬라이드 제목</vt:lpstr>
      </vt:variant>
      <vt:variant>
        <vt:i4>45</vt:i4>
      </vt:variant>
    </vt:vector>
  </HeadingPairs>
  <TitlesOfParts>
    <vt:vector size="55" baseType="lpstr">
      <vt:lpstr>Times New Roman</vt:lpstr>
      <vt:lpstr>굴림</vt:lpstr>
      <vt:lpstr>Arial</vt:lpstr>
      <vt:lpstr>Impact</vt:lpstr>
      <vt:lpstr>바탕체</vt:lpstr>
      <vt:lpstr>Script</vt:lpstr>
      <vt:lpstr>돋움체</vt:lpstr>
      <vt:lpstr>홍조</vt:lpstr>
      <vt:lpstr>Microsoft Clip Gallery</vt:lpstr>
      <vt:lpstr>Microsoft Word 문서</vt:lpstr>
      <vt:lpstr>제 2장 정보와 시스템</vt:lpstr>
      <vt:lpstr>무엇을 학습하는가?</vt:lpstr>
      <vt:lpstr>제 1 절 정보와 정보기술</vt:lpstr>
      <vt:lpstr>(1) 정보 - 제 4의 경영자원</vt:lpstr>
      <vt:lpstr>사례 1</vt:lpstr>
      <vt:lpstr>사례 2</vt:lpstr>
      <vt:lpstr>(2) 정보기술(1/3)</vt:lpstr>
      <vt:lpstr>사례 3</vt:lpstr>
      <vt:lpstr>(2) 정보기술(2/3)</vt:lpstr>
      <vt:lpstr>(2) 정보기술(3/3)</vt:lpstr>
      <vt:lpstr>2. 인간의 정보처리</vt:lpstr>
      <vt:lpstr>인간정보처리 모형</vt:lpstr>
      <vt:lpstr>(1) 인간정보처리 시스템(1/2)  (HIPS :human information processing system)</vt:lpstr>
      <vt:lpstr>(1) 인간정보처리 시스템 (2/2)</vt:lpstr>
      <vt:lpstr>(2) HIPS의 한계</vt:lpstr>
      <vt:lpstr>PowerPoint 프레젠테이션</vt:lpstr>
      <vt:lpstr>2) 차이식별</vt:lpstr>
      <vt:lpstr>3)확률의 취급</vt:lpstr>
      <vt:lpstr>4) 인지모형</vt:lpstr>
      <vt:lpstr>5) 우측 뇌와 좌측 뇌</vt:lpstr>
      <vt:lpstr>제2절. 정보처리와 시스템</vt:lpstr>
      <vt:lpstr>회계정보시스템 응용의 변화</vt:lpstr>
      <vt:lpstr>(1) 조직 정보처리와 리엔지니어링(reengineering)  </vt:lpstr>
      <vt:lpstr>(2) 조직 정보시스템의 다운 사이징(downsizing)  </vt:lpstr>
      <vt:lpstr>(3) 조직 자료 처리와 오픈북 경영(openbook management) </vt:lpstr>
      <vt:lpstr>2. 시스템의 정의와 특성</vt:lpstr>
      <vt:lpstr>(1) 시스템의 개념(2/4)</vt:lpstr>
      <vt:lpstr>(1) 시스템의 개념(3/4)</vt:lpstr>
      <vt:lpstr>(1) 시스템의 개념 (4/4)</vt:lpstr>
      <vt:lpstr>시스템의 달성목표와 외부환경의 구분</vt:lpstr>
      <vt:lpstr>(2) 시스템의 특징</vt:lpstr>
      <vt:lpstr>3. 시스템의 종류</vt:lpstr>
      <vt:lpstr>(2)폐쇄시스템과 개방시스템</vt:lpstr>
      <vt:lpstr>개방성 문화</vt:lpstr>
      <vt:lpstr>합리성 문화</vt:lpstr>
      <vt:lpstr>(3) 물리적 시스템 과 추상적 시스템</vt:lpstr>
      <vt:lpstr>PowerPoint 프레젠테이션</vt:lpstr>
      <vt:lpstr>4. 회계정보시스템의 접근방법(1/5)</vt:lpstr>
      <vt:lpstr>3. 회계정보시스템의 접근방법(2/5)</vt:lpstr>
      <vt:lpstr>3. 회계정보시스템의 접근방법(3/5)</vt:lpstr>
      <vt:lpstr>3. 회계정보시스템의 접근방법(4/5)</vt:lpstr>
      <vt:lpstr>3. 회계정보시스템의 접근방법(5/5)</vt:lpstr>
      <vt:lpstr>5. 시스템개발 수명주기</vt:lpstr>
      <vt:lpstr>PowerPoint 프레젠테이션</vt:lpstr>
      <vt:lpstr>질의 및 응답</vt:lpstr>
    </vt:vector>
  </TitlesOfParts>
  <Company>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 1절 정보와 정보기술</dc:title>
  <dc:creator>1</dc:creator>
  <cp:lastModifiedBy>USER</cp:lastModifiedBy>
  <cp:revision>21</cp:revision>
  <dcterms:created xsi:type="dcterms:W3CDTF">2000-08-07T16:13:02Z</dcterms:created>
  <dcterms:modified xsi:type="dcterms:W3CDTF">2017-12-13T13:58:38Z</dcterms:modified>
</cp:coreProperties>
</file>