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7" r:id="rId27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-1291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203A9-011F-4B16-A0F9-0D6C25F46315}" type="datetimeFigureOut">
              <a:rPr lang="ko-KR" altLang="en-US" smtClean="0"/>
              <a:t>2019-03-07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903E-A679-424A-827E-1C0A709C67D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97395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203A9-011F-4B16-A0F9-0D6C25F46315}" type="datetimeFigureOut">
              <a:rPr lang="ko-KR" altLang="en-US" smtClean="0"/>
              <a:t>2019-03-07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903E-A679-424A-827E-1C0A709C67D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46709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203A9-011F-4B16-A0F9-0D6C25F46315}" type="datetimeFigureOut">
              <a:rPr lang="ko-KR" altLang="en-US" smtClean="0"/>
              <a:t>2019-03-07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903E-A679-424A-827E-1C0A709C67D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97016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203A9-011F-4B16-A0F9-0D6C25F46315}" type="datetimeFigureOut">
              <a:rPr lang="ko-KR" altLang="en-US" smtClean="0"/>
              <a:t>2019-03-07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903E-A679-424A-827E-1C0A709C67D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78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203A9-011F-4B16-A0F9-0D6C25F46315}" type="datetimeFigureOut">
              <a:rPr lang="ko-KR" altLang="en-US" smtClean="0"/>
              <a:t>2019-03-07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903E-A679-424A-827E-1C0A709C67D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158302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203A9-011F-4B16-A0F9-0D6C25F46315}" type="datetimeFigureOut">
              <a:rPr lang="ko-KR" altLang="en-US" smtClean="0"/>
              <a:t>2019-03-07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903E-A679-424A-827E-1C0A709C67D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338232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203A9-011F-4B16-A0F9-0D6C25F46315}" type="datetimeFigureOut">
              <a:rPr lang="ko-KR" altLang="en-US" smtClean="0"/>
              <a:t>2019-03-07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903E-A679-424A-827E-1C0A709C67D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93069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203A9-011F-4B16-A0F9-0D6C25F46315}" type="datetimeFigureOut">
              <a:rPr lang="ko-KR" altLang="en-US" smtClean="0"/>
              <a:t>2019-03-07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903E-A679-424A-827E-1C0A709C67D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4746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203A9-011F-4B16-A0F9-0D6C25F46315}" type="datetimeFigureOut">
              <a:rPr lang="ko-KR" altLang="en-US" smtClean="0"/>
              <a:t>2019-03-07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903E-A679-424A-827E-1C0A709C67D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45716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203A9-011F-4B16-A0F9-0D6C25F46315}" type="datetimeFigureOut">
              <a:rPr lang="ko-KR" altLang="en-US" smtClean="0"/>
              <a:t>2019-03-07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903E-A679-424A-827E-1C0A709C67D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54876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203A9-011F-4B16-A0F9-0D6C25F46315}" type="datetimeFigureOut">
              <a:rPr lang="ko-KR" altLang="en-US" smtClean="0"/>
              <a:t>2019-03-07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903E-A679-424A-827E-1C0A709C67D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4562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9203A9-011F-4B16-A0F9-0D6C25F46315}" type="datetimeFigureOut">
              <a:rPr lang="ko-KR" altLang="en-US" smtClean="0"/>
              <a:t>2019-03-07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50903E-A679-424A-827E-1C0A709C67D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6226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fontAlgn="base" latinLnBrk="0"/>
            <a:r>
              <a:rPr lang="ko-KR" altLang="en-US" b="1" dirty="0" smtClean="0"/>
              <a:t>제</a:t>
            </a:r>
            <a:r>
              <a:rPr lang="en-US" altLang="ko-KR" b="1" dirty="0" smtClean="0"/>
              <a:t>6</a:t>
            </a:r>
            <a:r>
              <a:rPr lang="ko-KR" altLang="en-US" b="1" dirty="0" smtClean="0"/>
              <a:t>장</a:t>
            </a:r>
            <a:r>
              <a:rPr lang="en-US" altLang="ko-KR" b="1" dirty="0" smtClean="0"/>
              <a:t>. </a:t>
            </a:r>
            <a:r>
              <a:rPr lang="ko-KR" altLang="en-US" b="1" dirty="0" smtClean="0"/>
              <a:t>회계정보시스템과 </a:t>
            </a:r>
            <a:r>
              <a:rPr lang="ko-KR" altLang="en-US" b="1" dirty="0"/>
              <a:t>문서화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32500" lnSpcReduction="20000"/>
          </a:bodyPr>
          <a:lstStyle/>
          <a:p>
            <a:pPr fontAlgn="base"/>
            <a:r>
              <a:rPr lang="ko-KR" altLang="en-US" b="1" dirty="0"/>
              <a:t>제 </a:t>
            </a:r>
            <a:r>
              <a:rPr lang="en-US" altLang="ko-KR" b="1" dirty="0"/>
              <a:t>1 </a:t>
            </a:r>
            <a:r>
              <a:rPr lang="ko-KR" altLang="en-US" b="1" dirty="0"/>
              <a:t>절</a:t>
            </a:r>
            <a:r>
              <a:rPr lang="en-US" altLang="ko-KR" b="1" dirty="0"/>
              <a:t>. </a:t>
            </a:r>
            <a:r>
              <a:rPr lang="ko-KR" altLang="en-US" b="1" dirty="0"/>
              <a:t>시스템 기법</a:t>
            </a:r>
          </a:p>
          <a:p>
            <a:pPr fontAlgn="base"/>
            <a:r>
              <a:rPr lang="en-US" altLang="ko-KR" b="1" dirty="0"/>
              <a:t>1. </a:t>
            </a:r>
            <a:r>
              <a:rPr lang="ko-KR" altLang="en-US" b="1" dirty="0"/>
              <a:t>시스템 기법</a:t>
            </a:r>
            <a:r>
              <a:rPr lang="en-US" altLang="ko-KR" b="1" dirty="0"/>
              <a:t>(systems techniques)</a:t>
            </a:r>
            <a:endParaRPr lang="ko-KR" altLang="en-US" b="1" dirty="0"/>
          </a:p>
          <a:p>
            <a:pPr fontAlgn="base"/>
            <a:r>
              <a:rPr lang="en-US" altLang="ko-KR" b="1" dirty="0"/>
              <a:t>2. </a:t>
            </a:r>
            <a:r>
              <a:rPr lang="ko-KR" altLang="en-US" b="1" dirty="0"/>
              <a:t>구조적 분석 및 설계 </a:t>
            </a:r>
          </a:p>
          <a:p>
            <a:pPr fontAlgn="base"/>
            <a:r>
              <a:rPr lang="en-US" altLang="ko-KR" b="1" dirty="0"/>
              <a:t>3. </a:t>
            </a:r>
            <a:r>
              <a:rPr lang="ko-KR" altLang="en-US" b="1" dirty="0"/>
              <a:t>데이터 모형화</a:t>
            </a:r>
            <a:r>
              <a:rPr lang="en-US" altLang="ko-KR" b="1" dirty="0"/>
              <a:t>(data modeling)</a:t>
            </a:r>
            <a:endParaRPr lang="ko-KR" altLang="en-US" b="1" dirty="0"/>
          </a:p>
          <a:p>
            <a:pPr fontAlgn="base"/>
            <a:r>
              <a:rPr lang="ko-KR" altLang="en-US" b="1" dirty="0"/>
              <a:t>제 </a:t>
            </a:r>
            <a:r>
              <a:rPr lang="en-US" altLang="ko-KR" b="1" dirty="0"/>
              <a:t>2 </a:t>
            </a:r>
            <a:r>
              <a:rPr lang="ko-KR" altLang="en-US" b="1" dirty="0"/>
              <a:t>절 회계 업무 처리</a:t>
            </a:r>
          </a:p>
          <a:p>
            <a:pPr fontAlgn="base"/>
            <a:r>
              <a:rPr lang="en-US" altLang="ko-KR" b="1" dirty="0"/>
              <a:t>1. </a:t>
            </a:r>
            <a:r>
              <a:rPr lang="ko-KR" altLang="en-US" b="1" dirty="0"/>
              <a:t>업무 처리 요소 </a:t>
            </a:r>
          </a:p>
          <a:p>
            <a:pPr fontAlgn="base"/>
            <a:r>
              <a:rPr lang="en-US" altLang="ko-KR" b="1" dirty="0"/>
              <a:t>2. </a:t>
            </a:r>
            <a:r>
              <a:rPr lang="ko-KR" altLang="en-US" b="1" dirty="0"/>
              <a:t>가치 사슬</a:t>
            </a:r>
          </a:p>
          <a:p>
            <a:pPr fontAlgn="base"/>
            <a:r>
              <a:rPr lang="en-US" altLang="ko-KR" b="1" dirty="0"/>
              <a:t>3. SOA </a:t>
            </a:r>
            <a:endParaRPr lang="ko-KR" altLang="en-US" b="1" dirty="0"/>
          </a:p>
          <a:p>
            <a:pPr fontAlgn="base"/>
            <a:r>
              <a:rPr lang="en-US" altLang="ko-KR" b="1" dirty="0"/>
              <a:t>4. </a:t>
            </a:r>
            <a:r>
              <a:rPr lang="ko-KR" altLang="en-US" b="1" dirty="0"/>
              <a:t>일반통제 모형</a:t>
            </a:r>
          </a:p>
          <a:p>
            <a:pPr fontAlgn="base"/>
            <a:r>
              <a:rPr lang="en-US" altLang="ko-KR" b="1" dirty="0"/>
              <a:t>5. </a:t>
            </a:r>
            <a:r>
              <a:rPr lang="ko-KR" altLang="en-US" b="1" dirty="0"/>
              <a:t>통제 매트릭스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820817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&lt;</a:t>
            </a:r>
            <a:r>
              <a:rPr lang="ko-KR" altLang="en-US" dirty="0"/>
              <a:t>그림 </a:t>
            </a:r>
            <a:r>
              <a:rPr lang="en-US" altLang="ko-KR" dirty="0"/>
              <a:t>3-7&gt; </a:t>
            </a:r>
            <a:r>
              <a:rPr lang="ko-KR" altLang="en-US" dirty="0"/>
              <a:t>배경도</a:t>
            </a:r>
            <a:r>
              <a:rPr lang="en-US" altLang="ko-KR" dirty="0"/>
              <a:t>(context diagram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7169" name="_x195431000" descr="EMB000026cc2af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844824"/>
            <a:ext cx="6192688" cy="3960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00631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err="1"/>
              <a:t>DFD의</a:t>
            </a:r>
            <a:r>
              <a:rPr lang="en-US" altLang="ko-KR" dirty="0"/>
              <a:t> </a:t>
            </a:r>
            <a:r>
              <a:rPr lang="en-US" altLang="ko-KR" dirty="0" err="1" smtClean="0"/>
              <a:t>수준화</a:t>
            </a:r>
            <a:endParaRPr lang="ko-KR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8193" name="_x195430680" descr="EMB000026cc2af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268761"/>
            <a:ext cx="7776864" cy="5256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2280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 smtClean="0"/>
              <a:t>물리적 </a:t>
            </a:r>
            <a:r>
              <a:rPr lang="en-US" altLang="ko-KR" dirty="0" smtClean="0"/>
              <a:t>DFD</a:t>
            </a:r>
            <a:r>
              <a:rPr lang="ko-KR" altLang="en-US" dirty="0" smtClean="0"/>
              <a:t>와 논리적 </a:t>
            </a:r>
            <a:r>
              <a:rPr lang="en-US" altLang="ko-KR" dirty="0" smtClean="0"/>
              <a:t>DFD </a:t>
            </a:r>
            <a:r>
              <a:rPr lang="ko-KR" altLang="en-US" dirty="0" smtClean="0"/>
              <a:t>비교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endParaRPr lang="ko-KR" altLang="en-US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9217" name="_x195432360" descr="EMB000026cc2af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3" y="1052736"/>
            <a:ext cx="4392488" cy="5184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9219" name="_x195432120" descr="EMB000026cc2b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052736"/>
            <a:ext cx="4248472" cy="5184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416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dirty="0"/>
              <a:t>자료 사전에서 사용하는 </a:t>
            </a:r>
            <a:r>
              <a:rPr lang="ko-KR" altLang="en-US" dirty="0" smtClean="0"/>
              <a:t>기호</a:t>
            </a:r>
            <a:endParaRPr lang="ko-KR" altLang="en-US" dirty="0"/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554255"/>
              </p:ext>
            </p:extLst>
          </p:nvPr>
        </p:nvGraphicFramePr>
        <p:xfrm>
          <a:off x="755576" y="1628802"/>
          <a:ext cx="7488832" cy="4464494"/>
        </p:xfrm>
        <a:graphic>
          <a:graphicData uri="http://schemas.openxmlformats.org/drawingml/2006/table">
            <a:tbl>
              <a:tblPr/>
              <a:tblGrid>
                <a:gridCol w="2919813"/>
                <a:gridCol w="4569019"/>
              </a:tblGrid>
              <a:tr h="59290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기호</a:t>
                      </a:r>
                      <a:r>
                        <a:rPr lang="en-US" altLang="ko-KR" sz="2000" kern="0" spc="0" dirty="0">
                          <a:solidFill>
                            <a:srgbClr val="000000"/>
                          </a:solidFill>
                          <a:effectLst/>
                          <a:latin typeface="바탕"/>
                        </a:rPr>
                        <a:t>(</a:t>
                      </a:r>
                      <a:r>
                        <a:rPr lang="en-US" sz="2000" kern="0" spc="0" dirty="0">
                          <a:solidFill>
                            <a:srgbClr val="000000"/>
                          </a:solidFill>
                          <a:effectLst/>
                          <a:latin typeface="바탕"/>
                        </a:rPr>
                        <a:t>symbol)</a:t>
                      </a:r>
                      <a:endParaRPr lang="en-US" sz="2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의미</a:t>
                      </a:r>
                      <a:r>
                        <a:rPr lang="en-US" altLang="ko-KR" sz="2000" kern="0" spc="0" dirty="0">
                          <a:solidFill>
                            <a:srgbClr val="000000"/>
                          </a:solidFill>
                          <a:effectLst/>
                          <a:latin typeface="바탕"/>
                        </a:rPr>
                        <a:t>(</a:t>
                      </a:r>
                      <a:r>
                        <a:rPr lang="en-US" sz="2000" kern="0" spc="0" dirty="0">
                          <a:solidFill>
                            <a:srgbClr val="000000"/>
                          </a:solidFill>
                          <a:effectLst/>
                          <a:latin typeface="바탕"/>
                        </a:rPr>
                        <a:t>meaning)</a:t>
                      </a:r>
                      <a:endParaRPr lang="en-US" sz="2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</a:tr>
              <a:tr h="59290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0" spc="0">
                          <a:solidFill>
                            <a:srgbClr val="000000"/>
                          </a:solidFill>
                          <a:effectLst/>
                          <a:latin typeface="바탕"/>
                        </a:rPr>
                        <a:t>=</a:t>
                      </a:r>
                      <a:endParaRPr lang="en-US" sz="2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정의</a:t>
                      </a:r>
                      <a:r>
                        <a:rPr lang="en-US" altLang="ko-KR" sz="2000" kern="0" spc="0" dirty="0">
                          <a:solidFill>
                            <a:srgbClr val="000000"/>
                          </a:solidFill>
                          <a:effectLst/>
                          <a:latin typeface="바탕"/>
                        </a:rPr>
                        <a:t>(</a:t>
                      </a:r>
                      <a:r>
                        <a:rPr lang="en-US" sz="2000" kern="0" spc="0" dirty="0">
                          <a:solidFill>
                            <a:srgbClr val="000000"/>
                          </a:solidFill>
                          <a:effectLst/>
                          <a:latin typeface="바탕"/>
                        </a:rPr>
                        <a:t>is compose of)</a:t>
                      </a:r>
                      <a:endParaRPr lang="en-US" sz="2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290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0" spc="0">
                          <a:solidFill>
                            <a:srgbClr val="000000"/>
                          </a:solidFill>
                          <a:effectLst/>
                          <a:latin typeface="바탕"/>
                        </a:rPr>
                        <a:t>+</a:t>
                      </a:r>
                      <a:endParaRPr lang="en-US" sz="2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구성</a:t>
                      </a:r>
                      <a:r>
                        <a:rPr lang="en-US" altLang="ko-KR" sz="2000" kern="0" spc="0" dirty="0">
                          <a:solidFill>
                            <a:srgbClr val="000000"/>
                          </a:solidFill>
                          <a:effectLst/>
                          <a:latin typeface="바탕"/>
                        </a:rPr>
                        <a:t>(</a:t>
                      </a:r>
                      <a:r>
                        <a:rPr lang="en-US" sz="2000" kern="0" spc="0" dirty="0">
                          <a:solidFill>
                            <a:srgbClr val="000000"/>
                          </a:solidFill>
                          <a:effectLst/>
                          <a:latin typeface="바탕"/>
                        </a:rPr>
                        <a:t>and, along with)</a:t>
                      </a:r>
                      <a:endParaRPr lang="en-US" sz="2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290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0" spc="0">
                          <a:solidFill>
                            <a:srgbClr val="000000"/>
                          </a:solidFill>
                          <a:effectLst/>
                          <a:latin typeface="바탕"/>
                        </a:rPr>
                        <a:t>{}</a:t>
                      </a:r>
                      <a:endParaRPr lang="en-US" sz="2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반복</a:t>
                      </a:r>
                      <a:r>
                        <a:rPr lang="en-US" altLang="ko-KR" sz="2000" kern="0" spc="0" dirty="0">
                          <a:solidFill>
                            <a:srgbClr val="000000"/>
                          </a:solidFill>
                          <a:effectLst/>
                          <a:latin typeface="바탕"/>
                        </a:rPr>
                        <a:t>(</a:t>
                      </a:r>
                      <a:r>
                        <a:rPr lang="en-US" sz="2000" kern="0" spc="0" dirty="0">
                          <a:solidFill>
                            <a:srgbClr val="000000"/>
                          </a:solidFill>
                          <a:effectLst/>
                          <a:latin typeface="바탕"/>
                        </a:rPr>
                        <a:t>iteration of)</a:t>
                      </a:r>
                      <a:endParaRPr lang="en-US" sz="2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290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0" spc="0">
                          <a:solidFill>
                            <a:srgbClr val="000000"/>
                          </a:solidFill>
                          <a:effectLst/>
                          <a:latin typeface="바탕"/>
                        </a:rPr>
                        <a:t>[]</a:t>
                      </a:r>
                      <a:endParaRPr lang="en-US" sz="2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선택</a:t>
                      </a:r>
                      <a:r>
                        <a:rPr lang="en-US" altLang="ko-KR" sz="2000" kern="0" spc="0" dirty="0">
                          <a:solidFill>
                            <a:srgbClr val="000000"/>
                          </a:solidFill>
                          <a:effectLst/>
                          <a:latin typeface="바탕"/>
                        </a:rPr>
                        <a:t>(</a:t>
                      </a:r>
                      <a:r>
                        <a:rPr lang="en-US" sz="2000" kern="0" spc="0" dirty="0">
                          <a:solidFill>
                            <a:srgbClr val="000000"/>
                          </a:solidFill>
                          <a:effectLst/>
                          <a:latin typeface="바탕"/>
                        </a:rPr>
                        <a:t>choose only one of)</a:t>
                      </a:r>
                      <a:endParaRPr lang="en-US" sz="2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290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0" spc="0">
                          <a:solidFill>
                            <a:srgbClr val="000000"/>
                          </a:solidFill>
                          <a:effectLst/>
                          <a:latin typeface="바탕"/>
                        </a:rPr>
                        <a:t>()</a:t>
                      </a:r>
                      <a:endParaRPr lang="en-US" sz="2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생략가능</a:t>
                      </a:r>
                      <a:r>
                        <a:rPr lang="en-US" altLang="ko-KR" sz="2000" kern="0" spc="0" dirty="0">
                          <a:solidFill>
                            <a:srgbClr val="000000"/>
                          </a:solidFill>
                          <a:effectLst/>
                          <a:latin typeface="바탕"/>
                        </a:rPr>
                        <a:t>(</a:t>
                      </a:r>
                      <a:r>
                        <a:rPr lang="en-US" sz="2000" kern="0" spc="0" dirty="0">
                          <a:solidFill>
                            <a:srgbClr val="000000"/>
                          </a:solidFill>
                          <a:effectLst/>
                          <a:latin typeface="바탕"/>
                        </a:rPr>
                        <a:t>optional)</a:t>
                      </a:r>
                      <a:endParaRPr lang="en-US" sz="2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7058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0" spc="0">
                          <a:solidFill>
                            <a:srgbClr val="000000"/>
                          </a:solidFill>
                          <a:effectLst/>
                          <a:latin typeface="바탕"/>
                        </a:rPr>
                        <a:t>**</a:t>
                      </a:r>
                      <a:endParaRPr lang="en-US" sz="2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주석</a:t>
                      </a:r>
                      <a:r>
                        <a:rPr lang="en-US" altLang="ko-KR" sz="2000" kern="0" spc="0" dirty="0">
                          <a:solidFill>
                            <a:srgbClr val="000000"/>
                          </a:solidFill>
                          <a:effectLst/>
                          <a:latin typeface="바탕"/>
                        </a:rPr>
                        <a:t>(</a:t>
                      </a:r>
                      <a:r>
                        <a:rPr lang="en-US" sz="2000" kern="0" spc="0" dirty="0">
                          <a:solidFill>
                            <a:srgbClr val="000000"/>
                          </a:solidFill>
                          <a:effectLst/>
                          <a:latin typeface="바탕"/>
                        </a:rPr>
                        <a:t>comment)</a:t>
                      </a:r>
                      <a:endParaRPr lang="en-US" sz="2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7687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&lt;</a:t>
            </a:r>
            <a:r>
              <a:rPr lang="ko-KR" altLang="en-US" dirty="0"/>
              <a:t>그림 </a:t>
            </a:r>
            <a:r>
              <a:rPr lang="en-US" altLang="ko-KR" dirty="0"/>
              <a:t>3-11&gt; </a:t>
            </a:r>
            <a:r>
              <a:rPr lang="ko-KR" altLang="en-US" dirty="0"/>
              <a:t>자료사전의 </a:t>
            </a:r>
            <a:r>
              <a:rPr lang="ko-KR" altLang="en-US" dirty="0" smtClean="0"/>
              <a:t>예</a:t>
            </a:r>
            <a:endParaRPr lang="ko-KR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1265" name="_x195431720" descr="EMB000026cc2b0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647" b="4829"/>
          <a:stretch>
            <a:fillRect/>
          </a:stretch>
        </p:blipFill>
        <p:spPr bwMode="auto">
          <a:xfrm>
            <a:off x="539552" y="1268760"/>
            <a:ext cx="7848872" cy="5184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3129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&lt;</a:t>
            </a:r>
            <a:r>
              <a:rPr lang="ko-KR" altLang="en-US" dirty="0"/>
              <a:t>그림 </a:t>
            </a:r>
            <a:r>
              <a:rPr lang="en-US" altLang="ko-KR" dirty="0"/>
              <a:t>3-12&gt; </a:t>
            </a:r>
            <a:r>
              <a:rPr lang="ko-KR" altLang="en-US" dirty="0"/>
              <a:t>소단위 명세서의 </a:t>
            </a:r>
            <a:r>
              <a:rPr lang="ko-KR" altLang="en-US" dirty="0" smtClean="0"/>
              <a:t>예</a:t>
            </a:r>
            <a:endParaRPr lang="ko-KR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2289" name="_x195427480" descr="EMB000026cc2b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459" b="16414"/>
          <a:stretch>
            <a:fillRect/>
          </a:stretch>
        </p:blipFill>
        <p:spPr bwMode="auto">
          <a:xfrm>
            <a:off x="539552" y="1340768"/>
            <a:ext cx="7776863" cy="4608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5144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&lt;</a:t>
            </a:r>
            <a:r>
              <a:rPr lang="ko-KR" altLang="en-US" dirty="0"/>
              <a:t>그림 </a:t>
            </a:r>
            <a:r>
              <a:rPr lang="en-US" altLang="ko-KR" dirty="0"/>
              <a:t>3-13&gt; </a:t>
            </a:r>
            <a:r>
              <a:rPr lang="ko-KR" altLang="en-US" dirty="0"/>
              <a:t>급여시스템의 </a:t>
            </a:r>
            <a:r>
              <a:rPr lang="en-US" altLang="ko-KR" dirty="0"/>
              <a:t>IPO</a:t>
            </a:r>
            <a:r>
              <a:rPr lang="ko-KR" altLang="en-US" dirty="0" smtClean="0"/>
              <a:t>도</a:t>
            </a:r>
            <a:endParaRPr lang="ko-KR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3313" name="_x195428520" descr="EMB000026cc2b1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628800"/>
            <a:ext cx="7488832" cy="4680520"/>
          </a:xfrm>
          <a:prstGeom prst="rect">
            <a:avLst/>
          </a:prstGeom>
          <a:noFill/>
          <a:ln>
            <a:solidFill>
              <a:schemeClr val="accent1">
                <a:alpha val="99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9435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&lt;</a:t>
            </a:r>
            <a:r>
              <a:rPr lang="ko-KR" altLang="en-US" dirty="0"/>
              <a:t>그림 </a:t>
            </a:r>
            <a:r>
              <a:rPr lang="en-US" altLang="ko-KR" dirty="0"/>
              <a:t>3-14&gt;</a:t>
            </a:r>
            <a:r>
              <a:rPr lang="ko-KR" altLang="en-US" dirty="0"/>
              <a:t>급여시스템의 </a:t>
            </a:r>
            <a:r>
              <a:rPr lang="en-US" altLang="ko-KR" dirty="0"/>
              <a:t>HIPO</a:t>
            </a:r>
            <a:r>
              <a:rPr lang="ko-KR" altLang="en-US" dirty="0" smtClean="0"/>
              <a:t>도</a:t>
            </a:r>
            <a:endParaRPr lang="ko-KR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4337" name="_x195427800" descr="EMB000026cc2b1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556792"/>
            <a:ext cx="7848872" cy="4680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2919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b="1" dirty="0"/>
              <a:t>2. </a:t>
            </a:r>
            <a:r>
              <a:rPr lang="ko-KR" altLang="en-US" b="1" dirty="0"/>
              <a:t>구조적 분석 및 설계 </a:t>
            </a:r>
            <a:br>
              <a:rPr lang="ko-KR" altLang="en-US" b="1" dirty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fontAlgn="base"/>
            <a:r>
              <a:rPr lang="en-US" altLang="ko-KR" dirty="0"/>
              <a:t>(1) </a:t>
            </a:r>
            <a:r>
              <a:rPr lang="ko-KR" altLang="en-US" dirty="0"/>
              <a:t>구조적 분석</a:t>
            </a:r>
          </a:p>
          <a:p>
            <a:pPr fontAlgn="base"/>
            <a:r>
              <a:rPr lang="ko-KR" altLang="en-US" dirty="0"/>
              <a:t>시스템 전체를 하나로 보고 높은 차원의 기능을 작은 단위로 쪼개어 나가며 시스템 전체를 이해 시스템 전체 이해 및 분석</a:t>
            </a:r>
            <a:r>
              <a:rPr lang="en-US" altLang="ko-KR" dirty="0"/>
              <a:t>, </a:t>
            </a:r>
            <a:r>
              <a:rPr lang="ko-KR" altLang="en-US" dirty="0"/>
              <a:t>사용자 요구사항 파악하기 위해 자료 흐름도</a:t>
            </a:r>
            <a:r>
              <a:rPr lang="en-US" altLang="ko-KR" dirty="0"/>
              <a:t>, </a:t>
            </a:r>
            <a:r>
              <a:rPr lang="ko-KR" altLang="en-US" dirty="0"/>
              <a:t>자료사전</a:t>
            </a:r>
            <a:r>
              <a:rPr lang="en-US" altLang="ko-KR" dirty="0"/>
              <a:t>, </a:t>
            </a:r>
            <a:r>
              <a:rPr lang="ko-KR" altLang="en-US" dirty="0" err="1"/>
              <a:t>미니스펙을</a:t>
            </a:r>
            <a:r>
              <a:rPr lang="ko-KR" altLang="en-US" dirty="0"/>
              <a:t> </a:t>
            </a:r>
            <a:r>
              <a:rPr lang="ko-KR" altLang="en-US" dirty="0" smtClean="0"/>
              <a:t>작성</a:t>
            </a:r>
            <a:r>
              <a:rPr lang="en-US" altLang="ko-KR" dirty="0" smtClean="0"/>
              <a:t>.</a:t>
            </a:r>
            <a:endParaRPr lang="ko-KR" altLang="en-US" dirty="0"/>
          </a:p>
          <a:p>
            <a:pPr fontAlgn="base"/>
            <a:r>
              <a:rPr lang="en-US" altLang="ko-KR" dirty="0"/>
              <a:t>(2) </a:t>
            </a:r>
            <a:r>
              <a:rPr lang="ko-KR" altLang="en-US" dirty="0"/>
              <a:t>구조적 설계</a:t>
            </a:r>
          </a:p>
          <a:p>
            <a:pPr fontAlgn="base"/>
            <a:r>
              <a:rPr lang="ko-KR" altLang="en-US" dirty="0"/>
              <a:t>큰 프로그램을 </a:t>
            </a:r>
            <a:r>
              <a:rPr lang="en-US" altLang="ko-KR" dirty="0"/>
              <a:t>Top-down </a:t>
            </a:r>
            <a:r>
              <a:rPr lang="ko-KR" altLang="en-US" dirty="0"/>
              <a:t>방식으로 계층적으로 분할하여 독립적으로 개발하고 통합할 수 있는 구조를 </a:t>
            </a:r>
            <a:r>
              <a:rPr lang="ko-KR" altLang="en-US" dirty="0" err="1"/>
              <a:t>모델링하는</a:t>
            </a:r>
            <a:r>
              <a:rPr lang="ko-KR" altLang="en-US" dirty="0"/>
              <a:t> 것으로 구조도</a:t>
            </a:r>
            <a:r>
              <a:rPr lang="en-US" altLang="ko-KR" dirty="0"/>
              <a:t>(Structure Chart), </a:t>
            </a:r>
            <a:r>
              <a:rPr lang="ko-KR" altLang="en-US" dirty="0"/>
              <a:t>시스템 흐름도 등을 </a:t>
            </a:r>
            <a:r>
              <a:rPr lang="ko-KR" altLang="en-US" dirty="0" smtClean="0"/>
              <a:t>그림</a:t>
            </a:r>
            <a:r>
              <a:rPr lang="en-US" altLang="ko-KR" dirty="0" smtClean="0"/>
              <a:t>. </a:t>
            </a:r>
          </a:p>
          <a:p>
            <a:pPr fontAlgn="base"/>
            <a:r>
              <a:rPr lang="ko-KR" altLang="en-US" dirty="0" smtClean="0"/>
              <a:t>하지만 </a:t>
            </a:r>
            <a:r>
              <a:rPr lang="ko-KR" altLang="en-US" dirty="0"/>
              <a:t>이 구조적 설계는 데이터 설계 방법이 결여되고</a:t>
            </a:r>
            <a:r>
              <a:rPr lang="en-US" altLang="ko-KR" dirty="0"/>
              <a:t>, </a:t>
            </a:r>
            <a:r>
              <a:rPr lang="ko-KR" altLang="en-US" dirty="0"/>
              <a:t>결합도</a:t>
            </a:r>
            <a:r>
              <a:rPr lang="en-US" altLang="ko-KR" dirty="0"/>
              <a:t>, </a:t>
            </a:r>
            <a:r>
              <a:rPr lang="ko-KR" altLang="en-US" dirty="0"/>
              <a:t>응집도 측정 기준이 모호하며 대규모 시스템</a:t>
            </a:r>
            <a:r>
              <a:rPr lang="en-US" altLang="ko-KR" dirty="0"/>
              <a:t>, </a:t>
            </a:r>
            <a:r>
              <a:rPr lang="ko-KR" altLang="en-US" dirty="0"/>
              <a:t>온라인 시스템에 비효율적이라는 비판을 받고 </a:t>
            </a:r>
            <a:r>
              <a:rPr lang="ko-KR" altLang="en-US" dirty="0" smtClean="0"/>
              <a:t>있음</a:t>
            </a:r>
            <a:r>
              <a:rPr lang="en-US" altLang="ko-KR" dirty="0" smtClean="0"/>
              <a:t>.</a:t>
            </a:r>
            <a:endParaRPr lang="ko-KR" altLang="en-US" dirty="0"/>
          </a:p>
          <a:p>
            <a:pPr fontAlgn="base"/>
            <a:r>
              <a:rPr lang="en-US" altLang="ko-KR" dirty="0"/>
              <a:t>(3) </a:t>
            </a:r>
            <a:r>
              <a:rPr lang="ko-KR" altLang="en-US" dirty="0"/>
              <a:t>구조적 프로그래밍</a:t>
            </a:r>
          </a:p>
          <a:p>
            <a:pPr fontAlgn="base"/>
            <a:r>
              <a:rPr lang="ko-KR" altLang="en-US" dirty="0"/>
              <a:t>계층적 형식</a:t>
            </a:r>
            <a:r>
              <a:rPr lang="en-US" altLang="ko-KR" dirty="0"/>
              <a:t>, </a:t>
            </a:r>
            <a:r>
              <a:rPr lang="ko-KR" altLang="en-US" dirty="0"/>
              <a:t>제한된 제어구조</a:t>
            </a:r>
            <a:r>
              <a:rPr lang="en-US" altLang="ko-KR" dirty="0"/>
              <a:t>, </a:t>
            </a:r>
            <a:r>
              <a:rPr lang="ko-KR" altLang="en-US" dirty="0"/>
              <a:t>작성순서대로 프로그램을 </a:t>
            </a:r>
            <a:r>
              <a:rPr lang="ko-KR" altLang="en-US" dirty="0" smtClean="0"/>
              <a:t>실행함</a:t>
            </a:r>
            <a:r>
              <a:rPr lang="en-US" altLang="ko-KR" dirty="0" smtClean="0"/>
              <a:t>.. </a:t>
            </a:r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09127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&lt;</a:t>
            </a:r>
            <a:r>
              <a:rPr lang="ko-KR" altLang="en-US" dirty="0"/>
              <a:t>그림 </a:t>
            </a:r>
            <a:r>
              <a:rPr lang="en-US" altLang="ko-KR" dirty="0"/>
              <a:t>3-15&gt; </a:t>
            </a:r>
            <a:r>
              <a:rPr lang="ko-KR" altLang="en-US" dirty="0"/>
              <a:t>교육 </a:t>
            </a:r>
            <a:r>
              <a:rPr lang="en-US" altLang="ko-KR" dirty="0" smtClean="0"/>
              <a:t>DFD</a:t>
            </a:r>
            <a:endParaRPr lang="ko-KR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5361" name="_x195429880" descr="EMB000026cc2b2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484784"/>
            <a:ext cx="7848872" cy="4752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4447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79296" cy="1143000"/>
          </a:xfrm>
        </p:spPr>
        <p:txBody>
          <a:bodyPr>
            <a:normAutofit fontScale="90000"/>
          </a:bodyPr>
          <a:lstStyle/>
          <a:p>
            <a:pPr fontAlgn="base"/>
            <a:r>
              <a:rPr lang="ko-KR" altLang="en-US" b="1" dirty="0"/>
              <a:t>제 </a:t>
            </a:r>
            <a:r>
              <a:rPr lang="en-US" altLang="ko-KR" b="1" dirty="0"/>
              <a:t>1 </a:t>
            </a:r>
            <a:r>
              <a:rPr lang="ko-KR" altLang="en-US" b="1" dirty="0"/>
              <a:t>절</a:t>
            </a:r>
            <a:r>
              <a:rPr lang="en-US" altLang="ko-KR" b="1" dirty="0"/>
              <a:t>. </a:t>
            </a:r>
            <a:r>
              <a:rPr lang="ko-KR" altLang="en-US" b="1" dirty="0"/>
              <a:t>시스템 기법</a:t>
            </a:r>
            <a:br>
              <a:rPr lang="ko-KR" altLang="en-US" b="1" dirty="0"/>
            </a:br>
            <a:r>
              <a:rPr lang="en-US" altLang="ko-KR" b="1" dirty="0"/>
              <a:t>1. </a:t>
            </a:r>
            <a:r>
              <a:rPr lang="ko-KR" altLang="en-US" b="1" dirty="0"/>
              <a:t>시스템 기법</a:t>
            </a:r>
            <a:r>
              <a:rPr lang="en-US" altLang="ko-KR" b="1" dirty="0"/>
              <a:t>(systems techniques</a:t>
            </a:r>
            <a:r>
              <a:rPr lang="en-US" altLang="ko-KR" b="1" dirty="0" smtClean="0"/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ko-KR" altLang="en-US" dirty="0"/>
              <a:t>분석도</a:t>
            </a:r>
            <a:r>
              <a:rPr lang="en-US" altLang="ko-KR" dirty="0"/>
              <a:t>(analytic flowcharts), </a:t>
            </a:r>
            <a:r>
              <a:rPr lang="ko-KR" altLang="en-US" dirty="0"/>
              <a:t>문서 흐름도</a:t>
            </a:r>
            <a:r>
              <a:rPr lang="en-US" altLang="ko-KR" dirty="0"/>
              <a:t>(document flowcharts), </a:t>
            </a:r>
            <a:r>
              <a:rPr lang="ko-KR" altLang="en-US" dirty="0"/>
              <a:t>시스템 흐름도</a:t>
            </a:r>
            <a:r>
              <a:rPr lang="en-US" altLang="ko-KR" dirty="0"/>
              <a:t>(system flowcharts), </a:t>
            </a:r>
            <a:r>
              <a:rPr lang="ko-KR" altLang="en-US" dirty="0"/>
              <a:t>양식 배포도</a:t>
            </a:r>
            <a:r>
              <a:rPr lang="en-US" altLang="ko-KR" dirty="0"/>
              <a:t>(forms distribution chart), </a:t>
            </a:r>
            <a:r>
              <a:rPr lang="ko-KR" altLang="en-US" dirty="0"/>
              <a:t>설문지</a:t>
            </a:r>
            <a:r>
              <a:rPr lang="en-US" altLang="ko-KR" dirty="0"/>
              <a:t>(questionnaires), </a:t>
            </a:r>
            <a:r>
              <a:rPr lang="ko-KR" altLang="en-US" dirty="0"/>
              <a:t>매트릭스 방법</a:t>
            </a:r>
            <a:r>
              <a:rPr lang="en-US" altLang="ko-KR" dirty="0"/>
              <a:t>(matrix methods), </a:t>
            </a:r>
            <a:r>
              <a:rPr lang="ko-KR" altLang="en-US" dirty="0"/>
              <a:t>입력 처리 출력도</a:t>
            </a:r>
            <a:r>
              <a:rPr lang="en-US" altLang="ko-KR" dirty="0"/>
              <a:t>(IPO: Input- Process-Output chart), </a:t>
            </a:r>
            <a:r>
              <a:rPr lang="ko-KR" altLang="en-US" dirty="0"/>
              <a:t>계층 입력 처리 출력도</a:t>
            </a:r>
            <a:r>
              <a:rPr lang="en-US" altLang="ko-KR" dirty="0"/>
              <a:t>(HIPO: Hierarchy plus Input-Process-Output chart), </a:t>
            </a:r>
            <a:r>
              <a:rPr lang="ko-KR" altLang="en-US" dirty="0"/>
              <a:t>자료 흐름도</a:t>
            </a:r>
            <a:r>
              <a:rPr lang="en-US" altLang="ko-KR" dirty="0"/>
              <a:t>(DFD: Data Flow Diagrams), </a:t>
            </a:r>
            <a:r>
              <a:rPr lang="ko-KR" altLang="en-US" dirty="0"/>
              <a:t>프로그램 흐름도</a:t>
            </a:r>
            <a:r>
              <a:rPr lang="en-US" altLang="ko-KR" dirty="0"/>
              <a:t>(program flowcharts), </a:t>
            </a:r>
            <a:r>
              <a:rPr lang="ko-KR" altLang="en-US" dirty="0"/>
              <a:t>분기 및 의사 </a:t>
            </a:r>
            <a:r>
              <a:rPr lang="ko-KR" altLang="en-US" dirty="0" err="1"/>
              <a:t>결정표</a:t>
            </a:r>
            <a:r>
              <a:rPr lang="en-US" altLang="ko-KR" dirty="0"/>
              <a:t>(branching and decision tables)</a:t>
            </a:r>
            <a:r>
              <a:rPr lang="ko-KR" altLang="en-US" dirty="0"/>
              <a:t>등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89068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b="1" dirty="0"/>
              <a:t>3. </a:t>
            </a:r>
            <a:r>
              <a:rPr lang="ko-KR" altLang="en-US" b="1" dirty="0"/>
              <a:t>데이터 모형화</a:t>
            </a:r>
            <a:r>
              <a:rPr lang="en-US" altLang="ko-KR" b="1" dirty="0"/>
              <a:t>(data modeling</a:t>
            </a:r>
            <a:r>
              <a:rPr lang="en-US" altLang="ko-KR" b="1" dirty="0" smtClean="0"/>
              <a:t>)</a:t>
            </a:r>
            <a:endParaRPr lang="ko-KR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6385" name="_x195427880" descr="DRW000026cc2b3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412776"/>
            <a:ext cx="7416824" cy="417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직사각형 4"/>
          <p:cNvSpPr/>
          <p:nvPr/>
        </p:nvSpPr>
        <p:spPr>
          <a:xfrm>
            <a:off x="2555776" y="5805264"/>
            <a:ext cx="44518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 latinLnBrk="0"/>
            <a:r>
              <a:rPr lang="en-US" altLang="ko-KR" dirty="0"/>
              <a:t>&lt;</a:t>
            </a:r>
            <a:r>
              <a:rPr lang="ko-KR" altLang="en-US" dirty="0"/>
              <a:t>그림 </a:t>
            </a:r>
            <a:r>
              <a:rPr lang="en-US" altLang="ko-KR" dirty="0"/>
              <a:t>3-16&gt; </a:t>
            </a:r>
            <a:r>
              <a:rPr lang="ko-KR" altLang="en-US" dirty="0"/>
              <a:t>데이터 모형화의 과정</a:t>
            </a:r>
            <a:r>
              <a:rPr lang="en-US" altLang="ko-KR" dirty="0"/>
              <a:t>(</a:t>
            </a:r>
            <a:r>
              <a:rPr lang="ko-KR" altLang="en-US" dirty="0"/>
              <a:t>구분</a:t>
            </a:r>
            <a:r>
              <a:rPr lang="en-US" altLang="ko-KR" dirty="0"/>
              <a:t>)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24959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1) </a:t>
            </a:r>
            <a:r>
              <a:rPr lang="ko-KR" altLang="en-US" dirty="0"/>
              <a:t>개체 관계 모형</a:t>
            </a:r>
            <a:r>
              <a:rPr lang="en-US" altLang="ko-KR" dirty="0"/>
              <a:t>(ER: Entity Relationship Model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7409" name="_x195432280" descr="EMB000026cc2b3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628800"/>
            <a:ext cx="7272808" cy="4536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4741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&lt;</a:t>
            </a:r>
            <a:r>
              <a:rPr lang="ko-KR" altLang="en-US" dirty="0"/>
              <a:t>그림 </a:t>
            </a:r>
            <a:r>
              <a:rPr lang="en-US" altLang="ko-KR" dirty="0"/>
              <a:t>3-19&gt; </a:t>
            </a:r>
            <a:r>
              <a:rPr lang="ko-KR" altLang="en-US" dirty="0"/>
              <a:t>관계 </a:t>
            </a:r>
            <a:r>
              <a:rPr lang="ko-KR" altLang="en-US" dirty="0" smtClean="0"/>
              <a:t>속성</a:t>
            </a:r>
            <a:endParaRPr lang="ko-KR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8433" name="_x195427240" descr="EMB000026cc2b4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844824"/>
            <a:ext cx="7776864" cy="4248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938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&lt;</a:t>
            </a:r>
            <a:r>
              <a:rPr lang="ko-KR" altLang="en-US" dirty="0"/>
              <a:t>그림 </a:t>
            </a:r>
            <a:r>
              <a:rPr lang="en-US" altLang="ko-KR" dirty="0"/>
              <a:t>3-20&gt; </a:t>
            </a:r>
            <a:r>
              <a:rPr lang="ko-KR" altLang="en-US" dirty="0"/>
              <a:t>속성의 </a:t>
            </a:r>
            <a:r>
              <a:rPr lang="ko-KR" altLang="en-US" dirty="0" smtClean="0"/>
              <a:t>확장과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ko-KR" altLang="en-US" dirty="0" smtClean="0"/>
              <a:t> </a:t>
            </a:r>
            <a:r>
              <a:rPr lang="ko-KR" altLang="en-US" dirty="0"/>
              <a:t>순환적 관계 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9457" name="_x195425640" descr="EMB000026cc2b4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556792"/>
            <a:ext cx="7704856" cy="4918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2669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3) </a:t>
            </a:r>
            <a:r>
              <a:rPr lang="ko-KR" altLang="en-US" dirty="0"/>
              <a:t>정규화</a:t>
            </a:r>
            <a:r>
              <a:rPr lang="en-US" altLang="ko-KR" dirty="0"/>
              <a:t>(Normalization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4" name="직사각형 3"/>
          <p:cNvSpPr/>
          <p:nvPr/>
        </p:nvSpPr>
        <p:spPr>
          <a:xfrm>
            <a:off x="827584" y="1340768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base"/>
            <a:r>
              <a:rPr lang="ko-KR" altLang="en-US" dirty="0" smtClean="0"/>
              <a:t> </a:t>
            </a:r>
            <a:r>
              <a:rPr lang="ko-KR" altLang="en-US" dirty="0"/>
              <a:t>제 </a:t>
            </a:r>
            <a:r>
              <a:rPr lang="en-US" altLang="ko-KR" dirty="0"/>
              <a:t>1 </a:t>
            </a:r>
            <a:r>
              <a:rPr lang="ko-KR" altLang="en-US" dirty="0"/>
              <a:t>정규화 </a:t>
            </a:r>
          </a:p>
          <a:p>
            <a:pPr fontAlgn="base"/>
            <a:r>
              <a:rPr lang="ko-KR" altLang="en-US" dirty="0"/>
              <a:t>제 </a:t>
            </a:r>
            <a:r>
              <a:rPr lang="en-US" altLang="ko-KR" dirty="0"/>
              <a:t>1 </a:t>
            </a:r>
            <a:r>
              <a:rPr lang="ko-KR" altLang="en-US" dirty="0"/>
              <a:t>정규화는 반복되는 그룹 속성이 존재할 경우 그 그룹을 분리하여 새로운 개체를 추가한 후 기존의 개체와 </a:t>
            </a:r>
            <a:r>
              <a:rPr lang="en-US" altLang="ko-KR" dirty="0"/>
              <a:t>1 : M</a:t>
            </a:r>
            <a:r>
              <a:rPr lang="ko-KR" altLang="en-US" dirty="0"/>
              <a:t>의 관계를 형성함으로써 속성들의 원래 제자리를 찾아 주는 것</a:t>
            </a:r>
          </a:p>
        </p:txBody>
      </p:sp>
      <p:sp>
        <p:nvSpPr>
          <p:cNvPr id="5" name="직사각형 4"/>
          <p:cNvSpPr/>
          <p:nvPr/>
        </p:nvSpPr>
        <p:spPr>
          <a:xfrm>
            <a:off x="2266201" y="3095094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base"/>
            <a:r>
              <a:rPr lang="ko-KR" altLang="en-US" dirty="0"/>
              <a:t>제 </a:t>
            </a:r>
            <a:r>
              <a:rPr lang="en-US" altLang="ko-KR" dirty="0"/>
              <a:t>2 </a:t>
            </a:r>
            <a:r>
              <a:rPr lang="ko-KR" altLang="en-US" dirty="0"/>
              <a:t>정규화는 </a:t>
            </a:r>
            <a:r>
              <a:rPr lang="ko-KR" altLang="en-US" dirty="0" err="1"/>
              <a:t>복합키</a:t>
            </a:r>
            <a:r>
              <a:rPr lang="en-US" altLang="ko-KR" dirty="0"/>
              <a:t>(</a:t>
            </a:r>
            <a:r>
              <a:rPr lang="en-US" altLang="ko-KR" dirty="0" err="1"/>
              <a:t>composit</a:t>
            </a:r>
            <a:r>
              <a:rPr lang="en-US" altLang="ko-KR" dirty="0"/>
              <a:t> primary key)</a:t>
            </a:r>
            <a:r>
              <a:rPr lang="ko-KR" altLang="en-US" dirty="0"/>
              <a:t>로 구성된 경우가 대상이 되며 </a:t>
            </a:r>
            <a:r>
              <a:rPr lang="ko-KR" altLang="en-US" dirty="0" err="1"/>
              <a:t>복합키</a:t>
            </a:r>
            <a:r>
              <a:rPr lang="ko-KR" altLang="en-US" dirty="0"/>
              <a:t> 전체에 의존하지 않고 </a:t>
            </a:r>
            <a:r>
              <a:rPr lang="ko-KR" altLang="en-US" dirty="0" err="1"/>
              <a:t>복합키의</a:t>
            </a:r>
            <a:r>
              <a:rPr lang="ko-KR" altLang="en-US" dirty="0"/>
              <a:t> 일부분에만 종속되는 속성들이 존재할 경우</a:t>
            </a:r>
            <a:r>
              <a:rPr lang="en-US" altLang="ko-KR" dirty="0"/>
              <a:t>(</a:t>
            </a:r>
            <a:r>
              <a:rPr lang="ko-KR" altLang="en-US" dirty="0"/>
              <a:t>즉</a:t>
            </a:r>
            <a:r>
              <a:rPr lang="en-US" altLang="ko-KR" dirty="0"/>
              <a:t>, </a:t>
            </a:r>
            <a:r>
              <a:rPr lang="ko-KR" altLang="en-US" dirty="0"/>
              <a:t>부분적 함수 종속관계가 존재할 경우</a:t>
            </a:r>
            <a:r>
              <a:rPr lang="en-US" altLang="ko-KR" dirty="0"/>
              <a:t>)</a:t>
            </a:r>
            <a:r>
              <a:rPr lang="ko-KR" altLang="en-US" dirty="0"/>
              <a:t>이를 제거시키는 것</a:t>
            </a:r>
          </a:p>
        </p:txBody>
      </p:sp>
      <p:sp>
        <p:nvSpPr>
          <p:cNvPr id="6" name="직사각형 5"/>
          <p:cNvSpPr/>
          <p:nvPr/>
        </p:nvSpPr>
        <p:spPr>
          <a:xfrm>
            <a:off x="3635896" y="522920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base"/>
            <a:r>
              <a:rPr lang="ko-KR" altLang="en-US" dirty="0"/>
              <a:t>제 </a:t>
            </a:r>
            <a:r>
              <a:rPr lang="en-US" altLang="ko-KR" dirty="0"/>
              <a:t>3 </a:t>
            </a:r>
            <a:r>
              <a:rPr lang="ko-KR" altLang="en-US" dirty="0"/>
              <a:t>정규화는 키가 아닌 일반 </a:t>
            </a:r>
            <a:r>
              <a:rPr lang="ko-KR" altLang="en-US" dirty="0" err="1"/>
              <a:t>컬럼에</a:t>
            </a:r>
            <a:r>
              <a:rPr lang="ko-KR" altLang="en-US" dirty="0"/>
              <a:t> 종속적인 속성이 존재할 경우</a:t>
            </a:r>
            <a:r>
              <a:rPr lang="en-US" altLang="ko-KR" dirty="0"/>
              <a:t>(</a:t>
            </a:r>
            <a:r>
              <a:rPr lang="ko-KR" altLang="en-US" dirty="0"/>
              <a:t>즉</a:t>
            </a:r>
            <a:r>
              <a:rPr lang="en-US" altLang="ko-KR" dirty="0"/>
              <a:t>, </a:t>
            </a:r>
            <a:r>
              <a:rPr lang="ko-KR" altLang="en-US" dirty="0"/>
              <a:t>이행적 종속관계가 존재할 경우</a:t>
            </a:r>
            <a:r>
              <a:rPr lang="en-US" altLang="ko-KR" dirty="0"/>
              <a:t>)</a:t>
            </a:r>
            <a:r>
              <a:rPr lang="ko-KR" altLang="en-US" dirty="0"/>
              <a:t>이를 제거시키는 것</a:t>
            </a:r>
          </a:p>
        </p:txBody>
      </p:sp>
    </p:spTree>
    <p:extLst>
      <p:ext uri="{BB962C8B-B14F-4D97-AF65-F5344CB8AC3E}">
        <p14:creationId xmlns:p14="http://schemas.microsoft.com/office/powerpoint/2010/main" val="1980111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제</a:t>
            </a:r>
            <a:r>
              <a:rPr lang="en-US" altLang="ko-KR" dirty="0" smtClean="0"/>
              <a:t>1</a:t>
            </a:r>
            <a:r>
              <a:rPr lang="ko-KR" altLang="en-US" dirty="0" err="1" smtClean="0"/>
              <a:t>정규형에서</a:t>
            </a:r>
            <a:r>
              <a:rPr lang="ko-KR" altLang="en-US" dirty="0" smtClean="0"/>
              <a:t> 제</a:t>
            </a:r>
            <a:r>
              <a:rPr lang="en-US" altLang="ko-KR" dirty="0" smtClean="0"/>
              <a:t>3</a:t>
            </a:r>
            <a:r>
              <a:rPr lang="ko-KR" altLang="en-US" dirty="0" err="1" smtClean="0"/>
              <a:t>정규형으로</a:t>
            </a:r>
            <a:endParaRPr lang="ko-KR" altLang="en-US" dirty="0"/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5540731"/>
              </p:ext>
            </p:extLst>
          </p:nvPr>
        </p:nvGraphicFramePr>
        <p:xfrm>
          <a:off x="467544" y="1772816"/>
          <a:ext cx="7920880" cy="1961896"/>
        </p:xfrm>
        <a:graphic>
          <a:graphicData uri="http://schemas.openxmlformats.org/drawingml/2006/table">
            <a:tbl>
              <a:tblPr/>
              <a:tblGrid>
                <a:gridCol w="793253"/>
                <a:gridCol w="850550"/>
                <a:gridCol w="793253"/>
                <a:gridCol w="793253"/>
                <a:gridCol w="965145"/>
                <a:gridCol w="907848"/>
                <a:gridCol w="850550"/>
                <a:gridCol w="564064"/>
                <a:gridCol w="621361"/>
                <a:gridCol w="781603"/>
              </a:tblGrid>
              <a:tr h="245237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u="sng" kern="0" spc="0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ea typeface="신명 신명조"/>
                        </a:rPr>
                        <a:t>주문</a:t>
                      </a:r>
                      <a:r>
                        <a:rPr lang="en-US" altLang="ko-KR" sz="800" u="sng" kern="0" spc="0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신명 신명조"/>
                        </a:rPr>
                        <a:t>#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ea typeface="신명 신명조"/>
                        </a:rPr>
                        <a:t>주문일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ea typeface="신명 신명조"/>
                        </a:rPr>
                        <a:t>고객</a:t>
                      </a:r>
                      <a:r>
                        <a:rPr lang="en-US" altLang="ko-KR" sz="800" kern="0" spc="0">
                          <a:solidFill>
                            <a:srgbClr val="000000"/>
                          </a:solidFill>
                          <a:effectLst/>
                          <a:latin typeface="신명 신명조"/>
                        </a:rPr>
                        <a:t>#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ea typeface="신명 신명조"/>
                        </a:rPr>
                        <a:t>고객명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ea typeface="신명 신명조"/>
                        </a:rPr>
                        <a:t>고객등급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ea typeface="신명 신명조"/>
                        </a:rPr>
                        <a:t>상품</a:t>
                      </a:r>
                      <a:r>
                        <a:rPr lang="en-US" altLang="ko-KR" sz="800" kern="0" spc="0">
                          <a:solidFill>
                            <a:srgbClr val="000000"/>
                          </a:solidFill>
                          <a:effectLst/>
                          <a:latin typeface="신명 신명조"/>
                        </a:rPr>
                        <a:t>#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ea typeface="신명 신명조"/>
                        </a:rPr>
                        <a:t>상품명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ea typeface="신명 신명조"/>
                        </a:rPr>
                        <a:t>단위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ea typeface="신명 신명조"/>
                        </a:rPr>
                        <a:t>수량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ea typeface="신명 신명조"/>
                        </a:rPr>
                        <a:t>단가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</a:tr>
              <a:tr h="245237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effectLst/>
                          <a:latin typeface="신명 신명조"/>
                        </a:rPr>
                        <a:t>1</a:t>
                      </a:r>
                      <a:endParaRPr 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effectLst/>
                          <a:latin typeface="신명 신명조"/>
                        </a:rPr>
                        <a:t>10/01</a:t>
                      </a:r>
                      <a:endParaRPr 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effectLst/>
                          <a:latin typeface="신명 신명조"/>
                        </a:rPr>
                        <a:t>10001</a:t>
                      </a:r>
                      <a:endParaRPr 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ea typeface="신명 신명조"/>
                        </a:rPr>
                        <a:t>이대구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ea typeface="신명 신명조"/>
                        </a:rPr>
                        <a:t>일반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effectLst/>
                          <a:latin typeface="신명 신명조"/>
                        </a:rPr>
                        <a:t>A101</a:t>
                      </a:r>
                      <a:endParaRPr 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ea typeface="신명 신명조"/>
                        </a:rPr>
                        <a:t>컴퓨터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ea typeface="신명 신명조"/>
                        </a:rPr>
                        <a:t>대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effectLst/>
                          <a:latin typeface="신명 신명조"/>
                        </a:rPr>
                        <a:t>2</a:t>
                      </a:r>
                      <a:endParaRPr 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effectLst/>
                          <a:latin typeface="신명 신명조"/>
                        </a:rPr>
                        <a:t>100</a:t>
                      </a:r>
                      <a:endParaRPr 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237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effectLst/>
                          <a:latin typeface="신명 신명조"/>
                        </a:rPr>
                        <a:t>1</a:t>
                      </a:r>
                      <a:endParaRPr 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effectLst/>
                          <a:latin typeface="신명 신명조"/>
                        </a:rPr>
                        <a:t>10/01</a:t>
                      </a:r>
                      <a:endParaRPr 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effectLst/>
                          <a:latin typeface="신명 신명조"/>
                        </a:rPr>
                        <a:t>10001</a:t>
                      </a:r>
                      <a:endParaRPr 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ea typeface="신명 신명조"/>
                        </a:rPr>
                        <a:t>이대구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ea typeface="신명 신명조"/>
                        </a:rPr>
                        <a:t>일반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effectLst/>
                          <a:latin typeface="신명 신명조"/>
                        </a:rPr>
                        <a:t>B102</a:t>
                      </a:r>
                      <a:endParaRPr 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ea typeface="신명 신명조"/>
                        </a:rPr>
                        <a:t>휴대폰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ea typeface="신명 신명조"/>
                        </a:rPr>
                        <a:t>대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effectLst/>
                          <a:latin typeface="신명 신명조"/>
                        </a:rPr>
                        <a:t>3</a:t>
                      </a:r>
                      <a:endParaRPr 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effectLst/>
                          <a:latin typeface="신명 신명조"/>
                        </a:rPr>
                        <a:t>30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237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effectLst/>
                          <a:latin typeface="신명 신명조"/>
                        </a:rPr>
                        <a:t>1</a:t>
                      </a:r>
                      <a:endParaRPr 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effectLst/>
                          <a:latin typeface="신명 신명조"/>
                        </a:rPr>
                        <a:t>10/01</a:t>
                      </a:r>
                      <a:endParaRPr 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effectLst/>
                          <a:latin typeface="신명 신명조"/>
                        </a:rPr>
                        <a:t>10001</a:t>
                      </a:r>
                      <a:endParaRPr 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ea typeface="신명 신명조"/>
                        </a:rPr>
                        <a:t>이대구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ea typeface="신명 신명조"/>
                        </a:rPr>
                        <a:t>일반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effectLst/>
                          <a:latin typeface="신명 신명조"/>
                        </a:rPr>
                        <a:t>C202</a:t>
                      </a:r>
                      <a:endParaRPr 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ea typeface="신명 신명조"/>
                        </a:rPr>
                        <a:t>노트북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ea typeface="신명 신명조"/>
                        </a:rPr>
                        <a:t>대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effectLst/>
                          <a:latin typeface="신명 신명조"/>
                        </a:rPr>
                        <a:t>4</a:t>
                      </a:r>
                      <a:endParaRPr 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 dirty="0">
                          <a:solidFill>
                            <a:srgbClr val="000000"/>
                          </a:solidFill>
                          <a:effectLst/>
                          <a:latin typeface="신명 신명조"/>
                        </a:rPr>
                        <a:t>200</a:t>
                      </a:r>
                      <a:endParaRPr 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237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effectLst/>
                          <a:latin typeface="신명 신명조"/>
                        </a:rPr>
                        <a:t>2</a:t>
                      </a:r>
                      <a:endParaRPr 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effectLst/>
                          <a:latin typeface="신명 신명조"/>
                        </a:rPr>
                        <a:t>10/01</a:t>
                      </a:r>
                      <a:endParaRPr 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effectLst/>
                          <a:latin typeface="신명 신명조"/>
                        </a:rPr>
                        <a:t>10002</a:t>
                      </a:r>
                      <a:endParaRPr 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ea typeface="신명 신명조"/>
                        </a:rPr>
                        <a:t>김서울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ea typeface="신명 신명조"/>
                        </a:rPr>
                        <a:t>일반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effectLst/>
                          <a:latin typeface="신명 신명조"/>
                        </a:rPr>
                        <a:t>A101</a:t>
                      </a:r>
                      <a:endParaRPr 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ea typeface="신명 신명조"/>
                        </a:rPr>
                        <a:t>컴퓨터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ea typeface="신명 신명조"/>
                        </a:rPr>
                        <a:t>대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effectLst/>
                          <a:latin typeface="신명 신명조"/>
                        </a:rPr>
                        <a:t>2</a:t>
                      </a:r>
                      <a:endParaRPr 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effectLst/>
                          <a:latin typeface="신명 신명조"/>
                        </a:rPr>
                        <a:t>100</a:t>
                      </a:r>
                      <a:endParaRPr 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237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effectLst/>
                          <a:latin typeface="신명 신명조"/>
                        </a:rPr>
                        <a:t>3</a:t>
                      </a:r>
                      <a:endParaRPr 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effectLst/>
                          <a:latin typeface="신명 신명조"/>
                        </a:rPr>
                        <a:t>10/02</a:t>
                      </a:r>
                      <a:endParaRPr 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effectLst/>
                          <a:latin typeface="신명 신명조"/>
                        </a:rPr>
                        <a:t>10003</a:t>
                      </a:r>
                      <a:endParaRPr 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ea typeface="신명 신명조"/>
                        </a:rPr>
                        <a:t>박부산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ea typeface="신명 신명조"/>
                        </a:rPr>
                        <a:t>우수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effectLst/>
                          <a:latin typeface="신명 신명조"/>
                        </a:rPr>
                        <a:t>C202</a:t>
                      </a:r>
                      <a:endParaRPr 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ea typeface="신명 신명조"/>
                        </a:rPr>
                        <a:t>노트북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ea typeface="신명 신명조"/>
                        </a:rPr>
                        <a:t>대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effectLst/>
                          <a:latin typeface="신명 신명조"/>
                        </a:rPr>
                        <a:t>1</a:t>
                      </a:r>
                      <a:endParaRPr 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effectLst/>
                          <a:latin typeface="신명 신명조"/>
                        </a:rPr>
                        <a:t>200</a:t>
                      </a:r>
                      <a:endParaRPr 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237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effectLst/>
                          <a:latin typeface="신명 신명조"/>
                        </a:rPr>
                        <a:t>3</a:t>
                      </a:r>
                      <a:endParaRPr 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effectLst/>
                          <a:latin typeface="신명 신명조"/>
                        </a:rPr>
                        <a:t>10/02</a:t>
                      </a:r>
                      <a:endParaRPr 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effectLst/>
                          <a:latin typeface="신명 신명조"/>
                        </a:rPr>
                        <a:t>10003</a:t>
                      </a:r>
                      <a:endParaRPr 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ea typeface="신명 신명조"/>
                        </a:rPr>
                        <a:t>박부산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ea typeface="신명 신명조"/>
                        </a:rPr>
                        <a:t>우수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effectLst/>
                          <a:latin typeface="신명 신명조"/>
                        </a:rPr>
                        <a:t>D203</a:t>
                      </a:r>
                      <a:endParaRPr 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ea typeface="신명 신명조"/>
                        </a:rPr>
                        <a:t>프린터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ea typeface="신명 신명조"/>
                        </a:rPr>
                        <a:t>대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effectLst/>
                          <a:latin typeface="신명 신명조"/>
                        </a:rPr>
                        <a:t>3</a:t>
                      </a:r>
                      <a:endParaRPr 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effectLst/>
                          <a:latin typeface="신명 신명조"/>
                        </a:rPr>
                        <a:t>50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237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effectLst/>
                          <a:latin typeface="신명 신명조"/>
                        </a:rPr>
                        <a:t>4</a:t>
                      </a:r>
                      <a:endParaRPr 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 dirty="0">
                          <a:solidFill>
                            <a:srgbClr val="000000"/>
                          </a:solidFill>
                          <a:effectLst/>
                          <a:latin typeface="신명 신명조"/>
                        </a:rPr>
                        <a:t>10/05</a:t>
                      </a:r>
                      <a:endParaRPr 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 dirty="0">
                          <a:solidFill>
                            <a:srgbClr val="000000"/>
                          </a:solidFill>
                          <a:effectLst/>
                          <a:latin typeface="신명 신명조"/>
                        </a:rPr>
                        <a:t>10001</a:t>
                      </a:r>
                      <a:endParaRPr 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ea typeface="신명 신명조"/>
                        </a:rPr>
                        <a:t>이대구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ea typeface="신명 신명조"/>
                        </a:rPr>
                        <a:t>일반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effectLst/>
                          <a:latin typeface="신명 신명조"/>
                        </a:rPr>
                        <a:t>B102</a:t>
                      </a:r>
                      <a:endParaRPr 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ea typeface="신명 신명조"/>
                        </a:rPr>
                        <a:t>휴대폰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ea typeface="신명 신명조"/>
                        </a:rPr>
                        <a:t>대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effectLst/>
                          <a:latin typeface="신명 신명조"/>
                        </a:rPr>
                        <a:t>2</a:t>
                      </a:r>
                      <a:endParaRPr 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 dirty="0">
                          <a:solidFill>
                            <a:srgbClr val="000000"/>
                          </a:solidFill>
                          <a:effectLst/>
                          <a:latin typeface="신명 신명조"/>
                        </a:rPr>
                        <a:t>30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직사각형 4"/>
          <p:cNvSpPr/>
          <p:nvPr/>
        </p:nvSpPr>
        <p:spPr>
          <a:xfrm>
            <a:off x="467544" y="1340768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/>
            <a:r>
              <a:rPr lang="ko-KR" altLang="en-US" dirty="0"/>
              <a:t>주문</a:t>
            </a:r>
          </a:p>
        </p:txBody>
      </p:sp>
      <p:sp>
        <p:nvSpPr>
          <p:cNvPr id="6" name="직사각형 5"/>
          <p:cNvSpPr/>
          <p:nvPr/>
        </p:nvSpPr>
        <p:spPr>
          <a:xfrm>
            <a:off x="467544" y="3923698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/>
            <a:r>
              <a:rPr lang="ko-KR" altLang="en-US" dirty="0"/>
              <a:t>고객</a:t>
            </a:r>
          </a:p>
        </p:txBody>
      </p:sp>
      <p:graphicFrame>
        <p:nvGraphicFramePr>
          <p:cNvPr id="7" name="표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142773"/>
              </p:ext>
            </p:extLst>
          </p:nvPr>
        </p:nvGraphicFramePr>
        <p:xfrm>
          <a:off x="474440" y="4259538"/>
          <a:ext cx="2553903" cy="980948"/>
        </p:xfrm>
        <a:graphic>
          <a:graphicData uri="http://schemas.openxmlformats.org/drawingml/2006/table">
            <a:tbl>
              <a:tblPr/>
              <a:tblGrid>
                <a:gridCol w="820796"/>
                <a:gridCol w="839099"/>
                <a:gridCol w="894008"/>
              </a:tblGrid>
              <a:tr h="245237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u="sng" kern="0" spc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ea typeface="한양신명조"/>
                        </a:rPr>
                        <a:t>고객</a:t>
                      </a:r>
                      <a:r>
                        <a:rPr lang="en-US" altLang="ko-KR" sz="800" u="sng" kern="0" spc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한양신명조"/>
                        </a:rPr>
                        <a:t>#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ea typeface="한양신명조"/>
                        </a:rPr>
                        <a:t>고객명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ea typeface="한양신명조"/>
                        </a:rPr>
                        <a:t>고객등급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</a:tr>
              <a:tr h="245237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effectLst/>
                          <a:latin typeface="한양신명조"/>
                        </a:rPr>
                        <a:t>10001</a:t>
                      </a:r>
                      <a:endParaRPr 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ea typeface="한양신명조"/>
                        </a:rPr>
                        <a:t>이대구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ea typeface="한양신명조"/>
                        </a:rPr>
                        <a:t>일반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237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effectLst/>
                          <a:latin typeface="한양신명조"/>
                        </a:rPr>
                        <a:t>10002</a:t>
                      </a:r>
                      <a:endParaRPr 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ea typeface="한양신명조"/>
                        </a:rPr>
                        <a:t>김서울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ea typeface="한양신명조"/>
                        </a:rPr>
                        <a:t>일반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237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effectLst/>
                          <a:latin typeface="한양신명조"/>
                        </a:rPr>
                        <a:t>10003</a:t>
                      </a:r>
                      <a:endParaRPr 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 dirty="0" err="1">
                          <a:solidFill>
                            <a:srgbClr val="000000"/>
                          </a:solidFill>
                          <a:effectLst/>
                          <a:ea typeface="한양신명조"/>
                        </a:rPr>
                        <a:t>박부산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ea typeface="한양신명조"/>
                        </a:rPr>
                        <a:t>우수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직사각형 7"/>
          <p:cNvSpPr/>
          <p:nvPr/>
        </p:nvSpPr>
        <p:spPr>
          <a:xfrm>
            <a:off x="3925668" y="3943071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/>
            <a:r>
              <a:rPr lang="ko-KR" altLang="en-US" dirty="0"/>
              <a:t>주문</a:t>
            </a:r>
          </a:p>
        </p:txBody>
      </p:sp>
      <p:graphicFrame>
        <p:nvGraphicFramePr>
          <p:cNvPr id="9" name="표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6681843"/>
              </p:ext>
            </p:extLst>
          </p:nvPr>
        </p:nvGraphicFramePr>
        <p:xfrm>
          <a:off x="3131840" y="4312402"/>
          <a:ext cx="2520280" cy="1226693"/>
        </p:xfrm>
        <a:graphic>
          <a:graphicData uri="http://schemas.openxmlformats.org/drawingml/2006/table">
            <a:tbl>
              <a:tblPr/>
              <a:tblGrid>
                <a:gridCol w="846114"/>
                <a:gridCol w="864176"/>
                <a:gridCol w="809990"/>
              </a:tblGrid>
              <a:tr h="303149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u="sng" kern="0" spc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ea typeface="한양신명조"/>
                        </a:rPr>
                        <a:t>주문</a:t>
                      </a:r>
                      <a:r>
                        <a:rPr lang="en-US" altLang="ko-KR" sz="800" u="sng" kern="0" spc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한양신명조"/>
                        </a:rPr>
                        <a:t>#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ea typeface="한양신명조"/>
                        </a:rPr>
                        <a:t>주문일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u="sng" kern="0" spc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ea typeface="한양신명조"/>
                        </a:rPr>
                        <a:t>고객</a:t>
                      </a:r>
                      <a:r>
                        <a:rPr lang="en-US" altLang="ko-KR" sz="800" u="sng" kern="0" spc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한양신명조"/>
                        </a:rPr>
                        <a:t>#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027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effectLst/>
                          <a:latin typeface="한양신명조"/>
                        </a:rPr>
                        <a:t>1</a:t>
                      </a:r>
                      <a:endParaRPr 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effectLst/>
                          <a:latin typeface="한양신명조"/>
                        </a:rPr>
                        <a:t>10/01</a:t>
                      </a:r>
                      <a:endParaRPr 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effectLst/>
                          <a:latin typeface="한양신명조"/>
                        </a:rPr>
                        <a:t>10001</a:t>
                      </a:r>
                      <a:endParaRPr 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027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effectLst/>
                          <a:latin typeface="한양신명조"/>
                        </a:rPr>
                        <a:t>2</a:t>
                      </a:r>
                      <a:endParaRPr 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effectLst/>
                          <a:latin typeface="한양신명조"/>
                        </a:rPr>
                        <a:t>10/01</a:t>
                      </a:r>
                      <a:endParaRPr 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effectLst/>
                          <a:latin typeface="한양신명조"/>
                        </a:rPr>
                        <a:t>10002</a:t>
                      </a:r>
                      <a:endParaRPr 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027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effectLst/>
                          <a:latin typeface="한양신명조"/>
                        </a:rPr>
                        <a:t>3</a:t>
                      </a:r>
                      <a:endParaRPr 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effectLst/>
                          <a:latin typeface="한양신명조"/>
                        </a:rPr>
                        <a:t>10/02</a:t>
                      </a:r>
                      <a:endParaRPr 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effectLst/>
                          <a:latin typeface="한양신명조"/>
                        </a:rPr>
                        <a:t>10003</a:t>
                      </a:r>
                      <a:endParaRPr 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027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effectLst/>
                          <a:latin typeface="한양신명조"/>
                        </a:rPr>
                        <a:t>4</a:t>
                      </a:r>
                      <a:endParaRPr 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effectLst/>
                          <a:latin typeface="한양신명조"/>
                        </a:rPr>
                        <a:t>10/05</a:t>
                      </a:r>
                      <a:endParaRPr 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 dirty="0">
                          <a:solidFill>
                            <a:srgbClr val="000000"/>
                          </a:solidFill>
                          <a:effectLst/>
                          <a:latin typeface="한양신명조"/>
                        </a:rPr>
                        <a:t>10001</a:t>
                      </a:r>
                      <a:endParaRPr 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" name="직사각형 9"/>
          <p:cNvSpPr/>
          <p:nvPr/>
        </p:nvSpPr>
        <p:spPr>
          <a:xfrm>
            <a:off x="6516216" y="3943071"/>
            <a:ext cx="11897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/>
            <a:r>
              <a:rPr lang="ko-KR" altLang="en-US" dirty="0"/>
              <a:t>주문상세 </a:t>
            </a:r>
          </a:p>
        </p:txBody>
      </p:sp>
      <p:graphicFrame>
        <p:nvGraphicFramePr>
          <p:cNvPr id="11" name="표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3964661"/>
              </p:ext>
            </p:extLst>
          </p:nvPr>
        </p:nvGraphicFramePr>
        <p:xfrm>
          <a:off x="5814946" y="4293030"/>
          <a:ext cx="2592288" cy="1847088"/>
        </p:xfrm>
        <a:graphic>
          <a:graphicData uri="http://schemas.openxmlformats.org/drawingml/2006/table">
            <a:tbl>
              <a:tblPr/>
              <a:tblGrid>
                <a:gridCol w="861451"/>
                <a:gridCol w="861517"/>
                <a:gridCol w="869320"/>
              </a:tblGrid>
              <a:tr h="20929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u="sng" kern="0" spc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ea typeface="한양신명조"/>
                        </a:rPr>
                        <a:t>주문</a:t>
                      </a:r>
                      <a:r>
                        <a:rPr lang="en-US" altLang="ko-KR" sz="800" u="sng" kern="0" spc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한양신명조"/>
                        </a:rPr>
                        <a:t>#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u="sng" kern="0" spc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ea typeface="한양신명조"/>
                        </a:rPr>
                        <a:t>상품</a:t>
                      </a:r>
                      <a:r>
                        <a:rPr lang="en-US" altLang="ko-KR" sz="800" u="sng" kern="0" spc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한양신명조"/>
                        </a:rPr>
                        <a:t>#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ea typeface="한양신명조"/>
                        </a:rPr>
                        <a:t>수량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</a:tr>
              <a:tr h="20929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effectLst/>
                          <a:latin typeface="한양신명조"/>
                        </a:rPr>
                        <a:t>1</a:t>
                      </a:r>
                      <a:endParaRPr 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effectLst/>
                          <a:latin typeface="한양신명조"/>
                        </a:rPr>
                        <a:t>A101</a:t>
                      </a:r>
                      <a:endParaRPr 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effectLst/>
                          <a:latin typeface="한양신명조"/>
                        </a:rPr>
                        <a:t>2</a:t>
                      </a:r>
                      <a:endParaRPr 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29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effectLst/>
                          <a:latin typeface="한양신명조"/>
                        </a:rPr>
                        <a:t>1</a:t>
                      </a:r>
                      <a:endParaRPr 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effectLst/>
                          <a:latin typeface="한양신명조"/>
                        </a:rPr>
                        <a:t>B102</a:t>
                      </a:r>
                      <a:endParaRPr 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effectLst/>
                          <a:latin typeface="한양신명조"/>
                        </a:rPr>
                        <a:t>3</a:t>
                      </a:r>
                      <a:endParaRPr 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29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effectLst/>
                          <a:latin typeface="한양신명조"/>
                        </a:rPr>
                        <a:t>1</a:t>
                      </a:r>
                      <a:endParaRPr 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effectLst/>
                          <a:latin typeface="한양신명조"/>
                        </a:rPr>
                        <a:t>C202</a:t>
                      </a:r>
                      <a:endParaRPr 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effectLst/>
                          <a:latin typeface="한양신명조"/>
                        </a:rPr>
                        <a:t>4</a:t>
                      </a:r>
                      <a:endParaRPr 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29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effectLst/>
                          <a:latin typeface="한양신명조"/>
                        </a:rPr>
                        <a:t>2</a:t>
                      </a:r>
                      <a:endParaRPr 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effectLst/>
                          <a:latin typeface="한양신명조"/>
                        </a:rPr>
                        <a:t>A101</a:t>
                      </a:r>
                      <a:endParaRPr 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effectLst/>
                          <a:latin typeface="한양신명조"/>
                        </a:rPr>
                        <a:t>2</a:t>
                      </a:r>
                      <a:endParaRPr 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29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effectLst/>
                          <a:latin typeface="한양신명조"/>
                        </a:rPr>
                        <a:t>3</a:t>
                      </a:r>
                      <a:endParaRPr 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effectLst/>
                          <a:latin typeface="한양신명조"/>
                        </a:rPr>
                        <a:t>C202</a:t>
                      </a:r>
                      <a:endParaRPr 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effectLst/>
                          <a:latin typeface="한양신명조"/>
                        </a:rPr>
                        <a:t>1</a:t>
                      </a:r>
                      <a:endParaRPr 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29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effectLst/>
                          <a:latin typeface="한양신명조"/>
                        </a:rPr>
                        <a:t>3</a:t>
                      </a:r>
                      <a:endParaRPr 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effectLst/>
                          <a:latin typeface="한양신명조"/>
                        </a:rPr>
                        <a:t>D203</a:t>
                      </a:r>
                      <a:endParaRPr 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effectLst/>
                          <a:latin typeface="한양신명조"/>
                        </a:rPr>
                        <a:t>3</a:t>
                      </a:r>
                      <a:endParaRPr 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29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effectLst/>
                          <a:latin typeface="한양신명조"/>
                        </a:rPr>
                        <a:t>4</a:t>
                      </a:r>
                      <a:endParaRPr 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effectLst/>
                          <a:latin typeface="한양신명조"/>
                        </a:rPr>
                        <a:t>B102</a:t>
                      </a:r>
                      <a:endParaRPr 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 dirty="0">
                          <a:solidFill>
                            <a:srgbClr val="000000"/>
                          </a:solidFill>
                          <a:effectLst/>
                          <a:latin typeface="한양신명조"/>
                        </a:rPr>
                        <a:t>2</a:t>
                      </a:r>
                      <a:endParaRPr 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2" name="직사각형 11"/>
          <p:cNvSpPr/>
          <p:nvPr/>
        </p:nvSpPr>
        <p:spPr>
          <a:xfrm>
            <a:off x="467544" y="5445224"/>
            <a:ext cx="7280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/>
            <a:r>
              <a:rPr lang="ko-KR" altLang="en-US" dirty="0"/>
              <a:t>상품 </a:t>
            </a:r>
          </a:p>
        </p:txBody>
      </p:sp>
      <p:graphicFrame>
        <p:nvGraphicFramePr>
          <p:cNvPr id="13" name="표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4862829"/>
              </p:ext>
            </p:extLst>
          </p:nvPr>
        </p:nvGraphicFramePr>
        <p:xfrm>
          <a:off x="469679" y="5814556"/>
          <a:ext cx="3888433" cy="1154430"/>
        </p:xfrm>
        <a:graphic>
          <a:graphicData uri="http://schemas.openxmlformats.org/drawingml/2006/table">
            <a:tbl>
              <a:tblPr/>
              <a:tblGrid>
                <a:gridCol w="873052"/>
                <a:gridCol w="1079215"/>
                <a:gridCol w="968083"/>
                <a:gridCol w="968083"/>
              </a:tblGrid>
              <a:tr h="14131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u="sng" kern="0" spc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ea typeface="한양신명조"/>
                        </a:rPr>
                        <a:t>상품</a:t>
                      </a:r>
                      <a:r>
                        <a:rPr lang="en-US" altLang="ko-KR" sz="800" u="sng" kern="0" spc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한양신명조"/>
                        </a:rPr>
                        <a:t>#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ea typeface="한양신명조"/>
                        </a:rPr>
                        <a:t>상품명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ea typeface="한양신명조"/>
                        </a:rPr>
                        <a:t>단위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ea typeface="한양신명조"/>
                        </a:rPr>
                        <a:t>단가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</a:tr>
              <a:tr h="160370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effectLst/>
                          <a:latin typeface="한양신명조"/>
                        </a:rPr>
                        <a:t>A101</a:t>
                      </a:r>
                      <a:endParaRPr 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ea typeface="한양신명조"/>
                        </a:rPr>
                        <a:t>컴퓨터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ea typeface="한양신명조"/>
                        </a:rPr>
                        <a:t>대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effectLst/>
                          <a:latin typeface="한양신명조"/>
                        </a:rPr>
                        <a:t>100</a:t>
                      </a:r>
                      <a:endParaRPr 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0370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effectLst/>
                          <a:latin typeface="한양신명조"/>
                        </a:rPr>
                        <a:t>B102</a:t>
                      </a:r>
                      <a:endParaRPr 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ea typeface="한양신명조"/>
                        </a:rPr>
                        <a:t>휴대폰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ea typeface="한양신명조"/>
                        </a:rPr>
                        <a:t>대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effectLst/>
                          <a:latin typeface="한양신명조"/>
                        </a:rPr>
                        <a:t>30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0370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effectLst/>
                          <a:latin typeface="한양신명조"/>
                        </a:rPr>
                        <a:t>C202</a:t>
                      </a:r>
                      <a:endParaRPr 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ea typeface="한양신명조"/>
                        </a:rPr>
                        <a:t>노트북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ea typeface="한양신명조"/>
                        </a:rPr>
                        <a:t>대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effectLst/>
                          <a:latin typeface="한양신명조"/>
                        </a:rPr>
                        <a:t>200</a:t>
                      </a:r>
                      <a:endParaRPr 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0370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effectLst/>
                          <a:latin typeface="한양신명조"/>
                        </a:rPr>
                        <a:t>D203</a:t>
                      </a:r>
                      <a:endParaRPr 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ea typeface="한양신명조"/>
                        </a:rPr>
                        <a:t>프린터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ea typeface="한양신명조"/>
                        </a:rPr>
                        <a:t>대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 dirty="0">
                          <a:solidFill>
                            <a:srgbClr val="000000"/>
                          </a:solidFill>
                          <a:effectLst/>
                          <a:latin typeface="한양신명조"/>
                        </a:rPr>
                        <a:t>50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6702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질의 및 응답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질의</a:t>
            </a:r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  <a:p>
            <a:r>
              <a:rPr lang="ko-KR" altLang="en-US" dirty="0" smtClean="0"/>
              <a:t>응</a:t>
            </a:r>
            <a:r>
              <a:rPr lang="ko-KR" altLang="en-US" dirty="0"/>
              <a:t>답</a:t>
            </a:r>
          </a:p>
        </p:txBody>
      </p:sp>
    </p:spTree>
    <p:extLst>
      <p:ext uri="{BB962C8B-B14F-4D97-AF65-F5344CB8AC3E}">
        <p14:creationId xmlns:p14="http://schemas.microsoft.com/office/powerpoint/2010/main" val="2505360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&lt;</a:t>
            </a:r>
            <a:r>
              <a:rPr lang="ko-KR" altLang="en-US" dirty="0"/>
              <a:t>그림 </a:t>
            </a:r>
            <a:r>
              <a:rPr lang="en-US" altLang="ko-KR" dirty="0"/>
              <a:t>3-1&gt; </a:t>
            </a:r>
            <a:r>
              <a:rPr lang="ko-KR" altLang="en-US" dirty="0"/>
              <a:t>시스템 흐름도의 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ko-KR" altLang="en-US" dirty="0" smtClean="0"/>
              <a:t>기본적 기호</a:t>
            </a:r>
            <a:endParaRPr lang="ko-KR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025" name="_x195430680" descr="EMB000026cc286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628800"/>
            <a:ext cx="7632848" cy="4536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20436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&lt;</a:t>
            </a:r>
            <a:r>
              <a:rPr lang="ko-KR" altLang="en-US" dirty="0"/>
              <a:t>그림 </a:t>
            </a:r>
            <a:r>
              <a:rPr lang="en-US" altLang="ko-KR" dirty="0"/>
              <a:t>3-2&gt;</a:t>
            </a:r>
            <a:r>
              <a:rPr lang="ko-KR" altLang="en-US" dirty="0"/>
              <a:t>시스템 흐름도의 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ko-KR" altLang="en-US" dirty="0" smtClean="0"/>
              <a:t>특수 </a:t>
            </a:r>
            <a:r>
              <a:rPr lang="ko-KR" altLang="en-US" dirty="0"/>
              <a:t>입력</a:t>
            </a:r>
            <a:r>
              <a:rPr lang="en-US" altLang="ko-KR" dirty="0"/>
              <a:t>/</a:t>
            </a:r>
            <a:r>
              <a:rPr lang="ko-KR" altLang="en-US" dirty="0"/>
              <a:t>출력 </a:t>
            </a:r>
            <a:r>
              <a:rPr lang="ko-KR" altLang="en-US" dirty="0" smtClean="0"/>
              <a:t>기호</a:t>
            </a:r>
            <a:endParaRPr lang="ko-KR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2062" name="Picture 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9" y="1628800"/>
            <a:ext cx="6408712" cy="44644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85898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&lt;</a:t>
            </a:r>
            <a:r>
              <a:rPr lang="ko-KR" altLang="en-US" dirty="0"/>
              <a:t>그림 </a:t>
            </a:r>
            <a:r>
              <a:rPr lang="en-US" altLang="ko-KR" dirty="0"/>
              <a:t>3-3&gt; </a:t>
            </a:r>
            <a:r>
              <a:rPr lang="ko-KR" altLang="en-US" dirty="0"/>
              <a:t>시스템 흐름도의 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ko-KR" altLang="en-US" dirty="0" smtClean="0"/>
              <a:t>특수 </a:t>
            </a:r>
            <a:r>
              <a:rPr lang="ko-KR" altLang="en-US" dirty="0"/>
              <a:t>처리 </a:t>
            </a:r>
            <a:r>
              <a:rPr lang="ko-KR" altLang="en-US" dirty="0" smtClean="0"/>
              <a:t>기호</a:t>
            </a:r>
            <a:endParaRPr lang="ko-KR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1" y="2060848"/>
            <a:ext cx="7128792" cy="3960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51045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&lt;</a:t>
            </a:r>
            <a:r>
              <a:rPr lang="ko-KR" altLang="en-US" dirty="0"/>
              <a:t>그림 </a:t>
            </a:r>
            <a:r>
              <a:rPr lang="en-US" altLang="ko-KR" dirty="0"/>
              <a:t>3-4&gt; </a:t>
            </a:r>
            <a:r>
              <a:rPr lang="ko-KR" altLang="en-US" dirty="0"/>
              <a:t>시스템 흐름도의 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ko-KR" altLang="en-US" dirty="0" smtClean="0"/>
              <a:t>부가적 기호</a:t>
            </a:r>
            <a:endParaRPr lang="ko-KR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844824"/>
            <a:ext cx="6984775" cy="3240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30310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(2) </a:t>
            </a:r>
            <a:r>
              <a:rPr lang="en-US" altLang="ko-KR" dirty="0" err="1"/>
              <a:t>자료</a:t>
            </a:r>
            <a:r>
              <a:rPr lang="en-US" altLang="ko-KR" dirty="0"/>
              <a:t> </a:t>
            </a:r>
            <a:r>
              <a:rPr lang="en-US" altLang="ko-KR" dirty="0" err="1"/>
              <a:t>흐름도</a:t>
            </a:r>
            <a:r>
              <a:rPr lang="en-US" altLang="ko-KR" dirty="0"/>
              <a:t>(DFD: Data Flow Diagram) </a:t>
            </a:r>
            <a:endParaRPr lang="ko-KR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5121" name="_x195432360" descr="EMB000026cc2ad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157"/>
          <a:stretch>
            <a:fillRect/>
          </a:stretch>
        </p:blipFill>
        <p:spPr bwMode="auto">
          <a:xfrm>
            <a:off x="467544" y="1484784"/>
            <a:ext cx="8136904" cy="4464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직사각형 4"/>
          <p:cNvSpPr/>
          <p:nvPr/>
        </p:nvSpPr>
        <p:spPr>
          <a:xfrm>
            <a:off x="3275856" y="6165304"/>
            <a:ext cx="19479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 latinLnBrk="0"/>
            <a:r>
              <a:rPr lang="ko-KR" altLang="en-US" dirty="0"/>
              <a:t>기본적 </a:t>
            </a:r>
            <a:r>
              <a:rPr lang="en-US" altLang="ko-KR" dirty="0"/>
              <a:t>DFD </a:t>
            </a:r>
            <a:r>
              <a:rPr lang="ko-KR" altLang="en-US" dirty="0"/>
              <a:t>기호</a:t>
            </a:r>
          </a:p>
        </p:txBody>
      </p:sp>
    </p:spTree>
    <p:extLst>
      <p:ext uri="{BB962C8B-B14F-4D97-AF65-F5344CB8AC3E}">
        <p14:creationId xmlns:p14="http://schemas.microsoft.com/office/powerpoint/2010/main" val="88449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2) DFD </a:t>
            </a:r>
            <a:r>
              <a:rPr lang="ko-KR" altLang="en-US" dirty="0"/>
              <a:t>작성 </a:t>
            </a:r>
            <a:r>
              <a:rPr lang="en-US" altLang="ko-KR" dirty="0"/>
              <a:t>7</a:t>
            </a:r>
            <a:r>
              <a:rPr lang="ko-KR" altLang="en-US" dirty="0" smtClean="0"/>
              <a:t>원칙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fontAlgn="base"/>
            <a:r>
              <a:rPr lang="ko-KR" altLang="en-US" dirty="0"/>
              <a:t>① 자료보존의 원칙 </a:t>
            </a:r>
            <a:r>
              <a:rPr lang="en-US" altLang="ko-KR" dirty="0"/>
              <a:t>(</a:t>
            </a:r>
            <a:r>
              <a:rPr lang="ko-KR" altLang="en-US" dirty="0"/>
              <a:t>프로세스 처리 후는 처리전과 연관성이 있어야 한다</a:t>
            </a:r>
            <a:r>
              <a:rPr lang="en-US" altLang="ko-KR" dirty="0"/>
              <a:t>.) </a:t>
            </a:r>
            <a:endParaRPr lang="ko-KR" altLang="en-US" dirty="0"/>
          </a:p>
          <a:p>
            <a:pPr fontAlgn="base"/>
            <a:r>
              <a:rPr lang="ko-KR" altLang="en-US" dirty="0"/>
              <a:t>② 최소자료 입력의 원칙</a:t>
            </a:r>
            <a:r>
              <a:rPr lang="en-US" altLang="ko-KR" dirty="0"/>
              <a:t>(</a:t>
            </a:r>
            <a:r>
              <a:rPr lang="ko-KR" altLang="en-US" dirty="0"/>
              <a:t>불필요한 자료가 들어가서는 </a:t>
            </a:r>
            <a:r>
              <a:rPr lang="ko-KR" altLang="en-US" dirty="0" err="1"/>
              <a:t>안된다</a:t>
            </a:r>
            <a:r>
              <a:rPr lang="en-US" altLang="ko-KR" dirty="0"/>
              <a:t>.)</a:t>
            </a:r>
            <a:endParaRPr lang="ko-KR" altLang="en-US" dirty="0"/>
          </a:p>
          <a:p>
            <a:pPr fontAlgn="base"/>
            <a:r>
              <a:rPr lang="ko-KR" altLang="en-US" dirty="0"/>
              <a:t>③ 독립성의 원칙 </a:t>
            </a:r>
            <a:r>
              <a:rPr lang="en-US" altLang="ko-KR" dirty="0"/>
              <a:t>(</a:t>
            </a:r>
            <a:r>
              <a:rPr lang="ko-KR" altLang="en-US" dirty="0"/>
              <a:t>어느 일부분의 수정이 다른 부분에 크게 영향을 미치게 되고 문서화가 쉽지 않게 된다</a:t>
            </a:r>
            <a:r>
              <a:rPr lang="en-US" altLang="ko-KR" dirty="0"/>
              <a:t>) </a:t>
            </a:r>
            <a:r>
              <a:rPr lang="ko-KR" altLang="en-US" dirty="0"/>
              <a:t>각 부분별로 독립성이 커질수록 유지 보수가 쉽게 된다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/>
            <a:r>
              <a:rPr lang="ko-KR" altLang="en-US" dirty="0"/>
              <a:t>④ 지속성의 원칙 </a:t>
            </a:r>
            <a:r>
              <a:rPr lang="en-US" altLang="ko-KR" dirty="0"/>
              <a:t>(</a:t>
            </a:r>
            <a:r>
              <a:rPr lang="ko-KR" altLang="en-US" dirty="0"/>
              <a:t>계속적인 처리 요청이 있을 때 처리할 수 </a:t>
            </a:r>
            <a:r>
              <a:rPr lang="ko-KR" altLang="en-US" dirty="0" err="1"/>
              <a:t>있어야한다</a:t>
            </a:r>
            <a:r>
              <a:rPr lang="en-US" altLang="ko-KR" dirty="0"/>
              <a:t>.)</a:t>
            </a:r>
            <a:endParaRPr lang="ko-KR" altLang="en-US" dirty="0"/>
          </a:p>
          <a:p>
            <a:pPr fontAlgn="base"/>
            <a:r>
              <a:rPr lang="ko-KR" altLang="en-US" dirty="0"/>
              <a:t>⑤ 순차처리의 원칙 </a:t>
            </a:r>
            <a:r>
              <a:rPr lang="en-US" altLang="ko-KR" dirty="0"/>
              <a:t>(</a:t>
            </a:r>
            <a:r>
              <a:rPr lang="ko-KR" altLang="en-US" dirty="0"/>
              <a:t>자료 처리 프로세스는 순차적으로 처리되어야 한다</a:t>
            </a:r>
            <a:r>
              <a:rPr lang="en-US" altLang="ko-KR" dirty="0"/>
              <a:t>)</a:t>
            </a:r>
            <a:endParaRPr lang="ko-KR" altLang="en-US" dirty="0"/>
          </a:p>
          <a:p>
            <a:pPr fontAlgn="base"/>
            <a:r>
              <a:rPr lang="ko-KR" altLang="en-US" dirty="0"/>
              <a:t>⑥ 영구성의 원칙 </a:t>
            </a:r>
            <a:r>
              <a:rPr lang="en-US" altLang="ko-KR" dirty="0"/>
              <a:t>(</a:t>
            </a:r>
            <a:r>
              <a:rPr lang="ko-KR" altLang="en-US" dirty="0"/>
              <a:t>자료저장소 안의 자료들은 보존된다</a:t>
            </a:r>
            <a:r>
              <a:rPr lang="en-US" altLang="ko-KR" dirty="0"/>
              <a:t>)</a:t>
            </a:r>
            <a:endParaRPr lang="ko-KR" altLang="en-US" dirty="0"/>
          </a:p>
          <a:p>
            <a:pPr fontAlgn="base"/>
            <a:r>
              <a:rPr lang="ko-KR" altLang="en-US" dirty="0"/>
              <a:t>⑦ 자료변환의 원칙</a:t>
            </a:r>
            <a:r>
              <a:rPr lang="en-US" altLang="ko-KR" dirty="0"/>
              <a:t>{</a:t>
            </a:r>
            <a:r>
              <a:rPr lang="ko-KR" altLang="en-US" dirty="0"/>
              <a:t>자료 합성으로 인한 자료 변환</a:t>
            </a:r>
            <a:r>
              <a:rPr lang="en-US" altLang="ko-KR" dirty="0"/>
              <a:t>, </a:t>
            </a:r>
            <a:r>
              <a:rPr lang="ko-KR" altLang="en-US" dirty="0"/>
              <a:t>자료 관점의 변환 </a:t>
            </a:r>
            <a:r>
              <a:rPr lang="en-US" altLang="ko-KR" dirty="0"/>
              <a:t>(</a:t>
            </a:r>
            <a:r>
              <a:rPr lang="ko-KR" altLang="en-US" dirty="0"/>
              <a:t>자료 변환 적합성 판 단</a:t>
            </a:r>
            <a:r>
              <a:rPr lang="en-US" altLang="ko-KR" dirty="0"/>
              <a:t>)}</a:t>
            </a:r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71290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err="1"/>
              <a:t>DFD의</a:t>
            </a:r>
            <a:r>
              <a:rPr lang="en-US" altLang="ko-KR" dirty="0"/>
              <a:t> </a:t>
            </a:r>
            <a:r>
              <a:rPr lang="en-US" altLang="ko-KR" dirty="0" err="1"/>
              <a:t>기본</a:t>
            </a:r>
            <a:r>
              <a:rPr lang="en-US" altLang="ko-KR" dirty="0"/>
              <a:t> </a:t>
            </a:r>
            <a:endParaRPr lang="ko-KR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6145" name="_x195428200" descr="EMB000026cc2ae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772816"/>
            <a:ext cx="7632847" cy="4464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7980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827</Words>
  <Application>Microsoft Office PowerPoint</Application>
  <PresentationFormat>화면 슬라이드 쇼(4:3)</PresentationFormat>
  <Paragraphs>233</Paragraphs>
  <Slides>26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26</vt:i4>
      </vt:variant>
    </vt:vector>
  </HeadingPairs>
  <TitlesOfParts>
    <vt:vector size="27" baseType="lpstr">
      <vt:lpstr>Office 테마</vt:lpstr>
      <vt:lpstr>제6장. 회계정보시스템과 문서화</vt:lpstr>
      <vt:lpstr>제 1 절. 시스템 기법 1. 시스템 기법(systems techniques)</vt:lpstr>
      <vt:lpstr>&lt;그림 3-1&gt; 시스템 흐름도의  기본적 기호</vt:lpstr>
      <vt:lpstr>&lt;그림 3-2&gt;시스템 흐름도의  특수 입력/출력 기호</vt:lpstr>
      <vt:lpstr>&lt;그림 3-3&gt; 시스템 흐름도의  특수 처리 기호</vt:lpstr>
      <vt:lpstr>&lt;그림 3-4&gt; 시스템 흐름도의  부가적 기호</vt:lpstr>
      <vt:lpstr>(2) 자료 흐름도(DFD: Data Flow Diagram) </vt:lpstr>
      <vt:lpstr>2) DFD 작성 7원칙</vt:lpstr>
      <vt:lpstr>DFD의 기본 </vt:lpstr>
      <vt:lpstr>&lt;그림 3-7&gt; 배경도(context diagram)</vt:lpstr>
      <vt:lpstr>DFD의 수준화</vt:lpstr>
      <vt:lpstr>물리적 DFD와 논리적 DFD 비교 </vt:lpstr>
      <vt:lpstr>자료 사전에서 사용하는 기호</vt:lpstr>
      <vt:lpstr>&lt;그림 3-11&gt; 자료사전의 예</vt:lpstr>
      <vt:lpstr>&lt;그림 3-12&gt; 소단위 명세서의 예</vt:lpstr>
      <vt:lpstr>&lt;그림 3-13&gt; 급여시스템의 IPO도</vt:lpstr>
      <vt:lpstr>&lt;그림 3-14&gt;급여시스템의 HIPO도</vt:lpstr>
      <vt:lpstr>2. 구조적 분석 및 설계  </vt:lpstr>
      <vt:lpstr>&lt;그림 3-15&gt; 교육 DFD</vt:lpstr>
      <vt:lpstr>3. 데이터 모형화(data modeling)</vt:lpstr>
      <vt:lpstr>1) 개체 관계 모형(ER: Entity Relationship Model)</vt:lpstr>
      <vt:lpstr>&lt;그림 3-19&gt; 관계 속성</vt:lpstr>
      <vt:lpstr>&lt;그림 3-20&gt; 속성의 확장과  순환적 관계 </vt:lpstr>
      <vt:lpstr>3) 정규화(Normalization)</vt:lpstr>
      <vt:lpstr>제1정규형에서 제3정규형으로</vt:lpstr>
      <vt:lpstr>질의 및 응답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03. 회계정보시스템과 문서화</dc:title>
  <dc:creator>USER</dc:creator>
  <cp:lastModifiedBy>USER</cp:lastModifiedBy>
  <cp:revision>8</cp:revision>
  <dcterms:created xsi:type="dcterms:W3CDTF">2018-06-27T05:00:18Z</dcterms:created>
  <dcterms:modified xsi:type="dcterms:W3CDTF">2019-03-07T07:56:26Z</dcterms:modified>
</cp:coreProperties>
</file>