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handoutMasterIdLst>
    <p:handoutMasterId r:id="rId28"/>
  </p:handoutMasterIdLst>
  <p:sldIdLst>
    <p:sldId id="256" r:id="rId2"/>
    <p:sldId id="267" r:id="rId3"/>
    <p:sldId id="268" r:id="rId4"/>
    <p:sldId id="269" r:id="rId5"/>
    <p:sldId id="270" r:id="rId6"/>
    <p:sldId id="311" r:id="rId7"/>
    <p:sldId id="271" r:id="rId8"/>
    <p:sldId id="299" r:id="rId9"/>
    <p:sldId id="300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6" r:id="rId18"/>
    <p:sldId id="317" r:id="rId19"/>
    <p:sldId id="318" r:id="rId20"/>
    <p:sldId id="319" r:id="rId21"/>
    <p:sldId id="303" r:id="rId22"/>
    <p:sldId id="301" r:id="rId23"/>
    <p:sldId id="302" r:id="rId24"/>
    <p:sldId id="312" r:id="rId25"/>
    <p:sldId id="313" r:id="rId26"/>
    <p:sldId id="281" r:id="rId27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8" d="100"/>
          <a:sy n="48" d="100"/>
        </p:scale>
        <p:origin x="-955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2D740B-17A7-4D97-AF29-3BDE7C3D319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69582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1DDB5E-69DA-447A-8383-9CD54A5DBC0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62D8F4-5FE9-430C-98FB-222CA9EB2F4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D39345-3569-4F44-8691-9C189E8DC81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제목 및 텍스트/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858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ko-KR" altLang="ko-KR"/>
              <a:t>이장형(goodljh)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AED8B-1187-438F-B438-5DD5D095B27C}" type="slidenum">
              <a:rPr lang="ko-KR" altLang="ko-KR"/>
              <a:pPr>
                <a:defRPr/>
              </a:pPr>
              <a:t>‹#›</a:t>
            </a:fld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351336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D0ADC9-CC09-42A4-9B1C-218C54A75AF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30CDAD-A3AE-4F84-A26D-4B6F8012C01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34F851-FB4B-47E8-9D7F-7EE00DDE4C2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C1926F-CBB9-4ECC-86A5-AC4C9627196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DA487-3061-4FD7-9025-387AFE52846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1FCA83-0714-4CB2-9B5F-59E7B98DB45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4A29B0-7BBA-48B4-8934-0A1F13D198F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032D22-2E2D-4D32-ADEC-9C00DBA1FC0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CC1FB31-891A-40F1-B58E-C97E568D2C1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971800"/>
            <a:ext cx="7772400" cy="2590800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</a:t>
            </a:r>
            <a:r>
              <a:rPr lang="ko-KR" altLang="en-US" dirty="0" smtClean="0"/>
              <a:t>회계정보시스템 분석</a:t>
            </a:r>
            <a:endParaRPr lang="ko-KR" altLang="en-US" dirty="0" smtClean="0"/>
          </a:p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smtClean="0"/>
              <a:t>절 </a:t>
            </a:r>
            <a:r>
              <a:rPr lang="ko-KR" altLang="en-US" smtClean="0"/>
              <a:t>자료흐름도와 </a:t>
            </a:r>
            <a:r>
              <a:rPr lang="ko-KR" altLang="en-US" dirty="0" smtClean="0"/>
              <a:t>모형화</a:t>
            </a:r>
            <a:endParaRPr lang="ko-KR" altLang="en-US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sz="4000" dirty="0" smtClean="0"/>
              <a:t>제 </a:t>
            </a:r>
            <a:r>
              <a:rPr lang="en-US" altLang="ko-KR" sz="4000" dirty="0"/>
              <a:t>4</a:t>
            </a:r>
            <a:r>
              <a:rPr lang="en-US" altLang="ko-KR" sz="4000" dirty="0" smtClean="0"/>
              <a:t> </a:t>
            </a:r>
            <a:r>
              <a:rPr lang="ko-KR" altLang="en-US" sz="4000" dirty="0" smtClean="0"/>
              <a:t>장 회계정보시스템 </a:t>
            </a:r>
            <a:r>
              <a:rPr lang="ko-KR" altLang="en-US" sz="4000" dirty="0" smtClean="0"/>
              <a:t>분</a:t>
            </a:r>
            <a:r>
              <a:rPr lang="ko-KR" altLang="en-US" sz="4000" dirty="0"/>
              <a:t>석</a:t>
            </a:r>
            <a:endParaRPr lang="ko-KR" alt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53400" cy="1143000"/>
          </a:xfrm>
          <a:noFill/>
        </p:spPr>
        <p:txBody>
          <a:bodyPr/>
          <a:lstStyle/>
          <a:p>
            <a:pPr eaLnBrk="1" hangingPunct="1"/>
            <a:r>
              <a:rPr lang="ko-KR" altLang="en-US" smtClean="0">
                <a:solidFill>
                  <a:srgbClr val="0000CC"/>
                </a:solidFill>
              </a:rPr>
              <a:t>구조적 분석 도구(자료흐름도)1</a:t>
            </a:r>
            <a:endParaRPr lang="ko-KR" alt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772400" cy="4038600"/>
          </a:xfrm>
          <a:noFill/>
        </p:spPr>
        <p:txBody>
          <a:bodyPr>
            <a:normAutofit lnSpcReduction="10000"/>
          </a:bodyPr>
          <a:lstStyle/>
          <a:p>
            <a:pPr eaLnBrk="1" hangingPunct="1"/>
            <a:r>
              <a:rPr lang="ko-KR" altLang="en-US" sz="2800" smtClean="0">
                <a:solidFill>
                  <a:srgbClr val="006600"/>
                </a:solidFill>
              </a:rPr>
              <a:t>자료흐름도(</a:t>
            </a:r>
            <a:r>
              <a:rPr lang="en-US" altLang="ko-KR" sz="2800" smtClean="0">
                <a:solidFill>
                  <a:srgbClr val="006600"/>
                </a:solidFill>
              </a:rPr>
              <a:t>DFD:data flow diagram)-</a:t>
            </a:r>
            <a:r>
              <a:rPr lang="ko-KR" altLang="en-US" sz="2800" smtClean="0">
                <a:solidFill>
                  <a:srgbClr val="006600"/>
                </a:solidFill>
              </a:rPr>
              <a:t>시스템 내의 각 프로세스들 사이의 자료흐름을 도형으로 나타낸 시스템 분석 도구</a:t>
            </a:r>
          </a:p>
          <a:p>
            <a:pPr eaLnBrk="1" hangingPunct="1"/>
            <a:r>
              <a:rPr lang="ko-KR" altLang="en-US" sz="2800" smtClean="0">
                <a:solidFill>
                  <a:srgbClr val="006600"/>
                </a:solidFill>
              </a:rPr>
              <a:t>                             </a:t>
            </a:r>
            <a:r>
              <a:rPr lang="ko-KR" altLang="en-US" sz="1800" smtClean="0">
                <a:solidFill>
                  <a:srgbClr val="006600"/>
                </a:solidFill>
              </a:rPr>
              <a:t>자료흐름:자료가 전달되는 과정 및 상태</a:t>
            </a:r>
          </a:p>
          <a:p>
            <a:pPr eaLnBrk="1" hangingPunct="1"/>
            <a:r>
              <a:rPr lang="ko-KR" altLang="en-US" sz="1800" smtClean="0">
                <a:solidFill>
                  <a:srgbClr val="006600"/>
                </a:solidFill>
              </a:rPr>
              <a:t>                                             프로세스:입력자료가 처리되는 과정</a:t>
            </a:r>
          </a:p>
          <a:p>
            <a:pPr eaLnBrk="1" hangingPunct="1"/>
            <a:endParaRPr lang="ko-KR" altLang="en-US" sz="1800" smtClean="0">
              <a:solidFill>
                <a:srgbClr val="006600"/>
              </a:solidFill>
            </a:endParaRPr>
          </a:p>
          <a:p>
            <a:pPr eaLnBrk="1" hangingPunct="1"/>
            <a:r>
              <a:rPr lang="ko-KR" altLang="en-US" sz="1800" smtClean="0">
                <a:solidFill>
                  <a:srgbClr val="006600"/>
                </a:solidFill>
              </a:rPr>
              <a:t>자료 저장소 이름                  자료 저장소:자료를 임시, 영구적 보관하는 </a:t>
            </a:r>
          </a:p>
          <a:p>
            <a:pPr eaLnBrk="1" hangingPunct="1"/>
            <a:r>
              <a:rPr lang="ko-KR" altLang="en-US" sz="1800" smtClean="0">
                <a:solidFill>
                  <a:srgbClr val="006600"/>
                </a:solidFill>
              </a:rPr>
              <a:t>                                               장소. 간혹                            표현하기도 함</a:t>
            </a:r>
            <a:endParaRPr lang="ko-KR" altLang="ko-KR" sz="1800" smtClean="0">
              <a:solidFill>
                <a:srgbClr val="006600"/>
              </a:solidFill>
            </a:endParaRPr>
          </a:p>
          <a:p>
            <a:pPr eaLnBrk="1" hangingPunct="1"/>
            <a:endParaRPr lang="ko-KR" altLang="ko-KR" sz="1800" smtClean="0">
              <a:solidFill>
                <a:srgbClr val="006600"/>
              </a:solidFill>
            </a:endParaRPr>
          </a:p>
          <a:p>
            <a:pPr eaLnBrk="1" hangingPunct="1"/>
            <a:r>
              <a:rPr lang="ko-KR" altLang="ko-KR" sz="1800" smtClean="0">
                <a:solidFill>
                  <a:srgbClr val="006600"/>
                </a:solidFill>
              </a:rPr>
              <a:t>                                             </a:t>
            </a:r>
            <a:r>
              <a:rPr lang="ko-KR" altLang="en-US" sz="1800" smtClean="0">
                <a:solidFill>
                  <a:srgbClr val="006600"/>
                </a:solidFill>
              </a:rPr>
              <a:t>단말자: 시스템 외부에 존재하는 개체로                </a:t>
            </a:r>
          </a:p>
          <a:p>
            <a:pPr eaLnBrk="1" hangingPunct="1"/>
            <a:r>
              <a:rPr lang="ko-KR" altLang="en-US" sz="1800" smtClean="0">
                <a:solidFill>
                  <a:srgbClr val="006600"/>
                </a:solidFill>
              </a:rPr>
              <a:t>                                               자료의 발생점, 최종 도착지</a:t>
            </a:r>
          </a:p>
        </p:txBody>
      </p:sp>
      <p:sp>
        <p:nvSpPr>
          <p:cNvPr id="22532" name="Line 6"/>
          <p:cNvSpPr>
            <a:spLocks noChangeShapeType="1"/>
          </p:cNvSpPr>
          <p:nvPr/>
        </p:nvSpPr>
        <p:spPr bwMode="auto">
          <a:xfrm>
            <a:off x="1143000" y="3581400"/>
            <a:ext cx="2209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3" name="Oval 7"/>
          <p:cNvSpPr>
            <a:spLocks noChangeArrowheads="1"/>
          </p:cNvSpPr>
          <p:nvPr/>
        </p:nvSpPr>
        <p:spPr bwMode="auto">
          <a:xfrm>
            <a:off x="1752600" y="3810000"/>
            <a:ext cx="838200" cy="6096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000"/>
              <a:t>프로세스번호</a:t>
            </a:r>
          </a:p>
          <a:p>
            <a:pPr algn="ctr" eaLnBrk="1" hangingPunct="1"/>
            <a:r>
              <a:rPr lang="ko-KR" altLang="en-US" sz="1000"/>
              <a:t>프로세스이름</a:t>
            </a:r>
          </a:p>
        </p:txBody>
      </p:sp>
      <p:sp>
        <p:nvSpPr>
          <p:cNvPr id="22534" name="Line 8"/>
          <p:cNvSpPr>
            <a:spLocks noChangeShapeType="1"/>
          </p:cNvSpPr>
          <p:nvPr/>
        </p:nvSpPr>
        <p:spPr bwMode="auto">
          <a:xfrm>
            <a:off x="1066800" y="4495800"/>
            <a:ext cx="2362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5" name="Line 9"/>
          <p:cNvSpPr>
            <a:spLocks noChangeShapeType="1"/>
          </p:cNvSpPr>
          <p:nvPr/>
        </p:nvSpPr>
        <p:spPr bwMode="auto">
          <a:xfrm>
            <a:off x="1066800" y="4800600"/>
            <a:ext cx="2362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1143000" y="5257800"/>
            <a:ext cx="22860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단말자 이름</a:t>
            </a:r>
          </a:p>
        </p:txBody>
      </p:sp>
      <p:sp>
        <p:nvSpPr>
          <p:cNvPr id="22537" name="Line 11"/>
          <p:cNvSpPr>
            <a:spLocks noChangeShapeType="1"/>
          </p:cNvSpPr>
          <p:nvPr/>
        </p:nvSpPr>
        <p:spPr bwMode="auto">
          <a:xfrm>
            <a:off x="5334000" y="5029200"/>
            <a:ext cx="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8" name="Line 12"/>
          <p:cNvSpPr>
            <a:spLocks noChangeShapeType="1"/>
          </p:cNvSpPr>
          <p:nvPr/>
        </p:nvSpPr>
        <p:spPr bwMode="auto">
          <a:xfrm>
            <a:off x="5334000" y="5334000"/>
            <a:ext cx="1676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2539" name="Line 13"/>
          <p:cNvSpPr>
            <a:spLocks noChangeShapeType="1"/>
          </p:cNvSpPr>
          <p:nvPr/>
        </p:nvSpPr>
        <p:spPr bwMode="auto">
          <a:xfrm>
            <a:off x="5334000" y="5029200"/>
            <a:ext cx="1676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772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mtClean="0">
                <a:solidFill>
                  <a:srgbClr val="0000CC"/>
                </a:solidFill>
              </a:rPr>
              <a:t>구조적 분석 도구(자료흐름도) 2</a:t>
            </a:r>
            <a:endParaRPr lang="ko-KR" altLang="en-US" smtClean="0"/>
          </a:p>
        </p:txBody>
      </p:sp>
      <p:sp>
        <p:nvSpPr>
          <p:cNvPr id="23555" name="Oval 5"/>
          <p:cNvSpPr>
            <a:spLocks noChangeArrowheads="1"/>
          </p:cNvSpPr>
          <p:nvPr/>
        </p:nvSpPr>
        <p:spPr bwMode="auto">
          <a:xfrm>
            <a:off x="3276600" y="3352800"/>
            <a:ext cx="22098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회계정보시스템</a:t>
            </a: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1295400" y="19050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구매의사결정자</a:t>
            </a:r>
          </a:p>
        </p:txBody>
      </p:sp>
      <p:sp>
        <p:nvSpPr>
          <p:cNvPr id="23557" name="Rectangle 7"/>
          <p:cNvSpPr>
            <a:spLocks noChangeArrowheads="1"/>
          </p:cNvSpPr>
          <p:nvPr/>
        </p:nvSpPr>
        <p:spPr bwMode="auto">
          <a:xfrm>
            <a:off x="609600" y="33528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구매처</a:t>
            </a:r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838200" y="52578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재고관리부</a:t>
            </a:r>
          </a:p>
        </p:txBody>
      </p:sp>
      <p:sp>
        <p:nvSpPr>
          <p:cNvPr id="23559" name="Rectangle 9"/>
          <p:cNvSpPr>
            <a:spLocks noChangeArrowheads="1"/>
          </p:cNvSpPr>
          <p:nvPr/>
        </p:nvSpPr>
        <p:spPr bwMode="auto">
          <a:xfrm>
            <a:off x="3429000" y="52578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재무제표이용자</a:t>
            </a:r>
          </a:p>
        </p:txBody>
      </p:sp>
      <p:sp>
        <p:nvSpPr>
          <p:cNvPr id="23560" name="Rectangle 10"/>
          <p:cNvSpPr>
            <a:spLocks noChangeArrowheads="1"/>
          </p:cNvSpPr>
          <p:nvPr/>
        </p:nvSpPr>
        <p:spPr bwMode="auto">
          <a:xfrm>
            <a:off x="6248400" y="52578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판매의사결정자</a:t>
            </a:r>
          </a:p>
        </p:txBody>
      </p:sp>
      <p:sp>
        <p:nvSpPr>
          <p:cNvPr id="23561" name="Rectangle 11"/>
          <p:cNvSpPr>
            <a:spLocks noChangeArrowheads="1"/>
          </p:cNvSpPr>
          <p:nvPr/>
        </p:nvSpPr>
        <p:spPr bwMode="auto">
          <a:xfrm>
            <a:off x="6324600" y="3429000"/>
            <a:ext cx="2057400" cy="6096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판매처</a:t>
            </a:r>
          </a:p>
        </p:txBody>
      </p:sp>
      <p:sp>
        <p:nvSpPr>
          <p:cNvPr id="23562" name="Line 12"/>
          <p:cNvSpPr>
            <a:spLocks noChangeShapeType="1"/>
          </p:cNvSpPr>
          <p:nvPr/>
        </p:nvSpPr>
        <p:spPr bwMode="auto">
          <a:xfrm flipH="1" flipV="1">
            <a:off x="2971800" y="2590800"/>
            <a:ext cx="838200" cy="838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3" name="Line 13"/>
          <p:cNvSpPr>
            <a:spLocks noChangeShapeType="1"/>
          </p:cNvSpPr>
          <p:nvPr/>
        </p:nvSpPr>
        <p:spPr bwMode="auto">
          <a:xfrm flipV="1">
            <a:off x="2743200" y="3581400"/>
            <a:ext cx="685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4" name="Line 14"/>
          <p:cNvSpPr>
            <a:spLocks noChangeShapeType="1"/>
          </p:cNvSpPr>
          <p:nvPr/>
        </p:nvSpPr>
        <p:spPr bwMode="auto">
          <a:xfrm flipH="1">
            <a:off x="2667000" y="3886200"/>
            <a:ext cx="609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5" name="Line 15"/>
          <p:cNvSpPr>
            <a:spLocks noChangeShapeType="1"/>
          </p:cNvSpPr>
          <p:nvPr/>
        </p:nvSpPr>
        <p:spPr bwMode="auto">
          <a:xfrm flipH="1">
            <a:off x="2667000" y="4114800"/>
            <a:ext cx="83820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6" name="Line 16"/>
          <p:cNvSpPr>
            <a:spLocks noChangeShapeType="1"/>
          </p:cNvSpPr>
          <p:nvPr/>
        </p:nvSpPr>
        <p:spPr bwMode="auto">
          <a:xfrm flipV="1">
            <a:off x="2895600" y="4191000"/>
            <a:ext cx="83820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7" name="Line 17"/>
          <p:cNvSpPr>
            <a:spLocks noChangeShapeType="1"/>
          </p:cNvSpPr>
          <p:nvPr/>
        </p:nvSpPr>
        <p:spPr bwMode="auto">
          <a:xfrm>
            <a:off x="4495800" y="4267200"/>
            <a:ext cx="0" cy="990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8" name="Line 18"/>
          <p:cNvSpPr>
            <a:spLocks noChangeShapeType="1"/>
          </p:cNvSpPr>
          <p:nvPr/>
        </p:nvSpPr>
        <p:spPr bwMode="auto">
          <a:xfrm>
            <a:off x="5257800" y="4038600"/>
            <a:ext cx="1524000" cy="1219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69" name="Line 19"/>
          <p:cNvSpPr>
            <a:spLocks noChangeShapeType="1"/>
          </p:cNvSpPr>
          <p:nvPr/>
        </p:nvSpPr>
        <p:spPr bwMode="auto">
          <a:xfrm flipH="1">
            <a:off x="5486400" y="3733800"/>
            <a:ext cx="762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3570" name="AutoShape 20"/>
          <p:cNvSpPr>
            <a:spLocks noChangeArrowheads="1"/>
          </p:cNvSpPr>
          <p:nvPr/>
        </p:nvSpPr>
        <p:spPr bwMode="auto">
          <a:xfrm>
            <a:off x="3581400" y="2438400"/>
            <a:ext cx="1676400" cy="4572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구매처</a:t>
            </a:r>
          </a:p>
          <a:p>
            <a:pPr algn="ctr" eaLnBrk="1" hangingPunct="1"/>
            <a:r>
              <a:rPr lang="ko-KR" altLang="en-US" sz="1600"/>
              <a:t>정보내역서</a:t>
            </a:r>
          </a:p>
        </p:txBody>
      </p:sp>
      <p:sp>
        <p:nvSpPr>
          <p:cNvPr id="23571" name="AutoShape 24"/>
          <p:cNvSpPr>
            <a:spLocks noChangeArrowheads="1"/>
          </p:cNvSpPr>
          <p:nvPr/>
        </p:nvSpPr>
        <p:spPr bwMode="auto">
          <a:xfrm>
            <a:off x="5486400" y="2286000"/>
            <a:ext cx="762000" cy="1143000"/>
          </a:xfrm>
          <a:prstGeom prst="wedgeRoundRectCallout">
            <a:avLst>
              <a:gd name="adj1" fmla="val -15625"/>
              <a:gd name="adj2" fmla="val 71389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판매처</a:t>
            </a:r>
          </a:p>
          <a:p>
            <a:pPr algn="ctr" eaLnBrk="1" hangingPunct="1"/>
            <a:r>
              <a:rPr lang="ko-KR" altLang="en-US" sz="1400"/>
              <a:t>정보,</a:t>
            </a:r>
          </a:p>
          <a:p>
            <a:pPr algn="ctr" eaLnBrk="1" hangingPunct="1"/>
            <a:r>
              <a:rPr lang="ko-KR" altLang="en-US" sz="1400"/>
              <a:t>거래자료,</a:t>
            </a:r>
          </a:p>
          <a:p>
            <a:pPr algn="ctr" eaLnBrk="1" hangingPunct="1"/>
            <a:r>
              <a:rPr lang="ko-KR" altLang="en-US" sz="1400"/>
              <a:t>대금회수</a:t>
            </a:r>
          </a:p>
          <a:p>
            <a:pPr algn="ctr" eaLnBrk="1" hangingPunct="1"/>
            <a:r>
              <a:rPr lang="ko-KR" altLang="en-US" sz="1400"/>
              <a:t>정보</a:t>
            </a:r>
            <a:endParaRPr lang="ko-KR" altLang="en-US"/>
          </a:p>
        </p:txBody>
      </p:sp>
      <p:sp>
        <p:nvSpPr>
          <p:cNvPr id="23572" name="AutoShape 25"/>
          <p:cNvSpPr>
            <a:spLocks noChangeArrowheads="1"/>
          </p:cNvSpPr>
          <p:nvPr/>
        </p:nvSpPr>
        <p:spPr bwMode="auto">
          <a:xfrm>
            <a:off x="6096000" y="4191000"/>
            <a:ext cx="1371600" cy="4572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판매처</a:t>
            </a:r>
          </a:p>
          <a:p>
            <a:pPr algn="ctr" eaLnBrk="1" hangingPunct="1"/>
            <a:r>
              <a:rPr lang="ko-KR" altLang="en-US" sz="1600"/>
              <a:t>정보내역서</a:t>
            </a:r>
            <a:endParaRPr lang="ko-KR" altLang="en-US"/>
          </a:p>
        </p:txBody>
      </p:sp>
      <p:sp>
        <p:nvSpPr>
          <p:cNvPr id="23573" name="AutoShape 26"/>
          <p:cNvSpPr>
            <a:spLocks noChangeArrowheads="1"/>
          </p:cNvSpPr>
          <p:nvPr/>
        </p:nvSpPr>
        <p:spPr bwMode="auto">
          <a:xfrm>
            <a:off x="5029200" y="4495800"/>
            <a:ext cx="838200" cy="685800"/>
          </a:xfrm>
          <a:prstGeom prst="wedgeRoundRectCallout">
            <a:avLst>
              <a:gd name="adj1" fmla="val -109093"/>
              <a:gd name="adj2" fmla="val 27778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재무제표,</a:t>
            </a:r>
          </a:p>
          <a:p>
            <a:pPr algn="ctr" eaLnBrk="1" hangingPunct="1"/>
            <a:r>
              <a:rPr lang="ko-KR" altLang="en-US" sz="1400"/>
              <a:t>제조원가</a:t>
            </a:r>
          </a:p>
          <a:p>
            <a:pPr algn="ctr" eaLnBrk="1" hangingPunct="1"/>
            <a:r>
              <a:rPr lang="ko-KR" altLang="en-US" sz="1400"/>
              <a:t>명세서</a:t>
            </a:r>
            <a:endParaRPr lang="ko-KR" altLang="en-US"/>
          </a:p>
        </p:txBody>
      </p:sp>
      <p:sp>
        <p:nvSpPr>
          <p:cNvPr id="23574" name="AutoShape 27"/>
          <p:cNvSpPr>
            <a:spLocks noChangeArrowheads="1"/>
          </p:cNvSpPr>
          <p:nvPr/>
        </p:nvSpPr>
        <p:spPr bwMode="auto">
          <a:xfrm>
            <a:off x="3352800" y="4572000"/>
            <a:ext cx="1066800" cy="457200"/>
          </a:xfrm>
          <a:prstGeom prst="wedgeRoundRectCallout">
            <a:avLst>
              <a:gd name="adj1" fmla="val -32144"/>
              <a:gd name="adj2" fmla="val 73264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재고관리</a:t>
            </a:r>
          </a:p>
          <a:p>
            <a:pPr algn="ctr" eaLnBrk="1" hangingPunct="1"/>
            <a:r>
              <a:rPr lang="ko-KR" altLang="en-US" sz="1400"/>
              <a:t>정보</a:t>
            </a:r>
          </a:p>
        </p:txBody>
      </p:sp>
      <p:sp>
        <p:nvSpPr>
          <p:cNvPr id="23575" name="AutoShape 28"/>
          <p:cNvSpPr>
            <a:spLocks noChangeArrowheads="1"/>
          </p:cNvSpPr>
          <p:nvPr/>
        </p:nvSpPr>
        <p:spPr bwMode="auto">
          <a:xfrm flipH="1">
            <a:off x="990600" y="4724400"/>
            <a:ext cx="1676400" cy="304800"/>
          </a:xfrm>
          <a:prstGeom prst="wedgeRoundRectCallout">
            <a:avLst>
              <a:gd name="adj1" fmla="val -50287"/>
              <a:gd name="adj2" fmla="val 55204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자재출고정보</a:t>
            </a:r>
          </a:p>
        </p:txBody>
      </p:sp>
      <p:sp>
        <p:nvSpPr>
          <p:cNvPr id="23576" name="AutoShape 29"/>
          <p:cNvSpPr>
            <a:spLocks noChangeArrowheads="1"/>
          </p:cNvSpPr>
          <p:nvPr/>
        </p:nvSpPr>
        <p:spPr bwMode="auto">
          <a:xfrm>
            <a:off x="1219200" y="2590800"/>
            <a:ext cx="1143000" cy="609600"/>
          </a:xfrm>
          <a:prstGeom prst="wedgeRoundRectCallout">
            <a:avLst>
              <a:gd name="adj1" fmla="val 122917"/>
              <a:gd name="adj2" fmla="val 107551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구매처정보,</a:t>
            </a:r>
          </a:p>
          <a:p>
            <a:pPr algn="ctr" eaLnBrk="1" hangingPunct="1"/>
            <a:r>
              <a:rPr lang="ko-KR" altLang="en-US" sz="1400"/>
              <a:t>견적서,</a:t>
            </a:r>
          </a:p>
          <a:p>
            <a:pPr algn="ctr" eaLnBrk="1" hangingPunct="1"/>
            <a:r>
              <a:rPr lang="ko-KR" altLang="en-US" sz="1400"/>
              <a:t>거래자료</a:t>
            </a:r>
          </a:p>
        </p:txBody>
      </p:sp>
      <p:sp>
        <p:nvSpPr>
          <p:cNvPr id="23577" name="AutoShape 30"/>
          <p:cNvSpPr>
            <a:spLocks noChangeArrowheads="1"/>
          </p:cNvSpPr>
          <p:nvPr/>
        </p:nvSpPr>
        <p:spPr bwMode="auto">
          <a:xfrm>
            <a:off x="1371600" y="4038600"/>
            <a:ext cx="1600200" cy="533400"/>
          </a:xfrm>
          <a:prstGeom prst="wedgeRoundRectCallout">
            <a:avLst>
              <a:gd name="adj1" fmla="val 60120"/>
              <a:gd name="adj2" fmla="val -86310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,자재주문서,</a:t>
            </a:r>
          </a:p>
          <a:p>
            <a:pPr algn="ctr" eaLnBrk="1" hangingPunct="1"/>
            <a:r>
              <a:rPr lang="ko-KR" altLang="en-US" sz="1400"/>
              <a:t>반품내여서,구매계획,</a:t>
            </a:r>
          </a:p>
          <a:p>
            <a:pPr algn="ctr" eaLnBrk="1" hangingPunct="1"/>
            <a:r>
              <a:rPr lang="ko-KR" altLang="en-US" sz="1400"/>
              <a:t>홍보자료</a:t>
            </a:r>
          </a:p>
        </p:txBody>
      </p:sp>
      <p:sp>
        <p:nvSpPr>
          <p:cNvPr id="23578" name="AutoShape 32"/>
          <p:cNvSpPr>
            <a:spLocks noChangeArrowheads="1"/>
          </p:cNvSpPr>
          <p:nvPr/>
        </p:nvSpPr>
        <p:spPr bwMode="auto">
          <a:xfrm>
            <a:off x="6934200" y="1676400"/>
            <a:ext cx="1905000" cy="6096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배경도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mtClean="0">
                <a:solidFill>
                  <a:srgbClr val="0000CC"/>
                </a:solidFill>
              </a:rPr>
              <a:t>구조적 분석 도구(자료흐름도) 3</a:t>
            </a:r>
            <a:r>
              <a:rPr lang="ko-KR" altLang="en-US" smtClean="0"/>
              <a:t> </a:t>
            </a:r>
          </a:p>
        </p:txBody>
      </p:sp>
      <p:sp>
        <p:nvSpPr>
          <p:cNvPr id="24579" name="Oval 5"/>
          <p:cNvSpPr>
            <a:spLocks noChangeArrowheads="1"/>
          </p:cNvSpPr>
          <p:nvPr/>
        </p:nvSpPr>
        <p:spPr bwMode="auto">
          <a:xfrm>
            <a:off x="2209800" y="2819400"/>
            <a:ext cx="914400" cy="762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구매</a:t>
            </a:r>
          </a:p>
          <a:p>
            <a:pPr algn="ctr" eaLnBrk="1" hangingPunct="1"/>
            <a:r>
              <a:rPr lang="ko-KR" altLang="en-US" sz="1600"/>
              <a:t>싸이클</a:t>
            </a:r>
          </a:p>
          <a:p>
            <a:pPr algn="ctr" eaLnBrk="1" hangingPunct="1"/>
            <a:r>
              <a:rPr lang="ko-KR" altLang="en-US" sz="1600"/>
              <a:t>1</a:t>
            </a:r>
          </a:p>
        </p:txBody>
      </p:sp>
      <p:sp>
        <p:nvSpPr>
          <p:cNvPr id="24580" name="Oval 6"/>
          <p:cNvSpPr>
            <a:spLocks noChangeArrowheads="1"/>
          </p:cNvSpPr>
          <p:nvPr/>
        </p:nvSpPr>
        <p:spPr bwMode="auto">
          <a:xfrm>
            <a:off x="2743200" y="4724400"/>
            <a:ext cx="914400" cy="762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판매</a:t>
            </a:r>
          </a:p>
          <a:p>
            <a:pPr algn="ctr" eaLnBrk="1" hangingPunct="1"/>
            <a:r>
              <a:rPr lang="ko-KR" altLang="en-US" sz="1600"/>
              <a:t>싸이클</a:t>
            </a:r>
          </a:p>
          <a:p>
            <a:pPr algn="ctr" eaLnBrk="1" hangingPunct="1"/>
            <a:r>
              <a:rPr lang="ko-KR" altLang="en-US" sz="1600"/>
              <a:t>3</a:t>
            </a:r>
          </a:p>
        </p:txBody>
      </p:sp>
      <p:sp>
        <p:nvSpPr>
          <p:cNvPr id="24581" name="Oval 7"/>
          <p:cNvSpPr>
            <a:spLocks noChangeArrowheads="1"/>
          </p:cNvSpPr>
          <p:nvPr/>
        </p:nvSpPr>
        <p:spPr bwMode="auto">
          <a:xfrm>
            <a:off x="5334000" y="4800600"/>
            <a:ext cx="914400" cy="762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회계</a:t>
            </a:r>
          </a:p>
          <a:p>
            <a:pPr algn="ctr" eaLnBrk="1" hangingPunct="1"/>
            <a:r>
              <a:rPr lang="ko-KR" altLang="en-US" sz="1600"/>
              <a:t>싸이클</a:t>
            </a:r>
          </a:p>
          <a:p>
            <a:pPr algn="ctr" eaLnBrk="1" hangingPunct="1"/>
            <a:r>
              <a:rPr lang="ko-KR" altLang="en-US" sz="1600"/>
              <a:t>4</a:t>
            </a:r>
          </a:p>
        </p:txBody>
      </p:sp>
      <p:sp>
        <p:nvSpPr>
          <p:cNvPr id="24582" name="Oval 8"/>
          <p:cNvSpPr>
            <a:spLocks noChangeArrowheads="1"/>
          </p:cNvSpPr>
          <p:nvPr/>
        </p:nvSpPr>
        <p:spPr bwMode="auto">
          <a:xfrm>
            <a:off x="5486400" y="2667000"/>
            <a:ext cx="914400" cy="762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생산</a:t>
            </a:r>
          </a:p>
          <a:p>
            <a:pPr algn="ctr" eaLnBrk="1" hangingPunct="1"/>
            <a:r>
              <a:rPr lang="ko-KR" altLang="en-US" sz="1600"/>
              <a:t>싸이클</a:t>
            </a:r>
          </a:p>
          <a:p>
            <a:pPr algn="ctr" eaLnBrk="1" hangingPunct="1"/>
            <a:r>
              <a:rPr lang="ko-KR" altLang="en-US" sz="1600"/>
              <a:t>2</a:t>
            </a:r>
          </a:p>
        </p:txBody>
      </p:sp>
      <p:sp>
        <p:nvSpPr>
          <p:cNvPr id="24583" name="Rectangle 9"/>
          <p:cNvSpPr>
            <a:spLocks noChangeArrowheads="1"/>
          </p:cNvSpPr>
          <p:nvPr/>
        </p:nvSpPr>
        <p:spPr bwMode="auto">
          <a:xfrm>
            <a:off x="1143000" y="57912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/>
              <a:t>판매</a:t>
            </a:r>
          </a:p>
          <a:p>
            <a:pPr algn="ctr" eaLnBrk="1" hangingPunct="1"/>
            <a:r>
              <a:rPr lang="ko-KR" altLang="en-US" sz="2000"/>
              <a:t>의사결정자</a:t>
            </a:r>
            <a:endParaRPr lang="ko-KR" altLang="en-US"/>
          </a:p>
        </p:txBody>
      </p:sp>
      <p:sp>
        <p:nvSpPr>
          <p:cNvPr id="24584" name="Rectangle 10"/>
          <p:cNvSpPr>
            <a:spLocks noChangeArrowheads="1"/>
          </p:cNvSpPr>
          <p:nvPr/>
        </p:nvSpPr>
        <p:spPr bwMode="auto">
          <a:xfrm>
            <a:off x="609600" y="32766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2000"/>
              <a:t>구매</a:t>
            </a:r>
          </a:p>
          <a:p>
            <a:pPr algn="ctr" eaLnBrk="1" hangingPunct="1"/>
            <a:r>
              <a:rPr lang="ko-KR" altLang="en-US" sz="2000"/>
              <a:t>의사결정자</a:t>
            </a:r>
          </a:p>
        </p:txBody>
      </p:sp>
      <p:sp>
        <p:nvSpPr>
          <p:cNvPr id="24585" name="Rectangle 11"/>
          <p:cNvSpPr>
            <a:spLocks noChangeArrowheads="1"/>
          </p:cNvSpPr>
          <p:nvPr/>
        </p:nvSpPr>
        <p:spPr bwMode="auto">
          <a:xfrm>
            <a:off x="762000" y="47244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판매처</a:t>
            </a:r>
          </a:p>
        </p:txBody>
      </p:sp>
      <p:sp>
        <p:nvSpPr>
          <p:cNvPr id="24586" name="Rectangle 12"/>
          <p:cNvSpPr>
            <a:spLocks noChangeArrowheads="1"/>
          </p:cNvSpPr>
          <p:nvPr/>
        </p:nvSpPr>
        <p:spPr bwMode="auto">
          <a:xfrm>
            <a:off x="5562600" y="13716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800"/>
              <a:t>재고관리부</a:t>
            </a:r>
          </a:p>
        </p:txBody>
      </p:sp>
      <p:sp>
        <p:nvSpPr>
          <p:cNvPr id="24587" name="Rectangle 13"/>
          <p:cNvSpPr>
            <a:spLocks noChangeArrowheads="1"/>
          </p:cNvSpPr>
          <p:nvPr/>
        </p:nvSpPr>
        <p:spPr bwMode="auto">
          <a:xfrm>
            <a:off x="2133600" y="14478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구매처</a:t>
            </a:r>
          </a:p>
        </p:txBody>
      </p:sp>
      <p:sp>
        <p:nvSpPr>
          <p:cNvPr id="24588" name="Rectangle 14"/>
          <p:cNvSpPr>
            <a:spLocks noChangeArrowheads="1"/>
          </p:cNvSpPr>
          <p:nvPr/>
        </p:nvSpPr>
        <p:spPr bwMode="auto">
          <a:xfrm>
            <a:off x="7239000" y="4724400"/>
            <a:ext cx="12192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재무제표</a:t>
            </a:r>
          </a:p>
          <a:p>
            <a:pPr algn="ctr" eaLnBrk="1" hangingPunct="1"/>
            <a:r>
              <a:rPr lang="ko-KR" altLang="en-US"/>
              <a:t>이용자</a:t>
            </a:r>
          </a:p>
        </p:txBody>
      </p:sp>
      <p:sp>
        <p:nvSpPr>
          <p:cNvPr id="24589" name="Line 15"/>
          <p:cNvSpPr>
            <a:spLocks noChangeShapeType="1"/>
          </p:cNvSpPr>
          <p:nvPr/>
        </p:nvSpPr>
        <p:spPr bwMode="auto">
          <a:xfrm>
            <a:off x="1981200" y="5105400"/>
            <a:ext cx="685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0" name="Line 16"/>
          <p:cNvSpPr>
            <a:spLocks noChangeShapeType="1"/>
          </p:cNvSpPr>
          <p:nvPr/>
        </p:nvSpPr>
        <p:spPr bwMode="auto">
          <a:xfrm>
            <a:off x="3657600" y="5105400"/>
            <a:ext cx="1676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1" name="Line 17"/>
          <p:cNvSpPr>
            <a:spLocks noChangeShapeType="1"/>
          </p:cNvSpPr>
          <p:nvPr/>
        </p:nvSpPr>
        <p:spPr bwMode="auto">
          <a:xfrm>
            <a:off x="6248400" y="5105400"/>
            <a:ext cx="990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2" name="Line 18"/>
          <p:cNvSpPr>
            <a:spLocks noChangeShapeType="1"/>
          </p:cNvSpPr>
          <p:nvPr/>
        </p:nvSpPr>
        <p:spPr bwMode="auto">
          <a:xfrm flipH="1">
            <a:off x="2362200" y="5410200"/>
            <a:ext cx="5334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3" name="Line 19"/>
          <p:cNvSpPr>
            <a:spLocks noChangeShapeType="1"/>
          </p:cNvSpPr>
          <p:nvPr/>
        </p:nvSpPr>
        <p:spPr bwMode="auto">
          <a:xfrm>
            <a:off x="1981200" y="5257800"/>
            <a:ext cx="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cxnSp>
        <p:nvCxnSpPr>
          <p:cNvPr id="24594" name="AutoShape 21"/>
          <p:cNvCxnSpPr>
            <a:cxnSpLocks noChangeShapeType="1"/>
            <a:stCxn id="24593" idx="1"/>
            <a:endCxn id="24581" idx="3"/>
          </p:cNvCxnSpPr>
          <p:nvPr/>
        </p:nvCxnSpPr>
        <p:spPr bwMode="auto">
          <a:xfrm rot="16200000" flipH="1">
            <a:off x="3627437" y="3611563"/>
            <a:ext cx="193675" cy="3486150"/>
          </a:xfrm>
          <a:prstGeom prst="curvedConnector3">
            <a:avLst>
              <a:gd name="adj1" fmla="val 275412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595" name="Line 22"/>
          <p:cNvSpPr>
            <a:spLocks noChangeShapeType="1"/>
          </p:cNvSpPr>
          <p:nvPr/>
        </p:nvSpPr>
        <p:spPr bwMode="auto">
          <a:xfrm flipH="1">
            <a:off x="1828800" y="3352800"/>
            <a:ext cx="38100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6" name="Line 23"/>
          <p:cNvSpPr>
            <a:spLocks noChangeShapeType="1"/>
          </p:cNvSpPr>
          <p:nvPr/>
        </p:nvSpPr>
        <p:spPr bwMode="auto">
          <a:xfrm>
            <a:off x="3124200" y="3200400"/>
            <a:ext cx="2362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7" name="Line 24"/>
          <p:cNvSpPr>
            <a:spLocks noChangeShapeType="1"/>
          </p:cNvSpPr>
          <p:nvPr/>
        </p:nvSpPr>
        <p:spPr bwMode="auto">
          <a:xfrm>
            <a:off x="2590800" y="2209800"/>
            <a:ext cx="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8" name="Line 25"/>
          <p:cNvSpPr>
            <a:spLocks noChangeShapeType="1"/>
          </p:cNvSpPr>
          <p:nvPr/>
        </p:nvSpPr>
        <p:spPr bwMode="auto">
          <a:xfrm>
            <a:off x="2819400" y="22098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599" name="Line 26"/>
          <p:cNvSpPr>
            <a:spLocks noChangeShapeType="1"/>
          </p:cNvSpPr>
          <p:nvPr/>
        </p:nvSpPr>
        <p:spPr bwMode="auto">
          <a:xfrm>
            <a:off x="5943600" y="21336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4600" name="Line 27"/>
          <p:cNvSpPr>
            <a:spLocks noChangeShapeType="1"/>
          </p:cNvSpPr>
          <p:nvPr/>
        </p:nvSpPr>
        <p:spPr bwMode="auto">
          <a:xfrm flipV="1">
            <a:off x="6172200" y="21336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cxnSp>
        <p:nvCxnSpPr>
          <p:cNvPr id="24601" name="AutoShape 28"/>
          <p:cNvCxnSpPr>
            <a:cxnSpLocks noChangeShapeType="1"/>
            <a:stCxn id="24582" idx="1"/>
            <a:endCxn id="24587" idx="3"/>
          </p:cNvCxnSpPr>
          <p:nvPr/>
        </p:nvCxnSpPr>
        <p:spPr bwMode="auto">
          <a:xfrm rot="5400000" flipH="1">
            <a:off x="4011612" y="1169988"/>
            <a:ext cx="949325" cy="2266950"/>
          </a:xfrm>
          <a:prstGeom prst="curvedConnector2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02" name="AutoShape 32"/>
          <p:cNvCxnSpPr>
            <a:cxnSpLocks noChangeShapeType="1"/>
          </p:cNvCxnSpPr>
          <p:nvPr/>
        </p:nvCxnSpPr>
        <p:spPr bwMode="auto">
          <a:xfrm rot="16200000" flipH="1">
            <a:off x="3162300" y="1943100"/>
            <a:ext cx="2590800" cy="3124200"/>
          </a:xfrm>
          <a:prstGeom prst="curvedConnector2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03" name="AutoShape 33"/>
          <p:cNvCxnSpPr>
            <a:cxnSpLocks noChangeShapeType="1"/>
            <a:stCxn id="24582" idx="4"/>
          </p:cNvCxnSpPr>
          <p:nvPr/>
        </p:nvCxnSpPr>
        <p:spPr bwMode="auto">
          <a:xfrm rot="5400000">
            <a:off x="4114800" y="3124200"/>
            <a:ext cx="1524000" cy="2133600"/>
          </a:xfrm>
          <a:prstGeom prst="curvedConnector2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04" name="AutoShape 34"/>
          <p:cNvCxnSpPr>
            <a:cxnSpLocks noChangeShapeType="1"/>
            <a:stCxn id="24582" idx="3"/>
            <a:endCxn id="24579" idx="5"/>
          </p:cNvCxnSpPr>
          <p:nvPr/>
        </p:nvCxnSpPr>
        <p:spPr bwMode="auto">
          <a:xfrm rot="5400000">
            <a:off x="4229100" y="2079625"/>
            <a:ext cx="152400" cy="2628900"/>
          </a:xfrm>
          <a:prstGeom prst="curvedConnector3">
            <a:avLst>
              <a:gd name="adj1" fmla="val 322917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605" name="AutoShape 35"/>
          <p:cNvCxnSpPr>
            <a:cxnSpLocks noChangeShapeType="1"/>
          </p:cNvCxnSpPr>
          <p:nvPr/>
        </p:nvCxnSpPr>
        <p:spPr bwMode="auto">
          <a:xfrm rot="5400000">
            <a:off x="5451475" y="4073525"/>
            <a:ext cx="1593850" cy="152400"/>
          </a:xfrm>
          <a:prstGeom prst="curvedConnector3">
            <a:avLst>
              <a:gd name="adj1" fmla="val 50000"/>
            </a:avLst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606" name="AutoShape 36"/>
          <p:cNvSpPr>
            <a:spLocks noChangeArrowheads="1"/>
          </p:cNvSpPr>
          <p:nvPr/>
        </p:nvSpPr>
        <p:spPr bwMode="auto">
          <a:xfrm>
            <a:off x="7467600" y="1447800"/>
            <a:ext cx="1676400" cy="6858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수준0</a:t>
            </a:r>
          </a:p>
        </p:txBody>
      </p:sp>
      <p:sp>
        <p:nvSpPr>
          <p:cNvPr id="24607" name="AutoShape 37"/>
          <p:cNvSpPr>
            <a:spLocks noChangeArrowheads="1"/>
          </p:cNvSpPr>
          <p:nvPr/>
        </p:nvSpPr>
        <p:spPr bwMode="auto">
          <a:xfrm>
            <a:off x="6400800" y="3429000"/>
            <a:ext cx="2362200" cy="609600"/>
          </a:xfrm>
          <a:prstGeom prst="wedgeRoundRectCallout">
            <a:avLst>
              <a:gd name="adj1" fmla="val -60079"/>
              <a:gd name="adj2" fmla="val 106250"/>
              <a:gd name="adj3" fmla="val 16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생산일정 및 작업시간표,</a:t>
            </a:r>
          </a:p>
          <a:p>
            <a:pPr algn="ctr" eaLnBrk="1" hangingPunct="1"/>
            <a:r>
              <a:rPr lang="ko-KR" altLang="en-US" sz="1200"/>
              <a:t>제조원가 관련정보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53400" cy="11430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ko-KR" altLang="en-US" smtClean="0">
                <a:solidFill>
                  <a:srgbClr val="0000CC"/>
                </a:solidFill>
              </a:rPr>
              <a:t>구조적 분석 도구(자료흐름도) 4</a:t>
            </a:r>
            <a:r>
              <a:rPr lang="ko-KR" altLang="en-US" smtClean="0"/>
              <a:t> </a:t>
            </a:r>
          </a:p>
        </p:txBody>
      </p:sp>
      <p:sp>
        <p:nvSpPr>
          <p:cNvPr id="25603" name="AutoShape 7"/>
          <p:cNvSpPr>
            <a:spLocks noChangeArrowheads="1"/>
          </p:cNvSpPr>
          <p:nvPr/>
        </p:nvSpPr>
        <p:spPr bwMode="auto">
          <a:xfrm>
            <a:off x="6858000" y="1981200"/>
            <a:ext cx="1905000" cy="609600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수준1</a:t>
            </a:r>
          </a:p>
        </p:txBody>
      </p:sp>
      <p:sp>
        <p:nvSpPr>
          <p:cNvPr id="25604" name="Oval 9"/>
          <p:cNvSpPr>
            <a:spLocks noChangeArrowheads="1"/>
          </p:cNvSpPr>
          <p:nvPr/>
        </p:nvSpPr>
        <p:spPr bwMode="auto">
          <a:xfrm>
            <a:off x="1524000" y="2895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분개</a:t>
            </a:r>
          </a:p>
          <a:p>
            <a:pPr algn="ctr" eaLnBrk="1" hangingPunct="1"/>
            <a:r>
              <a:rPr lang="ko-KR" altLang="en-US" sz="1400"/>
              <a:t>입력</a:t>
            </a:r>
          </a:p>
          <a:p>
            <a:pPr algn="ctr" eaLnBrk="1" hangingPunct="1"/>
            <a:r>
              <a:rPr lang="ko-KR" altLang="en-US" sz="1400"/>
              <a:t>4.1</a:t>
            </a:r>
          </a:p>
        </p:txBody>
      </p:sp>
      <p:sp>
        <p:nvSpPr>
          <p:cNvPr id="25605" name="Oval 10"/>
          <p:cNvSpPr>
            <a:spLocks noChangeArrowheads="1"/>
          </p:cNvSpPr>
          <p:nvPr/>
        </p:nvSpPr>
        <p:spPr bwMode="auto">
          <a:xfrm>
            <a:off x="5029200" y="15240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현금</a:t>
            </a:r>
          </a:p>
          <a:p>
            <a:pPr algn="ctr" eaLnBrk="1" hangingPunct="1"/>
            <a:r>
              <a:rPr lang="ko-KR" altLang="en-US" sz="1400"/>
              <a:t>흐름표</a:t>
            </a:r>
          </a:p>
          <a:p>
            <a:pPr algn="ctr" eaLnBrk="1" hangingPunct="1"/>
            <a:r>
              <a:rPr lang="ko-KR" altLang="en-US" sz="1400"/>
              <a:t>작성</a:t>
            </a:r>
          </a:p>
          <a:p>
            <a:pPr algn="ctr" eaLnBrk="1" hangingPunct="1"/>
            <a:r>
              <a:rPr lang="ko-KR" altLang="en-US" sz="1400"/>
              <a:t>4.7</a:t>
            </a:r>
            <a:endParaRPr lang="ko-KR" altLang="en-US"/>
          </a:p>
        </p:txBody>
      </p:sp>
      <p:sp>
        <p:nvSpPr>
          <p:cNvPr id="25606" name="Oval 11"/>
          <p:cNvSpPr>
            <a:spLocks noChangeArrowheads="1"/>
          </p:cNvSpPr>
          <p:nvPr/>
        </p:nvSpPr>
        <p:spPr bwMode="auto">
          <a:xfrm>
            <a:off x="5867400" y="2895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정산표</a:t>
            </a:r>
          </a:p>
          <a:p>
            <a:pPr algn="ctr" eaLnBrk="1" hangingPunct="1"/>
            <a:r>
              <a:rPr lang="ko-KR" altLang="en-US" sz="1400"/>
              <a:t>작성</a:t>
            </a:r>
          </a:p>
          <a:p>
            <a:pPr algn="ctr" eaLnBrk="1" hangingPunct="1"/>
            <a:r>
              <a:rPr lang="ko-KR" altLang="en-US" sz="1400"/>
              <a:t>4.3</a:t>
            </a:r>
          </a:p>
        </p:txBody>
      </p:sp>
      <p:sp>
        <p:nvSpPr>
          <p:cNvPr id="25607" name="Oval 12"/>
          <p:cNvSpPr>
            <a:spLocks noChangeArrowheads="1"/>
          </p:cNvSpPr>
          <p:nvPr/>
        </p:nvSpPr>
        <p:spPr bwMode="auto">
          <a:xfrm>
            <a:off x="3886200" y="29718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400"/>
              <a:t>원장</a:t>
            </a:r>
          </a:p>
          <a:p>
            <a:pPr algn="ctr" eaLnBrk="1" hangingPunct="1"/>
            <a:r>
              <a:rPr lang="ko-KR" altLang="en-US" sz="1400"/>
              <a:t>작성</a:t>
            </a:r>
          </a:p>
          <a:p>
            <a:pPr algn="ctr" eaLnBrk="1" hangingPunct="1"/>
            <a:r>
              <a:rPr lang="ko-KR" altLang="en-US" sz="1400"/>
              <a:t>4.2</a:t>
            </a:r>
            <a:endParaRPr lang="ko-KR" altLang="en-US"/>
          </a:p>
        </p:txBody>
      </p:sp>
      <p:sp>
        <p:nvSpPr>
          <p:cNvPr id="25608" name="Oval 13"/>
          <p:cNvSpPr>
            <a:spLocks noChangeArrowheads="1"/>
          </p:cNvSpPr>
          <p:nvPr/>
        </p:nvSpPr>
        <p:spPr bwMode="auto">
          <a:xfrm>
            <a:off x="1447800" y="4800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제조원가</a:t>
            </a:r>
          </a:p>
          <a:p>
            <a:pPr algn="ctr" eaLnBrk="1" hangingPunct="1"/>
            <a:r>
              <a:rPr lang="ko-KR" altLang="en-US" sz="1200"/>
              <a:t>명세서 </a:t>
            </a:r>
          </a:p>
          <a:p>
            <a:pPr algn="ctr" eaLnBrk="1" hangingPunct="1"/>
            <a:r>
              <a:rPr lang="ko-KR" altLang="en-US" sz="1200"/>
              <a:t>작성</a:t>
            </a:r>
          </a:p>
          <a:p>
            <a:pPr algn="ctr" eaLnBrk="1" hangingPunct="1"/>
            <a:r>
              <a:rPr lang="ko-KR" altLang="en-US" sz="1200"/>
              <a:t>4.8</a:t>
            </a:r>
          </a:p>
        </p:txBody>
      </p:sp>
      <p:sp>
        <p:nvSpPr>
          <p:cNvPr id="25609" name="Oval 14"/>
          <p:cNvSpPr>
            <a:spLocks noChangeArrowheads="1"/>
          </p:cNvSpPr>
          <p:nvPr/>
        </p:nvSpPr>
        <p:spPr bwMode="auto">
          <a:xfrm>
            <a:off x="3581400" y="4800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대차대조표</a:t>
            </a:r>
          </a:p>
          <a:p>
            <a:pPr algn="ctr" eaLnBrk="1" hangingPunct="1"/>
            <a:r>
              <a:rPr lang="ko-KR" altLang="en-US" sz="1200"/>
              <a:t>작성</a:t>
            </a:r>
          </a:p>
          <a:p>
            <a:pPr algn="ctr" eaLnBrk="1" hangingPunct="1"/>
            <a:r>
              <a:rPr lang="ko-KR" altLang="en-US" sz="1200"/>
              <a:t>4.4</a:t>
            </a:r>
          </a:p>
        </p:txBody>
      </p:sp>
      <p:sp>
        <p:nvSpPr>
          <p:cNvPr id="25610" name="Oval 15"/>
          <p:cNvSpPr>
            <a:spLocks noChangeArrowheads="1"/>
          </p:cNvSpPr>
          <p:nvPr/>
        </p:nvSpPr>
        <p:spPr bwMode="auto">
          <a:xfrm>
            <a:off x="5410200" y="48006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손익계산서</a:t>
            </a:r>
          </a:p>
          <a:p>
            <a:pPr algn="ctr" eaLnBrk="1" hangingPunct="1"/>
            <a:r>
              <a:rPr lang="ko-KR" altLang="en-US" sz="1200"/>
              <a:t>작성</a:t>
            </a:r>
          </a:p>
          <a:p>
            <a:pPr algn="ctr" eaLnBrk="1" hangingPunct="1"/>
            <a:r>
              <a:rPr lang="ko-KR" altLang="en-US" sz="1200"/>
              <a:t>4.5</a:t>
            </a:r>
          </a:p>
        </p:txBody>
      </p:sp>
      <p:sp>
        <p:nvSpPr>
          <p:cNvPr id="25611" name="Oval 16"/>
          <p:cNvSpPr>
            <a:spLocks noChangeArrowheads="1"/>
          </p:cNvSpPr>
          <p:nvPr/>
        </p:nvSpPr>
        <p:spPr bwMode="auto">
          <a:xfrm>
            <a:off x="7239000" y="4724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200"/>
              <a:t>이익인여금</a:t>
            </a:r>
          </a:p>
          <a:p>
            <a:pPr algn="ctr" eaLnBrk="1" hangingPunct="1"/>
            <a:r>
              <a:rPr lang="ko-KR" altLang="en-US" sz="1200"/>
              <a:t>처분계산서</a:t>
            </a:r>
          </a:p>
          <a:p>
            <a:pPr algn="ctr" eaLnBrk="1" hangingPunct="1"/>
            <a:r>
              <a:rPr lang="ko-KR" altLang="en-US" sz="1200"/>
              <a:t>작성</a:t>
            </a:r>
          </a:p>
          <a:p>
            <a:pPr algn="ctr" eaLnBrk="1" hangingPunct="1"/>
            <a:r>
              <a:rPr lang="ko-KR" altLang="en-US" sz="1200"/>
              <a:t>4.6</a:t>
            </a:r>
          </a:p>
        </p:txBody>
      </p:sp>
      <p:sp>
        <p:nvSpPr>
          <p:cNvPr id="25612" name="Line 17"/>
          <p:cNvSpPr>
            <a:spLocks noChangeShapeType="1"/>
          </p:cNvSpPr>
          <p:nvPr/>
        </p:nvSpPr>
        <p:spPr bwMode="auto">
          <a:xfrm>
            <a:off x="381000" y="3276600"/>
            <a:ext cx="1143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3" name="Line 18"/>
          <p:cNvSpPr>
            <a:spLocks noChangeShapeType="1"/>
          </p:cNvSpPr>
          <p:nvPr/>
        </p:nvSpPr>
        <p:spPr bwMode="auto">
          <a:xfrm>
            <a:off x="2438400" y="3352800"/>
            <a:ext cx="1447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4" name="Line 19"/>
          <p:cNvSpPr>
            <a:spLocks noChangeShapeType="1"/>
          </p:cNvSpPr>
          <p:nvPr/>
        </p:nvSpPr>
        <p:spPr bwMode="auto">
          <a:xfrm>
            <a:off x="4876800" y="3429000"/>
            <a:ext cx="914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5" name="Line 20"/>
          <p:cNvSpPr>
            <a:spLocks noChangeShapeType="1"/>
          </p:cNvSpPr>
          <p:nvPr/>
        </p:nvSpPr>
        <p:spPr bwMode="auto">
          <a:xfrm flipH="1">
            <a:off x="2133600" y="2209800"/>
            <a:ext cx="45720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6" name="Line 21"/>
          <p:cNvSpPr>
            <a:spLocks noChangeShapeType="1"/>
          </p:cNvSpPr>
          <p:nvPr/>
        </p:nvSpPr>
        <p:spPr bwMode="auto">
          <a:xfrm flipV="1">
            <a:off x="1905000" y="3810000"/>
            <a:ext cx="0" cy="914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7" name="Line 22"/>
          <p:cNvSpPr>
            <a:spLocks noChangeShapeType="1"/>
          </p:cNvSpPr>
          <p:nvPr/>
        </p:nvSpPr>
        <p:spPr bwMode="auto">
          <a:xfrm>
            <a:off x="381000" y="5257800"/>
            <a:ext cx="1066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8" name="Line 23"/>
          <p:cNvSpPr>
            <a:spLocks noChangeShapeType="1"/>
          </p:cNvSpPr>
          <p:nvPr/>
        </p:nvSpPr>
        <p:spPr bwMode="auto">
          <a:xfrm>
            <a:off x="2133600" y="5638800"/>
            <a:ext cx="6096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19" name="Line 24"/>
          <p:cNvSpPr>
            <a:spLocks noChangeShapeType="1"/>
          </p:cNvSpPr>
          <p:nvPr/>
        </p:nvSpPr>
        <p:spPr bwMode="auto">
          <a:xfrm>
            <a:off x="7848600" y="5638800"/>
            <a:ext cx="6096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0" name="Line 25"/>
          <p:cNvSpPr>
            <a:spLocks noChangeShapeType="1"/>
          </p:cNvSpPr>
          <p:nvPr/>
        </p:nvSpPr>
        <p:spPr bwMode="auto">
          <a:xfrm>
            <a:off x="3962400" y="5715000"/>
            <a:ext cx="609600" cy="609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1" name="Line 26"/>
          <p:cNvSpPr>
            <a:spLocks noChangeShapeType="1"/>
          </p:cNvSpPr>
          <p:nvPr/>
        </p:nvSpPr>
        <p:spPr bwMode="auto">
          <a:xfrm>
            <a:off x="6019800" y="5791200"/>
            <a:ext cx="60960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2" name="Line 27"/>
          <p:cNvSpPr>
            <a:spLocks noChangeShapeType="1"/>
          </p:cNvSpPr>
          <p:nvPr/>
        </p:nvSpPr>
        <p:spPr bwMode="auto">
          <a:xfrm flipH="1" flipV="1">
            <a:off x="5715000" y="2362200"/>
            <a:ext cx="38100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3" name="Line 28"/>
          <p:cNvSpPr>
            <a:spLocks noChangeShapeType="1"/>
          </p:cNvSpPr>
          <p:nvPr/>
        </p:nvSpPr>
        <p:spPr bwMode="auto">
          <a:xfrm flipV="1">
            <a:off x="5867400" y="1524000"/>
            <a:ext cx="91440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4" name="Line 29"/>
          <p:cNvSpPr>
            <a:spLocks noChangeShapeType="1"/>
          </p:cNvSpPr>
          <p:nvPr/>
        </p:nvSpPr>
        <p:spPr bwMode="auto">
          <a:xfrm flipH="1">
            <a:off x="4419600" y="3733800"/>
            <a:ext cx="1752600" cy="1143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5" name="Line 30"/>
          <p:cNvSpPr>
            <a:spLocks noChangeShapeType="1"/>
          </p:cNvSpPr>
          <p:nvPr/>
        </p:nvSpPr>
        <p:spPr bwMode="auto">
          <a:xfrm flipH="1">
            <a:off x="5943600" y="3810000"/>
            <a:ext cx="381000" cy="990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5626" name="Line 31"/>
          <p:cNvSpPr>
            <a:spLocks noChangeShapeType="1"/>
          </p:cNvSpPr>
          <p:nvPr/>
        </p:nvSpPr>
        <p:spPr bwMode="auto">
          <a:xfrm>
            <a:off x="6629400" y="3733800"/>
            <a:ext cx="83820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 "/>
            </a:pPr>
            <a:r>
              <a:rPr lang="ko-KR" altLang="en-US" smtClean="0"/>
              <a:t>           </a:t>
            </a:r>
            <a:r>
              <a:rPr lang="en-US" altLang="ko-KR" sz="2000" smtClean="0"/>
              <a:t>payroll data                 paychecks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2000" smtClean="0"/>
              <a:t>                payroll data                 payroll details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20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mtClean="0"/>
              <a:t>                      </a:t>
            </a:r>
            <a:r>
              <a:rPr lang="en-US" altLang="ko-KR" sz="2000" smtClean="0"/>
              <a:t>payroll data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mtClean="0"/>
              <a:t>DFD for Payroll processing</a:t>
            </a:r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3733800" y="2057400"/>
            <a:ext cx="10668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800"/>
              <a:t>Process</a:t>
            </a:r>
          </a:p>
          <a:p>
            <a:pPr algn="ctr" eaLnBrk="1" hangingPunct="1"/>
            <a:r>
              <a:rPr lang="en-US" altLang="ko-KR" sz="1800"/>
              <a:t>payroll</a:t>
            </a:r>
          </a:p>
          <a:p>
            <a:pPr algn="ctr" eaLnBrk="1" hangingPunct="1"/>
            <a:r>
              <a:rPr lang="en-US" altLang="ko-KR" sz="1800"/>
              <a:t>data</a:t>
            </a:r>
            <a:endParaRPr lang="en-US" altLang="ko-KR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838200" y="2133600"/>
            <a:ext cx="1371600" cy="685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2000"/>
              <a:t>Timekeeping</a:t>
            </a:r>
            <a:endParaRPr lang="en-US" altLang="ko-KR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324600" y="2209800"/>
            <a:ext cx="1371600" cy="6858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/>
              <a:t>Employees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429000" y="52578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3429000" y="60960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3429000" y="5257800"/>
            <a:ext cx="0" cy="838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2209800" y="2514600"/>
            <a:ext cx="1447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4876800" y="2514600"/>
            <a:ext cx="1371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4419600" y="2971800"/>
            <a:ext cx="0" cy="2209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4038600" y="2895600"/>
            <a:ext cx="0" cy="2286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 "/>
            </a:pPr>
            <a:r>
              <a:rPr lang="ko-KR" altLang="en-US" smtClean="0"/>
              <a:t>                      </a:t>
            </a:r>
            <a:r>
              <a:rPr lang="en-US" altLang="ko-KR" sz="1600" smtClean="0"/>
              <a:t>Employee  data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600" smtClean="0"/>
              <a:t>                 Current data                                    Net pay and deductions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600" smtClean="0"/>
              <a:t>    payroll data                data valid      data to process                paychecks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6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600" smtClean="0"/>
              <a:t>                                          valid payroll data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ko-KR" sz="3200" smtClean="0"/>
              <a:t>Expansion of the DFD for Payroll processing</a:t>
            </a:r>
            <a:endParaRPr lang="ko-KR" altLang="en-US" smtClean="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3352800" y="20574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3352800" y="25146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429000" y="53340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3429000" y="58674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3352800" y="20574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3429000" y="53340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3886200"/>
            <a:ext cx="11430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Timekeeping</a:t>
            </a:r>
            <a:endParaRPr lang="en-US" altLang="ko-KR"/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8001000" y="3886200"/>
            <a:ext cx="11430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Employees</a:t>
            </a:r>
            <a:endParaRPr lang="en-US" altLang="ko-KR"/>
          </a:p>
        </p:txBody>
      </p:sp>
      <p:sp>
        <p:nvSpPr>
          <p:cNvPr id="27660" name="Oval 12"/>
          <p:cNvSpPr>
            <a:spLocks noChangeArrowheads="1"/>
          </p:cNvSpPr>
          <p:nvPr/>
        </p:nvSpPr>
        <p:spPr bwMode="auto">
          <a:xfrm>
            <a:off x="2438400" y="3962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Verify</a:t>
            </a:r>
          </a:p>
          <a:p>
            <a:pPr algn="ctr" eaLnBrk="1" hangingPunct="1"/>
            <a:r>
              <a:rPr lang="en-US" altLang="ko-KR" sz="1600"/>
              <a:t>payroll</a:t>
            </a:r>
          </a:p>
          <a:p>
            <a:pPr algn="ctr" eaLnBrk="1" hangingPunct="1"/>
            <a:r>
              <a:rPr lang="en-US" altLang="ko-KR" sz="1600"/>
              <a:t>data</a:t>
            </a:r>
          </a:p>
          <a:p>
            <a:pPr algn="ctr" eaLnBrk="1" hangingPunct="1"/>
            <a:r>
              <a:rPr lang="en-US" altLang="ko-KR" sz="1600"/>
              <a:t>p1</a:t>
            </a:r>
          </a:p>
        </p:txBody>
      </p:sp>
      <p:sp>
        <p:nvSpPr>
          <p:cNvPr id="27661" name="Oval 13"/>
          <p:cNvSpPr>
            <a:spLocks noChangeArrowheads="1"/>
          </p:cNvSpPr>
          <p:nvPr/>
        </p:nvSpPr>
        <p:spPr bwMode="auto">
          <a:xfrm>
            <a:off x="5867400" y="3962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Calculate</a:t>
            </a:r>
          </a:p>
          <a:p>
            <a:pPr algn="ctr" eaLnBrk="1" hangingPunct="1"/>
            <a:r>
              <a:rPr lang="en-US" altLang="ko-KR" sz="1600"/>
              <a:t>pay</a:t>
            </a:r>
            <a:endParaRPr lang="en-US" altLang="ko-KR"/>
          </a:p>
          <a:p>
            <a:pPr algn="ctr" eaLnBrk="1" hangingPunct="1"/>
            <a:r>
              <a:rPr lang="en-US" altLang="ko-KR" sz="1400"/>
              <a:t>p2</a:t>
            </a:r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3886200" y="2514600"/>
            <a:ext cx="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2743200" y="2895600"/>
            <a:ext cx="1143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2667000" y="2895600"/>
            <a:ext cx="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1143000" y="4343400"/>
            <a:ext cx="1219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6858000" y="4419600"/>
            <a:ext cx="1066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 flipV="1">
            <a:off x="6324600" y="2895600"/>
            <a:ext cx="0" cy="1066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4724400" y="2895600"/>
            <a:ext cx="1600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 flipV="1">
            <a:off x="4724400" y="2590800"/>
            <a:ext cx="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>
            <a:off x="3352800" y="4419600"/>
            <a:ext cx="762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4114800" y="4419600"/>
            <a:ext cx="0" cy="838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 flipV="1">
            <a:off x="4724400" y="4419600"/>
            <a:ext cx="0" cy="838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4724400" y="4495800"/>
            <a:ext cx="1066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>
            <a:off x="2667000" y="4724400"/>
            <a:ext cx="457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>
            <a:off x="6019800" y="4648200"/>
            <a:ext cx="685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52600"/>
            <a:ext cx="8686800" cy="4343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 "/>
            </a:pPr>
            <a:r>
              <a:rPr lang="en-US" altLang="ko-KR" sz="1600" smtClean="0"/>
              <a:t>Employee data                     Current Amounts</a:t>
            </a:r>
            <a:r>
              <a:rPr lang="en-US" altLang="ko-KR" smtClean="0"/>
              <a:t>                 </a:t>
            </a:r>
            <a:r>
              <a:rPr lang="en-US" altLang="ko-KR" sz="1600" smtClean="0"/>
              <a:t>Details  </a:t>
            </a:r>
            <a:r>
              <a:rPr lang="en-US" altLang="ko-KR" smtClean="0"/>
              <a:t>   </a:t>
            </a:r>
            <a:r>
              <a:rPr lang="en-US" altLang="ko-KR" sz="1400" smtClean="0"/>
              <a:t>Journal data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net pay &amp; 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deductions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                                                                                                               paychecks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4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Withholding data                          net pay &amp; deductions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      Tax rates &amp;</a:t>
            </a:r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       deductions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400" smtClean="0"/>
          </a:p>
          <a:p>
            <a:pPr eaLnBrk="1" hangingPunct="1">
              <a:buFont typeface="Wingdings" pitchFamily="2" charset="2"/>
              <a:buChar char=" "/>
            </a:pPr>
            <a:endParaRPr lang="en-US" altLang="ko-KR" sz="14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            data to process</a:t>
            </a:r>
          </a:p>
          <a:p>
            <a:pPr eaLnBrk="1" hangingPunct="1">
              <a:buFont typeface="Wingdings" pitchFamily="2" charset="2"/>
              <a:buChar char=" "/>
            </a:pPr>
            <a:endParaRPr lang="en-US" altLang="ko-KR" sz="1400" smtClean="0"/>
          </a:p>
          <a:p>
            <a:pPr eaLnBrk="1" hangingPunct="1">
              <a:buFont typeface="Wingdings" pitchFamily="2" charset="2"/>
              <a:buChar char=" "/>
            </a:pPr>
            <a:r>
              <a:rPr lang="en-US" altLang="ko-KR" sz="1400" smtClean="0"/>
              <a:t>Valid payroll data</a:t>
            </a:r>
            <a:r>
              <a:rPr lang="en-US" altLang="ko-KR" smtClean="0"/>
              <a:t>  </a:t>
            </a:r>
            <a:endParaRPr lang="en-US" altLang="ko-KR" sz="1600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2400" smtClean="0"/>
              <a:t>Expansion of process  P2 of the DFD of Payroll Processing</a:t>
            </a:r>
            <a:endParaRPr lang="ko-KR" altLang="en-US" smtClean="0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7315200" y="19812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7315200" y="24384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>
            <a:off x="381000" y="51054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381000" y="5410200"/>
            <a:ext cx="1828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7315200" y="19812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381000" y="5105400"/>
            <a:ext cx="0" cy="304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2" name="Rectangle 11"/>
          <p:cNvSpPr>
            <a:spLocks noChangeArrowheads="1"/>
          </p:cNvSpPr>
          <p:nvPr/>
        </p:nvSpPr>
        <p:spPr bwMode="auto">
          <a:xfrm>
            <a:off x="8001000" y="3886200"/>
            <a:ext cx="1143000" cy="7620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Employees</a:t>
            </a:r>
            <a:endParaRPr lang="en-US" altLang="ko-KR"/>
          </a:p>
        </p:txBody>
      </p:sp>
      <p:sp>
        <p:nvSpPr>
          <p:cNvPr id="28683" name="Oval 12"/>
          <p:cNvSpPr>
            <a:spLocks noChangeArrowheads="1"/>
          </p:cNvSpPr>
          <p:nvPr/>
        </p:nvSpPr>
        <p:spPr bwMode="auto">
          <a:xfrm>
            <a:off x="2438400" y="3962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Compute</a:t>
            </a:r>
          </a:p>
          <a:p>
            <a:pPr algn="ctr" eaLnBrk="1" hangingPunct="1"/>
            <a:r>
              <a:rPr lang="en-US" altLang="ko-KR" sz="1600"/>
              <a:t>netl</a:t>
            </a:r>
          </a:p>
          <a:p>
            <a:pPr algn="ctr" eaLnBrk="1" hangingPunct="1"/>
            <a:r>
              <a:rPr lang="en-US" altLang="ko-KR" sz="1600"/>
              <a:t>pay</a:t>
            </a:r>
          </a:p>
        </p:txBody>
      </p:sp>
      <p:sp>
        <p:nvSpPr>
          <p:cNvPr id="28684" name="Oval 13"/>
          <p:cNvSpPr>
            <a:spLocks noChangeArrowheads="1"/>
          </p:cNvSpPr>
          <p:nvPr/>
        </p:nvSpPr>
        <p:spPr bwMode="auto">
          <a:xfrm>
            <a:off x="2438400" y="24384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Update</a:t>
            </a:r>
          </a:p>
          <a:p>
            <a:pPr algn="ctr" eaLnBrk="1" hangingPunct="1"/>
            <a:r>
              <a:rPr lang="en-US" altLang="ko-KR" sz="1600"/>
              <a:t>employee</a:t>
            </a:r>
          </a:p>
          <a:p>
            <a:pPr algn="ctr" eaLnBrk="1" hangingPunct="1"/>
            <a:r>
              <a:rPr lang="en-US" altLang="ko-KR" sz="1400"/>
              <a:t>files</a:t>
            </a:r>
          </a:p>
        </p:txBody>
      </p:sp>
      <p:sp>
        <p:nvSpPr>
          <p:cNvPr id="28685" name="Line 17"/>
          <p:cNvSpPr>
            <a:spLocks noChangeShapeType="1"/>
          </p:cNvSpPr>
          <p:nvPr/>
        </p:nvSpPr>
        <p:spPr bwMode="auto">
          <a:xfrm>
            <a:off x="1143000" y="4343400"/>
            <a:ext cx="1219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6" name="Line 18"/>
          <p:cNvSpPr>
            <a:spLocks noChangeShapeType="1"/>
          </p:cNvSpPr>
          <p:nvPr/>
        </p:nvSpPr>
        <p:spPr bwMode="auto">
          <a:xfrm>
            <a:off x="6172200" y="4419600"/>
            <a:ext cx="16764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7" name="Line 19"/>
          <p:cNvSpPr>
            <a:spLocks noChangeShapeType="1"/>
          </p:cNvSpPr>
          <p:nvPr/>
        </p:nvSpPr>
        <p:spPr bwMode="auto">
          <a:xfrm flipV="1">
            <a:off x="6172200" y="2743200"/>
            <a:ext cx="0" cy="1676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8" name="Line 20"/>
          <p:cNvSpPr>
            <a:spLocks noChangeShapeType="1"/>
          </p:cNvSpPr>
          <p:nvPr/>
        </p:nvSpPr>
        <p:spPr bwMode="auto">
          <a:xfrm>
            <a:off x="838200" y="2971800"/>
            <a:ext cx="1600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89" name="Line 25"/>
          <p:cNvSpPr>
            <a:spLocks noChangeShapeType="1"/>
          </p:cNvSpPr>
          <p:nvPr/>
        </p:nvSpPr>
        <p:spPr bwMode="auto">
          <a:xfrm>
            <a:off x="1143000" y="4648200"/>
            <a:ext cx="1066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0" name="Oval 28"/>
          <p:cNvSpPr>
            <a:spLocks noChangeArrowheads="1"/>
          </p:cNvSpPr>
          <p:nvPr/>
        </p:nvSpPr>
        <p:spPr bwMode="auto">
          <a:xfrm>
            <a:off x="5715000" y="1828800"/>
            <a:ext cx="914400" cy="9144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600"/>
              <a:t>Process</a:t>
            </a:r>
          </a:p>
          <a:p>
            <a:pPr algn="ctr" eaLnBrk="1" hangingPunct="1"/>
            <a:r>
              <a:rPr lang="en-US" altLang="ko-KR" sz="1600"/>
              <a:t>payroll</a:t>
            </a:r>
          </a:p>
          <a:p>
            <a:pPr algn="ctr" eaLnBrk="1" hangingPunct="1"/>
            <a:r>
              <a:rPr lang="en-US" altLang="ko-KR" sz="1600"/>
              <a:t>journal</a:t>
            </a:r>
            <a:endParaRPr lang="en-US" altLang="ko-KR"/>
          </a:p>
        </p:txBody>
      </p:sp>
      <p:sp>
        <p:nvSpPr>
          <p:cNvPr id="28691" name="Line 29"/>
          <p:cNvSpPr>
            <a:spLocks noChangeShapeType="1"/>
          </p:cNvSpPr>
          <p:nvPr/>
        </p:nvSpPr>
        <p:spPr bwMode="auto">
          <a:xfrm>
            <a:off x="381000" y="3200400"/>
            <a:ext cx="1600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2" name="Line 30"/>
          <p:cNvSpPr>
            <a:spLocks noChangeShapeType="1"/>
          </p:cNvSpPr>
          <p:nvPr/>
        </p:nvSpPr>
        <p:spPr bwMode="auto">
          <a:xfrm>
            <a:off x="381000" y="3581400"/>
            <a:ext cx="1524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3" name="Line 31"/>
          <p:cNvSpPr>
            <a:spLocks noChangeShapeType="1"/>
          </p:cNvSpPr>
          <p:nvPr/>
        </p:nvSpPr>
        <p:spPr bwMode="auto">
          <a:xfrm>
            <a:off x="381000" y="3200400"/>
            <a:ext cx="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4" name="Line 32"/>
          <p:cNvSpPr>
            <a:spLocks noChangeShapeType="1"/>
          </p:cNvSpPr>
          <p:nvPr/>
        </p:nvSpPr>
        <p:spPr bwMode="auto">
          <a:xfrm>
            <a:off x="457200" y="1905000"/>
            <a:ext cx="1447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5" name="Line 33"/>
          <p:cNvSpPr>
            <a:spLocks noChangeShapeType="1"/>
          </p:cNvSpPr>
          <p:nvPr/>
        </p:nvSpPr>
        <p:spPr bwMode="auto">
          <a:xfrm>
            <a:off x="457200" y="19050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6" name="Line 34"/>
          <p:cNvSpPr>
            <a:spLocks noChangeShapeType="1"/>
          </p:cNvSpPr>
          <p:nvPr/>
        </p:nvSpPr>
        <p:spPr bwMode="auto">
          <a:xfrm>
            <a:off x="457200" y="2362200"/>
            <a:ext cx="1447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7" name="Line 35"/>
          <p:cNvSpPr>
            <a:spLocks noChangeShapeType="1"/>
          </p:cNvSpPr>
          <p:nvPr/>
        </p:nvSpPr>
        <p:spPr bwMode="auto">
          <a:xfrm>
            <a:off x="1143000" y="46482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8" name="Line 36"/>
          <p:cNvSpPr>
            <a:spLocks noChangeShapeType="1"/>
          </p:cNvSpPr>
          <p:nvPr/>
        </p:nvSpPr>
        <p:spPr bwMode="auto">
          <a:xfrm flipV="1">
            <a:off x="1143000" y="3581400"/>
            <a:ext cx="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699" name="Line 37"/>
          <p:cNvSpPr>
            <a:spLocks noChangeShapeType="1"/>
          </p:cNvSpPr>
          <p:nvPr/>
        </p:nvSpPr>
        <p:spPr bwMode="auto">
          <a:xfrm flipV="1">
            <a:off x="838200" y="2438400"/>
            <a:ext cx="0" cy="4572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700" name="Line 38"/>
          <p:cNvSpPr>
            <a:spLocks noChangeShapeType="1"/>
          </p:cNvSpPr>
          <p:nvPr/>
        </p:nvSpPr>
        <p:spPr bwMode="auto">
          <a:xfrm flipV="1">
            <a:off x="2895600" y="3429000"/>
            <a:ext cx="0" cy="5334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701" name="Line 39"/>
          <p:cNvSpPr>
            <a:spLocks noChangeShapeType="1"/>
          </p:cNvSpPr>
          <p:nvPr/>
        </p:nvSpPr>
        <p:spPr bwMode="auto">
          <a:xfrm flipV="1">
            <a:off x="2895600" y="2209800"/>
            <a:ext cx="0" cy="2286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702" name="Line 40"/>
          <p:cNvSpPr>
            <a:spLocks noChangeShapeType="1"/>
          </p:cNvSpPr>
          <p:nvPr/>
        </p:nvSpPr>
        <p:spPr bwMode="auto">
          <a:xfrm>
            <a:off x="2895600" y="2209800"/>
            <a:ext cx="2743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703" name="Line 41"/>
          <p:cNvSpPr>
            <a:spLocks noChangeShapeType="1"/>
          </p:cNvSpPr>
          <p:nvPr/>
        </p:nvSpPr>
        <p:spPr bwMode="auto">
          <a:xfrm>
            <a:off x="6629400" y="2209800"/>
            <a:ext cx="609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2890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급여 </a:t>
            </a:r>
            <a:r>
              <a:rPr lang="en-US" altLang="ko-KR"/>
              <a:t>DFD (</a:t>
            </a:r>
            <a:r>
              <a:rPr lang="ko-KR" altLang="en-US"/>
              <a:t>배경도</a:t>
            </a:r>
            <a:r>
              <a:rPr lang="en-US" altLang="ko-KR"/>
              <a:t>) </a:t>
            </a:r>
          </a:p>
        </p:txBody>
      </p:sp>
      <p:pic>
        <p:nvPicPr>
          <p:cNvPr id="29699" name="_x73592176" descr="EMB00000f5013c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5813"/>
            <a:ext cx="8929688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2554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급여 </a:t>
            </a:r>
            <a:r>
              <a:rPr lang="en-US" altLang="ko-KR"/>
              <a:t>DFD(</a:t>
            </a:r>
            <a:r>
              <a:rPr lang="ko-KR" altLang="en-US"/>
              <a:t>수준</a:t>
            </a:r>
            <a:r>
              <a:rPr lang="en-US" altLang="ko-KR"/>
              <a:t>0)</a:t>
            </a:r>
          </a:p>
        </p:txBody>
      </p:sp>
      <p:pic>
        <p:nvPicPr>
          <p:cNvPr id="30723" name="_x86344184" descr="EMB00000f5013c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938"/>
            <a:ext cx="91440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직사각형 3"/>
          <p:cNvSpPr>
            <a:spLocks noChangeArrowheads="1"/>
          </p:cNvSpPr>
          <p:nvPr/>
        </p:nvSpPr>
        <p:spPr bwMode="auto">
          <a:xfrm>
            <a:off x="0" y="0"/>
            <a:ext cx="6858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총계정원장</a:t>
            </a:r>
            <a:r>
              <a:rPr lang="en-US" altLang="ko-KR"/>
              <a:t>/</a:t>
            </a:r>
            <a:r>
              <a:rPr lang="ko-KR" altLang="en-US"/>
              <a:t>기업보고 </a:t>
            </a:r>
            <a:r>
              <a:rPr lang="en-US" altLang="ko-KR"/>
              <a:t>DFD(</a:t>
            </a:r>
            <a:r>
              <a:rPr lang="ko-KR" altLang="en-US"/>
              <a:t>배경도</a:t>
            </a:r>
            <a:r>
              <a:rPr lang="en-US" altLang="ko-KR"/>
              <a:t>)</a:t>
            </a:r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31748" name="_x86370312" descr="EMB00000f5013c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0063"/>
            <a:ext cx="9144000" cy="635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28194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회계정보시스템분석의 절차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1) </a:t>
            </a:r>
            <a:r>
              <a:rPr lang="ko-KR" altLang="en-US" smtClean="0"/>
              <a:t>문제의 제기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2) </a:t>
            </a:r>
            <a:r>
              <a:rPr lang="ko-KR" altLang="en-US" smtClean="0"/>
              <a:t>회계정보시스템 분석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기업환경조사     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현상조사   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기능분석              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기본설계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절</a:t>
            </a:r>
            <a:r>
              <a:rPr lang="en-US" altLang="ko-KR" dirty="0" smtClean="0"/>
              <a:t>. </a:t>
            </a:r>
            <a:r>
              <a:rPr lang="ko-KR" altLang="en-US" dirty="0" smtClean="0"/>
              <a:t>회계정보시스템의 분석</a:t>
            </a:r>
          </a:p>
        </p:txBody>
      </p:sp>
      <p:grpSp>
        <p:nvGrpSpPr>
          <p:cNvPr id="14340" name="Group 16"/>
          <p:cNvGrpSpPr>
            <a:grpSpLocks/>
          </p:cNvGrpSpPr>
          <p:nvPr/>
        </p:nvGrpSpPr>
        <p:grpSpPr bwMode="auto">
          <a:xfrm>
            <a:off x="990600" y="5486400"/>
            <a:ext cx="7086600" cy="533400"/>
            <a:chOff x="432" y="3456"/>
            <a:chExt cx="4464" cy="336"/>
          </a:xfrm>
        </p:grpSpPr>
        <p:sp>
          <p:nvSpPr>
            <p:cNvPr id="14341" name="Rectangle 4"/>
            <p:cNvSpPr>
              <a:spLocks noChangeArrowheads="1"/>
            </p:cNvSpPr>
            <p:nvPr/>
          </p:nvSpPr>
          <p:spPr bwMode="auto">
            <a:xfrm>
              <a:off x="432" y="3456"/>
              <a:ext cx="86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문제제기</a:t>
              </a:r>
            </a:p>
          </p:txBody>
        </p:sp>
        <p:sp>
          <p:nvSpPr>
            <p:cNvPr id="14342" name="Rectangle 5"/>
            <p:cNvSpPr>
              <a:spLocks noChangeArrowheads="1"/>
            </p:cNvSpPr>
            <p:nvPr/>
          </p:nvSpPr>
          <p:spPr bwMode="auto">
            <a:xfrm>
              <a:off x="1632" y="3456"/>
              <a:ext cx="86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현상분석</a:t>
              </a:r>
            </a:p>
          </p:txBody>
        </p:sp>
        <p:sp>
          <p:nvSpPr>
            <p:cNvPr id="14343" name="Rectangle 6"/>
            <p:cNvSpPr>
              <a:spLocks noChangeArrowheads="1"/>
            </p:cNvSpPr>
            <p:nvPr/>
          </p:nvSpPr>
          <p:spPr bwMode="auto">
            <a:xfrm>
              <a:off x="2832" y="3456"/>
              <a:ext cx="86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기능분석</a:t>
              </a:r>
            </a:p>
          </p:txBody>
        </p:sp>
        <p:sp>
          <p:nvSpPr>
            <p:cNvPr id="14344" name="Rectangle 7"/>
            <p:cNvSpPr>
              <a:spLocks noChangeArrowheads="1"/>
            </p:cNvSpPr>
            <p:nvPr/>
          </p:nvSpPr>
          <p:spPr bwMode="auto">
            <a:xfrm>
              <a:off x="4032" y="3456"/>
              <a:ext cx="86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algn="ctr" eaLnBrk="1" hangingPunct="1"/>
              <a:r>
                <a:rPr lang="ko-KR" altLang="en-US"/>
                <a:t>기본설계</a:t>
              </a:r>
            </a:p>
          </p:txBody>
        </p:sp>
        <p:cxnSp>
          <p:nvCxnSpPr>
            <p:cNvPr id="14345" name="AutoShape 13"/>
            <p:cNvCxnSpPr>
              <a:cxnSpLocks noChangeShapeType="1"/>
              <a:stCxn id="14341" idx="3"/>
              <a:endCxn id="14342" idx="1"/>
            </p:cNvCxnSpPr>
            <p:nvPr/>
          </p:nvCxnSpPr>
          <p:spPr bwMode="auto">
            <a:xfrm>
              <a:off x="1296" y="3624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6" name="AutoShape 14"/>
            <p:cNvCxnSpPr>
              <a:cxnSpLocks noChangeShapeType="1"/>
              <a:stCxn id="14342" idx="3"/>
              <a:endCxn id="14343" idx="1"/>
            </p:cNvCxnSpPr>
            <p:nvPr/>
          </p:nvCxnSpPr>
          <p:spPr bwMode="auto">
            <a:xfrm>
              <a:off x="2496" y="3624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47" name="AutoShape 15"/>
            <p:cNvCxnSpPr>
              <a:cxnSpLocks noChangeShapeType="1"/>
              <a:stCxn id="14343" idx="3"/>
              <a:endCxn id="14344" idx="1"/>
            </p:cNvCxnSpPr>
            <p:nvPr/>
          </p:nvCxnSpPr>
          <p:spPr bwMode="auto">
            <a:xfrm>
              <a:off x="3696" y="3624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4837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총계정원장</a:t>
            </a:r>
            <a:r>
              <a:rPr lang="en-US" altLang="ko-KR"/>
              <a:t>/</a:t>
            </a:r>
            <a:r>
              <a:rPr lang="ko-KR" altLang="en-US"/>
              <a:t>기업보고 </a:t>
            </a:r>
            <a:r>
              <a:rPr lang="en-US" altLang="ko-KR"/>
              <a:t>DFD(</a:t>
            </a:r>
            <a:r>
              <a:rPr lang="ko-KR" altLang="en-US"/>
              <a:t>수준</a:t>
            </a:r>
            <a:r>
              <a:rPr lang="en-US" altLang="ko-KR"/>
              <a:t>0)</a:t>
            </a:r>
          </a:p>
        </p:txBody>
      </p:sp>
      <p:pic>
        <p:nvPicPr>
          <p:cNvPr id="32771" name="_x86377632" descr="EMB00000f5013c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938"/>
            <a:ext cx="9144000" cy="621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214313" y="3643313"/>
            <a:ext cx="85725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6000"/>
              <a:t> </a:t>
            </a:r>
            <a:r>
              <a:rPr lang="en-US" altLang="ko-KR" sz="4000"/>
              <a:t>ERD(Entity Relationship Diagram)</a:t>
            </a:r>
          </a:p>
          <a:p>
            <a:pPr eaLnBrk="1" hangingPunct="1"/>
            <a:r>
              <a:rPr lang="en-US" altLang="ko-KR" sz="6000"/>
              <a:t>(</a:t>
            </a:r>
            <a:r>
              <a:rPr lang="ko-KR" altLang="en-US" sz="6000"/>
              <a:t>개체 관계 데이터 모형</a:t>
            </a:r>
            <a:r>
              <a:rPr lang="en-US" altLang="ko-KR" sz="6000"/>
              <a:t>)</a:t>
            </a:r>
            <a:endParaRPr lang="ko-KR" altLang="en-US" sz="6000"/>
          </a:p>
        </p:txBody>
      </p:sp>
      <p:sp>
        <p:nvSpPr>
          <p:cNvPr id="33795" name="TextBox 2"/>
          <p:cNvSpPr txBox="1">
            <a:spLocks noChangeArrowheads="1"/>
          </p:cNvSpPr>
          <p:nvPr/>
        </p:nvSpPr>
        <p:spPr bwMode="auto">
          <a:xfrm>
            <a:off x="785813" y="1071563"/>
            <a:ext cx="76438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 sz="5400"/>
              <a:t>자료 모형화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384" y="2304"/>
            <a:chExt cx="3648" cy="3600"/>
          </a:xfrm>
        </p:grpSpPr>
        <p:sp>
          <p:nvSpPr>
            <p:cNvPr id="34819" name="AutoShape 6"/>
            <p:cNvSpPr>
              <a:spLocks noChangeArrowheads="1"/>
            </p:cNvSpPr>
            <p:nvPr/>
          </p:nvSpPr>
          <p:spPr bwMode="auto">
            <a:xfrm>
              <a:off x="628" y="2596"/>
              <a:ext cx="1432" cy="712"/>
            </a:xfrm>
            <a:prstGeom prst="roundRect">
              <a:avLst>
                <a:gd name="adj" fmla="val 12495"/>
              </a:avLst>
            </a:prstGeom>
            <a:solidFill>
              <a:srgbClr val="C0FEF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34820" name="AutoShape 7"/>
            <p:cNvSpPr>
              <a:spLocks noChangeArrowheads="1"/>
            </p:cNvSpPr>
            <p:nvPr/>
          </p:nvSpPr>
          <p:spPr bwMode="auto">
            <a:xfrm>
              <a:off x="2356" y="2596"/>
              <a:ext cx="1432" cy="712"/>
            </a:xfrm>
            <a:prstGeom prst="roundRect">
              <a:avLst>
                <a:gd name="adj" fmla="val 12495"/>
              </a:avLst>
            </a:prstGeom>
            <a:solidFill>
              <a:srgbClr val="C0FEF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34821" name="AutoShape 8"/>
            <p:cNvSpPr>
              <a:spLocks noChangeArrowheads="1"/>
            </p:cNvSpPr>
            <p:nvPr/>
          </p:nvSpPr>
          <p:spPr bwMode="auto">
            <a:xfrm>
              <a:off x="580" y="3940"/>
              <a:ext cx="3304" cy="1720"/>
            </a:xfrm>
            <a:prstGeom prst="roundRect">
              <a:avLst>
                <a:gd name="adj" fmla="val 12495"/>
              </a:avLst>
            </a:prstGeom>
            <a:solidFill>
              <a:srgbClr val="C0FEF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sp>
          <p:nvSpPr>
            <p:cNvPr id="34822" name="Rectangle 9"/>
            <p:cNvSpPr>
              <a:spLocks noChangeArrowheads="1"/>
            </p:cNvSpPr>
            <p:nvPr/>
          </p:nvSpPr>
          <p:spPr bwMode="auto">
            <a:xfrm>
              <a:off x="663" y="2670"/>
              <a:ext cx="1418" cy="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고객번호 :</a:t>
              </a:r>
              <a:r>
                <a:rPr lang="ko-KR" altLang="en-US" sz="1200">
                  <a:latin typeface="궁서체" pitchFamily="17" charset="-127"/>
                  <a:ea typeface="궁서체" pitchFamily="17" charset="-127"/>
                </a:rPr>
                <a:t> 1273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이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름 : 홍길동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소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성북국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안암동</a:t>
              </a:r>
              <a:r>
                <a:rPr lang="ko-KR" altLang="en-US" sz="1200">
                  <a:ea typeface="굴림체" pitchFamily="49" charset="-127"/>
                </a:rPr>
                <a:t> 5-1 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전화번호 : 920-1154 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할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인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율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5 %</a:t>
              </a:r>
            </a:p>
          </p:txBody>
        </p:sp>
        <p:sp>
          <p:nvSpPr>
            <p:cNvPr id="34823" name="Rectangle 10"/>
            <p:cNvSpPr>
              <a:spLocks noChangeArrowheads="1"/>
            </p:cNvSpPr>
            <p:nvPr/>
          </p:nvSpPr>
          <p:spPr bwMode="auto">
            <a:xfrm>
              <a:off x="2391" y="2670"/>
              <a:ext cx="1338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제품번호  :  </a:t>
              </a:r>
              <a:r>
                <a:rPr lang="en-US" altLang="ko-KR" sz="1200">
                  <a:latin typeface="굴림체" pitchFamily="49" charset="-127"/>
                  <a:ea typeface="굴림체" pitchFamily="49" charset="-127"/>
                </a:rPr>
                <a:t>CT-128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제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품  :  컴퓨터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테이블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단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가  :  240,000원</a:t>
              </a: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재</a:t>
              </a:r>
              <a:r>
                <a:rPr lang="ko-KR" altLang="en-US" sz="1200">
                  <a:ea typeface="굴림체" pitchFamily="49" charset="-127"/>
                </a:rPr>
                <a:t>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고</a:t>
              </a:r>
              <a:r>
                <a:rPr lang="ko-KR" altLang="en-US" sz="1200">
                  <a:ea typeface="굴림체" pitchFamily="49" charset="-127"/>
                </a:rPr>
                <a:t>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 30개</a:t>
              </a:r>
            </a:p>
          </p:txBody>
        </p:sp>
        <p:sp>
          <p:nvSpPr>
            <p:cNvPr id="34824" name="Rectangle 11"/>
            <p:cNvSpPr>
              <a:spLocks noChangeArrowheads="1"/>
            </p:cNvSpPr>
            <p:nvPr/>
          </p:nvSpPr>
          <p:spPr bwMode="auto">
            <a:xfrm>
              <a:off x="615" y="2367"/>
              <a:ext cx="134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>
                  <a:latin typeface="굴림체" pitchFamily="49" charset="-127"/>
                  <a:ea typeface="굴림체" pitchFamily="49" charset="-127"/>
                </a:rPr>
                <a:t>(가)  고객화면의</a:t>
              </a:r>
              <a:r>
                <a:rPr lang="ko-KR" altLang="en-US" sz="1400">
                  <a:ea typeface="굴림체" pitchFamily="49" charset="-127"/>
                </a:rPr>
                <a:t> </a:t>
              </a:r>
              <a:r>
                <a:rPr lang="ko-KR" altLang="en-US" sz="1400">
                  <a:latin typeface="굴림체" pitchFamily="49" charset="-127"/>
                  <a:ea typeface="굴림체" pitchFamily="49" charset="-127"/>
                </a:rPr>
                <a:t>예</a:t>
              </a:r>
              <a:r>
                <a:rPr lang="ko-KR" altLang="en-US" sz="1400">
                  <a:ea typeface="굴림체" pitchFamily="49" charset="-127"/>
                </a:rPr>
                <a:t>       </a:t>
              </a:r>
            </a:p>
          </p:txBody>
        </p:sp>
        <p:sp>
          <p:nvSpPr>
            <p:cNvPr id="34825" name="Rectangle 12"/>
            <p:cNvSpPr>
              <a:spLocks noChangeArrowheads="1"/>
            </p:cNvSpPr>
            <p:nvPr/>
          </p:nvSpPr>
          <p:spPr bwMode="auto">
            <a:xfrm>
              <a:off x="2343" y="2367"/>
              <a:ext cx="134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>
                  <a:latin typeface="굴림체" pitchFamily="49" charset="-127"/>
                  <a:ea typeface="굴림체" pitchFamily="49" charset="-127"/>
                </a:rPr>
                <a:t>(나)    제품 화면의 예</a:t>
              </a:r>
            </a:p>
          </p:txBody>
        </p:sp>
        <p:sp>
          <p:nvSpPr>
            <p:cNvPr id="34826" name="Rectangle 13"/>
            <p:cNvSpPr>
              <a:spLocks noChangeArrowheads="1"/>
            </p:cNvSpPr>
            <p:nvPr/>
          </p:nvSpPr>
          <p:spPr bwMode="auto">
            <a:xfrm>
              <a:off x="759" y="4014"/>
              <a:ext cx="2283" cy="1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주문번호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</a:t>
              </a:r>
              <a:r>
                <a:rPr lang="ko-KR" altLang="en-US" sz="1200">
                  <a:ea typeface="굴림체" pitchFamily="49" charset="-127"/>
                </a:rPr>
                <a:t>61384        		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고객번호 : </a:t>
              </a:r>
              <a:r>
                <a:rPr lang="ko-KR" altLang="en-US" sz="1200">
                  <a:ea typeface="굴림체" pitchFamily="49" charset="-127"/>
                </a:rPr>
                <a:t>1273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ko-KR" altLang="en-US" sz="1200">
                  <a:ea typeface="굴림체" pitchFamily="49" charset="-127"/>
                </a:rPr>
                <a:t>   	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이</a:t>
              </a:r>
              <a:r>
                <a:rPr lang="ko-KR" altLang="en-US" sz="1200">
                  <a:ea typeface="굴림체" pitchFamily="49" charset="-127"/>
                </a:rPr>
                <a:t>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름</a:t>
              </a:r>
              <a:r>
                <a:rPr lang="ko-KR" altLang="en-US" sz="1200">
                  <a:ea typeface="굴림체" pitchFamily="49" charset="-127"/>
                </a:rPr>
                <a:t>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홍길동</a:t>
              </a:r>
            </a:p>
            <a:p>
              <a:pPr eaLnBrk="1" hangingPunct="1"/>
              <a:r>
                <a:rPr lang="ko-KR" altLang="en-US" sz="1200">
                  <a:ea typeface="굴림체" pitchFamily="49" charset="-127"/>
                </a:rPr>
                <a:t>  	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</a:t>
              </a:r>
              <a:r>
                <a:rPr lang="ko-KR" altLang="en-US" sz="1200">
                  <a:ea typeface="굴림체" pitchFamily="49" charset="-127"/>
                </a:rPr>
                <a:t>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소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 : 성북구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안암동</a:t>
              </a:r>
              <a:r>
                <a:rPr lang="ko-KR" altLang="en-US" sz="1200">
                  <a:ea typeface="굴림체" pitchFamily="49" charset="-127"/>
                </a:rPr>
                <a:t> 5-1	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문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일</a:t>
              </a:r>
              <a:r>
                <a:rPr lang="ko-KR" altLang="en-US" sz="1200">
                  <a:latin typeface="궁서체" pitchFamily="17" charset="-127"/>
                  <a:ea typeface="궁서체" pitchFamily="17" charset="-127"/>
                </a:rPr>
                <a:t> : 08/11/94    </a:t>
              </a:r>
              <a:r>
                <a:rPr lang="ko-KR" altLang="en-US" sz="1200">
                  <a:ea typeface="굴림체" pitchFamily="49" charset="-127"/>
                </a:rPr>
                <a:t>	 	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납품예정일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: 08/30/94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제품번호</a:t>
              </a:r>
              <a:r>
                <a:rPr lang="ko-KR" altLang="en-US" sz="1200">
                  <a:ea typeface="굴림체" pitchFamily="49" charset="-127"/>
                </a:rPr>
                <a:t>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제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품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명</a:t>
              </a:r>
              <a:r>
                <a:rPr lang="ko-KR" altLang="en-US" sz="1200">
                  <a:ea typeface="굴림체" pitchFamily="49" charset="-127"/>
                </a:rPr>
                <a:t>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주문수량</a:t>
              </a:r>
              <a:r>
                <a:rPr lang="ko-KR" altLang="en-US" sz="1200">
                  <a:ea typeface="굴림체" pitchFamily="49" charset="-127"/>
                </a:rPr>
                <a:t>    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단</a:t>
              </a:r>
              <a:r>
                <a:rPr lang="ko-KR" altLang="en-US" sz="1200">
                  <a:ea typeface="굴림체" pitchFamily="49" charset="-127"/>
                </a:rPr>
                <a:t>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가</a:t>
              </a:r>
              <a:r>
                <a:rPr lang="ko-KR" altLang="en-US" sz="1200">
                  <a:ea typeface="굴림체" pitchFamily="49" charset="-127"/>
                </a:rPr>
                <a:t>   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en-US" altLang="ko-KR" sz="1200">
                  <a:ea typeface="굴림체" pitchFamily="49" charset="-127"/>
                </a:rPr>
                <a:t>CT-128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컴퓨터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데이블</a:t>
              </a:r>
              <a:r>
                <a:rPr lang="ko-KR" altLang="en-US" sz="1200">
                  <a:ea typeface="굴림체" pitchFamily="49" charset="-127"/>
                </a:rPr>
                <a:t>                3                          240,000  	</a:t>
              </a:r>
            </a:p>
            <a:p>
              <a:pPr eaLnBrk="1" hangingPunct="1"/>
              <a:r>
                <a:rPr lang="en-US" altLang="ko-KR" sz="1200">
                  <a:ea typeface="굴림체" pitchFamily="49" charset="-127"/>
                </a:rPr>
                <a:t>BC-231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책장	</a:t>
              </a:r>
              <a:r>
                <a:rPr lang="ko-KR" altLang="en-US" sz="1200">
                  <a:ea typeface="굴림체" pitchFamily="49" charset="-127"/>
                </a:rPr>
                <a:t>      	          5	                     89,000</a:t>
              </a:r>
            </a:p>
            <a:p>
              <a:pPr eaLnBrk="1" hangingPunct="1"/>
              <a:r>
                <a:rPr lang="en-US" altLang="ko-KR" sz="1200">
                  <a:ea typeface="굴림체" pitchFamily="49" charset="-127"/>
                </a:rPr>
                <a:t>FT-335	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팩스</a:t>
              </a:r>
              <a:r>
                <a:rPr lang="ko-KR" altLang="en-US" sz="1200">
                  <a:ea typeface="굴림체" pitchFamily="49" charset="-127"/>
                </a:rPr>
                <a:t>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테이블	       </a:t>
              </a:r>
              <a:r>
                <a:rPr lang="ko-KR" altLang="en-US" sz="1200">
                  <a:ea typeface="굴림체" pitchFamily="49" charset="-127"/>
                </a:rPr>
                <a:t>1	                   135,000</a:t>
              </a:r>
            </a:p>
            <a:p>
              <a:pPr eaLnBrk="1" hangingPunct="1"/>
              <a:endParaRPr lang="ko-KR" altLang="en-US" sz="1200">
                <a:ea typeface="굴림체" pitchFamily="49" charset="-127"/>
              </a:endParaRPr>
            </a:p>
            <a:p>
              <a:pPr eaLnBrk="1" hangingPunct="1"/>
              <a:r>
                <a:rPr lang="ko-KR" altLang="en-US" sz="1200">
                  <a:ea typeface="굴림체" pitchFamily="49" charset="-127"/>
                </a:rPr>
                <a:t> 			                               </a:t>
              </a:r>
              <a:r>
                <a:rPr lang="ko-KR" altLang="en-US" sz="1200">
                  <a:latin typeface="굴림체" pitchFamily="49" charset="-127"/>
                  <a:ea typeface="굴림체" pitchFamily="49" charset="-127"/>
                </a:rPr>
                <a:t>계</a:t>
              </a:r>
              <a:r>
                <a:rPr lang="ko-KR" altLang="en-US" sz="1200">
                  <a:ea typeface="굴림체" pitchFamily="49" charset="-127"/>
                </a:rPr>
                <a:t> 1,300,000 </a:t>
              </a:r>
            </a:p>
          </p:txBody>
        </p:sp>
        <p:sp>
          <p:nvSpPr>
            <p:cNvPr id="34827" name="Line 14"/>
            <p:cNvSpPr>
              <a:spLocks noChangeShapeType="1"/>
            </p:cNvSpPr>
            <p:nvPr/>
          </p:nvSpPr>
          <p:spPr bwMode="auto">
            <a:xfrm>
              <a:off x="724" y="4800"/>
              <a:ext cx="29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28" name="Line 15"/>
            <p:cNvSpPr>
              <a:spLocks noChangeShapeType="1"/>
            </p:cNvSpPr>
            <p:nvPr/>
          </p:nvSpPr>
          <p:spPr bwMode="auto">
            <a:xfrm>
              <a:off x="724" y="4992"/>
              <a:ext cx="29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29" name="Line 16"/>
            <p:cNvSpPr>
              <a:spLocks noChangeShapeType="1"/>
            </p:cNvSpPr>
            <p:nvPr/>
          </p:nvSpPr>
          <p:spPr bwMode="auto">
            <a:xfrm>
              <a:off x="3028" y="5472"/>
              <a:ext cx="6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30" name="Rectangle 17"/>
            <p:cNvSpPr>
              <a:spLocks noChangeArrowheads="1"/>
            </p:cNvSpPr>
            <p:nvPr/>
          </p:nvSpPr>
          <p:spPr bwMode="auto">
            <a:xfrm>
              <a:off x="615" y="3663"/>
              <a:ext cx="117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r>
                <a:rPr lang="ko-KR" altLang="en-US" sz="1400">
                  <a:latin typeface="굴림체" pitchFamily="49" charset="-127"/>
                  <a:ea typeface="굴림체" pitchFamily="49" charset="-127"/>
                </a:rPr>
                <a:t>(다) 주문 화면의 예</a:t>
              </a:r>
            </a:p>
          </p:txBody>
        </p:sp>
        <p:sp>
          <p:nvSpPr>
            <p:cNvPr id="34831" name="Line 18"/>
            <p:cNvSpPr>
              <a:spLocks noChangeShapeType="1"/>
            </p:cNvSpPr>
            <p:nvPr/>
          </p:nvSpPr>
          <p:spPr bwMode="auto">
            <a:xfrm>
              <a:off x="388" y="2304"/>
              <a:ext cx="36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32" name="Line 19"/>
            <p:cNvSpPr>
              <a:spLocks noChangeShapeType="1"/>
            </p:cNvSpPr>
            <p:nvPr/>
          </p:nvSpPr>
          <p:spPr bwMode="auto">
            <a:xfrm>
              <a:off x="384" y="2308"/>
              <a:ext cx="0" cy="35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33" name="Line 20"/>
            <p:cNvSpPr>
              <a:spLocks noChangeShapeType="1"/>
            </p:cNvSpPr>
            <p:nvPr/>
          </p:nvSpPr>
          <p:spPr bwMode="auto">
            <a:xfrm>
              <a:off x="388" y="5904"/>
              <a:ext cx="36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4834" name="Line 21"/>
            <p:cNvSpPr>
              <a:spLocks noChangeShapeType="1"/>
            </p:cNvSpPr>
            <p:nvPr/>
          </p:nvSpPr>
          <p:spPr bwMode="auto">
            <a:xfrm>
              <a:off x="4032" y="2308"/>
              <a:ext cx="0" cy="35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142875" y="214313"/>
            <a:ext cx="9001125" cy="6643687"/>
            <a:chOff x="816" y="960"/>
            <a:chExt cx="4128" cy="2160"/>
          </a:xfrm>
        </p:grpSpPr>
        <p:sp>
          <p:nvSpPr>
            <p:cNvPr id="35843" name="Line 3"/>
            <p:cNvSpPr>
              <a:spLocks noChangeShapeType="1"/>
            </p:cNvSpPr>
            <p:nvPr/>
          </p:nvSpPr>
          <p:spPr bwMode="auto">
            <a:xfrm flipH="1" flipV="1">
              <a:off x="3792" y="1728"/>
              <a:ext cx="96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44" name="Line 4"/>
            <p:cNvSpPr>
              <a:spLocks noChangeShapeType="1"/>
            </p:cNvSpPr>
            <p:nvPr/>
          </p:nvSpPr>
          <p:spPr bwMode="auto">
            <a:xfrm flipV="1">
              <a:off x="3888" y="1728"/>
              <a:ext cx="96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344" y="1512"/>
              <a:ext cx="576" cy="240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lnSpc>
                  <a:spcPct val="120000"/>
                </a:lnSpc>
                <a:defRPr/>
              </a:pPr>
              <a:r>
                <a:rPr lang="ko-KR" altLang="en-US" sz="1200">
                  <a:latin typeface="Helvetica" pitchFamily="34" charset="0"/>
                </a:rPr>
                <a:t>고    객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3600" y="1512"/>
              <a:ext cx="576" cy="240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lnSpc>
                  <a:spcPct val="120000"/>
                </a:lnSpc>
                <a:defRPr/>
              </a:pPr>
              <a:r>
                <a:rPr lang="ko-KR" altLang="en-US" sz="1200">
                  <a:latin typeface="Helvetica" pitchFamily="34" charset="0"/>
                </a:rPr>
                <a:t>주    문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3600" y="2448"/>
              <a:ext cx="576" cy="240"/>
            </a:xfrm>
            <a:prstGeom prst="rect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lnSpc>
                  <a:spcPct val="120000"/>
                </a:lnSpc>
                <a:defRPr/>
              </a:pPr>
              <a:r>
                <a:rPr lang="ko-KR" altLang="en-US" sz="1200">
                  <a:latin typeface="Helvetica" pitchFamily="34" charset="0"/>
                </a:rPr>
                <a:t>제    품</a:t>
              </a:r>
            </a:p>
          </p:txBody>
        </p:sp>
        <p:sp>
          <p:nvSpPr>
            <p:cNvPr id="8" name="AutoShape 8"/>
            <p:cNvSpPr>
              <a:spLocks noChangeArrowheads="1"/>
            </p:cNvSpPr>
            <p:nvPr/>
          </p:nvSpPr>
          <p:spPr bwMode="auto">
            <a:xfrm>
              <a:off x="2400" y="1488"/>
              <a:ext cx="672" cy="288"/>
            </a:xfrm>
            <a:prstGeom prst="diamond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28398" dir="1593903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100">
                  <a:latin typeface="Helvetica" pitchFamily="34" charset="0"/>
                </a:rPr>
                <a:t>주문하다</a:t>
              </a:r>
            </a:p>
          </p:txBody>
        </p:sp>
        <p:sp>
          <p:nvSpPr>
            <p:cNvPr id="9" name="AutoShape 9"/>
            <p:cNvSpPr>
              <a:spLocks noChangeArrowheads="1"/>
            </p:cNvSpPr>
            <p:nvPr/>
          </p:nvSpPr>
          <p:spPr bwMode="auto">
            <a:xfrm>
              <a:off x="3552" y="1944"/>
              <a:ext cx="672" cy="288"/>
            </a:xfrm>
            <a:prstGeom prst="diamond">
              <a:avLst/>
            </a:prstGeom>
            <a:solidFill>
              <a:srgbClr val="EAEAEA"/>
            </a:solidFill>
            <a:ln w="9525">
              <a:noFill/>
              <a:miter lim="800000"/>
              <a:headEnd type="none" w="sm" len="med"/>
              <a:tailEnd type="none" w="sm" len="med"/>
            </a:ln>
            <a:effectLst>
              <a:outerShdw dist="28398" dir="1593903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100">
                  <a:latin typeface="Helvetica" pitchFamily="34" charset="0"/>
                </a:rPr>
                <a:t>포함하다</a:t>
              </a:r>
            </a:p>
          </p:txBody>
        </p:sp>
        <p:sp>
          <p:nvSpPr>
            <p:cNvPr id="10" name="Oval 10"/>
            <p:cNvSpPr>
              <a:spLocks noChangeArrowheads="1"/>
            </p:cNvSpPr>
            <p:nvPr/>
          </p:nvSpPr>
          <p:spPr bwMode="auto">
            <a:xfrm>
              <a:off x="1440" y="960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주소</a:t>
              </a:r>
            </a:p>
          </p:txBody>
        </p:sp>
        <p:sp>
          <p:nvSpPr>
            <p:cNvPr id="11" name="Oval 11"/>
            <p:cNvSpPr>
              <a:spLocks noChangeArrowheads="1"/>
            </p:cNvSpPr>
            <p:nvPr/>
          </p:nvSpPr>
          <p:spPr bwMode="auto">
            <a:xfrm>
              <a:off x="1104" y="1056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이름</a:t>
              </a:r>
            </a:p>
          </p:txBody>
        </p:sp>
        <p:sp>
          <p:nvSpPr>
            <p:cNvPr id="12" name="Oval 12"/>
            <p:cNvSpPr>
              <a:spLocks noChangeArrowheads="1"/>
            </p:cNvSpPr>
            <p:nvPr/>
          </p:nvSpPr>
          <p:spPr bwMode="auto">
            <a:xfrm>
              <a:off x="1776" y="1056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전화번호</a:t>
              </a:r>
            </a:p>
          </p:txBody>
        </p:sp>
        <p:sp>
          <p:nvSpPr>
            <p:cNvPr id="13" name="Oval 13"/>
            <p:cNvSpPr>
              <a:spLocks noChangeArrowheads="1"/>
            </p:cNvSpPr>
            <p:nvPr/>
          </p:nvSpPr>
          <p:spPr bwMode="auto">
            <a:xfrm>
              <a:off x="816" y="1200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고객번호</a:t>
              </a:r>
              <a:endParaRPr lang="ko-KR" altLang="en-US" sz="1000">
                <a:latin typeface="Helvetica" pitchFamily="34" charset="0"/>
              </a:endParaRPr>
            </a:p>
          </p:txBody>
        </p:sp>
        <p:sp>
          <p:nvSpPr>
            <p:cNvPr id="14" name="Oval 14"/>
            <p:cNvSpPr>
              <a:spLocks noChangeArrowheads="1"/>
            </p:cNvSpPr>
            <p:nvPr/>
          </p:nvSpPr>
          <p:spPr bwMode="auto">
            <a:xfrm>
              <a:off x="2016" y="1200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할인율</a:t>
              </a:r>
            </a:p>
          </p:txBody>
        </p:sp>
        <p:cxnSp>
          <p:nvCxnSpPr>
            <p:cNvPr id="35855" name="AutoShape 15"/>
            <p:cNvCxnSpPr>
              <a:cxnSpLocks noChangeShapeType="1"/>
              <a:stCxn id="13" idx="4"/>
              <a:endCxn id="5" idx="0"/>
            </p:cNvCxnSpPr>
            <p:nvPr/>
          </p:nvCxnSpPr>
          <p:spPr bwMode="auto">
            <a:xfrm>
              <a:off x="1008" y="1344"/>
              <a:ext cx="624" cy="16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6" name="AutoShape 16"/>
            <p:cNvCxnSpPr>
              <a:cxnSpLocks noChangeShapeType="1"/>
              <a:stCxn id="10" idx="4"/>
              <a:endCxn id="5" idx="0"/>
            </p:cNvCxnSpPr>
            <p:nvPr/>
          </p:nvCxnSpPr>
          <p:spPr bwMode="auto">
            <a:xfrm>
              <a:off x="1632" y="1104"/>
              <a:ext cx="0" cy="40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7" name="AutoShape 17"/>
            <p:cNvCxnSpPr>
              <a:cxnSpLocks noChangeShapeType="1"/>
              <a:stCxn id="5" idx="0"/>
              <a:endCxn id="12" idx="4"/>
            </p:cNvCxnSpPr>
            <p:nvPr/>
          </p:nvCxnSpPr>
          <p:spPr bwMode="auto">
            <a:xfrm flipV="1">
              <a:off x="1632" y="1200"/>
              <a:ext cx="336" cy="31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8" name="AutoShape 18"/>
            <p:cNvCxnSpPr>
              <a:cxnSpLocks noChangeShapeType="1"/>
              <a:stCxn id="5" idx="0"/>
              <a:endCxn id="14" idx="4"/>
            </p:cNvCxnSpPr>
            <p:nvPr/>
          </p:nvCxnSpPr>
          <p:spPr bwMode="auto">
            <a:xfrm flipV="1">
              <a:off x="1632" y="1344"/>
              <a:ext cx="576" cy="16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59" name="AutoShape 19"/>
            <p:cNvCxnSpPr>
              <a:cxnSpLocks noChangeShapeType="1"/>
              <a:stCxn id="5" idx="3"/>
              <a:endCxn id="8" idx="1"/>
            </p:cNvCxnSpPr>
            <p:nvPr/>
          </p:nvCxnSpPr>
          <p:spPr bwMode="auto">
            <a:xfrm>
              <a:off x="1920" y="1632"/>
              <a:ext cx="480" cy="0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0" name="AutoShape 20"/>
            <p:cNvCxnSpPr>
              <a:cxnSpLocks noChangeShapeType="1"/>
              <a:stCxn id="8" idx="3"/>
              <a:endCxn id="6" idx="1"/>
            </p:cNvCxnSpPr>
            <p:nvPr/>
          </p:nvCxnSpPr>
          <p:spPr bwMode="auto">
            <a:xfrm>
              <a:off x="3072" y="1632"/>
              <a:ext cx="528" cy="0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1" name="AutoShape 21"/>
            <p:cNvCxnSpPr>
              <a:cxnSpLocks noChangeShapeType="1"/>
              <a:stCxn id="9" idx="0"/>
              <a:endCxn id="6" idx="2"/>
            </p:cNvCxnSpPr>
            <p:nvPr/>
          </p:nvCxnSpPr>
          <p:spPr bwMode="auto">
            <a:xfrm flipV="1">
              <a:off x="3888" y="1752"/>
              <a:ext cx="0" cy="19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2" name="AutoShape 22"/>
            <p:cNvCxnSpPr>
              <a:cxnSpLocks noChangeShapeType="1"/>
              <a:stCxn id="9" idx="2"/>
              <a:endCxn id="7" idx="0"/>
            </p:cNvCxnSpPr>
            <p:nvPr/>
          </p:nvCxnSpPr>
          <p:spPr bwMode="auto">
            <a:xfrm>
              <a:off x="3888" y="2232"/>
              <a:ext cx="0" cy="216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3" name="AutoShape 23"/>
            <p:cNvCxnSpPr>
              <a:cxnSpLocks noChangeShapeType="1"/>
              <a:stCxn id="40" idx="0"/>
              <a:endCxn id="7" idx="2"/>
            </p:cNvCxnSpPr>
            <p:nvPr/>
          </p:nvCxnSpPr>
          <p:spPr bwMode="auto">
            <a:xfrm flipV="1">
              <a:off x="3432" y="2688"/>
              <a:ext cx="456" cy="144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64" name="AutoShape 24"/>
            <p:cNvCxnSpPr>
              <a:cxnSpLocks noChangeShapeType="1"/>
              <a:stCxn id="11" idx="4"/>
              <a:endCxn id="5" idx="0"/>
            </p:cNvCxnSpPr>
            <p:nvPr/>
          </p:nvCxnSpPr>
          <p:spPr bwMode="auto">
            <a:xfrm>
              <a:off x="1296" y="1200"/>
              <a:ext cx="336" cy="31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Oval 25"/>
            <p:cNvSpPr>
              <a:spLocks noChangeArrowheads="1"/>
            </p:cNvSpPr>
            <p:nvPr/>
          </p:nvSpPr>
          <p:spPr bwMode="auto">
            <a:xfrm>
              <a:off x="3504" y="1056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고객번호</a:t>
              </a:r>
            </a:p>
          </p:txBody>
        </p:sp>
        <p:sp>
          <p:nvSpPr>
            <p:cNvPr id="26" name="Oval 26"/>
            <p:cNvSpPr>
              <a:spLocks noChangeArrowheads="1"/>
            </p:cNvSpPr>
            <p:nvPr/>
          </p:nvSpPr>
          <p:spPr bwMode="auto">
            <a:xfrm>
              <a:off x="3936" y="1056"/>
              <a:ext cx="384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주문날짜</a:t>
              </a:r>
            </a:p>
          </p:txBody>
        </p:sp>
        <p:sp>
          <p:nvSpPr>
            <p:cNvPr id="27" name="Oval 27"/>
            <p:cNvSpPr>
              <a:spLocks noChangeArrowheads="1"/>
            </p:cNvSpPr>
            <p:nvPr/>
          </p:nvSpPr>
          <p:spPr bwMode="auto">
            <a:xfrm>
              <a:off x="4176" y="1200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납품예정일</a:t>
              </a:r>
            </a:p>
          </p:txBody>
        </p:sp>
        <p:sp>
          <p:nvSpPr>
            <p:cNvPr id="28" name="Oval 28"/>
            <p:cNvSpPr>
              <a:spLocks noChangeArrowheads="1"/>
            </p:cNvSpPr>
            <p:nvPr/>
          </p:nvSpPr>
          <p:spPr bwMode="auto">
            <a:xfrm>
              <a:off x="3216" y="1200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주문번호</a:t>
              </a:r>
            </a:p>
          </p:txBody>
        </p:sp>
        <p:cxnSp>
          <p:nvCxnSpPr>
            <p:cNvPr id="35869" name="AutoShape 29"/>
            <p:cNvCxnSpPr>
              <a:cxnSpLocks noChangeShapeType="1"/>
              <a:stCxn id="42" idx="0"/>
              <a:endCxn id="7" idx="2"/>
            </p:cNvCxnSpPr>
            <p:nvPr/>
          </p:nvCxnSpPr>
          <p:spPr bwMode="auto">
            <a:xfrm flipH="1" flipV="1">
              <a:off x="3888" y="2688"/>
              <a:ext cx="264" cy="28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0" name="AutoShape 30"/>
            <p:cNvCxnSpPr>
              <a:cxnSpLocks noChangeShapeType="1"/>
              <a:stCxn id="9" idx="3"/>
              <a:endCxn id="37" idx="2"/>
            </p:cNvCxnSpPr>
            <p:nvPr/>
          </p:nvCxnSpPr>
          <p:spPr bwMode="auto">
            <a:xfrm>
              <a:off x="4224" y="2088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1" name="AutoShape 31"/>
            <p:cNvCxnSpPr>
              <a:cxnSpLocks noChangeShapeType="1"/>
              <a:stCxn id="6" idx="0"/>
              <a:endCxn id="28" idx="4"/>
            </p:cNvCxnSpPr>
            <p:nvPr/>
          </p:nvCxnSpPr>
          <p:spPr bwMode="auto">
            <a:xfrm flipH="1" flipV="1">
              <a:off x="3432" y="1344"/>
              <a:ext cx="456" cy="16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2" name="AutoShape 32"/>
            <p:cNvCxnSpPr>
              <a:cxnSpLocks noChangeShapeType="1"/>
              <a:stCxn id="6" idx="0"/>
              <a:endCxn id="25" idx="4"/>
            </p:cNvCxnSpPr>
            <p:nvPr/>
          </p:nvCxnSpPr>
          <p:spPr bwMode="auto">
            <a:xfrm flipH="1" flipV="1">
              <a:off x="3696" y="1200"/>
              <a:ext cx="192" cy="31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3" name="AutoShape 33"/>
            <p:cNvCxnSpPr>
              <a:cxnSpLocks noChangeShapeType="1"/>
              <a:stCxn id="6" idx="0"/>
              <a:endCxn id="26" idx="4"/>
            </p:cNvCxnSpPr>
            <p:nvPr/>
          </p:nvCxnSpPr>
          <p:spPr bwMode="auto">
            <a:xfrm flipV="1">
              <a:off x="3888" y="1200"/>
              <a:ext cx="240" cy="31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4" name="AutoShape 34"/>
            <p:cNvCxnSpPr>
              <a:cxnSpLocks noChangeShapeType="1"/>
              <a:stCxn id="6" idx="0"/>
              <a:endCxn id="27" idx="4"/>
            </p:cNvCxnSpPr>
            <p:nvPr/>
          </p:nvCxnSpPr>
          <p:spPr bwMode="auto">
            <a:xfrm flipV="1">
              <a:off x="3888" y="1344"/>
              <a:ext cx="504" cy="16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Oval 35"/>
            <p:cNvSpPr>
              <a:spLocks noChangeArrowheads="1"/>
            </p:cNvSpPr>
            <p:nvPr/>
          </p:nvSpPr>
          <p:spPr bwMode="auto">
            <a:xfrm>
              <a:off x="4416" y="1824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주문번호</a:t>
              </a:r>
            </a:p>
          </p:txBody>
        </p:sp>
        <p:sp>
          <p:nvSpPr>
            <p:cNvPr id="36" name="Oval 36"/>
            <p:cNvSpPr>
              <a:spLocks noChangeArrowheads="1"/>
            </p:cNvSpPr>
            <p:nvPr/>
          </p:nvSpPr>
          <p:spPr bwMode="auto">
            <a:xfrm>
              <a:off x="4512" y="2016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제품번호</a:t>
              </a:r>
            </a:p>
          </p:txBody>
        </p:sp>
        <p:sp>
          <p:nvSpPr>
            <p:cNvPr id="37" name="Oval 37"/>
            <p:cNvSpPr>
              <a:spLocks noChangeArrowheads="1"/>
            </p:cNvSpPr>
            <p:nvPr/>
          </p:nvSpPr>
          <p:spPr bwMode="auto">
            <a:xfrm>
              <a:off x="4416" y="2208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주문수량</a:t>
              </a:r>
            </a:p>
          </p:txBody>
        </p:sp>
        <p:cxnSp>
          <p:nvCxnSpPr>
            <p:cNvPr id="35878" name="AutoShape 38"/>
            <p:cNvCxnSpPr>
              <a:cxnSpLocks noChangeShapeType="1"/>
              <a:stCxn id="9" idx="3"/>
              <a:endCxn id="36" idx="2"/>
            </p:cNvCxnSpPr>
            <p:nvPr/>
          </p:nvCxnSpPr>
          <p:spPr bwMode="auto">
            <a:xfrm>
              <a:off x="4224" y="2088"/>
              <a:ext cx="288" cy="0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79" name="AutoShape 39"/>
            <p:cNvCxnSpPr>
              <a:cxnSpLocks noChangeShapeType="1"/>
              <a:stCxn id="9" idx="3"/>
              <a:endCxn id="35" idx="2"/>
            </p:cNvCxnSpPr>
            <p:nvPr/>
          </p:nvCxnSpPr>
          <p:spPr bwMode="auto">
            <a:xfrm flipV="1">
              <a:off x="4224" y="1896"/>
              <a:ext cx="192" cy="192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0" name="Oval 40"/>
            <p:cNvSpPr>
              <a:spLocks noChangeArrowheads="1"/>
            </p:cNvSpPr>
            <p:nvPr/>
          </p:nvSpPr>
          <p:spPr bwMode="auto">
            <a:xfrm>
              <a:off x="3216" y="2832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 u="sng">
                  <a:latin typeface="Helvetica" pitchFamily="34" charset="0"/>
                </a:rPr>
                <a:t>제품번호</a:t>
              </a:r>
            </a:p>
          </p:txBody>
        </p:sp>
        <p:sp>
          <p:nvSpPr>
            <p:cNvPr id="41" name="Oval 41"/>
            <p:cNvSpPr>
              <a:spLocks noChangeArrowheads="1"/>
            </p:cNvSpPr>
            <p:nvPr/>
          </p:nvSpPr>
          <p:spPr bwMode="auto">
            <a:xfrm>
              <a:off x="3456" y="2976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제품명</a:t>
              </a:r>
            </a:p>
          </p:txBody>
        </p:sp>
        <p:sp>
          <p:nvSpPr>
            <p:cNvPr id="42" name="Oval 42"/>
            <p:cNvSpPr>
              <a:spLocks noChangeArrowheads="1"/>
            </p:cNvSpPr>
            <p:nvPr/>
          </p:nvSpPr>
          <p:spPr bwMode="auto">
            <a:xfrm>
              <a:off x="3936" y="2976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단가</a:t>
              </a:r>
            </a:p>
          </p:txBody>
        </p:sp>
        <p:sp>
          <p:nvSpPr>
            <p:cNvPr id="43" name="Oval 43"/>
            <p:cNvSpPr>
              <a:spLocks noChangeArrowheads="1"/>
            </p:cNvSpPr>
            <p:nvPr/>
          </p:nvSpPr>
          <p:spPr bwMode="auto">
            <a:xfrm>
              <a:off x="4176" y="2832"/>
              <a:ext cx="432" cy="144"/>
            </a:xfrm>
            <a:prstGeom prst="ellipse">
              <a:avLst/>
            </a:prstGeom>
            <a:solidFill>
              <a:srgbClr val="EAEAEA"/>
            </a:solidFill>
            <a:ln w="9525">
              <a:noFill/>
              <a:round/>
              <a:headEnd type="none" w="sm" len="med"/>
              <a:tailEnd type="none" w="sm" len="med"/>
            </a:ln>
            <a:effectLst>
              <a:outerShdw dist="17961" dir="2700000" algn="ctr" rotWithShape="0">
                <a:schemeClr val="folHlink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ko-KR" altLang="en-US" sz="1000">
                  <a:latin typeface="Helvetica" pitchFamily="34" charset="0"/>
                </a:rPr>
                <a:t>재고량</a:t>
              </a:r>
            </a:p>
          </p:txBody>
        </p:sp>
        <p:cxnSp>
          <p:nvCxnSpPr>
            <p:cNvPr id="35884" name="AutoShape 44"/>
            <p:cNvCxnSpPr>
              <a:cxnSpLocks noChangeShapeType="1"/>
              <a:stCxn id="43" idx="0"/>
              <a:endCxn id="7" idx="2"/>
            </p:cNvCxnSpPr>
            <p:nvPr/>
          </p:nvCxnSpPr>
          <p:spPr bwMode="auto">
            <a:xfrm flipH="1" flipV="1">
              <a:off x="3888" y="2688"/>
              <a:ext cx="504" cy="144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885" name="AutoShape 45"/>
            <p:cNvCxnSpPr>
              <a:cxnSpLocks noChangeShapeType="1"/>
              <a:stCxn id="41" idx="0"/>
              <a:endCxn id="7" idx="2"/>
            </p:cNvCxnSpPr>
            <p:nvPr/>
          </p:nvCxnSpPr>
          <p:spPr bwMode="auto">
            <a:xfrm flipV="1">
              <a:off x="3672" y="2688"/>
              <a:ext cx="216" cy="288"/>
            </a:xfrm>
            <a:prstGeom prst="straightConnector1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886" name="Line 46"/>
            <p:cNvSpPr>
              <a:spLocks noChangeShapeType="1"/>
            </p:cNvSpPr>
            <p:nvPr/>
          </p:nvSpPr>
          <p:spPr bwMode="auto">
            <a:xfrm>
              <a:off x="1968" y="1584"/>
              <a:ext cx="0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87" name="Line 47"/>
            <p:cNvSpPr>
              <a:spLocks noChangeShapeType="1"/>
            </p:cNvSpPr>
            <p:nvPr/>
          </p:nvSpPr>
          <p:spPr bwMode="auto">
            <a:xfrm flipV="1">
              <a:off x="3456" y="1584"/>
              <a:ext cx="144" cy="4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456" y="1632"/>
              <a:ext cx="144" cy="4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89" name="Line 49"/>
            <p:cNvSpPr>
              <a:spLocks noChangeShapeType="1"/>
            </p:cNvSpPr>
            <p:nvPr/>
          </p:nvSpPr>
          <p:spPr bwMode="auto">
            <a:xfrm flipH="1">
              <a:off x="3840" y="2352"/>
              <a:ext cx="48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35890" name="Line 50"/>
            <p:cNvSpPr>
              <a:spLocks noChangeShapeType="1"/>
            </p:cNvSpPr>
            <p:nvPr/>
          </p:nvSpPr>
          <p:spPr bwMode="auto">
            <a:xfrm>
              <a:off x="3888" y="2352"/>
              <a:ext cx="48" cy="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 type="none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36867" name="_x94085208" descr="EMB00000824703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37891" name="_x94085336" descr="EMB00000824703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971800"/>
            <a:ext cx="7772400" cy="25908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endParaRPr lang="en-US" altLang="ko-KR" dirty="0" smtClean="0"/>
          </a:p>
          <a:p>
            <a:pPr marL="0" indent="0" eaLnBrk="1" hangingPunct="1">
              <a:buNone/>
            </a:pPr>
            <a:endParaRPr lang="en-US" altLang="ko-KR" dirty="0" smtClean="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질의 및 응답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772400" cy="38862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구조적 분석 </a:t>
            </a:r>
            <a:r>
              <a:rPr lang="en-US" altLang="ko-KR" sz="2400" smtClean="0"/>
              <a:t>: </a:t>
            </a:r>
            <a:r>
              <a:rPr lang="ko-KR" altLang="en-US" sz="2400" smtClean="0"/>
              <a:t>구조적 분석은 이른바 자료흐름지향기법이라고 일컫는다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이 기법은 자료의 흐름에 맞는 처리 절차를 구성하는 기법이다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z="2400" smtClean="0"/>
              <a:t>구조적 분석의 특성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사용자가 소프트웨어 개발에 참여를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- </a:t>
            </a:r>
            <a:r>
              <a:rPr lang="ko-KR" altLang="en-US" sz="2400" smtClean="0"/>
              <a:t>구조를 알아보기 쉽게 도형 또는 도표로 제공된다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- </a:t>
            </a:r>
            <a:r>
              <a:rPr lang="ko-KR" altLang="en-US" sz="2400" smtClean="0"/>
              <a:t>소프트웨어 개발 단계마다 명세서를 작성한다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- </a:t>
            </a:r>
            <a:r>
              <a:rPr lang="ko-KR" altLang="en-US" sz="2400" smtClean="0"/>
              <a:t>자료흐름도에 근거를 두고 구조적 접근을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- </a:t>
            </a:r>
            <a:r>
              <a:rPr lang="ko-KR" altLang="en-US" sz="2400" smtClean="0"/>
              <a:t>작은 서브 시스템 단위로 분할하여 개발한다</a:t>
            </a:r>
            <a:r>
              <a:rPr lang="en-US" altLang="ko-KR" sz="2400" smtClean="0"/>
              <a:t>.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구조적 시스템 분석</a:t>
            </a:r>
            <a:r>
              <a:rPr lang="en-US" altLang="ko-KR" sz="3600" smtClean="0"/>
              <a:t>(1/3)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3) </a:t>
            </a:r>
            <a:r>
              <a:rPr lang="ko-KR" altLang="en-US" sz="2400" smtClean="0"/>
              <a:t>구조적 방법의 원리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추상화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정보은닉</a:t>
            </a:r>
            <a:r>
              <a:rPr lang="en-US" altLang="ko-KR" sz="2400" smtClean="0"/>
              <a:t>, </a:t>
            </a:r>
            <a:r>
              <a:rPr lang="ko-KR" altLang="en-US" sz="2400" smtClean="0"/>
              <a:t>단계적 분해</a:t>
            </a:r>
            <a:r>
              <a:rPr lang="en-US" altLang="ko-KR" sz="2400" smtClean="0"/>
              <a:t>, </a:t>
            </a:r>
            <a:r>
              <a:rPr lang="ko-KR" altLang="en-US" sz="2400" smtClean="0"/>
              <a:t>분할과 정복</a:t>
            </a:r>
            <a:r>
              <a:rPr lang="en-US" altLang="ko-KR" sz="2400" smtClean="0"/>
              <a:t>, </a:t>
            </a:r>
            <a:r>
              <a:rPr lang="ko-KR" altLang="en-US" sz="2400" smtClean="0"/>
              <a:t>모듈화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정형화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4) </a:t>
            </a:r>
            <a:r>
              <a:rPr lang="ko-KR" altLang="en-US" sz="2400" smtClean="0"/>
              <a:t>구조적 분석도구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자료사전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자료흐름도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  상위도</a:t>
            </a:r>
            <a:r>
              <a:rPr lang="en-US" altLang="ko-KR" sz="2400" smtClean="0"/>
              <a:t>(0 level), </a:t>
            </a:r>
            <a:r>
              <a:rPr lang="ko-KR" altLang="en-US" sz="2400" smtClean="0"/>
              <a:t>중위도</a:t>
            </a:r>
            <a:r>
              <a:rPr lang="en-US" altLang="ko-KR" sz="2400" smtClean="0"/>
              <a:t>(1 level), </a:t>
            </a:r>
            <a:r>
              <a:rPr lang="ko-KR" altLang="en-US" sz="2400" smtClean="0"/>
              <a:t>하위도</a:t>
            </a:r>
            <a:r>
              <a:rPr lang="en-US" altLang="ko-KR" sz="2400" smtClean="0"/>
              <a:t>( 2 level)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z="2400" smtClean="0"/>
              <a:t>     </a:t>
            </a:r>
            <a:r>
              <a:rPr lang="ko-KR" altLang="en-US" sz="2400" smtClean="0"/>
              <a:t>미니명세서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의사결정표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의사결정도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z="2400" smtClean="0"/>
              <a:t>   </a:t>
            </a:r>
            <a:r>
              <a:rPr lang="en-US" altLang="ko-KR" sz="2400" smtClean="0"/>
              <a:t>- </a:t>
            </a:r>
            <a:r>
              <a:rPr lang="ko-KR" altLang="en-US" sz="2400" smtClean="0"/>
              <a:t>구조적 언어 </a:t>
            </a:r>
            <a:r>
              <a:rPr lang="en-US" altLang="ko-KR" sz="2400" smtClean="0"/>
              <a:t>: </a:t>
            </a:r>
            <a:r>
              <a:rPr lang="ko-KR" altLang="en-US" sz="2400" smtClean="0"/>
              <a:t>순차구조</a:t>
            </a:r>
            <a:r>
              <a:rPr lang="en-US" altLang="ko-KR" sz="2400" smtClean="0"/>
              <a:t>, </a:t>
            </a:r>
            <a:r>
              <a:rPr lang="ko-KR" altLang="en-US" sz="2400" smtClean="0"/>
              <a:t>판단구조</a:t>
            </a:r>
            <a:r>
              <a:rPr lang="en-US" altLang="ko-KR" sz="2400" smtClean="0"/>
              <a:t>, </a:t>
            </a:r>
            <a:r>
              <a:rPr lang="ko-KR" altLang="en-US" sz="2400" smtClean="0"/>
              <a:t>반복구조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구조적 시스템 분석</a:t>
            </a:r>
            <a:r>
              <a:rPr lang="en-US" altLang="ko-KR" sz="3600" smtClean="0"/>
              <a:t>(2/3)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667000"/>
            <a:ext cx="77724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ko-KR" smtClean="0"/>
              <a:t>5) </a:t>
            </a:r>
            <a:r>
              <a:rPr lang="ko-KR" altLang="en-US" smtClean="0"/>
              <a:t>구조적 분석절차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1) </a:t>
            </a:r>
            <a:r>
              <a:rPr lang="ko-KR" altLang="en-US" smtClean="0"/>
              <a:t>자료흐름도의 모형화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2) </a:t>
            </a:r>
            <a:r>
              <a:rPr lang="ko-KR" altLang="en-US" smtClean="0"/>
              <a:t>자료 모형화</a:t>
            </a:r>
          </a:p>
          <a:p>
            <a:pPr eaLnBrk="1" hangingPunct="1">
              <a:buFontTx/>
              <a:buNone/>
            </a:pPr>
            <a:r>
              <a:rPr lang="ko-KR" altLang="en-US" smtClean="0"/>
              <a:t>  </a:t>
            </a:r>
            <a:r>
              <a:rPr lang="en-US" altLang="ko-KR" smtClean="0"/>
              <a:t>3) </a:t>
            </a:r>
            <a:r>
              <a:rPr lang="ko-KR" altLang="en-US" smtClean="0"/>
              <a:t>자료처리 모형화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(2) </a:t>
            </a:r>
            <a:r>
              <a:rPr lang="ko-KR" altLang="en-US" sz="3600" smtClean="0"/>
              <a:t>구조적 시스템 분석</a:t>
            </a:r>
            <a:r>
              <a:rPr lang="en-US" altLang="ko-KR" sz="3600" smtClean="0"/>
              <a:t>(3/3)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내용 개체 틀 2"/>
          <p:cNvSpPr>
            <a:spLocks noGrp="1"/>
          </p:cNvSpPr>
          <p:nvPr>
            <p:ph idx="1"/>
          </p:nvPr>
        </p:nvSpPr>
        <p:spPr>
          <a:xfrm>
            <a:off x="714375" y="3429000"/>
            <a:ext cx="7772400" cy="166211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ko-KR" sz="4800" smtClean="0"/>
              <a:t>DFD(Data Flow Diagram)</a:t>
            </a:r>
          </a:p>
          <a:p>
            <a:pPr eaLnBrk="1" hangingPunct="1">
              <a:buFontTx/>
              <a:buNone/>
            </a:pPr>
            <a:r>
              <a:rPr lang="en-US" altLang="ko-KR" sz="4800" smtClean="0"/>
              <a:t>   </a:t>
            </a:r>
            <a:r>
              <a:rPr lang="ko-KR" altLang="en-US" sz="4800" smtClean="0"/>
              <a:t>자료 흐름도</a:t>
            </a:r>
          </a:p>
        </p:txBody>
      </p:sp>
      <p:sp>
        <p:nvSpPr>
          <p:cNvPr id="1843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</a:t>
            </a:r>
            <a:r>
              <a:rPr lang="ko-KR" altLang="en-US" dirty="0" smtClean="0"/>
              <a:t>절 자료 </a:t>
            </a:r>
            <a:r>
              <a:rPr lang="ko-KR" altLang="en-US" dirty="0" smtClean="0"/>
              <a:t>흐름도의 모형화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/>
          <p:cNvSpPr>
            <a:spLocks noChangeArrowheads="1"/>
          </p:cNvSpPr>
          <p:nvPr/>
        </p:nvSpPr>
        <p:spPr bwMode="auto">
          <a:xfrm>
            <a:off x="457200" y="990600"/>
            <a:ext cx="1143000" cy="1066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133600" y="1143000"/>
            <a:ext cx="1371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처리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4343400" y="1219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>
            <a:off x="4343400" y="1828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324600" y="1219200"/>
            <a:ext cx="16002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자료저장소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457200" y="3200400"/>
            <a:ext cx="1447800" cy="1066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2362200" y="3429000"/>
            <a:ext cx="14478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객체</a:t>
            </a:r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>
            <a:off x="4572000" y="3810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ko-KR" alt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6400800" y="3352800"/>
            <a:ext cx="1752600" cy="762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자료의 흐름</a:t>
            </a:r>
          </a:p>
        </p:txBody>
      </p:sp>
      <p:sp>
        <p:nvSpPr>
          <p:cNvPr id="19467" name="Text Box 16"/>
          <p:cNvSpPr txBox="1">
            <a:spLocks noChangeArrowheads="1"/>
          </p:cNvSpPr>
          <p:nvPr/>
        </p:nvSpPr>
        <p:spPr bwMode="auto">
          <a:xfrm>
            <a:off x="1671638" y="5486400"/>
            <a:ext cx="5414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/>
              <a:t>Yourdon &amp; DeMarco</a:t>
            </a:r>
            <a:r>
              <a:rPr lang="ko-KR" altLang="en-US"/>
              <a:t>의 </a:t>
            </a:r>
            <a:r>
              <a:rPr lang="en-US" altLang="ko-KR"/>
              <a:t>DFD </a:t>
            </a:r>
            <a:r>
              <a:rPr lang="ko-KR" altLang="en-US"/>
              <a:t>도형표기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20483" name="_x93838712" descr="EMB0000082470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21507" name="_x94099512" descr="EMB00000824703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166</TotalTime>
  <Words>676</Words>
  <Application>Microsoft Office PowerPoint</Application>
  <PresentationFormat>화면 슬라이드 쇼(4:3)</PresentationFormat>
  <Paragraphs>259</Paragraphs>
  <Slides>26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27" baseType="lpstr">
      <vt:lpstr>고구려 벽화</vt:lpstr>
      <vt:lpstr>제 4 장 회계정보시스템 분석</vt:lpstr>
      <vt:lpstr>제1절. 회계정보시스템의 분석</vt:lpstr>
      <vt:lpstr>(2) 구조적 시스템 분석(1/3)</vt:lpstr>
      <vt:lpstr>(2) 구조적 시스템 분석(2/3)</vt:lpstr>
      <vt:lpstr>(2) 구조적 시스템 분석(3/3)</vt:lpstr>
      <vt:lpstr>제 2절 자료 흐름도의 모형화</vt:lpstr>
      <vt:lpstr>PowerPoint 프레젠테이션</vt:lpstr>
      <vt:lpstr>PowerPoint 프레젠테이션</vt:lpstr>
      <vt:lpstr>PowerPoint 프레젠테이션</vt:lpstr>
      <vt:lpstr>구조적 분석 도구(자료흐름도)1</vt:lpstr>
      <vt:lpstr>구조적 분석 도구(자료흐름도) 2</vt:lpstr>
      <vt:lpstr>구조적 분석 도구(자료흐름도) 3 </vt:lpstr>
      <vt:lpstr>구조적 분석 도구(자료흐름도) 4 </vt:lpstr>
      <vt:lpstr>DFD for Payroll processing</vt:lpstr>
      <vt:lpstr>Expansion of the DFD for Payroll processing</vt:lpstr>
      <vt:lpstr>Expansion of process  P2 of the DFD of Payroll Processing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9 장 회계정보시스템 구축단계</dc:title>
  <dc:creator>한국통신</dc:creator>
  <cp:lastModifiedBy>USER</cp:lastModifiedBy>
  <cp:revision>16</cp:revision>
  <dcterms:created xsi:type="dcterms:W3CDTF">2000-11-06T10:07:55Z</dcterms:created>
  <dcterms:modified xsi:type="dcterms:W3CDTF">2019-03-07T07:52:32Z</dcterms:modified>
</cp:coreProperties>
</file>