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notesMasterIdLst>
    <p:notesMasterId r:id="rId36"/>
  </p:notesMasterIdLst>
  <p:handoutMasterIdLst>
    <p:handoutMasterId r:id="rId37"/>
  </p:handoutMasterIdLst>
  <p:sldIdLst>
    <p:sldId id="311" r:id="rId2"/>
    <p:sldId id="335" r:id="rId3"/>
    <p:sldId id="314" r:id="rId4"/>
    <p:sldId id="315" r:id="rId5"/>
    <p:sldId id="316" r:id="rId6"/>
    <p:sldId id="317" r:id="rId7"/>
    <p:sldId id="318" r:id="rId8"/>
    <p:sldId id="319" r:id="rId9"/>
    <p:sldId id="320" r:id="rId10"/>
    <p:sldId id="386" r:id="rId11"/>
    <p:sldId id="336" r:id="rId12"/>
    <p:sldId id="387" r:id="rId13"/>
    <p:sldId id="388" r:id="rId14"/>
    <p:sldId id="389" r:id="rId15"/>
    <p:sldId id="376" r:id="rId16"/>
    <p:sldId id="377" r:id="rId17"/>
    <p:sldId id="378" r:id="rId18"/>
    <p:sldId id="379" r:id="rId19"/>
    <p:sldId id="380" r:id="rId20"/>
    <p:sldId id="381" r:id="rId21"/>
    <p:sldId id="391" r:id="rId22"/>
    <p:sldId id="392" r:id="rId23"/>
    <p:sldId id="393" r:id="rId24"/>
    <p:sldId id="382" r:id="rId25"/>
    <p:sldId id="394" r:id="rId26"/>
    <p:sldId id="395" r:id="rId27"/>
    <p:sldId id="396" r:id="rId28"/>
    <p:sldId id="383" r:id="rId29"/>
    <p:sldId id="384" r:id="rId30"/>
    <p:sldId id="397" r:id="rId31"/>
    <p:sldId id="385" r:id="rId32"/>
    <p:sldId id="398" r:id="rId33"/>
    <p:sldId id="399" r:id="rId34"/>
    <p:sldId id="400" r:id="rId35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2400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0099"/>
    <a:srgbClr val="CCFF33"/>
    <a:srgbClr val="006633"/>
    <a:srgbClr val="FFFF66"/>
    <a:srgbClr val="FFFFCC"/>
    <a:srgbClr val="0000FF"/>
    <a:srgbClr val="FF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66" d="100"/>
          <a:sy n="66" d="100"/>
        </p:scale>
        <p:origin x="-451" y="-120"/>
      </p:cViewPr>
      <p:guideLst>
        <p:guide orient="horz" pos="3552"/>
        <p:guide pos="42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5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44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44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0">
              <a:defRPr sz="1200">
                <a:latin typeface="Arial" charset="0"/>
                <a:ea typeface="돋움" pitchFamily="50" charset="-127"/>
              </a:defRPr>
            </a:lvl1pPr>
          </a:lstStyle>
          <a:p>
            <a:pPr>
              <a:defRPr/>
            </a:pPr>
            <a:fld id="{42CE6CA6-709A-4624-A26C-F683E4031E4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3296970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564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1pPr>
    <a:lvl2pPr marL="4572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2pPr>
    <a:lvl3pPr marL="9144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3pPr>
    <a:lvl4pPr marL="13716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4pPr>
    <a:lvl5pPr marL="1828800" algn="l" defTabSz="7620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돋움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7" name="Rectangle 5"/>
          <p:cNvSpPr>
            <a:spLocks noGrp="1" noChangeArrowheads="1"/>
          </p:cNvSpPr>
          <p:nvPr>
            <p:ph type="ctrTitle" sz="quarter"/>
          </p:nvPr>
        </p:nvSpPr>
        <p:spPr>
          <a:xfrm>
            <a:off x="12192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362200" y="3886200"/>
            <a:ext cx="60960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FFED72-2815-4D2D-AF1C-D2A90E57F33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129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32A4-2C4B-4201-9F5A-AD3635931AF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988260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1BD9F-DC3D-4F8E-A383-13C771C95D8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193561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8E354E-6545-4B30-AFD6-4CD2FA1C809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07952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3386D-0EC6-4165-8351-52E4E847E3C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94117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872824-DD80-44A2-94BB-18004ED49E1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105479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FF0936-4A94-4725-93E6-82F2DAADF45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301263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6F3CDB-E95C-459C-8229-89FBDC90762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07307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C1C10-7B7A-4A7F-8EC6-486AE0F668C4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88004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BF40D0-30F3-4C82-B1C5-53E940AE6E1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4478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6558E8-235E-4B08-9F74-2BD24F14DE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57809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3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300">
                <a:latin typeface="+mn-lt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957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300">
                <a:latin typeface="+mn-lt"/>
              </a:defRPr>
            </a:lvl1pPr>
          </a:lstStyle>
          <a:p>
            <a:pPr>
              <a:defRPr/>
            </a:pPr>
            <a:fld id="{C1A6FA4D-C85A-4DA5-AD57-E643E1E2B2B1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957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pitchFamily="50" charset="-127"/>
          <a:ea typeface="굴림" pitchFamily="50" charset="-127"/>
        </a:defRPr>
      </a:lvl9pPr>
    </p:titleStyle>
    <p:bodyStyle>
      <a:lvl1pPr marL="482600" indent="-482600" algn="l" rtl="0" eaLnBrk="0" fontAlgn="ctr" latinLnBrk="1" hangingPunct="0">
        <a:spcBef>
          <a:spcPct val="20000"/>
        </a:spcBef>
        <a:spcAft>
          <a:spcPct val="0"/>
        </a:spcAft>
        <a:buClr>
          <a:srgbClr val="6A5CD0"/>
        </a:buClr>
        <a:buSzPct val="80000"/>
        <a:buFont typeface="Wingdings 2" pitchFamily="18" charset="2"/>
        <a:buChar char="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1041400" indent="-3683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 2" pitchFamily="18" charset="2"/>
        <a:buChar char="d"/>
        <a:defRPr kumimoji="1" sz="2400">
          <a:solidFill>
            <a:schemeClr val="tx1"/>
          </a:solidFill>
          <a:latin typeface="+mn-lt"/>
          <a:ea typeface="+mn-ea"/>
        </a:defRPr>
      </a:lvl2pPr>
      <a:lvl3pPr marL="1620838" indent="-327025" algn="l" rtl="0" eaLnBrk="0" fontAlgn="base" latinLnBrk="1" hangingPunct="0">
        <a:spcBef>
          <a:spcPct val="20000"/>
        </a:spcBef>
        <a:spcAft>
          <a:spcPct val="0"/>
        </a:spcAft>
        <a:buClr>
          <a:srgbClr val="6A5CD0"/>
        </a:buClr>
        <a:buSzPct val="85000"/>
        <a:buFont typeface="Wingdings 2" pitchFamily="18" charset="2"/>
        <a:buChar char=""/>
        <a:defRPr kumimoji="1" sz="2200">
          <a:solidFill>
            <a:schemeClr val="tx1"/>
          </a:solidFill>
          <a:latin typeface="+mn-lt"/>
          <a:ea typeface="+mn-ea"/>
        </a:defRPr>
      </a:lvl3pPr>
      <a:lvl4pPr marL="2138363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SzPct val="90000"/>
        <a:buFont typeface="Wingdings 2" pitchFamily="18" charset="2"/>
        <a:buChar char="d"/>
        <a:defRPr kumimoji="1">
          <a:solidFill>
            <a:schemeClr val="tx1"/>
          </a:solidFill>
          <a:latin typeface="+mn-lt"/>
          <a:ea typeface="+mn-ea"/>
        </a:defRPr>
      </a:lvl4pPr>
      <a:lvl5pPr marL="2557463" indent="-228600" algn="l" rtl="0" eaLnBrk="0" fontAlgn="base" latinLnBrk="1" hangingPunct="0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5pPr>
      <a:lvl6pPr marL="30146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6pPr>
      <a:lvl7pPr marL="34718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7pPr>
      <a:lvl8pPr marL="39290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8pPr>
      <a:lvl9pPr marL="4386263" indent="-228600" algn="l" rtl="0" fontAlgn="base" latinLnBrk="1">
        <a:spcBef>
          <a:spcPct val="20000"/>
        </a:spcBef>
        <a:spcAft>
          <a:spcPct val="0"/>
        </a:spcAft>
        <a:buClr>
          <a:srgbClr val="6A5CD0"/>
        </a:buClr>
        <a:buSzPct val="95000"/>
        <a:buFont typeface="Wingdings 2" pitchFamily="18" charset="2"/>
        <a:buChar char=""/>
        <a:defRPr kumimoj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-152400"/>
            <a:ext cx="7772400" cy="2286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제 </a:t>
            </a:r>
            <a:r>
              <a:rPr lang="en-US" altLang="ko-KR" dirty="0" smtClean="0"/>
              <a:t>3 </a:t>
            </a:r>
            <a:r>
              <a:rPr lang="ko-KR" altLang="en-US" dirty="0" smtClean="0"/>
              <a:t>장 회계 데이터 모형화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514600"/>
            <a:ext cx="6400800" cy="3276600"/>
          </a:xfrm>
        </p:spPr>
        <p:txBody>
          <a:bodyPr/>
          <a:lstStyle/>
          <a:p>
            <a:pPr algn="l" eaLnBrk="1" hangingPunct="1">
              <a:buClr>
                <a:schemeClr val="tx1"/>
              </a:buClr>
            </a:pPr>
            <a:r>
              <a:rPr lang="ko-KR" altLang="en-US" dirty="0" smtClean="0"/>
              <a:t>제 </a:t>
            </a:r>
            <a:r>
              <a:rPr lang="en-US" altLang="ko-KR" dirty="0" smtClean="0"/>
              <a:t>1 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REA</a:t>
            </a:r>
            <a:r>
              <a:rPr lang="ko-KR" altLang="en-US" dirty="0" smtClean="0"/>
              <a:t> 모형과 사건회계모형</a:t>
            </a:r>
          </a:p>
          <a:p>
            <a:pPr algn="l" eaLnBrk="1" hangingPunct="1">
              <a:buClr>
                <a:schemeClr val="tx1"/>
              </a:buClr>
            </a:pPr>
            <a:r>
              <a:rPr lang="ko-KR" altLang="en-US" dirty="0" smtClean="0"/>
              <a:t>제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절 활동정보 회계모형</a:t>
            </a:r>
          </a:p>
          <a:p>
            <a:pPr algn="l" eaLnBrk="1" hangingPunct="1">
              <a:buClr>
                <a:schemeClr val="tx1"/>
              </a:buClr>
            </a:pPr>
            <a:endParaRPr lang="en-US" altLang="ko-K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76275"/>
          </a:xfrm>
        </p:spPr>
        <p:txBody>
          <a:bodyPr/>
          <a:lstStyle/>
          <a:p>
            <a:pPr>
              <a:defRPr/>
            </a:pPr>
            <a:r>
              <a:rPr lang="en-US" altLang="ko-KR" dirty="0" smtClean="0"/>
              <a:t>REA</a:t>
            </a:r>
            <a:r>
              <a:rPr lang="ko-KR" altLang="en-US" dirty="0" smtClean="0"/>
              <a:t>모형의 </a:t>
            </a:r>
            <a:r>
              <a:rPr lang="ko-KR" altLang="en-US" dirty="0" err="1" smtClean="0"/>
              <a:t>실예</a:t>
            </a:r>
            <a:endParaRPr lang="ko-KR" altLang="en-US" dirty="0"/>
          </a:p>
        </p:txBody>
      </p:sp>
      <p:sp>
        <p:nvSpPr>
          <p:cNvPr id="1126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1268" name="_x94209416" descr="EMB000004fc29d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357313"/>
            <a:ext cx="8643937" cy="528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(4) </a:t>
            </a:r>
            <a:r>
              <a:rPr lang="ko-KR" altLang="en-US" smtClean="0"/>
              <a:t>회계모형의 새로운 방향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ko-KR" altLang="en-US" sz="2400" smtClean="0"/>
              <a:t>전통적인 회계가 활동의 평가와 기업의 평가를 정확히 할 수 없는 근본적인 이유는 현행 회계처리 방식이 경양조직에서 발생하는 모든 회동을 추적하고 활동별로 자원의 변동을 포착할 수 없기 때문이다</a:t>
            </a:r>
            <a:r>
              <a:rPr lang="en-US" altLang="ko-KR" sz="2400" smtClean="0"/>
              <a:t>. </a:t>
            </a:r>
            <a:r>
              <a:rPr lang="ko-KR" altLang="en-US" sz="2400" smtClean="0"/>
              <a:t>경영조직의 활동과 자원의 흐름을 포착하기 위하여는 현재의 자원중심 회계처리 방식이 활동중심 회계처리 방식으로 대체되어야 한다</a:t>
            </a:r>
            <a:r>
              <a:rPr lang="en-US" altLang="ko-KR" sz="2400" smtClean="0"/>
              <a:t>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/>
              <a:t>2. </a:t>
            </a:r>
            <a:r>
              <a:rPr lang="ko-KR" altLang="en-US" dirty="0" err="1" smtClean="0"/>
              <a:t>관계형</a:t>
            </a:r>
            <a:r>
              <a:rPr lang="ko-KR" altLang="en-US" dirty="0" smtClean="0"/>
              <a:t> 데이터모형</a:t>
            </a:r>
            <a:endParaRPr lang="ko-KR" altLang="en-US" dirty="0"/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13316" name="_x94166336" descr="DRW000004fc29e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785938"/>
            <a:ext cx="8001000" cy="385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err="1" smtClean="0"/>
              <a:t>릴레이션의</a:t>
            </a:r>
            <a:r>
              <a:rPr lang="ko-KR" altLang="en-US" dirty="0" smtClean="0"/>
              <a:t> 구성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071563" y="2316163"/>
          <a:ext cx="7286625" cy="3398836"/>
        </p:xfrm>
        <a:graphic>
          <a:graphicData uri="http://schemas.openxmlformats.org/drawingml/2006/table">
            <a:tbl>
              <a:tblPr/>
              <a:tblGrid>
                <a:gridCol w="1046411"/>
                <a:gridCol w="642004"/>
                <a:gridCol w="1052919"/>
                <a:gridCol w="1168464"/>
                <a:gridCol w="2092819"/>
                <a:gridCol w="1284008"/>
              </a:tblGrid>
              <a:tr h="10959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한양신명조"/>
                        </a:rPr>
                        <a:t>사원번호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성명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한양신명조"/>
                        </a:rPr>
                        <a:t>우편번호</a:t>
                      </a: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도시명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주소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전화번호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4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신명조"/>
                        </a:rPr>
                        <a:t>200001</a:t>
                      </a: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성춘향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136-702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서울시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성북구 정릉동 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신명 신명조"/>
                        </a:rPr>
                        <a:t>861-1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910-3452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463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한양신명조"/>
                        </a:rPr>
                        <a:t>210002</a:t>
                      </a: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이몽룡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706-040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대구시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000">
                          <a:solidFill>
                            <a:srgbClr val="000000"/>
                          </a:solidFill>
                          <a:latin typeface="신명 신명조"/>
                        </a:rPr>
                        <a:t>수성구 황금동 </a:t>
                      </a:r>
                      <a:r>
                        <a:rPr lang="en-US" altLang="ko-KR" sz="1000">
                          <a:solidFill>
                            <a:srgbClr val="000000"/>
                          </a:solidFill>
                          <a:latin typeface="신명 신명조"/>
                        </a:rPr>
                        <a:t>123-5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850-6566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24" marB="45724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436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r>
              <a:rPr lang="ko-KR" altLang="ko-KR" sz="1000">
                <a:solidFill>
                  <a:srgbClr val="000000"/>
                </a:solidFill>
              </a:rPr>
              <a:t>사원</a:t>
            </a:r>
            <a:endParaRPr lang="ko-KR" altLang="ko-KR" sz="900"/>
          </a:p>
          <a:p>
            <a:pPr latinLnBrk="0"/>
            <a:endParaRPr lang="ko-KR" altLang="ko-K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개체관계 데이터모형의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err="1" smtClean="0"/>
              <a:t>관계형</a:t>
            </a:r>
            <a:r>
              <a:rPr lang="ko-KR" altLang="en-US" dirty="0" smtClean="0"/>
              <a:t> 모형으로의 변환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14375" y="1928813"/>
          <a:ext cx="3071813" cy="1928812"/>
        </p:xfrm>
        <a:graphic>
          <a:graphicData uri="http://schemas.openxmlformats.org/drawingml/2006/table">
            <a:tbl>
              <a:tblPr/>
              <a:tblGrid>
                <a:gridCol w="938308"/>
                <a:gridCol w="938308"/>
                <a:gridCol w="1195197"/>
              </a:tblGrid>
              <a:tr h="4107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사원명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근무처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수주액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최무현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서울시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5000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만원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07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강경북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부산시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7000</a:t>
                      </a: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만원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658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황대구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대구시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900" dirty="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6000</a:t>
                      </a:r>
                      <a:r>
                        <a:rPr lang="ko-KR" altLang="en-US" sz="900" dirty="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만원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33" marB="4573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38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4714875" y="2000250"/>
          <a:ext cx="3656014" cy="1928812"/>
        </p:xfrm>
        <a:graphic>
          <a:graphicData uri="http://schemas.openxmlformats.org/drawingml/2006/table">
            <a:tbl>
              <a:tblPr/>
              <a:tblGrid>
                <a:gridCol w="1828007"/>
                <a:gridCol w="609336"/>
                <a:gridCol w="1218671"/>
              </a:tblGrid>
              <a:tr h="547687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신명 신명조"/>
                        </a:rPr>
                        <a:t>주문번호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신명 신명조"/>
                          <a:ea typeface="신명 신명조"/>
                        </a:rPr>
                        <a:t>사원명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성과점수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6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01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최무현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10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43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03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최무현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10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43" marR="9144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0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graphicFrame>
        <p:nvGraphicFramePr>
          <p:cNvPr id="8" name="표 7"/>
          <p:cNvGraphicFramePr>
            <a:graphicFrameLocks noGrp="1"/>
          </p:cNvGraphicFramePr>
          <p:nvPr/>
        </p:nvGraphicFramePr>
        <p:xfrm>
          <a:off x="2643188" y="4357688"/>
          <a:ext cx="4071938" cy="1830488"/>
        </p:xfrm>
        <a:graphic>
          <a:graphicData uri="http://schemas.openxmlformats.org/drawingml/2006/table">
            <a:tbl>
              <a:tblPr/>
              <a:tblGrid>
                <a:gridCol w="1327887"/>
                <a:gridCol w="1327887"/>
                <a:gridCol w="1416164"/>
              </a:tblGrid>
              <a:tr h="310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u="sng">
                          <a:solidFill>
                            <a:srgbClr val="000000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신명 신명조"/>
                        </a:rPr>
                        <a:t>주문번호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고객명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수주일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082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01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 dirty="0" err="1">
                          <a:solidFill>
                            <a:srgbClr val="000000"/>
                          </a:solidFill>
                          <a:latin typeface="신명 신명조"/>
                        </a:rPr>
                        <a:t>김갑돌</a:t>
                      </a:r>
                      <a:endParaRPr lang="ko-KR" altLang="en-US" sz="10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2005/1/6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49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02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이을순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2005/4/2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24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04</a:t>
                      </a:r>
                      <a:endParaRPr 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900">
                          <a:solidFill>
                            <a:srgbClr val="000000"/>
                          </a:solidFill>
                          <a:latin typeface="신명 신명조"/>
                        </a:rPr>
                        <a:t>박정희</a:t>
                      </a:r>
                      <a:endParaRPr lang="ko-KR" altLang="en-US" sz="100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latin typeface="신명 신명조"/>
                          <a:ea typeface="신명 신명조"/>
                        </a:rPr>
                        <a:t>2005/6/7</a:t>
                      </a:r>
                      <a:endParaRPr lang="en-US" sz="1000" dirty="0">
                        <a:solidFill>
                          <a:srgbClr val="000000"/>
                        </a:solidFill>
                        <a:latin typeface="한양신명조"/>
                      </a:endParaRPr>
                    </a:p>
                  </a:txBody>
                  <a:tcPr marL="91439" marR="91439" marT="45709" marB="4570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54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dirty="0" smtClean="0"/>
              <a:t>3.</a:t>
            </a:r>
            <a:r>
              <a:rPr lang="ko-KR" altLang="en-US" dirty="0" smtClean="0"/>
              <a:t>사건회계모형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arenBoth"/>
            </a:pPr>
            <a:r>
              <a:rPr lang="ko-KR" altLang="en-US" sz="2800" dirty="0" smtClean="0"/>
              <a:t>데이터 모형화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ko-KR" sz="2400" dirty="0" err="1" smtClean="0"/>
              <a:t>Scorter</a:t>
            </a:r>
            <a:r>
              <a:rPr lang="en-US" altLang="ko-KR" sz="2400" dirty="0" smtClean="0"/>
              <a:t>[1969]</a:t>
            </a:r>
            <a:r>
              <a:rPr lang="ko-KR" altLang="en-US" sz="2400" dirty="0" smtClean="0"/>
              <a:t>의 사건회계이론에 초점을 맞추어 옴</a:t>
            </a:r>
            <a:r>
              <a:rPr lang="en-US" altLang="ko-KR" sz="2400" dirty="0" smtClean="0"/>
              <a:t>.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ko-KR" sz="2400" dirty="0" smtClean="0"/>
              <a:t>1979</a:t>
            </a:r>
            <a:r>
              <a:rPr lang="ko-KR" altLang="en-US" sz="2400" dirty="0" smtClean="0"/>
              <a:t>년에 데이터베이스 환경에서 구축된 사건 회계 시스템의 작업을 보다 일반화된  접근방법을 제안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ko-KR" sz="2400" dirty="0" smtClean="0"/>
              <a:t>Chen[1976]</a:t>
            </a:r>
            <a:r>
              <a:rPr lang="ko-KR" altLang="en-US" sz="2400" dirty="0" smtClean="0"/>
              <a:t>의 설계방법의 사용에 의해 </a:t>
            </a:r>
            <a:r>
              <a:rPr lang="en-US" altLang="ko-KR" sz="2400" dirty="0" smtClean="0"/>
              <a:t>McCarthy [1979]</a:t>
            </a:r>
            <a:r>
              <a:rPr lang="ko-KR" altLang="en-US" sz="2400" dirty="0" smtClean="0"/>
              <a:t>는 개체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관계집합의 원초적인 표현에 기초를 둔 회계시스템 구축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ko-KR" altLang="en-US" sz="2400" dirty="0" smtClean="0"/>
              <a:t>개체</a:t>
            </a:r>
            <a:r>
              <a:rPr lang="en-US" altLang="ko-KR" sz="2400" dirty="0" smtClean="0"/>
              <a:t>-</a:t>
            </a:r>
            <a:r>
              <a:rPr lang="ko-KR" altLang="en-US" sz="2400" dirty="0" smtClean="0"/>
              <a:t>관계 작품의 보다 중요한 면은 기업데이터 모형의 어의적 표현에  초점을 맞춘 것이다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ko-KR" sz="2900" smtClean="0"/>
              <a:t>(2) </a:t>
            </a:r>
            <a:r>
              <a:rPr lang="ko-KR" altLang="en-US" sz="2900" smtClean="0"/>
              <a:t>현행회계시스템의 한계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첫째</a:t>
            </a:r>
            <a:r>
              <a:rPr lang="en-US" altLang="ko-KR" smtClean="0"/>
              <a:t>, </a:t>
            </a:r>
            <a:r>
              <a:rPr lang="ko-KR" altLang="en-US" smtClean="0"/>
              <a:t>별도의 회계시스템과 경영정보 시스템을 운영하고 있다</a:t>
            </a:r>
            <a:r>
              <a:rPr lang="en-US" altLang="ko-KR" smtClean="0"/>
              <a:t>.</a:t>
            </a:r>
          </a:p>
          <a:p>
            <a:pPr eaLnBrk="1" hangingPunct="1"/>
            <a:r>
              <a:rPr lang="ko-KR" altLang="en-US" smtClean="0"/>
              <a:t>둘째</a:t>
            </a:r>
            <a:r>
              <a:rPr lang="en-US" altLang="ko-KR" smtClean="0"/>
              <a:t>, </a:t>
            </a:r>
            <a:r>
              <a:rPr lang="ko-KR" altLang="en-US" smtClean="0"/>
              <a:t>내부보고 목적의 회계의 상대적 낙후 </a:t>
            </a:r>
            <a:r>
              <a:rPr lang="en-US" altLang="ko-KR" smtClean="0"/>
              <a:t>(</a:t>
            </a:r>
            <a:r>
              <a:rPr lang="ko-KR" altLang="en-US" smtClean="0"/>
              <a:t>외부보고목적의 회계 강조</a:t>
            </a:r>
            <a:r>
              <a:rPr lang="en-US" altLang="ko-KR" smtClean="0"/>
              <a:t>)</a:t>
            </a:r>
          </a:p>
          <a:p>
            <a:pPr eaLnBrk="1" hangingPunct="1"/>
            <a:r>
              <a:rPr lang="ko-KR" altLang="en-US" smtClean="0"/>
              <a:t>셋째</a:t>
            </a:r>
            <a:r>
              <a:rPr lang="en-US" altLang="ko-KR" smtClean="0"/>
              <a:t>, </a:t>
            </a:r>
            <a:r>
              <a:rPr lang="ko-KR" altLang="en-US" smtClean="0"/>
              <a:t>회계상의 거래에 지나치게 집착 하고 있음 </a:t>
            </a:r>
            <a:r>
              <a:rPr lang="en-US" altLang="ko-KR" smtClean="0"/>
              <a:t>(</a:t>
            </a:r>
            <a:r>
              <a:rPr lang="ko-KR" altLang="en-US" smtClean="0"/>
              <a:t>비회계적인 정보도 체계 적으로 정리가 될 필요성이 있음</a:t>
            </a:r>
            <a:r>
              <a:rPr lang="en-US" altLang="ko-KR" smtClean="0"/>
              <a:t>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ko-KR" sz="2900" dirty="0"/>
              <a:t>4</a:t>
            </a:r>
            <a:r>
              <a:rPr lang="en-US" altLang="ko-KR" sz="2900" dirty="0" smtClean="0"/>
              <a:t>. </a:t>
            </a:r>
            <a:r>
              <a:rPr lang="ko-KR" altLang="en-US" sz="2900" dirty="0" smtClean="0"/>
              <a:t>발생주의 회계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ko-KR" altLang="en-US" smtClean="0"/>
              <a:t>발생주의 회계 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mtClean="0"/>
              <a:t>   경제활동으로 인한 모든 경제적 자원의 흐름을 보고하여 주는 회계방식</a:t>
            </a:r>
          </a:p>
          <a:p>
            <a:pPr eaLnBrk="1" hangingPunct="1"/>
            <a:r>
              <a:rPr lang="ko-KR" altLang="en-US" smtClean="0"/>
              <a:t>복식부기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mtClean="0"/>
              <a:t>   거래기록의 완전성을 확보할 수 있고</a:t>
            </a:r>
            <a:r>
              <a:rPr lang="en-US" altLang="ko-KR" smtClean="0"/>
              <a:t>, </a:t>
            </a:r>
            <a:r>
              <a:rPr lang="ko-KR" altLang="en-US" smtClean="0"/>
              <a:t>자기검증기능이 있다는 이유로 </a:t>
            </a:r>
            <a:r>
              <a:rPr lang="en-US" altLang="ko-KR" smtClean="0"/>
              <a:t>1494</a:t>
            </a:r>
            <a:r>
              <a:rPr lang="ko-KR" altLang="en-US" smtClean="0"/>
              <a:t>년 이후 계속 사용되고 있는 회계처리방식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제 </a:t>
            </a:r>
            <a:r>
              <a:rPr lang="en-US" altLang="ko-KR" dirty="0" smtClean="0"/>
              <a:t>2 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활동정보 회계모형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arenBoth"/>
            </a:pPr>
            <a:r>
              <a:rPr lang="ko-KR" altLang="en-US" smtClean="0"/>
              <a:t>기업활동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mtClean="0"/>
              <a:t>     활동이란 기업의 목표를 달성하기 위해 기업내의 여러 전문적인 집단이 수행 하는 반복적인 임무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mtClean="0"/>
              <a:t>기업활동의 구분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z="2000" smtClean="0"/>
              <a:t>영업 활동 </a:t>
            </a:r>
            <a:r>
              <a:rPr lang="en-US" altLang="ko-KR" sz="2000" smtClean="0">
                <a:latin typeface="Times New Roman" pitchFamily="18" charset="0"/>
              </a:rPr>
              <a:t>–</a:t>
            </a:r>
            <a:r>
              <a:rPr lang="ko-KR" altLang="en-US" sz="2000" smtClean="0"/>
              <a:t>구매활동</a:t>
            </a:r>
            <a:r>
              <a:rPr lang="en-US" altLang="ko-KR" sz="2000" smtClean="0"/>
              <a:t>, </a:t>
            </a:r>
            <a:r>
              <a:rPr lang="ko-KR" altLang="en-US" sz="2000" smtClean="0"/>
              <a:t>생산활동</a:t>
            </a:r>
            <a:r>
              <a:rPr lang="en-US" altLang="ko-KR" sz="2000" smtClean="0"/>
              <a:t>,</a:t>
            </a:r>
            <a:r>
              <a:rPr lang="ko-KR" altLang="en-US" sz="2000" smtClean="0"/>
              <a:t>판매활동</a:t>
            </a:r>
            <a:r>
              <a:rPr lang="en-US" altLang="ko-KR" sz="2000" smtClean="0"/>
              <a:t>, </a:t>
            </a:r>
            <a:r>
              <a:rPr lang="ko-KR" altLang="en-US" sz="2000" smtClean="0"/>
              <a:t>경영지원활동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z="2000" smtClean="0"/>
              <a:t>비영업 활동 </a:t>
            </a:r>
            <a:r>
              <a:rPr lang="en-US" altLang="ko-KR" sz="2000" smtClean="0">
                <a:latin typeface="Times New Roman" pitchFamily="18" charset="0"/>
              </a:rPr>
              <a:t>–</a:t>
            </a:r>
            <a:r>
              <a:rPr lang="en-US" altLang="ko-KR" sz="2000" smtClean="0"/>
              <a:t> </a:t>
            </a:r>
            <a:r>
              <a:rPr lang="ko-KR" altLang="en-US" sz="2000" smtClean="0"/>
              <a:t>자금활동</a:t>
            </a:r>
            <a:r>
              <a:rPr lang="en-US" altLang="ko-KR" sz="2000" smtClean="0"/>
              <a:t>, </a:t>
            </a:r>
            <a:r>
              <a:rPr lang="ko-KR" altLang="en-US" sz="2000" smtClean="0"/>
              <a:t>취득활동</a:t>
            </a:r>
            <a:r>
              <a:rPr lang="en-US" altLang="ko-KR" sz="2000" smtClean="0"/>
              <a:t>, </a:t>
            </a:r>
            <a:r>
              <a:rPr lang="ko-KR" altLang="en-US" sz="2000" smtClean="0"/>
              <a:t>처분활동</a:t>
            </a:r>
            <a:r>
              <a:rPr lang="en-US" altLang="ko-KR" sz="2000" smtClean="0"/>
              <a:t>, </a:t>
            </a:r>
            <a:r>
              <a:rPr lang="ko-KR" altLang="en-US" sz="2000" smtClean="0"/>
              <a:t>경영지원활동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z="2000" smtClean="0"/>
              <a:t>평가활동 </a:t>
            </a:r>
            <a:r>
              <a:rPr lang="en-US" altLang="ko-KR" sz="2000" smtClean="0"/>
              <a:t>- </a:t>
            </a:r>
            <a:r>
              <a:rPr lang="ko-KR" altLang="en-US" sz="2000" smtClean="0"/>
              <a:t>평가활동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>
              <a:defRPr/>
            </a:pPr>
            <a:r>
              <a:rPr lang="en-US" altLang="ko-KR" sz="2900" smtClean="0"/>
              <a:t>(2) </a:t>
            </a:r>
            <a:r>
              <a:rPr lang="ko-KR" altLang="en-US" sz="2900" smtClean="0"/>
              <a:t>활동정보와 활동정보회계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077200" cy="4114800"/>
          </a:xfrm>
        </p:spPr>
        <p:txBody>
          <a:bodyPr/>
          <a:lstStyle/>
          <a:p>
            <a:pPr eaLnBrk="1" hangingPunct="1"/>
            <a:r>
              <a:rPr lang="ko-KR" altLang="en-US" smtClean="0"/>
              <a:t>활동정보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mtClean="0"/>
              <a:t>   </a:t>
            </a:r>
            <a:r>
              <a:rPr lang="ko-KR" altLang="en-US" sz="2800" smtClean="0"/>
              <a:t>경영조직의 경제적 자원의 소비와 획득에 관한 결과를 체계적으로 보고하기 위해 각 활동으로  부터 입수되는 정보를 말한다</a:t>
            </a:r>
            <a:r>
              <a:rPr lang="en-US" altLang="ko-KR" sz="2800" smtClean="0"/>
              <a:t>.</a:t>
            </a:r>
          </a:p>
          <a:p>
            <a:pPr eaLnBrk="1" hangingPunct="1"/>
            <a:r>
              <a:rPr lang="ko-KR" altLang="en-US" sz="2800" smtClean="0"/>
              <a:t>활동정보회계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800" smtClean="0"/>
              <a:t>    활동정보에는 활동명과 활동으로 인한 경제적 자원의 소비 또는 획득에 관한 내용을 포함 하 는데 이 활동정보에 의한 회계를 말한다</a:t>
            </a:r>
            <a:r>
              <a:rPr lang="en-US" altLang="ko-KR" sz="2800" smtClean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958138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dirty="0" smtClean="0"/>
              <a:t>제 </a:t>
            </a:r>
            <a:r>
              <a:rPr lang="en-US" altLang="ko-KR" dirty="0" smtClean="0"/>
              <a:t>1 </a:t>
            </a:r>
            <a:r>
              <a:rPr lang="ko-KR" altLang="en-US" dirty="0" smtClean="0"/>
              <a:t>절 </a:t>
            </a:r>
            <a:r>
              <a:rPr lang="en-US" altLang="ko-KR" dirty="0" smtClean="0"/>
              <a:t>REA </a:t>
            </a:r>
            <a:r>
              <a:rPr lang="ko-KR" altLang="en-US" dirty="0" smtClean="0"/>
              <a:t>모형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en-US" altLang="ko-KR" smtClean="0"/>
              <a:t>REA </a:t>
            </a:r>
            <a:r>
              <a:rPr lang="ko-KR" altLang="en-US" smtClean="0"/>
              <a:t>모형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mtClean="0"/>
              <a:t>     </a:t>
            </a:r>
            <a:r>
              <a:rPr lang="en-US" altLang="ko-KR" smtClean="0"/>
              <a:t>(1) REA </a:t>
            </a:r>
            <a:r>
              <a:rPr lang="ko-KR" altLang="en-US" smtClean="0"/>
              <a:t>회계모형의 요소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mtClean="0"/>
              <a:t>     </a:t>
            </a:r>
            <a:r>
              <a:rPr lang="en-US" altLang="ko-KR" smtClean="0"/>
              <a:t>(2) REA </a:t>
            </a:r>
            <a:r>
              <a:rPr lang="ko-KR" altLang="en-US" smtClean="0"/>
              <a:t>일반모형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mtClean="0"/>
              <a:t>     </a:t>
            </a:r>
            <a:r>
              <a:rPr lang="en-US" altLang="ko-KR" smtClean="0"/>
              <a:t>(3) </a:t>
            </a:r>
            <a:r>
              <a:rPr lang="ko-KR" altLang="en-US" smtClean="0"/>
              <a:t>수정된 </a:t>
            </a:r>
            <a:r>
              <a:rPr lang="en-US" altLang="ko-KR" smtClean="0"/>
              <a:t>REA </a:t>
            </a:r>
            <a:r>
              <a:rPr lang="ko-KR" altLang="en-US" smtClean="0"/>
              <a:t>모형</a:t>
            </a:r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ko-KR" altLang="en-US" smtClean="0"/>
              <a:t>     </a:t>
            </a:r>
            <a:r>
              <a:rPr lang="en-US" altLang="ko-KR" smtClean="0"/>
              <a:t>(4) </a:t>
            </a:r>
            <a:r>
              <a:rPr lang="ko-KR" altLang="en-US" smtClean="0"/>
              <a:t>회계모형의 새로운 방향</a:t>
            </a:r>
            <a:endParaRPr lang="en-US" altLang="ko-KR" smtClean="0"/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mtClean="0"/>
              <a:t>2. </a:t>
            </a:r>
            <a:r>
              <a:rPr lang="ko-KR" altLang="en-US" smtClean="0"/>
              <a:t>관계형 데이터 모형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457200"/>
            <a:ext cx="8077200" cy="7620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2900" smtClean="0"/>
              <a:t>(3) </a:t>
            </a:r>
            <a:r>
              <a:rPr lang="ko-KR" altLang="en-US" sz="2900" smtClean="0"/>
              <a:t>활동정보처리에서 여러가지 단계의 활동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/>
            <a:r>
              <a:rPr lang="ko-KR" altLang="en-US" sz="2800" smtClean="0"/>
              <a:t>제 </a:t>
            </a:r>
            <a:r>
              <a:rPr lang="en-US" altLang="ko-KR" sz="2800" smtClean="0"/>
              <a:t>1 </a:t>
            </a:r>
            <a:r>
              <a:rPr lang="ko-KR" altLang="en-US" sz="2800" smtClean="0"/>
              <a:t>단계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800" smtClean="0"/>
              <a:t>   경제적 활동을 식별하녀 단위활동과 세부활동을 파악한다</a:t>
            </a:r>
            <a:r>
              <a:rPr lang="en-US" altLang="ko-KR" sz="2800" smtClean="0"/>
              <a:t>.</a:t>
            </a:r>
          </a:p>
          <a:p>
            <a:pPr eaLnBrk="1" hangingPunct="1"/>
            <a:r>
              <a:rPr lang="ko-KR" altLang="en-US" sz="2800" smtClean="0"/>
              <a:t>제 </a:t>
            </a:r>
            <a:r>
              <a:rPr lang="en-US" altLang="ko-KR" sz="2800" smtClean="0"/>
              <a:t>2 </a:t>
            </a:r>
            <a:r>
              <a:rPr lang="ko-KR" altLang="en-US" sz="2800" smtClean="0"/>
              <a:t>단계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800" smtClean="0"/>
              <a:t>   활동정보를 토대로 활동정보시트를 작성한다</a:t>
            </a:r>
            <a:r>
              <a:rPr lang="en-US" altLang="ko-KR" sz="280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    </a:t>
            </a:r>
            <a:r>
              <a:rPr lang="ko-KR" altLang="en-US" sz="2000" smtClean="0"/>
              <a:t>활동가치 </a:t>
            </a:r>
            <a:r>
              <a:rPr lang="en-US" altLang="ko-KR" sz="2000" smtClean="0">
                <a:latin typeface="Times New Roman" pitchFamily="18" charset="0"/>
              </a:rPr>
              <a:t>–</a:t>
            </a:r>
            <a:r>
              <a:rPr lang="en-US" altLang="ko-KR" sz="2000" smtClean="0"/>
              <a:t> </a:t>
            </a:r>
            <a:r>
              <a:rPr lang="ko-KR" altLang="en-US" sz="2000" smtClean="0"/>
              <a:t>투입가치</a:t>
            </a:r>
            <a:r>
              <a:rPr lang="en-US" altLang="ko-KR" sz="2000" smtClean="0"/>
              <a:t>, </a:t>
            </a:r>
            <a:r>
              <a:rPr lang="ko-KR" altLang="en-US" sz="2000" smtClean="0"/>
              <a:t>결재가치</a:t>
            </a:r>
            <a:r>
              <a:rPr lang="en-US" altLang="ko-KR" sz="2000" smtClean="0"/>
              <a:t>, </a:t>
            </a:r>
            <a:r>
              <a:rPr lang="ko-KR" altLang="en-US" sz="2000" smtClean="0"/>
              <a:t>평가가치</a:t>
            </a:r>
          </a:p>
          <a:p>
            <a:pPr eaLnBrk="1" hangingPunct="1"/>
            <a:r>
              <a:rPr lang="ko-KR" altLang="en-US" sz="2800" smtClean="0"/>
              <a:t>제 </a:t>
            </a:r>
            <a:r>
              <a:rPr lang="en-US" altLang="ko-KR" sz="2800" smtClean="0"/>
              <a:t>3 </a:t>
            </a:r>
            <a:r>
              <a:rPr lang="ko-KR" altLang="en-US" sz="2800" smtClean="0"/>
              <a:t>단계</a:t>
            </a:r>
          </a:p>
          <a:p>
            <a:pPr eaLnBrk="1" hangingPunct="1">
              <a:buFont typeface="Wingdings 2" pitchFamily="18" charset="2"/>
              <a:buNone/>
            </a:pPr>
            <a:r>
              <a:rPr lang="ko-KR" altLang="en-US" sz="2800" smtClean="0"/>
              <a:t>   필요한 회계 및 기타 관리 및 경영보고서를 출력한다</a:t>
            </a:r>
            <a:r>
              <a:rPr lang="en-US" altLang="ko-KR" sz="2800" smtClean="0"/>
              <a:t>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285750" y="1643063"/>
          <a:ext cx="8429625" cy="4832350"/>
        </p:xfrm>
        <a:graphic>
          <a:graphicData uri="http://schemas.openxmlformats.org/drawingml/2006/table">
            <a:tbl>
              <a:tblPr/>
              <a:tblGrid>
                <a:gridCol w="1644650"/>
                <a:gridCol w="1778000"/>
                <a:gridCol w="5006975"/>
              </a:tblGrid>
              <a:tr h="65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단위 활동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T="45723" marB="45723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활동 가치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2700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대응되는 경제적 자원에 미치는 영향</a:t>
                      </a:r>
                      <a:endParaRPr kumimoji="0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5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생산 활동</a:t>
                      </a:r>
                    </a:p>
                  </a:txBody>
                  <a:tcPr marT="45723" marB="45723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투입 가치</a:t>
                      </a: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경제적 자원의 감소</a:t>
                      </a: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653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판매 활동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처분 활동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구매 활동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취득 활동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경영지원활동</a:t>
                      </a:r>
                    </a:p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자금 활동</a:t>
                      </a:r>
                    </a:p>
                  </a:txBody>
                  <a:tcPr marT="45723" marB="45723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결제 가치</a:t>
                      </a: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경제적 자원의 증가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＂ 　　　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경제적 자원의 감소 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＂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＂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경제적 자원의 증가 또는 감소</a:t>
                      </a: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56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평가 활동</a:t>
                      </a:r>
                    </a:p>
                  </a:txBody>
                  <a:tcPr marT="45723" marB="45723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평가 가치</a:t>
                      </a: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경제적 자원의 증가 또는 감소</a:t>
                      </a:r>
                    </a:p>
                  </a:txBody>
                  <a:tcPr marT="45723" marB="45723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576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sp>
        <p:nvSpPr>
          <p:cNvPr id="6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활동과 활동가치의 대응</a:t>
            </a:r>
            <a:endParaRPr lang="ko-KR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단계별 비교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85813" y="1928813"/>
          <a:ext cx="7858126" cy="4286337"/>
        </p:xfrm>
        <a:graphic>
          <a:graphicData uri="http://schemas.openxmlformats.org/drawingml/2006/table">
            <a:tbl>
              <a:tblPr/>
              <a:tblGrid>
                <a:gridCol w="1785938"/>
                <a:gridCol w="2915105"/>
                <a:gridCol w="3157083"/>
              </a:tblGrid>
              <a:tr h="69338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baseline="0" dirty="0">
                          <a:solidFill>
                            <a:srgbClr val="000000"/>
                          </a:solidFill>
                          <a:latin typeface="고딕"/>
                        </a:rPr>
                        <a:t>단계 시스템</a:t>
                      </a:r>
                      <a:endParaRPr lang="ko-KR" altLang="en-US" sz="2000" baseline="0" dirty="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marT="45717" marB="4571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baseline="0" dirty="0">
                          <a:solidFill>
                            <a:srgbClr val="000000"/>
                          </a:solidFill>
                          <a:latin typeface="고딕"/>
                        </a:rPr>
                        <a:t>전통적 원가 회계시스템</a:t>
                      </a:r>
                      <a:endParaRPr lang="ko-KR" altLang="en-US" sz="2000" baseline="0" dirty="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baseline="0">
                          <a:solidFill>
                            <a:srgbClr val="000000"/>
                          </a:solidFill>
                          <a:latin typeface="고딕"/>
                        </a:rPr>
                        <a:t>활동기준 원가 회계시스템</a:t>
                      </a:r>
                      <a:endParaRPr lang="ko-KR" altLang="en-US" sz="2000" baseline="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424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2000" baseline="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marT="45717" marB="4571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자 원</a:t>
                      </a:r>
                      <a:r>
                        <a:rPr lang="en-US" altLang="ko-KR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(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resources)</a:t>
                      </a: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자 원</a:t>
                      </a:r>
                      <a:r>
                        <a:rPr lang="en-US" altLang="ko-KR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(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resources)</a:t>
                      </a: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246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aseline="0">
                          <a:solidFill>
                            <a:srgbClr val="000000"/>
                          </a:solidFill>
                          <a:latin typeface="고딕"/>
                        </a:rPr>
                        <a:t>1 </a:t>
                      </a:r>
                      <a:r>
                        <a:rPr lang="ko-KR" alt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단 계 </a:t>
                      </a:r>
                    </a:p>
                  </a:txBody>
                  <a:tcPr marL="91439" marR="91439" marT="45717" marB="4571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↓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원가중심점</a:t>
                      </a:r>
                      <a:r>
                        <a:rPr lang="en-US" altLang="ko-KR" sz="2000" baseline="0">
                          <a:solidFill>
                            <a:srgbClr val="000000"/>
                          </a:solidFill>
                          <a:latin typeface="고딕"/>
                        </a:rPr>
                        <a:t>(</a:t>
                      </a:r>
                      <a:r>
                        <a:rPr 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cost center)</a:t>
                      </a: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↓ 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활 동</a:t>
                      </a:r>
                      <a:r>
                        <a:rPr lang="en-US" altLang="ko-KR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(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activity)</a:t>
                      </a: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791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aseline="0">
                          <a:solidFill>
                            <a:srgbClr val="000000"/>
                          </a:solidFill>
                          <a:latin typeface="고딕"/>
                        </a:rPr>
                        <a:t>2 </a:t>
                      </a:r>
                      <a:r>
                        <a:rPr lang="ko-KR" alt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단 계 </a:t>
                      </a:r>
                    </a:p>
                  </a:txBody>
                  <a:tcPr marL="91439" marR="91439" marT="45717" marB="45717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↓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원가 대상</a:t>
                      </a:r>
                      <a:r>
                        <a:rPr lang="en-US" altLang="ko-KR" sz="2000" baseline="0">
                          <a:solidFill>
                            <a:srgbClr val="000000"/>
                          </a:solidFill>
                          <a:latin typeface="고딕"/>
                        </a:rPr>
                        <a:t>(</a:t>
                      </a:r>
                      <a:r>
                        <a:rPr lang="en-US" sz="2000" baseline="0">
                          <a:solidFill>
                            <a:srgbClr val="000000"/>
                          </a:solidFill>
                          <a:latin typeface="고딕"/>
                        </a:rPr>
                        <a:t>cost object)</a:t>
                      </a: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8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↓</a:t>
                      </a: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원가 대상</a:t>
                      </a:r>
                      <a:r>
                        <a:rPr lang="en-US" altLang="ko-KR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(</a:t>
                      </a:r>
                      <a:r>
                        <a:rPr lang="en-US" sz="2000" baseline="0" dirty="0">
                          <a:solidFill>
                            <a:srgbClr val="000000"/>
                          </a:solidFill>
                          <a:latin typeface="고딕"/>
                        </a:rPr>
                        <a:t>cost object)</a:t>
                      </a:r>
                    </a:p>
                  </a:txBody>
                  <a:tcPr marL="91439" marR="91439" marT="45717" marB="4571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60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357188" y="500063"/>
          <a:ext cx="8358187" cy="5832585"/>
        </p:xfrm>
        <a:graphic>
          <a:graphicData uri="http://schemas.openxmlformats.org/drawingml/2006/table">
            <a:tbl>
              <a:tblPr/>
              <a:tblGrid>
                <a:gridCol w="1631950"/>
                <a:gridCol w="3459162"/>
                <a:gridCol w="3267075"/>
              </a:tblGrid>
              <a:tr h="88098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시스템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  <a:p>
                      <a:pPr marL="0" marR="0" lvl="0" indent="0" algn="just" defTabSz="914400" rtl="0" eaLnBrk="1" fontAlgn="base" latinLnBrk="1" hangingPunct="1">
                        <a:lnSpc>
                          <a:spcPct val="11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항목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T="45716" marB="45716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전통적 원가 회계시스템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활동기준 원가 회계시스템</a:t>
                      </a:r>
                      <a:endParaRPr kumimoji="0" lang="ko-KR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1359289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1.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기본가정의 차이</a:t>
                      </a:r>
                    </a:p>
                  </a:txBody>
                  <a:tcPr marT="45716" marB="45716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각 제품이 기업의 자원을 소비한다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.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제조간접비배분 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: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직접노동시간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기계시간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재료비</a:t>
                      </a: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각 활동이 기업의 자원을 소비한다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.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제조간접비배분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: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활동의 빈도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정도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활동유발요인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)</a:t>
                      </a: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81042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2.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제조간접비 구분의 차이</a:t>
                      </a:r>
                    </a:p>
                  </a:txBody>
                  <a:tcPr marT="45716" marB="45716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변동비와 고정비로 구분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생산량과의 비례여부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)</a:t>
                      </a: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단위기준활동원가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직접노동시간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기계시간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재료비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)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묶음기준활동원가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작업준비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자재이동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구매주문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검사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)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제품지원활동원가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공정설계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제품개량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설계변경통보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)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설비지원활동원가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공장및 건물관리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안전유지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조경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)</a:t>
                      </a: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1157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3.</a:t>
                      </a: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제조간접비와 배분기준과의 인과관계</a:t>
                      </a:r>
                    </a:p>
                  </a:txBody>
                  <a:tcPr marT="45716" marB="45716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인과관계가 낮다</a:t>
                      </a:r>
                      <a:r>
                        <a:rPr kumimoji="0" lang="en-US" altLang="ko-K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.</a:t>
                      </a: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인과관계를 고려함</a:t>
                      </a:r>
                    </a:p>
                  </a:txBody>
                  <a:tcPr marT="45716" marB="45716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624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2900" smtClean="0"/>
              <a:t>(4) </a:t>
            </a:r>
            <a:r>
              <a:rPr lang="ko-KR" altLang="en-US" sz="2900" smtClean="0"/>
              <a:t>활동기준회계개념의 확장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1)</a:t>
            </a:r>
            <a:r>
              <a:rPr lang="ko-KR" altLang="en-US" sz="2800" smtClean="0"/>
              <a:t>초기활동기준회계의 한계</a:t>
            </a:r>
          </a:p>
          <a:p>
            <a:pPr eaLnBrk="1" hangingPunct="1"/>
            <a:r>
              <a:rPr lang="ko-KR" altLang="en-US" sz="2800" smtClean="0"/>
              <a:t>각 활동에 대한 정보와 기업성과에 대한 비재무적 성과 측정치를 제공하지 못함</a:t>
            </a:r>
          </a:p>
          <a:p>
            <a:pPr eaLnBrk="1" hangingPunct="1"/>
            <a:r>
              <a:rPr lang="ko-KR" altLang="en-US" sz="2800" smtClean="0"/>
              <a:t>개별적인 활동에 대한 정보를 제공하지 못함 </a:t>
            </a:r>
            <a:r>
              <a:rPr lang="en-US" altLang="ko-KR" sz="2800" smtClean="0">
                <a:latin typeface="Times New Roman" pitchFamily="18" charset="0"/>
              </a:rPr>
              <a:t>–</a:t>
            </a:r>
            <a:r>
              <a:rPr lang="en-US" altLang="ko-KR" sz="2800" smtClean="0"/>
              <a:t> </a:t>
            </a:r>
            <a:r>
              <a:rPr lang="ko-KR" altLang="en-US" sz="2800" smtClean="0"/>
              <a:t>제조원가를 원가집합으로 배분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altLang="ko-KR" sz="2800" smtClean="0"/>
              <a:t>2) </a:t>
            </a:r>
            <a:r>
              <a:rPr lang="ko-KR" altLang="en-US" sz="2800" smtClean="0"/>
              <a:t>활동기준회계의 </a:t>
            </a:r>
            <a:r>
              <a:rPr lang="en-US" altLang="ko-KR" sz="2800" smtClean="0"/>
              <a:t>2</a:t>
            </a:r>
            <a:r>
              <a:rPr lang="ko-KR" altLang="en-US" sz="2800" smtClean="0"/>
              <a:t>차원 모형</a:t>
            </a:r>
          </a:p>
          <a:p>
            <a:pPr eaLnBrk="1" hangingPunct="1"/>
            <a:r>
              <a:rPr lang="ko-KR" altLang="en-US" sz="2800" smtClean="0"/>
              <a:t>기업활동 중 개선</a:t>
            </a:r>
            <a:r>
              <a:rPr lang="en-US" altLang="ko-KR" sz="2800" smtClean="0"/>
              <a:t>, </a:t>
            </a:r>
            <a:r>
              <a:rPr lang="ko-KR" altLang="en-US" sz="2800" smtClean="0"/>
              <a:t>제거되어야 할 활동에 대한 정보가 필요         </a:t>
            </a:r>
            <a:r>
              <a:rPr lang="en-US" altLang="ko-KR" sz="2800" smtClean="0"/>
              <a:t>2</a:t>
            </a:r>
            <a:r>
              <a:rPr lang="ko-KR" altLang="en-US" sz="2800" smtClean="0"/>
              <a:t>차원적 개념으로 확대</a:t>
            </a:r>
          </a:p>
          <a:p>
            <a:pPr eaLnBrk="1" hangingPunct="1"/>
            <a:r>
              <a:rPr lang="ko-KR" altLang="en-US" sz="2800" smtClean="0"/>
              <a:t>원가배분관점과 업무처리 관점이다</a:t>
            </a:r>
            <a:r>
              <a:rPr lang="en-US" altLang="ko-KR" sz="2800" smtClean="0"/>
              <a:t>.</a:t>
            </a:r>
          </a:p>
          <a:p>
            <a:pPr eaLnBrk="1" hangingPunct="1">
              <a:buFont typeface="Wingdings 2" pitchFamily="18" charset="2"/>
              <a:buNone/>
            </a:pPr>
            <a:endParaRPr lang="en-US" altLang="ko-KR" sz="2800" smtClean="0"/>
          </a:p>
        </p:txBody>
      </p:sp>
      <p:sp>
        <p:nvSpPr>
          <p:cNvPr id="26628" name="AutoShape 4"/>
          <p:cNvSpPr>
            <a:spLocks noChangeArrowheads="1"/>
          </p:cNvSpPr>
          <p:nvPr/>
        </p:nvSpPr>
        <p:spPr bwMode="auto">
          <a:xfrm>
            <a:off x="3276600" y="4876800"/>
            <a:ext cx="457200" cy="381000"/>
          </a:xfrm>
          <a:prstGeom prst="rightArrow">
            <a:avLst>
              <a:gd name="adj1" fmla="val 50000"/>
              <a:gd name="adj2" fmla="val 30000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활동기준회계의 개념적 모형</a:t>
            </a:r>
            <a:endParaRPr lang="ko-KR" altLang="en-US" dirty="0"/>
          </a:p>
        </p:txBody>
      </p:sp>
      <p:sp>
        <p:nvSpPr>
          <p:cNvPr id="2765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27652" name="_x73112160" descr="DRW000004fc29f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1785938"/>
            <a:ext cx="771525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 dirty="0" smtClean="0"/>
              <a:t>원가동인의 예</a:t>
            </a:r>
            <a:r>
              <a:rPr lang="en-US" altLang="ko-KR" dirty="0" smtClean="0"/>
              <a:t>1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714375" y="1857375"/>
          <a:ext cx="7715251" cy="4357689"/>
        </p:xfrm>
        <a:graphic>
          <a:graphicData uri="http://schemas.openxmlformats.org/drawingml/2006/table">
            <a:tbl>
              <a:tblPr/>
              <a:tblGrid>
                <a:gridCol w="1973728"/>
                <a:gridCol w="1973728"/>
                <a:gridCol w="1794067"/>
                <a:gridCol w="1973728"/>
              </a:tblGrid>
              <a:tr h="749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dirty="0">
                          <a:solidFill>
                            <a:srgbClr val="000000"/>
                          </a:solidFill>
                          <a:latin typeface="고딕"/>
                        </a:rPr>
                        <a:t>활동</a:t>
                      </a:r>
                      <a:endParaRPr lang="ko-KR" altLang="en-US" sz="2000" dirty="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>
                          <a:solidFill>
                            <a:srgbClr val="000000"/>
                          </a:solidFill>
                          <a:latin typeface="고딕"/>
                        </a:rPr>
                        <a:t>원가동인 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>
                          <a:solidFill>
                            <a:srgbClr val="000000"/>
                          </a:solidFill>
                          <a:latin typeface="고딕"/>
                        </a:rPr>
                        <a:t>활동 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>
                          <a:solidFill>
                            <a:srgbClr val="000000"/>
                          </a:solidFill>
                          <a:latin typeface="고딕"/>
                        </a:rPr>
                        <a:t>원가동인</a:t>
                      </a:r>
                      <a:endParaRPr lang="ko-KR" altLang="en-US" sz="2000">
                        <a:solidFill>
                          <a:srgbClr val="000000"/>
                        </a:solidFill>
                        <a:latin typeface="고딕"/>
                      </a:endParaRP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49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부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고딕"/>
                        </a:rPr>
                        <a:t>.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과 공통활동</a:t>
                      </a:r>
                    </a:p>
                  </a:txBody>
                  <a:tcPr marL="91439" marR="9143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인원수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공정검사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0000"/>
                          </a:solidFill>
                          <a:latin typeface="고딕"/>
                        </a:rPr>
                        <a:t>lot</a:t>
                      </a: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수</a:t>
                      </a:r>
                      <a:r>
                        <a:rPr lang="en-US" altLang="ko-KR" sz="2000">
                          <a:solidFill>
                            <a:srgbClr val="000000"/>
                          </a:solidFill>
                          <a:latin typeface="고딕"/>
                        </a:rPr>
                        <a:t>, </a:t>
                      </a: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생산수량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원부자재 출고</a:t>
                      </a:r>
                    </a:p>
                  </a:txBody>
                  <a:tcPr marL="91439" marR="9143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출고톤수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설비보수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설비투입시간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884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수입검사</a:t>
                      </a:r>
                    </a:p>
                  </a:txBody>
                  <a:tcPr marL="91439" marR="9143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입고건수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수송지원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배치인원</a:t>
                      </a:r>
                      <a:r>
                        <a:rPr lang="en-US" altLang="ko-KR" sz="2000" dirty="0">
                          <a:solidFill>
                            <a:srgbClr val="000000"/>
                          </a:solidFill>
                          <a:latin typeface="고딕"/>
                        </a:rPr>
                        <a:t>, </a:t>
                      </a: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수송중량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971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시험검사</a:t>
                      </a:r>
                    </a:p>
                  </a:txBody>
                  <a:tcPr marL="91439" marR="91439" anchor="ctr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시험항목수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>
                          <a:solidFill>
                            <a:srgbClr val="000000"/>
                          </a:solidFill>
                          <a:latin typeface="고딕"/>
                        </a:rPr>
                        <a:t>생산관리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dirty="0">
                          <a:solidFill>
                            <a:srgbClr val="000000"/>
                          </a:solidFill>
                          <a:latin typeface="고딕"/>
                        </a:rPr>
                        <a:t>계획건수</a:t>
                      </a:r>
                    </a:p>
                  </a:txBody>
                  <a:tcPr marL="91439" marR="91439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70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ko-KR" altLang="en-US" dirty="0" smtClean="0"/>
              <a:t>원가동인의 예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428625" y="863600"/>
          <a:ext cx="8358188" cy="5624892"/>
        </p:xfrm>
        <a:graphic>
          <a:graphicData uri="http://schemas.openxmlformats.org/drawingml/2006/table">
            <a:tbl>
              <a:tblPr/>
              <a:tblGrid>
                <a:gridCol w="2933700"/>
                <a:gridCol w="1495425"/>
                <a:gridCol w="2214563"/>
                <a:gridCol w="1714500"/>
              </a:tblGrid>
              <a:tr h="3501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활동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원가동인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활동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원가동인</a:t>
                      </a:r>
                      <a:endParaRPr kumimoji="0" lang="ko-KR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고딕"/>
                        <a:ea typeface="굴림" pitchFamily="50" charset="-127"/>
                      </a:endParaRP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627506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용해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정련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열처리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가열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절단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Press,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후처리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기계작업시간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사상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(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외주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),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열간절단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냉각절단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생산수량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82187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입고전표접수 및 확인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자재의 창고입고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입고전표 날인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보관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입고자료입력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Bundle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출하의뢰접수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확인</a:t>
                      </a:r>
                    </a:p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사무실전표확인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계근실시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업체수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0165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경비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면적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수처리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용수량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32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원자재 출고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수입검사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출고톤수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utility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입고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입고건수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47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부자재 출고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수입검사 소모성자재출고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형단조 출고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일반외주검사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출고건수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시험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차축시험검사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시험항목수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시험건수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32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차축공정검사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생산수량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설비보전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직접작업시간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47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기획조정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품질경영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정보관리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총무일반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노조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식당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인력관리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교육훈련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안전보전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인원수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차부품발주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외주관리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잡자재구매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발주건수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32"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자금관리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회계처리</a:t>
                      </a:r>
                      <a:r>
                        <a:rPr kumimoji="0" lang="en-US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, </a:t>
                      </a: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주식관리</a:t>
                      </a:r>
                    </a:p>
                  </a:txBody>
                  <a:tcPr marL="72832" marR="72832" marT="36412" marB="36412" anchor="ctr" horzOverflow="overflow">
                    <a:lnL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생산금액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자산관리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27000" marR="0" lvl="0" indent="0" algn="just" defTabSz="914400" rtl="0" eaLnBrk="1" fontAlgn="base" latinLnBrk="1" hangingPunct="1">
                        <a:lnSpc>
                          <a:spcPct val="13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ko-KR" alt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고딕"/>
                          <a:ea typeface="굴림" pitchFamily="50" charset="-127"/>
                        </a:rPr>
                        <a:t>자산취득가격</a:t>
                      </a:r>
                    </a:p>
                  </a:txBody>
                  <a:tcPr marL="72832" marR="72832" marT="36412" marB="36412" anchor="ctr" horzOverflow="overflow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159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975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8382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2900" smtClean="0"/>
              <a:t>(5) </a:t>
            </a:r>
            <a:r>
              <a:rPr lang="ko-KR" altLang="en-US" sz="2900" smtClean="0"/>
              <a:t>기업형 회계 채택의 장애요인들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429000"/>
          </a:xfrm>
        </p:spPr>
        <p:txBody>
          <a:bodyPr/>
          <a:lstStyle/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mtClean="0"/>
              <a:t>1) </a:t>
            </a:r>
            <a:r>
              <a:rPr lang="ko-KR" altLang="en-US" smtClean="0"/>
              <a:t>복식부기 회계가 어렵다는 주장</a:t>
            </a:r>
          </a:p>
          <a:p>
            <a:pPr marL="609600" indent="-609600" eaLnBrk="1" hangingPunct="1">
              <a:buFontTx/>
              <a:buAutoNum type="arabicParenR"/>
            </a:pPr>
            <a:endParaRPr lang="ko-KR" altLang="en-US" smtClean="0"/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mtClean="0"/>
              <a:t>2) </a:t>
            </a:r>
            <a:r>
              <a:rPr lang="ko-KR" altLang="en-US" smtClean="0"/>
              <a:t>수익과 비용이 대응되지 않는다는 주장</a:t>
            </a:r>
          </a:p>
          <a:p>
            <a:pPr marL="609600" indent="-609600" eaLnBrk="1" hangingPunct="1">
              <a:buFontTx/>
              <a:buAutoNum type="arabicParenR"/>
            </a:pPr>
            <a:endParaRPr lang="ko-KR" altLang="en-US" smtClean="0"/>
          </a:p>
          <a:p>
            <a:pPr marL="609600" indent="-609600" eaLnBrk="1" hangingPunct="1">
              <a:buFont typeface="Wingdings 2" pitchFamily="18" charset="2"/>
              <a:buNone/>
            </a:pPr>
            <a:r>
              <a:rPr lang="en-US" altLang="ko-KR" smtClean="0"/>
              <a:t>3) </a:t>
            </a:r>
            <a:r>
              <a:rPr lang="ko-KR" altLang="en-US" smtClean="0"/>
              <a:t>예산통제가 어렵다는 주장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3. </a:t>
            </a:r>
            <a:r>
              <a:rPr lang="ko-KR" altLang="en-US" smtClean="0"/>
              <a:t>활동정보회계시스템의 도입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534400" cy="4648200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arenBoth"/>
            </a:pPr>
            <a:r>
              <a:rPr lang="ko-KR" altLang="en-US" sz="2800" smtClean="0"/>
              <a:t>대체회계방법의 채택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ko-KR" altLang="en-US" sz="2800" smtClean="0"/>
              <a:t>     회계처리의 어려움을 극복하면서 기업형 회계정보를 제공할 수 있는 대체적인 회계처리 방법이 요구 됨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ko-KR" altLang="en-US" sz="2800" smtClean="0"/>
              <a:t>                      </a:t>
            </a:r>
            <a:r>
              <a:rPr lang="ko-KR" altLang="en-US" smtClean="0"/>
              <a:t>  </a:t>
            </a:r>
            <a:r>
              <a:rPr lang="en-US" altLang="ko-KR" smtClean="0"/>
              <a:t>AIA 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sz="2800" smtClean="0"/>
              <a:t>     (</a:t>
            </a:r>
            <a:r>
              <a:rPr lang="ko-KR" altLang="en-US" sz="2800" smtClean="0"/>
              <a:t>활동정보회계 </a:t>
            </a:r>
            <a:r>
              <a:rPr lang="en-US" altLang="ko-KR" sz="2800" smtClean="0"/>
              <a:t>:Activity Information Accounting)</a:t>
            </a:r>
          </a:p>
          <a:p>
            <a:pPr marL="609600" indent="-609600"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en-US" altLang="ko-KR" sz="2800" smtClean="0"/>
              <a:t>      </a:t>
            </a:r>
            <a:r>
              <a:rPr lang="ko-KR" altLang="en-US" sz="2800" smtClean="0"/>
              <a:t>특별한 별도의 처리절차를 요하지 않아 경영조직 에서 경제적 자원을 동반하는 활동이 발생함과 동시에  이에 관련된 정보를 회계정보화 할 수 있는 회계처리 방법              </a:t>
            </a:r>
          </a:p>
        </p:txBody>
      </p:sp>
      <p:sp>
        <p:nvSpPr>
          <p:cNvPr id="31748" name="AutoShape 4"/>
          <p:cNvSpPr>
            <a:spLocks noChangeArrowheads="1"/>
          </p:cNvSpPr>
          <p:nvPr/>
        </p:nvSpPr>
        <p:spPr bwMode="auto">
          <a:xfrm>
            <a:off x="1447800" y="3200400"/>
            <a:ext cx="762000" cy="457200"/>
          </a:xfrm>
          <a:prstGeom prst="right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1. REA </a:t>
            </a:r>
            <a:r>
              <a:rPr lang="ko-KR" altLang="en-US" smtClean="0"/>
              <a:t>모형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ko-KR" smtClean="0"/>
              <a:t>McCarthy</a:t>
            </a:r>
            <a:r>
              <a:rPr lang="ko-KR" altLang="en-US" smtClean="0"/>
              <a:t>가 </a:t>
            </a:r>
            <a:r>
              <a:rPr lang="en-US" altLang="ko-KR" smtClean="0"/>
              <a:t>REA</a:t>
            </a:r>
            <a:r>
              <a:rPr lang="ko-KR" altLang="en-US" smtClean="0"/>
              <a:t>라고 불리 우는 개체</a:t>
            </a:r>
            <a:r>
              <a:rPr lang="en-US" altLang="ko-KR" smtClean="0"/>
              <a:t>-</a:t>
            </a:r>
            <a:r>
              <a:rPr lang="ko-KR" altLang="en-US" smtClean="0"/>
              <a:t>관계모형의 확장을 제안</a:t>
            </a:r>
            <a:r>
              <a:rPr lang="en-US" altLang="ko-KR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mtClean="0"/>
              <a:t>이 </a:t>
            </a:r>
            <a:r>
              <a:rPr lang="en-US" altLang="ko-KR" smtClean="0"/>
              <a:t>REA</a:t>
            </a:r>
            <a:r>
              <a:rPr lang="ko-KR" altLang="en-US" smtClean="0"/>
              <a:t>는 경제적 자원</a:t>
            </a:r>
            <a:r>
              <a:rPr lang="en-US" altLang="ko-KR" smtClean="0"/>
              <a:t>(economic Resource), </a:t>
            </a:r>
            <a:r>
              <a:rPr lang="ko-KR" altLang="en-US" smtClean="0"/>
              <a:t>경제적 사건</a:t>
            </a:r>
            <a:r>
              <a:rPr lang="en-US" altLang="ko-KR" smtClean="0"/>
              <a:t>(economic Event), </a:t>
            </a:r>
            <a:r>
              <a:rPr lang="ko-KR" altLang="en-US" smtClean="0"/>
              <a:t>경제적 대리인</a:t>
            </a:r>
            <a:r>
              <a:rPr lang="en-US" altLang="ko-KR" smtClean="0"/>
              <a:t>( economic Agents)</a:t>
            </a:r>
            <a:r>
              <a:rPr lang="ko-KR" altLang="en-US" smtClean="0"/>
              <a:t>나타낸다</a:t>
            </a:r>
            <a:r>
              <a:rPr lang="en-US" altLang="ko-KR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mtClean="0"/>
              <a:t>이 모형은 다음과 같은 요소로 구성된다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utoUpdateAnimBg="0"/>
      <p:bldP spid="54275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2771" name="_x86367160" descr="EMB00000f50137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4438"/>
            <a:ext cx="9144000" cy="564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직사각형 5"/>
          <p:cNvSpPr>
            <a:spLocks noChangeArrowheads="1"/>
          </p:cNvSpPr>
          <p:nvPr/>
        </p:nvSpPr>
        <p:spPr bwMode="auto">
          <a:xfrm>
            <a:off x="2786063" y="642938"/>
            <a:ext cx="303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활동정보회계의 개념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altLang="ko-KR" sz="2900" smtClean="0"/>
              <a:t>(2) AIA</a:t>
            </a:r>
            <a:r>
              <a:rPr lang="ko-KR" altLang="en-US" sz="2900" smtClean="0"/>
              <a:t>의 회계처리 원리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828800"/>
            <a:ext cx="8382000" cy="4038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ko-KR" altLang="en-US" smtClean="0"/>
              <a:t>발생된 활동으로 부터 활동가치와 활동에 동반되는 자원가치를 대응시키는 방식으로 회계처리 한다</a:t>
            </a:r>
            <a:r>
              <a:rPr lang="en-US" altLang="ko-KR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ko-KR" altLang="en-US" smtClean="0"/>
              <a:t>차변과 대변이라는 처리형식의 제약에서 벗어났다는 점과 활동정보를 원천으로 하여 특별한 별도의 절차를 거치지 않고 회계 처 리를 할 수 있다는 점이 전통회계와 다르다</a:t>
            </a:r>
            <a:r>
              <a:rPr lang="en-US" altLang="ko-KR" smtClean="0"/>
              <a:t>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4819" name="_x86365672" descr="EMB00000f5013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313"/>
            <a:ext cx="9144000" cy="550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직사각형 5"/>
          <p:cNvSpPr>
            <a:spLocks noChangeArrowheads="1"/>
          </p:cNvSpPr>
          <p:nvPr/>
        </p:nvSpPr>
        <p:spPr bwMode="auto">
          <a:xfrm>
            <a:off x="1285875" y="571500"/>
            <a:ext cx="6715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활동정보회계를 처리하는 </a:t>
            </a:r>
            <a:r>
              <a:rPr lang="en-US" altLang="ko-KR"/>
              <a:t>EASY Keeping </a:t>
            </a:r>
            <a:r>
              <a:rPr lang="ko-KR" altLang="en-US"/>
              <a:t>화면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  <p:pic>
        <p:nvPicPr>
          <p:cNvPr id="35843" name="_x69762176" descr="EMB00000f50137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8929688" cy="578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직사각형 5"/>
          <p:cNvSpPr>
            <a:spLocks noChangeArrowheads="1"/>
          </p:cNvSpPr>
          <p:nvPr/>
        </p:nvSpPr>
        <p:spPr bwMode="auto">
          <a:xfrm>
            <a:off x="2214563" y="500063"/>
            <a:ext cx="40322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/>
              <a:t>활동정보회계를 처리한 화면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질의 및 응답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41403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(1)  REA</a:t>
            </a:r>
            <a:r>
              <a:rPr lang="ko-KR" altLang="en-US" smtClean="0"/>
              <a:t>회계모형의 요소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Monotype Sorts" pitchFamily="2" charset="2"/>
              <a:buChar char="¬"/>
            </a:pPr>
            <a:r>
              <a:rPr lang="ko-KR" altLang="en-US" sz="2800" smtClean="0">
                <a:solidFill>
                  <a:schemeClr val="tx2"/>
                </a:solidFill>
              </a:rPr>
              <a:t>경제적 자원</a:t>
            </a:r>
            <a:r>
              <a:rPr lang="en-US" altLang="ko-KR" sz="2800" smtClean="0">
                <a:solidFill>
                  <a:schemeClr val="tx2"/>
                </a:solidFill>
              </a:rPr>
              <a:t>( economic resource) : </a:t>
            </a:r>
            <a:r>
              <a:rPr lang="ko-KR" altLang="en-US" sz="2800" smtClean="0">
                <a:solidFill>
                  <a:schemeClr val="tx2"/>
                </a:solidFill>
              </a:rPr>
              <a:t>희소하며</a:t>
            </a:r>
            <a:r>
              <a:rPr lang="en-US" altLang="ko-KR" sz="2800" smtClean="0">
                <a:solidFill>
                  <a:schemeClr val="tx2"/>
                </a:solidFill>
              </a:rPr>
              <a:t>, </a:t>
            </a:r>
            <a:r>
              <a:rPr lang="ko-KR" altLang="en-US" sz="2800" smtClean="0">
                <a:solidFill>
                  <a:schemeClr val="tx2"/>
                </a:solidFill>
              </a:rPr>
              <a:t>유용성을 지니고 기업에 의해 사용되어질 수 있는 객체</a:t>
            </a:r>
            <a:r>
              <a:rPr lang="en-US" altLang="ko-KR" sz="280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­"/>
            </a:pPr>
            <a:r>
              <a:rPr lang="ko-KR" altLang="en-US" sz="2800" smtClean="0">
                <a:solidFill>
                  <a:schemeClr val="tx2"/>
                </a:solidFill>
              </a:rPr>
              <a:t>경제적 사건</a:t>
            </a:r>
            <a:r>
              <a:rPr lang="en-US" altLang="ko-KR" sz="2800" smtClean="0">
                <a:solidFill>
                  <a:schemeClr val="tx2"/>
                </a:solidFill>
              </a:rPr>
              <a:t>(economic events) : </a:t>
            </a:r>
            <a:r>
              <a:rPr lang="ko-KR" altLang="en-US" sz="2800" smtClean="0">
                <a:solidFill>
                  <a:schemeClr val="tx2"/>
                </a:solidFill>
              </a:rPr>
              <a:t>생산</a:t>
            </a:r>
            <a:r>
              <a:rPr lang="en-US" altLang="ko-KR" sz="2800" smtClean="0">
                <a:solidFill>
                  <a:schemeClr val="tx2"/>
                </a:solidFill>
              </a:rPr>
              <a:t>, </a:t>
            </a:r>
            <a:r>
              <a:rPr lang="ko-KR" altLang="en-US" sz="2800" smtClean="0">
                <a:solidFill>
                  <a:schemeClr val="tx2"/>
                </a:solidFill>
              </a:rPr>
              <a:t>판매</a:t>
            </a:r>
            <a:r>
              <a:rPr lang="en-US" altLang="ko-KR" sz="2800" smtClean="0">
                <a:solidFill>
                  <a:schemeClr val="tx2"/>
                </a:solidFill>
              </a:rPr>
              <a:t>, </a:t>
            </a:r>
            <a:r>
              <a:rPr lang="ko-KR" altLang="en-US" sz="2800" smtClean="0">
                <a:solidFill>
                  <a:schemeClr val="tx2"/>
                </a:solidFill>
              </a:rPr>
              <a:t>사용과 분배를 통해 경제적 자원의 변화를 주는 활동</a:t>
            </a:r>
            <a:r>
              <a:rPr lang="en-US" altLang="ko-KR" sz="280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®"/>
            </a:pPr>
            <a:r>
              <a:rPr lang="ko-KR" altLang="en-US" sz="2800" smtClean="0">
                <a:solidFill>
                  <a:schemeClr val="tx2"/>
                </a:solidFill>
              </a:rPr>
              <a:t>경제적 대리인</a:t>
            </a:r>
            <a:r>
              <a:rPr lang="en-US" altLang="ko-KR" sz="2400" smtClean="0">
                <a:solidFill>
                  <a:schemeClr val="tx2"/>
                </a:solidFill>
              </a:rPr>
              <a:t>(</a:t>
            </a:r>
            <a:r>
              <a:rPr lang="en-US" altLang="ko-KR" sz="2800" smtClean="0">
                <a:solidFill>
                  <a:schemeClr val="tx2"/>
                </a:solidFill>
              </a:rPr>
              <a:t>economic agents) : </a:t>
            </a:r>
            <a:r>
              <a:rPr lang="ko-KR" altLang="en-US" sz="2800" smtClean="0">
                <a:solidFill>
                  <a:schemeClr val="tx2"/>
                </a:solidFill>
              </a:rPr>
              <a:t>경제적 사건에 참여하는 사람이나 대리인을 포함</a:t>
            </a:r>
            <a:r>
              <a:rPr lang="en-US" altLang="ko-KR" sz="2800" smtClean="0">
                <a:solidFill>
                  <a:schemeClr val="tx2"/>
                </a:solidFill>
              </a:rPr>
              <a:t>.</a:t>
            </a:r>
          </a:p>
          <a:p>
            <a:pPr eaLnBrk="1" hangingPunct="1">
              <a:lnSpc>
                <a:spcPct val="90000"/>
              </a:lnSpc>
              <a:buFont typeface="Monotype Sorts" pitchFamily="2" charset="2"/>
              <a:buChar char="¯"/>
            </a:pPr>
            <a:r>
              <a:rPr lang="ko-KR" altLang="en-US" sz="2800" smtClean="0">
                <a:solidFill>
                  <a:schemeClr val="tx2"/>
                </a:solidFill>
              </a:rPr>
              <a:t>재고 흐름</a:t>
            </a:r>
            <a:r>
              <a:rPr lang="en-US" altLang="ko-KR" sz="2800" smtClean="0">
                <a:solidFill>
                  <a:schemeClr val="tx2"/>
                </a:solidFill>
              </a:rPr>
              <a:t>(stock flow) : </a:t>
            </a:r>
            <a:r>
              <a:rPr lang="ko-KR" altLang="en-US" sz="2800" smtClean="0">
                <a:solidFill>
                  <a:schemeClr val="tx2"/>
                </a:solidFill>
              </a:rPr>
              <a:t>시스템을 관통해 흐르는 상품이나 용역</a:t>
            </a:r>
            <a:r>
              <a:rPr lang="en-US" altLang="ko-KR" sz="2800" smtClean="0">
                <a:solidFill>
                  <a:schemeClr val="tx2"/>
                </a:solidFill>
              </a:rPr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55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5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autoUpdateAnimBg="0"/>
      <p:bldP spid="55299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57200"/>
            <a:ext cx="7772400" cy="5638800"/>
          </a:xfrm>
        </p:spPr>
        <p:txBody>
          <a:bodyPr/>
          <a:lstStyle/>
          <a:p>
            <a:pPr eaLnBrk="1" hangingPunct="1">
              <a:buFont typeface="Monotype Sorts" pitchFamily="2" charset="2"/>
              <a:buChar char="°"/>
            </a:pPr>
            <a:r>
              <a:rPr lang="ko-KR" altLang="en-US" sz="2800" smtClean="0"/>
              <a:t>이중성</a:t>
            </a:r>
            <a:r>
              <a:rPr lang="en-US" altLang="ko-KR" sz="2800" smtClean="0"/>
              <a:t>(duality) : </a:t>
            </a:r>
            <a:r>
              <a:rPr lang="ko-KR" altLang="en-US" sz="2800" smtClean="0"/>
              <a:t>기업의 자원 집합에 있어서 증가를 위해 경제적 자원의 집합에 있어서 대응하는 감소를 나타내는 관계개념</a:t>
            </a:r>
            <a:r>
              <a:rPr lang="en-US" altLang="ko-KR" sz="2800" smtClean="0"/>
              <a:t>.</a:t>
            </a:r>
          </a:p>
          <a:p>
            <a:pPr eaLnBrk="1" hangingPunct="1">
              <a:buFont typeface="Monotype Sorts" pitchFamily="2" charset="2"/>
              <a:buChar char="±"/>
            </a:pPr>
            <a:r>
              <a:rPr lang="ko-KR" altLang="en-US" sz="2800" smtClean="0"/>
              <a:t>경제적 단위</a:t>
            </a:r>
            <a:r>
              <a:rPr lang="en-US" altLang="ko-KR" sz="2800" smtClean="0"/>
              <a:t>(economic units) : </a:t>
            </a:r>
            <a:r>
              <a:rPr lang="ko-KR" altLang="en-US" sz="2800" smtClean="0"/>
              <a:t>경제적 사건에 참여하는 조직 내에서 판매원 같은 경제적 대리인</a:t>
            </a:r>
            <a:r>
              <a:rPr lang="en-US" altLang="ko-KR" sz="2800" smtClean="0"/>
              <a:t>.</a:t>
            </a:r>
          </a:p>
          <a:p>
            <a:pPr eaLnBrk="1" hangingPunct="1">
              <a:buFont typeface="Monotype Sorts" pitchFamily="2" charset="2"/>
              <a:buChar char="²"/>
            </a:pPr>
            <a:r>
              <a:rPr lang="ko-KR" altLang="en-US" sz="2800" smtClean="0"/>
              <a:t>통제</a:t>
            </a:r>
            <a:r>
              <a:rPr lang="en-US" altLang="ko-KR" sz="2800" smtClean="0"/>
              <a:t>(control) : </a:t>
            </a:r>
            <a:r>
              <a:rPr lang="ko-KR" altLang="en-US" sz="2800" smtClean="0"/>
              <a:t>경제적 사건</a:t>
            </a:r>
            <a:r>
              <a:rPr lang="en-US" altLang="ko-KR" sz="2800" smtClean="0"/>
              <a:t>, </a:t>
            </a:r>
            <a:r>
              <a:rPr lang="ko-KR" altLang="en-US" sz="2800" smtClean="0"/>
              <a:t>경제적 단위</a:t>
            </a:r>
            <a:r>
              <a:rPr lang="en-US" altLang="ko-KR" sz="2800" smtClean="0"/>
              <a:t>, </a:t>
            </a:r>
            <a:r>
              <a:rPr lang="ko-KR" altLang="en-US" sz="2800" smtClean="0"/>
              <a:t>경제적 대리인사이의 관계</a:t>
            </a:r>
            <a:r>
              <a:rPr lang="en-US" altLang="ko-KR" sz="2800" smtClean="0"/>
              <a:t>.</a:t>
            </a:r>
          </a:p>
          <a:p>
            <a:pPr eaLnBrk="1" hangingPunct="1">
              <a:buFont typeface="Monotype Sorts" pitchFamily="2" charset="2"/>
              <a:buChar char="³"/>
            </a:pPr>
            <a:r>
              <a:rPr lang="ko-KR" altLang="en-US" sz="2800" smtClean="0"/>
              <a:t>책임관계</a:t>
            </a:r>
            <a:r>
              <a:rPr lang="en-US" altLang="ko-KR" sz="2800" smtClean="0"/>
              <a:t>(responsibility relationship) : </a:t>
            </a:r>
            <a:r>
              <a:rPr lang="ko-KR" altLang="en-US" sz="2800" smtClean="0"/>
              <a:t>지역과 판매원 관계에서 감독자와 하급자 같은 보다 더 높은 차원을 가리킴</a:t>
            </a:r>
            <a:r>
              <a:rPr lang="en-US" altLang="ko-KR" sz="2800" smtClean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6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(2) REA</a:t>
            </a:r>
            <a:r>
              <a:rPr lang="ko-KR" altLang="en-US" smtClean="0"/>
              <a:t>의 일반모형</a:t>
            </a: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auto">
          <a:xfrm>
            <a:off x="914400" y="3886200"/>
            <a:ext cx="1447800" cy="381000"/>
          </a:xfrm>
          <a:prstGeom prst="rect">
            <a:avLst/>
          </a:prstGeom>
          <a:solidFill>
            <a:srgbClr val="0080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자원</a:t>
            </a:r>
            <a:endParaRPr lang="ko-KR" altLang="en-US"/>
          </a:p>
        </p:txBody>
      </p:sp>
      <p:sp>
        <p:nvSpPr>
          <p:cNvPr id="57349" name="Rectangle 5"/>
          <p:cNvSpPr>
            <a:spLocks noChangeArrowheads="1"/>
          </p:cNvSpPr>
          <p:nvPr/>
        </p:nvSpPr>
        <p:spPr bwMode="auto">
          <a:xfrm>
            <a:off x="3962400" y="3886200"/>
            <a:ext cx="14478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사건</a:t>
            </a:r>
            <a:endParaRPr lang="ko-KR" altLang="en-US"/>
          </a:p>
        </p:txBody>
      </p:sp>
      <p:sp>
        <p:nvSpPr>
          <p:cNvPr id="57350" name="Rectangle 6"/>
          <p:cNvSpPr>
            <a:spLocks noChangeArrowheads="1"/>
          </p:cNvSpPr>
          <p:nvPr/>
        </p:nvSpPr>
        <p:spPr bwMode="auto">
          <a:xfrm>
            <a:off x="6172200" y="2743200"/>
            <a:ext cx="17526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대리인</a:t>
            </a:r>
            <a:endParaRPr lang="ko-KR" altLang="en-US"/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6172200" y="5029200"/>
            <a:ext cx="18288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단위</a:t>
            </a:r>
            <a:endParaRPr lang="ko-KR" altLang="en-US"/>
          </a:p>
        </p:txBody>
      </p:sp>
      <p:sp>
        <p:nvSpPr>
          <p:cNvPr id="7175" name="Line 8"/>
          <p:cNvSpPr>
            <a:spLocks noChangeShapeType="1"/>
          </p:cNvSpPr>
          <p:nvPr/>
        </p:nvSpPr>
        <p:spPr bwMode="auto">
          <a:xfrm>
            <a:off x="2362200" y="4038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76" name="Line 9"/>
          <p:cNvSpPr>
            <a:spLocks noChangeShapeType="1"/>
          </p:cNvSpPr>
          <p:nvPr/>
        </p:nvSpPr>
        <p:spPr bwMode="auto">
          <a:xfrm flipH="1">
            <a:off x="3733800" y="4038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2438400" y="3886200"/>
            <a:ext cx="140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ko-KR" altLang="en-US">
                <a:solidFill>
                  <a:schemeClr val="bg2"/>
                </a:solidFill>
              </a:rPr>
              <a:t>재고흐름</a:t>
            </a:r>
            <a:endParaRPr lang="ko-KR" altLang="en-US"/>
          </a:p>
        </p:txBody>
      </p:sp>
      <p:sp>
        <p:nvSpPr>
          <p:cNvPr id="57355" name="AutoShape 11"/>
          <p:cNvSpPr>
            <a:spLocks noChangeArrowheads="1"/>
          </p:cNvSpPr>
          <p:nvPr/>
        </p:nvSpPr>
        <p:spPr bwMode="auto">
          <a:xfrm>
            <a:off x="3962400" y="2438400"/>
            <a:ext cx="1371600" cy="7620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이중성</a:t>
            </a:r>
            <a:endParaRPr lang="ko-KR" altLang="en-US"/>
          </a:p>
        </p:txBody>
      </p:sp>
      <p:sp>
        <p:nvSpPr>
          <p:cNvPr id="57356" name="AutoShape 12"/>
          <p:cNvSpPr>
            <a:spLocks noChangeArrowheads="1"/>
          </p:cNvSpPr>
          <p:nvPr/>
        </p:nvSpPr>
        <p:spPr bwMode="auto">
          <a:xfrm>
            <a:off x="6324600" y="3733800"/>
            <a:ext cx="1600200" cy="6858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통제</a:t>
            </a:r>
            <a:endParaRPr lang="ko-KR" altLang="en-US"/>
          </a:p>
        </p:txBody>
      </p:sp>
      <p:sp>
        <p:nvSpPr>
          <p:cNvPr id="57357" name="AutoShape 13"/>
          <p:cNvSpPr>
            <a:spLocks noChangeArrowheads="1"/>
          </p:cNvSpPr>
          <p:nvPr/>
        </p:nvSpPr>
        <p:spPr bwMode="auto">
          <a:xfrm>
            <a:off x="4038600" y="4953000"/>
            <a:ext cx="1371600" cy="6858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책임</a:t>
            </a:r>
            <a:endParaRPr lang="ko-KR" altLang="en-US"/>
          </a:p>
        </p:txBody>
      </p:sp>
      <p:sp>
        <p:nvSpPr>
          <p:cNvPr id="7181" name="Line 14"/>
          <p:cNvSpPr>
            <a:spLocks noChangeShapeType="1"/>
          </p:cNvSpPr>
          <p:nvPr/>
        </p:nvSpPr>
        <p:spPr bwMode="auto">
          <a:xfrm>
            <a:off x="44958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2" name="Line 15"/>
          <p:cNvSpPr>
            <a:spLocks noChangeShapeType="1"/>
          </p:cNvSpPr>
          <p:nvPr/>
        </p:nvSpPr>
        <p:spPr bwMode="auto">
          <a:xfrm>
            <a:off x="4724400" y="32766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3" name="Line 16"/>
          <p:cNvSpPr>
            <a:spLocks noChangeShapeType="1"/>
          </p:cNvSpPr>
          <p:nvPr/>
        </p:nvSpPr>
        <p:spPr bwMode="auto">
          <a:xfrm>
            <a:off x="5486400" y="40386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4" name="Line 17"/>
          <p:cNvSpPr>
            <a:spLocks noChangeShapeType="1"/>
          </p:cNvSpPr>
          <p:nvPr/>
        </p:nvSpPr>
        <p:spPr bwMode="auto">
          <a:xfrm>
            <a:off x="5486400" y="5181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5" name="Line 18"/>
          <p:cNvSpPr>
            <a:spLocks noChangeShapeType="1"/>
          </p:cNvSpPr>
          <p:nvPr/>
        </p:nvSpPr>
        <p:spPr bwMode="auto">
          <a:xfrm>
            <a:off x="5486400" y="54102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6" name="Line 19"/>
          <p:cNvSpPr>
            <a:spLocks noChangeShapeType="1"/>
          </p:cNvSpPr>
          <p:nvPr/>
        </p:nvSpPr>
        <p:spPr bwMode="auto">
          <a:xfrm>
            <a:off x="7086600" y="3200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7" name="Line 20"/>
          <p:cNvSpPr>
            <a:spLocks noChangeShapeType="1"/>
          </p:cNvSpPr>
          <p:nvPr/>
        </p:nvSpPr>
        <p:spPr bwMode="auto">
          <a:xfrm>
            <a:off x="7162800" y="4572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7188" name="AutoShape 21"/>
          <p:cNvSpPr>
            <a:spLocks noChangeArrowheads="1"/>
          </p:cNvSpPr>
          <p:nvPr/>
        </p:nvSpPr>
        <p:spPr bwMode="auto">
          <a:xfrm>
            <a:off x="2438400" y="3733800"/>
            <a:ext cx="1447800" cy="6858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57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7" dur="5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2" dur="5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7" dur="5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2" dur="5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7" dur="5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6" grpId="0" autoUpdateAnimBg="0"/>
      <p:bldP spid="57348" grpId="0" animBg="1" autoUpdateAnimBg="0"/>
      <p:bldP spid="57349" grpId="0" animBg="1" autoUpdateAnimBg="0"/>
      <p:bldP spid="57350" grpId="0" animBg="1" autoUpdateAnimBg="0"/>
      <p:bldP spid="57351" grpId="0" animBg="1" autoUpdateAnimBg="0"/>
      <p:bldP spid="57354" grpId="0" autoUpdateAnimBg="0"/>
      <p:bldP spid="57355" grpId="0" animBg="1" autoUpdateAnimBg="0"/>
      <p:bldP spid="57356" grpId="0" animBg="1" autoUpdateAnimBg="0"/>
      <p:bldP spid="5735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REA</a:t>
            </a:r>
            <a:r>
              <a:rPr lang="ko-KR" altLang="en-US" smtClean="0"/>
              <a:t>판매 주문입력 시스템 예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914400" y="3581400"/>
            <a:ext cx="16002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재고 항목</a:t>
            </a:r>
            <a:endParaRPr lang="ko-KR" altLang="en-US"/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990600" y="2133600"/>
            <a:ext cx="15240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현금 수입</a:t>
            </a:r>
            <a:endParaRPr lang="ko-KR" altLang="en-US"/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990600" y="5257800"/>
            <a:ext cx="16002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판매 지역</a:t>
            </a:r>
            <a:endParaRPr lang="ko-KR" altLang="en-US"/>
          </a:p>
        </p:txBody>
      </p:sp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4495800" y="3505200"/>
            <a:ext cx="14478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주문</a:t>
            </a:r>
            <a:r>
              <a:rPr lang="en-US" altLang="ko-KR">
                <a:solidFill>
                  <a:schemeClr val="bg2"/>
                </a:solidFill>
              </a:rPr>
              <a:t>/</a:t>
            </a:r>
            <a:r>
              <a:rPr lang="ko-KR" altLang="en-US">
                <a:solidFill>
                  <a:schemeClr val="bg2"/>
                </a:solidFill>
              </a:rPr>
              <a:t>판매</a:t>
            </a:r>
            <a:endParaRPr lang="ko-KR" altLang="en-US"/>
          </a:p>
        </p:txBody>
      </p:sp>
      <p:sp>
        <p:nvSpPr>
          <p:cNvPr id="58376" name="Rectangle 8"/>
          <p:cNvSpPr>
            <a:spLocks noChangeArrowheads="1"/>
          </p:cNvSpPr>
          <p:nvPr/>
        </p:nvSpPr>
        <p:spPr bwMode="auto">
          <a:xfrm>
            <a:off x="6400800" y="5181600"/>
            <a:ext cx="1676400" cy="5334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판매원</a:t>
            </a:r>
          </a:p>
        </p:txBody>
      </p:sp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6248400" y="1981200"/>
            <a:ext cx="1676400" cy="5334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고객</a:t>
            </a:r>
            <a:endParaRPr lang="ko-KR" altLang="en-US"/>
          </a:p>
        </p:txBody>
      </p:sp>
      <p:sp>
        <p:nvSpPr>
          <p:cNvPr id="58378" name="AutoShape 10"/>
          <p:cNvSpPr>
            <a:spLocks noChangeArrowheads="1"/>
          </p:cNvSpPr>
          <p:nvPr/>
        </p:nvSpPr>
        <p:spPr bwMode="auto">
          <a:xfrm>
            <a:off x="3505200" y="1828800"/>
            <a:ext cx="1981200" cy="9144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를 위한 대가</a:t>
            </a:r>
            <a:endParaRPr lang="ko-KR" altLang="en-US"/>
          </a:p>
        </p:txBody>
      </p:sp>
      <p:sp>
        <p:nvSpPr>
          <p:cNvPr id="58379" name="AutoShape 11"/>
          <p:cNvSpPr>
            <a:spLocks noChangeArrowheads="1"/>
          </p:cNvSpPr>
          <p:nvPr/>
        </p:nvSpPr>
        <p:spPr bwMode="auto">
          <a:xfrm>
            <a:off x="6629400" y="3352800"/>
            <a:ext cx="1524000" cy="6858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en-US" altLang="ko-KR">
                <a:solidFill>
                  <a:schemeClr val="bg2"/>
                </a:solidFill>
              </a:rPr>
              <a:t>~</a:t>
            </a:r>
            <a:r>
              <a:rPr lang="ko-KR" altLang="en-US">
                <a:solidFill>
                  <a:schemeClr val="bg2"/>
                </a:solidFill>
              </a:rPr>
              <a:t>의 집단</a:t>
            </a:r>
            <a:endParaRPr lang="ko-KR" altLang="en-US"/>
          </a:p>
        </p:txBody>
      </p:sp>
      <p:sp>
        <p:nvSpPr>
          <p:cNvPr id="58380" name="AutoShape 12"/>
          <p:cNvSpPr>
            <a:spLocks noChangeArrowheads="1"/>
          </p:cNvSpPr>
          <p:nvPr/>
        </p:nvSpPr>
        <p:spPr bwMode="auto">
          <a:xfrm>
            <a:off x="3886200" y="4953000"/>
            <a:ext cx="1524000" cy="8382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책임</a:t>
            </a:r>
            <a:endParaRPr lang="ko-KR" altLang="en-US"/>
          </a:p>
        </p:txBody>
      </p:sp>
      <p:sp>
        <p:nvSpPr>
          <p:cNvPr id="58381" name="AutoShape 13"/>
          <p:cNvSpPr>
            <a:spLocks noChangeArrowheads="1"/>
          </p:cNvSpPr>
          <p:nvPr/>
        </p:nvSpPr>
        <p:spPr bwMode="auto">
          <a:xfrm>
            <a:off x="2971800" y="3505200"/>
            <a:ext cx="1219200" cy="5334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재고흐름</a:t>
            </a:r>
            <a:endParaRPr lang="ko-KR" altLang="en-US"/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>
            <a:off x="2590800" y="37338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>
            <a:off x="2590800" y="22860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>
            <a:off x="2667000" y="5410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08" name="Line 17"/>
          <p:cNvSpPr>
            <a:spLocks noChangeShapeType="1"/>
          </p:cNvSpPr>
          <p:nvPr/>
        </p:nvSpPr>
        <p:spPr bwMode="auto">
          <a:xfrm>
            <a:off x="5486400" y="54102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09" name="Line 18"/>
          <p:cNvSpPr>
            <a:spLocks noChangeShapeType="1"/>
          </p:cNvSpPr>
          <p:nvPr/>
        </p:nvSpPr>
        <p:spPr bwMode="auto">
          <a:xfrm>
            <a:off x="7391400" y="41910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10" name="Line 19"/>
          <p:cNvSpPr>
            <a:spLocks noChangeShapeType="1"/>
          </p:cNvSpPr>
          <p:nvPr/>
        </p:nvSpPr>
        <p:spPr bwMode="auto">
          <a:xfrm>
            <a:off x="7315200" y="2667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11" name="Line 20"/>
          <p:cNvSpPr>
            <a:spLocks noChangeShapeType="1"/>
          </p:cNvSpPr>
          <p:nvPr/>
        </p:nvSpPr>
        <p:spPr bwMode="auto">
          <a:xfrm>
            <a:off x="5638800" y="2286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12" name="Line 21"/>
          <p:cNvSpPr>
            <a:spLocks noChangeShapeType="1"/>
          </p:cNvSpPr>
          <p:nvPr/>
        </p:nvSpPr>
        <p:spPr bwMode="auto">
          <a:xfrm>
            <a:off x="6019800" y="3733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8213" name="Line 22"/>
          <p:cNvSpPr>
            <a:spLocks noChangeShapeType="1"/>
          </p:cNvSpPr>
          <p:nvPr/>
        </p:nvSpPr>
        <p:spPr bwMode="auto">
          <a:xfrm>
            <a:off x="4267200" y="3733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8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 autoUpdateAnimBg="0"/>
      <p:bldP spid="58372" grpId="0" animBg="1" autoUpdateAnimBg="0"/>
      <p:bldP spid="58373" grpId="0" animBg="1" autoUpdateAnimBg="0"/>
      <p:bldP spid="58374" grpId="0" animBg="1" autoUpdateAnimBg="0"/>
      <p:bldP spid="58375" grpId="0" animBg="1" autoUpdateAnimBg="0"/>
      <p:bldP spid="58376" grpId="0" animBg="1" autoUpdateAnimBg="0"/>
      <p:bldP spid="58377" grpId="0" animBg="1" autoUpdateAnimBg="0"/>
      <p:bldP spid="58378" grpId="0" animBg="1" autoUpdateAnimBg="0"/>
      <p:bldP spid="58379" grpId="0" animBg="1" autoUpdateAnimBg="0"/>
      <p:bldP spid="58380" grpId="0" animBg="1" autoUpdateAnimBg="0"/>
      <p:bldP spid="58381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altLang="ko-KR" smtClean="0"/>
              <a:t> (3) </a:t>
            </a:r>
            <a:r>
              <a:rPr lang="ko-KR" altLang="en-US" smtClean="0"/>
              <a:t>수정된 </a:t>
            </a:r>
            <a:r>
              <a:rPr lang="en-US" altLang="ko-KR" smtClean="0"/>
              <a:t>REA</a:t>
            </a:r>
            <a:r>
              <a:rPr lang="ko-KR" altLang="en-US" smtClean="0"/>
              <a:t>모형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ko-KR" sz="2400" smtClean="0"/>
              <a:t>McCarthy</a:t>
            </a:r>
            <a:r>
              <a:rPr lang="ko-KR" altLang="en-US" sz="2400" smtClean="0"/>
              <a:t>의 모형은 기존 회계소프트웨어의 구축되어진 정보논리적 모형을 평가하기 위한 첫 번째 기초를 제공한다</a:t>
            </a:r>
            <a:r>
              <a:rPr lang="en-US" altLang="ko-KR" sz="2400" smtClean="0"/>
              <a:t>. </a:t>
            </a:r>
            <a:r>
              <a:rPr lang="ko-KR" altLang="en-US" sz="2400" smtClean="0"/>
              <a:t>기존 소프트웨어에서 구축되어진 정보논리적 모형은 다음의 두 가지 측면에서 </a:t>
            </a:r>
            <a:r>
              <a:rPr lang="en-US" altLang="ko-KR" sz="2400" smtClean="0"/>
              <a:t>McCarthy</a:t>
            </a:r>
            <a:r>
              <a:rPr lang="ko-KR" altLang="en-US" sz="2400" smtClean="0"/>
              <a:t>의 </a:t>
            </a:r>
            <a:r>
              <a:rPr lang="en-US" altLang="ko-KR" sz="2400" smtClean="0"/>
              <a:t>REA</a:t>
            </a:r>
            <a:r>
              <a:rPr lang="ko-KR" altLang="en-US" sz="2400" smtClean="0"/>
              <a:t>모형이 실무에서 훌륭한 설명인지 아닌지를 지시한다</a:t>
            </a:r>
            <a:r>
              <a:rPr lang="en-US" altLang="ko-KR" sz="2400" smtClean="0"/>
              <a:t>.</a:t>
            </a:r>
          </a:p>
          <a:p>
            <a:pPr eaLnBrk="1" hangingPunct="1"/>
            <a:r>
              <a:rPr lang="ko-KR" altLang="en-US" sz="2400" smtClean="0"/>
              <a:t>첫째</a:t>
            </a:r>
            <a:r>
              <a:rPr lang="en-US" altLang="ko-KR" sz="2400" smtClean="0"/>
              <a:t>, </a:t>
            </a:r>
            <a:r>
              <a:rPr lang="ko-KR" altLang="en-US" sz="2400" smtClean="0"/>
              <a:t>높은 수준의 어의라는 용어</a:t>
            </a:r>
            <a:r>
              <a:rPr lang="en-US" altLang="ko-KR" sz="2400" smtClean="0"/>
              <a:t>.</a:t>
            </a:r>
          </a:p>
          <a:p>
            <a:pPr eaLnBrk="1" hangingPunct="1"/>
            <a:r>
              <a:rPr lang="ko-KR" altLang="en-US" sz="2400" smtClean="0"/>
              <a:t>둘째</a:t>
            </a:r>
            <a:r>
              <a:rPr lang="en-US" altLang="ko-KR" sz="2400" smtClean="0"/>
              <a:t>, McCarthy</a:t>
            </a:r>
            <a:r>
              <a:rPr lang="ko-KR" altLang="en-US" sz="2400" smtClean="0"/>
              <a:t>모형이 사실 높은 수준의 어의로 행해진다는 것이 확실하다면</a:t>
            </a:r>
            <a:r>
              <a:rPr lang="en-US" altLang="ko-KR" sz="2400" smtClean="0"/>
              <a:t>, </a:t>
            </a:r>
            <a:r>
              <a:rPr lang="ko-KR" altLang="en-US" sz="2400" smtClean="0"/>
              <a:t>높은 수준의 모형은 보통 낮은 수준의 어의를 끌어내는지를 암시한다</a:t>
            </a:r>
            <a:r>
              <a:rPr lang="en-US" altLang="ko-KR" sz="2400" smtClean="0"/>
              <a:t>.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autoUpdateAnimBg="0"/>
      <p:bldP spid="59395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7772400" cy="762000"/>
          </a:xfrm>
        </p:spPr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ko-KR" altLang="en-US" smtClean="0"/>
              <a:t>수정된 </a:t>
            </a:r>
            <a:r>
              <a:rPr lang="en-US" altLang="ko-KR" smtClean="0"/>
              <a:t>REA</a:t>
            </a:r>
            <a:r>
              <a:rPr lang="ko-KR" altLang="en-US" smtClean="0"/>
              <a:t>모형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609600" y="3657600"/>
            <a:ext cx="11430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판매원</a:t>
            </a:r>
            <a:endParaRPr lang="ko-KR" altLang="en-US"/>
          </a:p>
        </p:txBody>
      </p:sp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133600" y="2438400"/>
            <a:ext cx="20574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회계경제적 사건</a:t>
            </a:r>
            <a:endParaRPr lang="ko-KR" altLang="en-US"/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133600" y="4876800"/>
            <a:ext cx="2362200" cy="4572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비회계경제적사건</a:t>
            </a:r>
            <a:endParaRPr lang="ko-KR" altLang="en-US"/>
          </a:p>
        </p:txBody>
      </p:sp>
      <p:sp>
        <p:nvSpPr>
          <p:cNvPr id="60423" name="AutoShape 7"/>
          <p:cNvSpPr>
            <a:spLocks noChangeArrowheads="1"/>
          </p:cNvSpPr>
          <p:nvPr/>
        </p:nvSpPr>
        <p:spPr bwMode="auto">
          <a:xfrm>
            <a:off x="381000" y="4648200"/>
            <a:ext cx="1371600" cy="9144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관여하다</a:t>
            </a:r>
            <a:endParaRPr lang="ko-KR" altLang="en-US"/>
          </a:p>
        </p:txBody>
      </p:sp>
      <p:sp>
        <p:nvSpPr>
          <p:cNvPr id="60424" name="AutoShape 8"/>
          <p:cNvSpPr>
            <a:spLocks noChangeArrowheads="1"/>
          </p:cNvSpPr>
          <p:nvPr/>
        </p:nvSpPr>
        <p:spPr bwMode="auto">
          <a:xfrm>
            <a:off x="304800" y="2286000"/>
            <a:ext cx="1447800" cy="8382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재고흐름</a:t>
            </a:r>
          </a:p>
        </p:txBody>
      </p:sp>
      <p:sp>
        <p:nvSpPr>
          <p:cNvPr id="60425" name="AutoShape 9"/>
          <p:cNvSpPr>
            <a:spLocks noChangeArrowheads="1"/>
          </p:cNvSpPr>
          <p:nvPr/>
        </p:nvSpPr>
        <p:spPr bwMode="auto">
          <a:xfrm>
            <a:off x="2362200" y="1447800"/>
            <a:ext cx="1524000" cy="6096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이중성</a:t>
            </a:r>
            <a:endParaRPr lang="ko-KR" altLang="en-US"/>
          </a:p>
        </p:txBody>
      </p:sp>
      <p:sp>
        <p:nvSpPr>
          <p:cNvPr id="60426" name="AutoShape 10"/>
          <p:cNvSpPr>
            <a:spLocks noChangeArrowheads="1"/>
          </p:cNvSpPr>
          <p:nvPr/>
        </p:nvSpPr>
        <p:spPr bwMode="auto">
          <a:xfrm>
            <a:off x="6781800" y="2057400"/>
            <a:ext cx="1447800" cy="3810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통제</a:t>
            </a:r>
            <a:endParaRPr lang="ko-KR" altLang="en-US"/>
          </a:p>
        </p:txBody>
      </p:sp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6553200" y="1447800"/>
            <a:ext cx="18288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대리인</a:t>
            </a:r>
            <a:endParaRPr lang="ko-KR" altLang="en-US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>
            <a:off x="6858000" y="6019800"/>
            <a:ext cx="1524000" cy="3048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단위</a:t>
            </a:r>
            <a:endParaRPr lang="ko-KR" alt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6781800" y="3200400"/>
            <a:ext cx="16002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단위</a:t>
            </a:r>
            <a:endParaRPr lang="ko-KR" altLang="en-US"/>
          </a:p>
        </p:txBody>
      </p:sp>
      <p:sp>
        <p:nvSpPr>
          <p:cNvPr id="60430" name="Rectangle 14"/>
          <p:cNvSpPr>
            <a:spLocks noChangeArrowheads="1"/>
          </p:cNvSpPr>
          <p:nvPr/>
        </p:nvSpPr>
        <p:spPr bwMode="auto">
          <a:xfrm>
            <a:off x="6629400" y="3810000"/>
            <a:ext cx="1828800" cy="381000"/>
          </a:xfrm>
          <a:prstGeom prst="rect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경제적 대리인</a:t>
            </a:r>
            <a:endParaRPr lang="ko-KR" altLang="en-US"/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7010400" y="4572000"/>
            <a:ext cx="1219200" cy="4572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통제</a:t>
            </a:r>
            <a:endParaRPr lang="ko-KR" altLang="en-US"/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7086600" y="5257800"/>
            <a:ext cx="1143000" cy="3810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통제</a:t>
            </a:r>
            <a:endParaRPr lang="ko-KR" altLang="en-US"/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4953000" y="5715000"/>
            <a:ext cx="1295400" cy="6096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책임</a:t>
            </a:r>
            <a:endParaRPr lang="ko-KR" altLang="en-US"/>
          </a:p>
        </p:txBody>
      </p:sp>
      <p:sp>
        <p:nvSpPr>
          <p:cNvPr id="60434" name="AutoShape 18"/>
          <p:cNvSpPr>
            <a:spLocks noChangeArrowheads="1"/>
          </p:cNvSpPr>
          <p:nvPr/>
        </p:nvSpPr>
        <p:spPr bwMode="auto">
          <a:xfrm>
            <a:off x="4648200" y="3124200"/>
            <a:ext cx="1447800" cy="6096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책임</a:t>
            </a:r>
            <a:endParaRPr lang="ko-KR" altLang="en-US"/>
          </a:p>
        </p:txBody>
      </p:sp>
      <p:sp>
        <p:nvSpPr>
          <p:cNvPr id="10258" name="Line 19"/>
          <p:cNvSpPr>
            <a:spLocks noChangeShapeType="1"/>
          </p:cNvSpPr>
          <p:nvPr/>
        </p:nvSpPr>
        <p:spPr bwMode="auto">
          <a:xfrm>
            <a:off x="990600" y="3200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59" name="Line 20"/>
          <p:cNvSpPr>
            <a:spLocks noChangeShapeType="1"/>
          </p:cNvSpPr>
          <p:nvPr/>
        </p:nvSpPr>
        <p:spPr bwMode="auto">
          <a:xfrm>
            <a:off x="990600" y="41148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0" name="Line 21"/>
          <p:cNvSpPr>
            <a:spLocks noChangeShapeType="1"/>
          </p:cNvSpPr>
          <p:nvPr/>
        </p:nvSpPr>
        <p:spPr bwMode="auto">
          <a:xfrm>
            <a:off x="1828800" y="5105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1" name="Line 22"/>
          <p:cNvSpPr>
            <a:spLocks noChangeShapeType="1"/>
          </p:cNvSpPr>
          <p:nvPr/>
        </p:nvSpPr>
        <p:spPr bwMode="auto">
          <a:xfrm flipV="1">
            <a:off x="4648200" y="4800600"/>
            <a:ext cx="2209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2" name="Line 23"/>
          <p:cNvSpPr>
            <a:spLocks noChangeShapeType="1"/>
          </p:cNvSpPr>
          <p:nvPr/>
        </p:nvSpPr>
        <p:spPr bwMode="auto">
          <a:xfrm>
            <a:off x="4648200" y="5181600"/>
            <a:ext cx="2362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3" name="Line 24"/>
          <p:cNvSpPr>
            <a:spLocks noChangeShapeType="1"/>
          </p:cNvSpPr>
          <p:nvPr/>
        </p:nvSpPr>
        <p:spPr bwMode="auto">
          <a:xfrm>
            <a:off x="6400800" y="60960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4" name="Line 25"/>
          <p:cNvSpPr>
            <a:spLocks noChangeShapeType="1"/>
          </p:cNvSpPr>
          <p:nvPr/>
        </p:nvSpPr>
        <p:spPr bwMode="auto">
          <a:xfrm>
            <a:off x="6400800" y="6248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5" name="Line 26"/>
          <p:cNvSpPr>
            <a:spLocks noChangeShapeType="1"/>
          </p:cNvSpPr>
          <p:nvPr/>
        </p:nvSpPr>
        <p:spPr bwMode="auto">
          <a:xfrm>
            <a:off x="7620000" y="4267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6" name="Line 27"/>
          <p:cNvSpPr>
            <a:spLocks noChangeShapeType="1"/>
          </p:cNvSpPr>
          <p:nvPr/>
        </p:nvSpPr>
        <p:spPr bwMode="auto">
          <a:xfrm>
            <a:off x="7696200" y="5715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7" name="Line 28"/>
          <p:cNvSpPr>
            <a:spLocks noChangeShapeType="1"/>
          </p:cNvSpPr>
          <p:nvPr/>
        </p:nvSpPr>
        <p:spPr bwMode="auto">
          <a:xfrm>
            <a:off x="6172200" y="3352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8" name="Line 29"/>
          <p:cNvSpPr>
            <a:spLocks noChangeShapeType="1"/>
          </p:cNvSpPr>
          <p:nvPr/>
        </p:nvSpPr>
        <p:spPr bwMode="auto">
          <a:xfrm>
            <a:off x="6172200" y="3505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69" name="Line 30"/>
          <p:cNvSpPr>
            <a:spLocks noChangeShapeType="1"/>
          </p:cNvSpPr>
          <p:nvPr/>
        </p:nvSpPr>
        <p:spPr bwMode="auto">
          <a:xfrm flipV="1">
            <a:off x="4267200" y="2133600"/>
            <a:ext cx="2286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0" name="AutoShape 31"/>
          <p:cNvSpPr>
            <a:spLocks noChangeArrowheads="1"/>
          </p:cNvSpPr>
          <p:nvPr/>
        </p:nvSpPr>
        <p:spPr bwMode="auto">
          <a:xfrm>
            <a:off x="6858000" y="2667000"/>
            <a:ext cx="1295400" cy="304800"/>
          </a:xfrm>
          <a:prstGeom prst="diamond">
            <a:avLst/>
          </a:prstGeom>
          <a:solidFill>
            <a:srgbClr val="99CC00">
              <a:alpha val="50195"/>
            </a:srgbClr>
          </a:solidFill>
          <a:ln w="9525">
            <a:solidFill>
              <a:srgbClr val="99CC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/>
            <a:r>
              <a:rPr lang="ko-KR" altLang="en-US">
                <a:solidFill>
                  <a:schemeClr val="bg2"/>
                </a:solidFill>
              </a:rPr>
              <a:t>통제</a:t>
            </a:r>
            <a:endParaRPr lang="ko-KR" altLang="en-US"/>
          </a:p>
        </p:txBody>
      </p:sp>
      <p:sp>
        <p:nvSpPr>
          <p:cNvPr id="10271" name="Line 32"/>
          <p:cNvSpPr>
            <a:spLocks noChangeShapeType="1"/>
          </p:cNvSpPr>
          <p:nvPr/>
        </p:nvSpPr>
        <p:spPr bwMode="auto">
          <a:xfrm>
            <a:off x="4267200" y="2667000"/>
            <a:ext cx="23622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2" name="Line 33"/>
          <p:cNvSpPr>
            <a:spLocks noChangeShapeType="1"/>
          </p:cNvSpPr>
          <p:nvPr/>
        </p:nvSpPr>
        <p:spPr bwMode="auto">
          <a:xfrm>
            <a:off x="7543800" y="1828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3" name="Line 34"/>
          <p:cNvSpPr>
            <a:spLocks noChangeShapeType="1"/>
          </p:cNvSpPr>
          <p:nvPr/>
        </p:nvSpPr>
        <p:spPr bwMode="auto">
          <a:xfrm>
            <a:off x="7543800" y="2438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4" name="Line 35"/>
          <p:cNvSpPr>
            <a:spLocks noChangeShapeType="1"/>
          </p:cNvSpPr>
          <p:nvPr/>
        </p:nvSpPr>
        <p:spPr bwMode="auto">
          <a:xfrm>
            <a:off x="7543800" y="30480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5" name="Line 36"/>
          <p:cNvSpPr>
            <a:spLocks noChangeShapeType="1"/>
          </p:cNvSpPr>
          <p:nvPr/>
        </p:nvSpPr>
        <p:spPr bwMode="auto">
          <a:xfrm>
            <a:off x="2971800" y="2057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0276" name="Line 37"/>
          <p:cNvSpPr>
            <a:spLocks noChangeShapeType="1"/>
          </p:cNvSpPr>
          <p:nvPr/>
        </p:nvSpPr>
        <p:spPr bwMode="auto">
          <a:xfrm>
            <a:off x="32004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ko-KR" alt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60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5" dur="500"/>
                                        <p:tgtEl>
                                          <p:spTgt spid="60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60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0" dur="500"/>
                                        <p:tgtEl>
                                          <p:spTgt spid="60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5" dur="500"/>
                                        <p:tgtEl>
                                          <p:spTgt spid="60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0" dur="500"/>
                                        <p:tgtEl>
                                          <p:spTgt spid="60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5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0" dur="500"/>
                                        <p:tgtEl>
                                          <p:spTgt spid="60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5" dur="500"/>
                                        <p:tgtEl>
                                          <p:spTgt spid="60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60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5" dur="500"/>
                                        <p:tgtEl>
                                          <p:spTgt spid="60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0" dur="500"/>
                                        <p:tgtEl>
                                          <p:spTgt spid="60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5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autoUpdateAnimBg="0"/>
      <p:bldP spid="60420" grpId="0" animBg="1" autoUpdateAnimBg="0"/>
      <p:bldP spid="60421" grpId="0" animBg="1" autoUpdateAnimBg="0"/>
      <p:bldP spid="60422" grpId="0" animBg="1" autoUpdateAnimBg="0"/>
      <p:bldP spid="60423" grpId="0" animBg="1" autoUpdateAnimBg="0"/>
      <p:bldP spid="60424" grpId="0" animBg="1" autoUpdateAnimBg="0"/>
      <p:bldP spid="60425" grpId="0" animBg="1" autoUpdateAnimBg="0"/>
      <p:bldP spid="60426" grpId="0" animBg="1" autoUpdateAnimBg="0"/>
      <p:bldP spid="60427" grpId="0" animBg="1" autoUpdateAnimBg="0"/>
      <p:bldP spid="60428" grpId="0" animBg="1" autoUpdateAnimBg="0"/>
      <p:bldP spid="60429" grpId="0" animBg="1" autoUpdateAnimBg="0"/>
      <p:bldP spid="60430" grpId="0" animBg="1" autoUpdateAnimBg="0"/>
      <p:bldP spid="60431" grpId="0" animBg="1" autoUpdateAnimBg="0"/>
      <p:bldP spid="60432" grpId="0" animBg="1" autoUpdateAnimBg="0"/>
      <p:bldP spid="60433" grpId="0" animBg="1" autoUpdateAnimBg="0"/>
      <p:bldP spid="60434" grpId="0" animBg="1" autoUpdateAnimBg="0"/>
    </p:bldLst>
  </p:timing>
</p:sld>
</file>

<file path=ppt/theme/theme1.xml><?xml version="1.0" encoding="utf-8"?>
<a:theme xmlns:a="http://schemas.openxmlformats.org/drawingml/2006/main" name="백자">
  <a:themeElements>
    <a:clrScheme name="백자 4">
      <a:dk1>
        <a:srgbClr val="6781D5"/>
      </a:dk1>
      <a:lt1>
        <a:srgbClr val="E9FFF3"/>
      </a:lt1>
      <a:dk2>
        <a:srgbClr val="AFA6EE"/>
      </a:dk2>
      <a:lt2>
        <a:srgbClr val="969696"/>
      </a:lt2>
      <a:accent1>
        <a:srgbClr val="A5CF6D"/>
      </a:accent1>
      <a:accent2>
        <a:srgbClr val="FFCC00"/>
      </a:accent2>
      <a:accent3>
        <a:srgbClr val="F2FFF8"/>
      </a:accent3>
      <a:accent4>
        <a:srgbClr val="576DB6"/>
      </a:accent4>
      <a:accent5>
        <a:srgbClr val="CFE4BA"/>
      </a:accent5>
      <a:accent6>
        <a:srgbClr val="E7B900"/>
      </a:accent6>
      <a:hlink>
        <a:srgbClr val="0000FF"/>
      </a:hlink>
      <a:folHlink>
        <a:srgbClr val="D7CAF4"/>
      </a:folHlink>
    </a:clrScheme>
    <a:fontScheme name="백자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굴림" pitchFamily="50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굴림" pitchFamily="50" charset="-127"/>
          </a:defRPr>
        </a:defPPr>
      </a:lstStyle>
    </a:lnDef>
  </a:objectDefaults>
  <a:extraClrSchemeLst>
    <a:extraClrScheme>
      <a:clrScheme name="백자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4">
        <a:dk1>
          <a:srgbClr val="6781D5"/>
        </a:dk1>
        <a:lt1>
          <a:srgbClr val="E9FFF3"/>
        </a:lt1>
        <a:dk2>
          <a:srgbClr val="AFA6EE"/>
        </a:dk2>
        <a:lt2>
          <a:srgbClr val="969696"/>
        </a:lt2>
        <a:accent1>
          <a:srgbClr val="A5CF6D"/>
        </a:accent1>
        <a:accent2>
          <a:srgbClr val="FFCC00"/>
        </a:accent2>
        <a:accent3>
          <a:srgbClr val="F2FFF8"/>
        </a:accent3>
        <a:accent4>
          <a:srgbClr val="576DB6"/>
        </a:accent4>
        <a:accent5>
          <a:srgbClr val="CFE4BA"/>
        </a:accent5>
        <a:accent6>
          <a:srgbClr val="E7B900"/>
        </a:accent6>
        <a:hlink>
          <a:srgbClr val="0000FF"/>
        </a:hlink>
        <a:folHlink>
          <a:srgbClr val="D7CAF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자 5">
        <a:dk1>
          <a:srgbClr val="6781D5"/>
        </a:dk1>
        <a:lt1>
          <a:srgbClr val="E9FFF3"/>
        </a:lt1>
        <a:dk2>
          <a:srgbClr val="AFA6EE"/>
        </a:dk2>
        <a:lt2>
          <a:srgbClr val="969696"/>
        </a:lt2>
        <a:accent1>
          <a:srgbClr val="93ECF3"/>
        </a:accent1>
        <a:accent2>
          <a:srgbClr val="FFCC00"/>
        </a:accent2>
        <a:accent3>
          <a:srgbClr val="F2FFF8"/>
        </a:accent3>
        <a:accent4>
          <a:srgbClr val="576DB6"/>
        </a:accent4>
        <a:accent5>
          <a:srgbClr val="C8F4F8"/>
        </a:accent5>
        <a:accent6>
          <a:srgbClr val="E7B900"/>
        </a:accent6>
        <a:hlink>
          <a:srgbClr val="0000FF"/>
        </a:hlink>
        <a:folHlink>
          <a:srgbClr val="D7CAF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Office\Templates\디자인\백자.pot</Template>
  <TotalTime>886</TotalTime>
  <Words>1309</Words>
  <Application>Microsoft Office PowerPoint</Application>
  <PresentationFormat>화면 슬라이드 쇼(4:3)</PresentationFormat>
  <Paragraphs>302</Paragraphs>
  <Slides>34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34</vt:i4>
      </vt:variant>
    </vt:vector>
  </HeadingPairs>
  <TitlesOfParts>
    <vt:vector size="35" baseType="lpstr">
      <vt:lpstr>백자</vt:lpstr>
      <vt:lpstr>제 3 장 회계 데이터 모형화</vt:lpstr>
      <vt:lpstr>제 1 절 REA 모형</vt:lpstr>
      <vt:lpstr>1. REA 모형</vt:lpstr>
      <vt:lpstr>(1)  REA회계모형의 요소</vt:lpstr>
      <vt:lpstr>PowerPoint 프레젠테이션</vt:lpstr>
      <vt:lpstr>(2) REA의 일반모형</vt:lpstr>
      <vt:lpstr>REA판매 주문입력 시스템 예</vt:lpstr>
      <vt:lpstr> (3) 수정된 REA모형</vt:lpstr>
      <vt:lpstr>수정된 REA모형</vt:lpstr>
      <vt:lpstr>REA모형의 실예</vt:lpstr>
      <vt:lpstr>(4) 회계모형의 새로운 방향</vt:lpstr>
      <vt:lpstr>2. 관계형 데이터모형</vt:lpstr>
      <vt:lpstr>릴레이션의 구성</vt:lpstr>
      <vt:lpstr>개체관계 데이터모형의  관계형 모형으로의 변환</vt:lpstr>
      <vt:lpstr>3.사건회계모형</vt:lpstr>
      <vt:lpstr>(2) 현행회계시스템의 한계</vt:lpstr>
      <vt:lpstr>4. 발생주의 회계</vt:lpstr>
      <vt:lpstr>제 2 절  활동정보 회계모형</vt:lpstr>
      <vt:lpstr>(2) 활동정보와 활동정보회계</vt:lpstr>
      <vt:lpstr>(3) 활동정보처리에서 여러가지 단계의 활동</vt:lpstr>
      <vt:lpstr>활동과 활동가치의 대응</vt:lpstr>
      <vt:lpstr>단계별 비교</vt:lpstr>
      <vt:lpstr>PowerPoint 프레젠테이션</vt:lpstr>
      <vt:lpstr>(4) 활동기준회계개념의 확장</vt:lpstr>
      <vt:lpstr>활동기준회계의 개념적 모형</vt:lpstr>
      <vt:lpstr>원가동인의 예1</vt:lpstr>
      <vt:lpstr>원가동인의 예2</vt:lpstr>
      <vt:lpstr>(5) 기업형 회계 채택의 장애요인들</vt:lpstr>
      <vt:lpstr>3. 활동정보회계시스템의 도입</vt:lpstr>
      <vt:lpstr>PowerPoint 프레젠테이션</vt:lpstr>
      <vt:lpstr>(2) AIA의 회계처리 원리</vt:lpstr>
      <vt:lpstr>PowerPoint 프레젠테이션</vt:lpstr>
      <vt:lpstr>PowerPoint 프레젠테이션</vt:lpstr>
      <vt:lpstr>질의 및 응답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제목 없음</dc:title>
  <dc:creator>김현순</dc:creator>
  <cp:lastModifiedBy>USER</cp:lastModifiedBy>
  <cp:revision>45</cp:revision>
  <dcterms:created xsi:type="dcterms:W3CDTF">1997-11-20T17:16:22Z</dcterms:created>
  <dcterms:modified xsi:type="dcterms:W3CDTF">2019-03-07T07:48:43Z</dcterms:modified>
</cp:coreProperties>
</file>