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50"/>
  </p:notesMasterIdLst>
  <p:handoutMasterIdLst>
    <p:handoutMasterId r:id="rId51"/>
  </p:handoutMasterIdLst>
  <p:sldIdLst>
    <p:sldId id="256" r:id="rId2"/>
    <p:sldId id="258" r:id="rId3"/>
    <p:sldId id="339" r:id="rId4"/>
    <p:sldId id="268" r:id="rId5"/>
    <p:sldId id="263" r:id="rId6"/>
    <p:sldId id="269" r:id="rId7"/>
    <p:sldId id="338" r:id="rId8"/>
    <p:sldId id="280" r:id="rId9"/>
    <p:sldId id="281" r:id="rId10"/>
    <p:sldId id="282" r:id="rId11"/>
    <p:sldId id="283" r:id="rId12"/>
    <p:sldId id="342" r:id="rId13"/>
    <p:sldId id="343" r:id="rId14"/>
    <p:sldId id="344" r:id="rId15"/>
    <p:sldId id="345" r:id="rId16"/>
    <p:sldId id="346" r:id="rId17"/>
    <p:sldId id="347" r:id="rId18"/>
    <p:sldId id="348" r:id="rId19"/>
    <p:sldId id="349" r:id="rId20"/>
    <p:sldId id="350" r:id="rId21"/>
    <p:sldId id="351" r:id="rId22"/>
    <p:sldId id="352" r:id="rId23"/>
    <p:sldId id="353" r:id="rId24"/>
    <p:sldId id="354" r:id="rId25"/>
    <p:sldId id="355" r:id="rId26"/>
    <p:sldId id="356" r:id="rId27"/>
    <p:sldId id="357" r:id="rId28"/>
    <p:sldId id="358" r:id="rId29"/>
    <p:sldId id="359" r:id="rId30"/>
    <p:sldId id="360" r:id="rId31"/>
    <p:sldId id="286" r:id="rId32"/>
    <p:sldId id="287" r:id="rId33"/>
    <p:sldId id="291" r:id="rId34"/>
    <p:sldId id="308" r:id="rId35"/>
    <p:sldId id="309" r:id="rId36"/>
    <p:sldId id="310" r:id="rId37"/>
    <p:sldId id="311" r:id="rId38"/>
    <p:sldId id="322" r:id="rId39"/>
    <p:sldId id="323" r:id="rId40"/>
    <p:sldId id="324" r:id="rId41"/>
    <p:sldId id="361" r:id="rId42"/>
    <p:sldId id="317" r:id="rId43"/>
    <p:sldId id="318" r:id="rId44"/>
    <p:sldId id="319" r:id="rId45"/>
    <p:sldId id="320" r:id="rId46"/>
    <p:sldId id="321" r:id="rId47"/>
    <p:sldId id="325" r:id="rId48"/>
    <p:sldId id="326" r:id="rId49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5pPr>
    <a:lvl6pPr marL="2286000" algn="l" defTabSz="914400" rtl="0" eaLnBrk="1" latinLnBrk="1" hangingPunct="1">
      <a:defRPr kumimoji="1" sz="2400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6pPr>
    <a:lvl7pPr marL="2743200" algn="l" defTabSz="914400" rtl="0" eaLnBrk="1" latinLnBrk="1" hangingPunct="1">
      <a:defRPr kumimoji="1" sz="2400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7pPr>
    <a:lvl8pPr marL="3200400" algn="l" defTabSz="914400" rtl="0" eaLnBrk="1" latinLnBrk="1" hangingPunct="1">
      <a:defRPr kumimoji="1" sz="2400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8pPr>
    <a:lvl9pPr marL="3657600" algn="l" defTabSz="914400" rtl="0" eaLnBrk="1" latinLnBrk="1" hangingPunct="1">
      <a:defRPr kumimoji="1" sz="2400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0099"/>
    <a:srgbClr val="CCFF33"/>
    <a:srgbClr val="006633"/>
    <a:srgbClr val="FFFF66"/>
    <a:srgbClr val="FFFFCC"/>
    <a:srgbClr val="0000FF"/>
    <a:srgbClr val="FFFF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>
        <p:scale>
          <a:sx n="66" d="100"/>
          <a:sy n="66" d="100"/>
        </p:scale>
        <p:origin x="-451" y="403"/>
      </p:cViewPr>
      <p:guideLst>
        <p:guide orient="horz" pos="3552"/>
        <p:guide pos="42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5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latinLnBrk="0">
              <a:defRPr sz="1200">
                <a:latin typeface="Arial" charset="0"/>
                <a:ea typeface="돋움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latinLnBrk="0">
              <a:defRPr sz="1200">
                <a:latin typeface="Arial" charset="0"/>
                <a:ea typeface="돋움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048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latinLnBrk="0">
              <a:defRPr sz="1200">
                <a:latin typeface="Arial" charset="0"/>
                <a:ea typeface="돋움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048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latinLnBrk="0">
              <a:defRPr sz="1200">
                <a:latin typeface="Arial" charset="0"/>
                <a:ea typeface="돋움" pitchFamily="50" charset="-127"/>
              </a:defRPr>
            </a:lvl1pPr>
          </a:lstStyle>
          <a:p>
            <a:pPr>
              <a:defRPr/>
            </a:pPr>
            <a:fld id="{85AB9D4F-9A3F-4988-98F5-436D8562478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345999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52789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620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돋움" pitchFamily="50" charset="-127"/>
        <a:cs typeface="+mn-cs"/>
      </a:defRPr>
    </a:lvl1pPr>
    <a:lvl2pPr marL="457200" algn="l" defTabSz="7620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돋움" pitchFamily="50" charset="-127"/>
        <a:cs typeface="+mn-cs"/>
      </a:defRPr>
    </a:lvl2pPr>
    <a:lvl3pPr marL="914400" algn="l" defTabSz="7620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돋움" pitchFamily="50" charset="-127"/>
        <a:cs typeface="+mn-cs"/>
      </a:defRPr>
    </a:lvl3pPr>
    <a:lvl4pPr marL="1371600" algn="l" defTabSz="7620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돋움" pitchFamily="50" charset="-127"/>
        <a:cs typeface="+mn-cs"/>
      </a:defRPr>
    </a:lvl4pPr>
    <a:lvl5pPr marL="1828800" algn="l" defTabSz="7620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돋움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5422900"/>
            <a:chOff x="0" y="0"/>
            <a:chExt cx="5760" cy="3416"/>
          </a:xfrm>
        </p:grpSpPr>
        <p:pic>
          <p:nvPicPr>
            <p:cNvPr id="5" name="Picture 3" descr="F:\micro\pot\bright\8\back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0" y="0"/>
              <a:ext cx="5760" cy="1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52" y="0"/>
              <a:ext cx="648" cy="3416"/>
              <a:chOff x="52" y="0"/>
              <a:chExt cx="648" cy="3416"/>
            </a:xfrm>
          </p:grpSpPr>
          <p:pic>
            <p:nvPicPr>
              <p:cNvPr id="7" name="Picture 5" descr="F:\micro\pot\bright\8\8.JPG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52" y="1688"/>
                <a:ext cx="648" cy="17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" name="Picture 6" descr="F:\micro\pot\bright\8\8_.jpg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DFDFB"/>
                  </a:clrFrom>
                  <a:clrTo>
                    <a:srgbClr val="FDFDFB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63" y="0"/>
                <a:ext cx="633" cy="16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08906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208907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rgbClr val="4D4D4D"/>
                </a:solidFill>
              </a:defRPr>
            </a:lvl1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D3A52-B40A-4387-81EB-15F5FA80274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13143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B873E3-8E7E-47DC-B7F1-36F87030018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98349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8C4552-459A-4EE3-89C6-8029F0015C6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019122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제목, 텍스트 및 클립 아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클립 아트 개체 틀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ko-KR" altLang="en-US" noProof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801119-DF72-4B69-9C84-0A29A32C477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840942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제목, 클립 아트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클립 아트 개체 틀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F87F2E-2810-4F24-8437-4BEB5E8B5A1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40999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0FCCF0-D503-4234-87DF-873FA6491AC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16032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81586-C8BC-4377-B6EB-28D013C43B2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28676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346692-8E5A-4568-8FD2-305008DE686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79723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05A513-1299-4B88-8AB3-08F45206033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47806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1B4FD3-AEDC-43FD-870B-DE7AFF7E432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04786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6111AC-5220-4DDE-BB80-6EEF40CCF5D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31242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CDCDD0-AC57-4BAD-99F7-16B7E888556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70367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5F9704-28BB-4961-A506-27335FA5F84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01014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0"/>
            <a:ext cx="9144000" cy="2743200"/>
            <a:chOff x="0" y="0"/>
            <a:chExt cx="5760" cy="1728"/>
          </a:xfrm>
        </p:grpSpPr>
        <p:pic>
          <p:nvPicPr>
            <p:cNvPr id="4104" name="Picture 3" descr="F:\micro\pot\bright\8\back.JPG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0" y="0"/>
              <a:ext cx="5760" cy="1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5" name="Picture 4" descr="F:\micro\pot\bright\8\8.JPG"/>
            <p:cNvPicPr>
              <a:picLocks noChangeAspect="1" noChangeArrowheads="1"/>
            </p:cNvPicPr>
            <p:nvPr/>
          </p:nvPicPr>
          <p:blipFill>
            <a:blip r:embed="rId1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0" y="0"/>
              <a:ext cx="648" cy="1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78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+mn-lt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078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200">
                <a:latin typeface="+mn-lt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078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+mn-lt"/>
              </a:defRPr>
            </a:lvl1pPr>
          </a:lstStyle>
          <a:p>
            <a:pPr>
              <a:defRPr/>
            </a:pPr>
            <a:fld id="{F8BC390E-A171-4A5E-BBB8-A33F0AD995B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207880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410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u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850900" indent="-317500" algn="l" rtl="0" eaLnBrk="0" fontAlgn="base" latinLnBrk="1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kumimoji="1" sz="2600">
          <a:solidFill>
            <a:schemeClr val="tx1"/>
          </a:solidFill>
          <a:latin typeface="+mn-lt"/>
          <a:ea typeface="+mn-ea"/>
        </a:defRPr>
      </a:lvl2pPr>
      <a:lvl3pPr marL="12700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u"/>
        <a:defRPr kumimoji="1" sz="2300">
          <a:solidFill>
            <a:schemeClr val="tx1"/>
          </a:solidFill>
          <a:latin typeface="+mn-lt"/>
          <a:ea typeface="+mn-ea"/>
        </a:defRPr>
      </a:lvl3pPr>
      <a:lvl4pPr marL="16891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kumimoji="1" sz="2200">
          <a:solidFill>
            <a:schemeClr val="tx1"/>
          </a:solidFill>
          <a:latin typeface="+mn-lt"/>
          <a:ea typeface="+mn-ea"/>
        </a:defRPr>
      </a:lvl4pPr>
      <a:lvl5pPr marL="21082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u"/>
        <a:defRPr kumimoji="1" sz="2200">
          <a:solidFill>
            <a:schemeClr val="tx1"/>
          </a:solidFill>
          <a:latin typeface="+mn-lt"/>
          <a:ea typeface="+mn-ea"/>
        </a:defRPr>
      </a:lvl5pPr>
      <a:lvl6pPr marL="2565400" indent="-228600" algn="l" rtl="0" fontAlgn="base" latinLnBrk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u"/>
        <a:defRPr kumimoji="1" sz="2200">
          <a:solidFill>
            <a:schemeClr val="tx1"/>
          </a:solidFill>
          <a:latin typeface="+mn-lt"/>
          <a:ea typeface="+mn-ea"/>
        </a:defRPr>
      </a:lvl6pPr>
      <a:lvl7pPr marL="3022600" indent="-228600" algn="l" rtl="0" fontAlgn="base" latinLnBrk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u"/>
        <a:defRPr kumimoji="1" sz="2200">
          <a:solidFill>
            <a:schemeClr val="tx1"/>
          </a:solidFill>
          <a:latin typeface="+mn-lt"/>
          <a:ea typeface="+mn-ea"/>
        </a:defRPr>
      </a:lvl7pPr>
      <a:lvl8pPr marL="3479800" indent="-228600" algn="l" rtl="0" fontAlgn="base" latinLnBrk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u"/>
        <a:defRPr kumimoji="1" sz="2200">
          <a:solidFill>
            <a:schemeClr val="tx1"/>
          </a:solidFill>
          <a:latin typeface="+mn-lt"/>
          <a:ea typeface="+mn-ea"/>
        </a:defRPr>
      </a:lvl8pPr>
      <a:lvl9pPr marL="3937000" indent="-228600" algn="l" rtl="0" fontAlgn="base" latinLnBrk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u"/>
        <a:defRPr kumimoji="1" sz="2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0.w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2.wm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143000" y="608013"/>
            <a:ext cx="6316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dist" defTabSz="762000" latinLnBrk="0">
              <a:defRPr/>
            </a:pPr>
            <a:r>
              <a:rPr lang="en-US" altLang="ko-KR" b="1">
                <a:effectLst>
                  <a:outerShdw blurRad="38100" dist="38100" dir="2700000" algn="tl">
                    <a:srgbClr val="C0C0C0"/>
                  </a:outerShdw>
                </a:effectLst>
                <a:latin typeface="굴림체" pitchFamily="49" charset="-127"/>
                <a:ea typeface="굴림체" pitchFamily="49" charset="-127"/>
              </a:rPr>
              <a:t>    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1624013" y="608013"/>
            <a:ext cx="5441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latinLnBrk="0">
              <a:defRPr/>
            </a:pPr>
            <a:r>
              <a:rPr lang="ko-KR" altLang="en-US" sz="3600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굴림체" pitchFamily="49" charset="-127"/>
                <a:ea typeface="굴림체" pitchFamily="49" charset="-127"/>
              </a:rPr>
              <a:t>제 </a:t>
            </a:r>
            <a:r>
              <a:rPr lang="en-US" altLang="ko-KR" sz="3600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굴림체" pitchFamily="49" charset="-127"/>
                <a:ea typeface="굴림체" pitchFamily="49" charset="-127"/>
              </a:rPr>
              <a:t>5 </a:t>
            </a:r>
            <a:r>
              <a:rPr lang="ko-KR" altLang="en-US" sz="3600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굴림체" pitchFamily="49" charset="-127"/>
                <a:ea typeface="굴림체" pitchFamily="49" charset="-127"/>
              </a:rPr>
              <a:t>장 </a:t>
            </a:r>
            <a:r>
              <a:rPr lang="ko-KR" altLang="en-US" sz="3600" dirty="0" err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굴림체" pitchFamily="49" charset="-127"/>
                <a:ea typeface="굴림체" pitchFamily="49" charset="-127"/>
              </a:rPr>
              <a:t>데이타</a:t>
            </a:r>
            <a:r>
              <a:rPr lang="ko-KR" altLang="en-US" sz="3600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굴림체" pitchFamily="49" charset="-127"/>
                <a:ea typeface="굴림체" pitchFamily="49" charset="-127"/>
              </a:rPr>
              <a:t> 모 형 화</a:t>
            </a:r>
          </a:p>
        </p:txBody>
      </p:sp>
      <p:sp>
        <p:nvSpPr>
          <p:cNvPr id="3077" name="AutoShape 5" descr="오크"/>
          <p:cNvSpPr>
            <a:spLocks noChangeArrowheads="1"/>
          </p:cNvSpPr>
          <p:nvPr/>
        </p:nvSpPr>
        <p:spPr bwMode="auto">
          <a:xfrm>
            <a:off x="838200" y="2209800"/>
            <a:ext cx="7772400" cy="4343400"/>
          </a:xfrm>
          <a:prstGeom prst="roundRect">
            <a:avLst>
              <a:gd name="adj" fmla="val 12495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accent2"/>
            </a:outerShdw>
          </a:effectLst>
        </p:spPr>
        <p:txBody>
          <a:bodyPr wrap="none" lIns="92075" tIns="46038" rIns="92075" bIns="46038" anchor="ctr"/>
          <a:lstStyle/>
          <a:p>
            <a:pPr defTabSz="762000" latinLnBrk="0">
              <a:defRPr/>
            </a:pPr>
            <a:r>
              <a:rPr lang="ko-KR" altLang="en-US" sz="2800" dirty="0">
                <a:solidFill>
                  <a:schemeClr val="accent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C756"/>
                    </a:outerShdw>
                  </a:cont>
                  <a:cont type="tree" name="">
                    <a:effect ref="fillLine"/>
                    <a:outerShdw dist="38100" dir="2700000" algn="tl">
                      <a:srgbClr val="8F5F00"/>
                    </a:outerShdw>
                  </a:cont>
                  <a:effect ref="fillLine"/>
                </a:effectDag>
                <a:latin typeface="굴림체" pitchFamily="49" charset="-127"/>
                <a:ea typeface="굴림체" pitchFamily="49" charset="-127"/>
              </a:rPr>
              <a:t>제 </a:t>
            </a:r>
            <a:r>
              <a:rPr lang="en-US" altLang="ko-KR" sz="2800" dirty="0">
                <a:solidFill>
                  <a:schemeClr val="accent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C756"/>
                    </a:outerShdw>
                  </a:cont>
                  <a:cont type="tree" name="">
                    <a:effect ref="fillLine"/>
                    <a:outerShdw dist="38100" dir="2700000" algn="tl">
                      <a:srgbClr val="8F5F00"/>
                    </a:outerShdw>
                  </a:cont>
                  <a:effect ref="fillLine"/>
                </a:effectDag>
                <a:latin typeface="굴림체" pitchFamily="49" charset="-127"/>
                <a:ea typeface="굴림체" pitchFamily="49" charset="-127"/>
              </a:rPr>
              <a:t>1 </a:t>
            </a:r>
            <a:r>
              <a:rPr lang="ko-KR" altLang="en-US" sz="2800" dirty="0">
                <a:solidFill>
                  <a:schemeClr val="accent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C756"/>
                    </a:outerShdw>
                  </a:cont>
                  <a:cont type="tree" name="">
                    <a:effect ref="fillLine"/>
                    <a:outerShdw dist="38100" dir="2700000" algn="tl">
                      <a:srgbClr val="8F5F00"/>
                    </a:outerShdw>
                  </a:cont>
                  <a:effect ref="fillLine"/>
                </a:effectDag>
                <a:latin typeface="굴림체" pitchFamily="49" charset="-127"/>
                <a:ea typeface="굴림체" pitchFamily="49" charset="-127"/>
              </a:rPr>
              <a:t>절 모형과</a:t>
            </a:r>
            <a:r>
              <a:rPr lang="en-US" altLang="ko-KR" sz="2800" dirty="0">
                <a:solidFill>
                  <a:schemeClr val="accent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C756"/>
                    </a:outerShdw>
                  </a:cont>
                  <a:cont type="tree" name="">
                    <a:effect ref="fillLine"/>
                    <a:outerShdw dist="38100" dir="2700000" algn="tl">
                      <a:srgbClr val="8F5F00"/>
                    </a:outerShdw>
                  </a:cont>
                  <a:effect ref="fillLine"/>
                </a:effectDag>
                <a:latin typeface="굴림체" pitchFamily="49" charset="-127"/>
                <a:ea typeface="굴림체" pitchFamily="49" charset="-127"/>
              </a:rPr>
              <a:t> </a:t>
            </a:r>
            <a:r>
              <a:rPr lang="ko-KR" altLang="en-US" sz="2800" dirty="0">
                <a:solidFill>
                  <a:schemeClr val="accent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C756"/>
                    </a:outerShdw>
                  </a:cont>
                  <a:cont type="tree" name="">
                    <a:effect ref="fillLine"/>
                    <a:outerShdw dist="38100" dir="2700000" algn="tl">
                      <a:srgbClr val="8F5F00"/>
                    </a:outerShdw>
                  </a:cont>
                  <a:effect ref="fillLine"/>
                </a:effectDag>
                <a:latin typeface="굴림체" pitchFamily="49" charset="-127"/>
                <a:ea typeface="굴림체" pitchFamily="49" charset="-127"/>
              </a:rPr>
              <a:t>기본적 데이터 모형</a:t>
            </a:r>
          </a:p>
          <a:p>
            <a:pPr defTabSz="762000" latinLnBrk="0">
              <a:defRPr/>
            </a:pPr>
            <a:r>
              <a:rPr lang="ko-KR" altLang="en-US" sz="2800" dirty="0">
                <a:solidFill>
                  <a:schemeClr val="accent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C756"/>
                    </a:outerShdw>
                  </a:cont>
                  <a:cont type="tree" name="">
                    <a:effect ref="fillLine"/>
                    <a:outerShdw dist="38100" dir="2700000" algn="tl">
                      <a:srgbClr val="8F5F00"/>
                    </a:outerShdw>
                  </a:cont>
                  <a:effect ref="fillLine"/>
                </a:effectDag>
                <a:latin typeface="굴림체" pitchFamily="49" charset="-127"/>
                <a:ea typeface="굴림체" pitchFamily="49" charset="-127"/>
              </a:rPr>
              <a:t>제 </a:t>
            </a:r>
            <a:r>
              <a:rPr lang="en-US" altLang="ko-KR" sz="2800" dirty="0">
                <a:solidFill>
                  <a:schemeClr val="accent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C756"/>
                    </a:outerShdw>
                  </a:cont>
                  <a:cont type="tree" name="">
                    <a:effect ref="fillLine"/>
                    <a:outerShdw dist="38100" dir="2700000" algn="tl">
                      <a:srgbClr val="8F5F00"/>
                    </a:outerShdw>
                  </a:cont>
                  <a:effect ref="fillLine"/>
                </a:effectDag>
                <a:latin typeface="굴림체" pitchFamily="49" charset="-127"/>
                <a:ea typeface="굴림체" pitchFamily="49" charset="-127"/>
              </a:rPr>
              <a:t>2 </a:t>
            </a:r>
            <a:r>
              <a:rPr lang="ko-KR" altLang="en-US" sz="2800" dirty="0">
                <a:solidFill>
                  <a:schemeClr val="accent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C756"/>
                    </a:outerShdw>
                  </a:cont>
                  <a:cont type="tree" name="">
                    <a:effect ref="fillLine"/>
                    <a:outerShdw dist="38100" dir="2700000" algn="tl">
                      <a:srgbClr val="8F5F00"/>
                    </a:outerShdw>
                  </a:cont>
                  <a:effect ref="fillLine"/>
                </a:effectDag>
                <a:latin typeface="굴림체" pitchFamily="49" charset="-127"/>
                <a:ea typeface="굴림체" pitchFamily="49" charset="-127"/>
              </a:rPr>
              <a:t>절 개체관계 데이터 </a:t>
            </a:r>
            <a:r>
              <a:rPr lang="ko-KR" altLang="en-US" sz="2800" dirty="0" smtClean="0">
                <a:solidFill>
                  <a:schemeClr val="accent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C756"/>
                    </a:outerShdw>
                  </a:cont>
                  <a:cont type="tree" name="">
                    <a:effect ref="fillLine"/>
                    <a:outerShdw dist="38100" dir="2700000" algn="tl">
                      <a:srgbClr val="8F5F00"/>
                    </a:outerShdw>
                  </a:cont>
                  <a:effect ref="fillLine"/>
                </a:effectDag>
                <a:latin typeface="굴림체" pitchFamily="49" charset="-127"/>
                <a:ea typeface="굴림체" pitchFamily="49" charset="-127"/>
              </a:rPr>
              <a:t>모형과 객체지향적</a:t>
            </a:r>
            <a:endParaRPr lang="en-US" altLang="ko-KR" sz="2800" dirty="0" smtClean="0">
              <a:solidFill>
                <a:schemeClr val="accent1"/>
              </a:solidFill>
              <a:effectDag name="">
                <a:cont type="tree" name="">
                  <a:effect ref="fillLine"/>
                  <a:outerShdw dist="38100" dir="13500000" algn="br">
                    <a:srgbClr val="FFC756"/>
                  </a:outerShdw>
                </a:cont>
                <a:cont type="tree" name="">
                  <a:effect ref="fillLine"/>
                  <a:outerShdw dist="38100" dir="2700000" algn="tl">
                    <a:srgbClr val="8F5F00"/>
                  </a:outerShdw>
                </a:cont>
                <a:effect ref="fillLine"/>
              </a:effectDag>
              <a:latin typeface="굴림체" pitchFamily="49" charset="-127"/>
              <a:ea typeface="굴림체" pitchFamily="49" charset="-127"/>
            </a:endParaRPr>
          </a:p>
          <a:p>
            <a:pPr defTabSz="762000" latinLnBrk="0">
              <a:defRPr/>
            </a:pPr>
            <a:r>
              <a:rPr lang="en-US" altLang="ko-KR" sz="2800" dirty="0">
                <a:solidFill>
                  <a:schemeClr val="accent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C756"/>
                    </a:outerShdw>
                  </a:cont>
                  <a:cont type="tree" name="">
                    <a:effect ref="fillLine"/>
                    <a:outerShdw dist="38100" dir="2700000" algn="tl">
                      <a:srgbClr val="8F5F00"/>
                    </a:outerShdw>
                  </a:cont>
                  <a:effect ref="fillLine"/>
                </a:effectDag>
                <a:latin typeface="굴림체" pitchFamily="49" charset="-127"/>
                <a:ea typeface="굴림체" pitchFamily="49" charset="-127"/>
              </a:rPr>
              <a:t> </a:t>
            </a:r>
            <a:r>
              <a:rPr lang="en-US" altLang="ko-KR" sz="2800" dirty="0" smtClean="0">
                <a:solidFill>
                  <a:schemeClr val="accent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C756"/>
                    </a:outerShdw>
                  </a:cont>
                  <a:cont type="tree" name="">
                    <a:effect ref="fillLine"/>
                    <a:outerShdw dist="38100" dir="2700000" algn="tl">
                      <a:srgbClr val="8F5F00"/>
                    </a:outerShdw>
                  </a:cont>
                  <a:effect ref="fillLine"/>
                </a:effectDag>
                <a:latin typeface="굴림체" pitchFamily="49" charset="-127"/>
                <a:ea typeface="굴림체" pitchFamily="49" charset="-127"/>
              </a:rPr>
              <a:t>      </a:t>
            </a:r>
            <a:r>
              <a:rPr lang="ko-KR" altLang="en-US" sz="2800" dirty="0" smtClean="0">
                <a:solidFill>
                  <a:schemeClr val="accent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C756"/>
                    </a:outerShdw>
                  </a:cont>
                  <a:cont type="tree" name="">
                    <a:effect ref="fillLine"/>
                    <a:outerShdw dist="38100" dir="2700000" algn="tl">
                      <a:srgbClr val="8F5F00"/>
                    </a:outerShdw>
                  </a:cont>
                  <a:effect ref="fillLine"/>
                </a:effectDag>
                <a:latin typeface="굴림체" pitchFamily="49" charset="-127"/>
                <a:ea typeface="굴림체" pitchFamily="49" charset="-127"/>
              </a:rPr>
              <a:t> </a:t>
            </a:r>
            <a:r>
              <a:rPr lang="ko-KR" altLang="en-US" sz="2800" dirty="0">
                <a:solidFill>
                  <a:schemeClr val="accent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C756"/>
                    </a:outerShdw>
                  </a:cont>
                  <a:cont type="tree" name="">
                    <a:effect ref="fillLine"/>
                    <a:outerShdw dist="38100" dir="2700000" algn="tl">
                      <a:srgbClr val="8F5F00"/>
                    </a:outerShdw>
                  </a:cont>
                  <a:effect ref="fillLine"/>
                </a:effectDag>
                <a:latin typeface="굴림체" pitchFamily="49" charset="-127"/>
                <a:ea typeface="굴림체" pitchFamily="49" charset="-127"/>
              </a:rPr>
              <a:t>데이터 </a:t>
            </a:r>
            <a:r>
              <a:rPr lang="ko-KR" altLang="en-US" sz="2800" dirty="0" smtClean="0">
                <a:solidFill>
                  <a:schemeClr val="accent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C756"/>
                    </a:outerShdw>
                  </a:cont>
                  <a:cont type="tree" name="">
                    <a:effect ref="fillLine"/>
                    <a:outerShdw dist="38100" dir="2700000" algn="tl">
                      <a:srgbClr val="8F5F00"/>
                    </a:outerShdw>
                  </a:cont>
                  <a:effect ref="fillLine"/>
                </a:effectDag>
                <a:latin typeface="굴림체" pitchFamily="49" charset="-127"/>
                <a:ea typeface="굴림체" pitchFamily="49" charset="-127"/>
              </a:rPr>
              <a:t>모형</a:t>
            </a:r>
            <a:endParaRPr lang="ko-KR" altLang="en-US" sz="2800" dirty="0">
              <a:solidFill>
                <a:schemeClr val="accent1"/>
              </a:solidFill>
              <a:effectDag name="">
                <a:cont type="tree" name="">
                  <a:effect ref="fillLine"/>
                  <a:outerShdw dist="38100" dir="13500000" algn="br">
                    <a:srgbClr val="FFC756"/>
                  </a:outerShdw>
                </a:cont>
                <a:cont type="tree" name="">
                  <a:effect ref="fillLine"/>
                  <a:outerShdw dist="38100" dir="2700000" algn="tl">
                    <a:srgbClr val="8F5F00"/>
                  </a:outerShdw>
                </a:cont>
                <a:effect ref="fillLine"/>
              </a:effectDag>
              <a:latin typeface="굴림체" pitchFamily="49" charset="-127"/>
              <a:ea typeface="굴림체" pitchFamily="49" charset="-127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 animBg="1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228600"/>
            <a:ext cx="7772400" cy="4114800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en-US" altLang="ko-KR" sz="2800" smtClean="0"/>
              <a:t>3)</a:t>
            </a:r>
            <a:r>
              <a:rPr lang="ko-KR" altLang="en-US" sz="2800" smtClean="0"/>
              <a:t>구성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ko-KR" altLang="en-US" sz="2800" smtClean="0">
                <a:sym typeface="Monotype Sorts" pitchFamily="2" charset="2"/>
              </a:rPr>
              <a:t></a:t>
            </a:r>
            <a:r>
              <a:rPr lang="ko-KR" altLang="en-US" sz="2800" smtClean="0"/>
              <a:t>정도</a:t>
            </a:r>
            <a:r>
              <a:rPr lang="en-US" altLang="ko-KR" sz="2800" smtClean="0"/>
              <a:t>(degree):</a:t>
            </a:r>
            <a:r>
              <a:rPr lang="ko-KR" altLang="en-US" sz="2800" smtClean="0"/>
              <a:t>개체 형태의 수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ko-KR" altLang="en-US" sz="2800" smtClean="0">
                <a:sym typeface="Monotype Sorts" pitchFamily="2" charset="2"/>
              </a:rPr>
              <a:t></a:t>
            </a:r>
            <a:r>
              <a:rPr lang="ko-KR" altLang="en-US" sz="2800" smtClean="0"/>
              <a:t>연결</a:t>
            </a:r>
            <a:r>
              <a:rPr lang="en-US" altLang="ko-KR" sz="2800" smtClean="0"/>
              <a:t>(connectivity):</a:t>
            </a:r>
            <a:r>
              <a:rPr lang="ko-KR" altLang="en-US" sz="2800" smtClean="0"/>
              <a:t>개체의 사상과 관계되는 다른 개체의 사상 수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ko-KR" altLang="en-US" sz="2800" smtClean="0">
                <a:sym typeface="Monotype Sorts" pitchFamily="2" charset="2"/>
              </a:rPr>
              <a:t></a:t>
            </a:r>
            <a:r>
              <a:rPr lang="ko-KR" altLang="en-US" sz="2800" smtClean="0"/>
              <a:t>회원 수</a:t>
            </a:r>
            <a:r>
              <a:rPr lang="en-US" altLang="ko-KR" sz="2800" smtClean="0"/>
              <a:t>(membership):</a:t>
            </a:r>
            <a:r>
              <a:rPr lang="ko-KR" altLang="en-US" sz="2800" smtClean="0"/>
              <a:t>필수적</a:t>
            </a:r>
            <a:r>
              <a:rPr lang="en-US" altLang="ko-KR" sz="2800" smtClean="0"/>
              <a:t>(mandatory)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en-US" altLang="ko-KR" sz="2800" smtClean="0"/>
              <a:t>                                    </a:t>
            </a:r>
            <a:r>
              <a:rPr lang="ko-KR" altLang="en-US" sz="2800" smtClean="0"/>
              <a:t>선택적</a:t>
            </a:r>
            <a:r>
              <a:rPr lang="en-US" altLang="ko-KR" sz="2800" smtClean="0"/>
              <a:t>(optional)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en-US" altLang="ko-KR" sz="2800" smtClean="0">
                <a:sym typeface="Monotype Sorts" pitchFamily="2" charset="2"/>
              </a:rPr>
              <a:t></a:t>
            </a:r>
            <a:r>
              <a:rPr lang="ko-KR" altLang="en-US" sz="2800" smtClean="0"/>
              <a:t>역할 명</a:t>
            </a:r>
            <a:r>
              <a:rPr lang="en-US" altLang="ko-KR" sz="2800" smtClean="0"/>
              <a:t>(role-name):</a:t>
            </a:r>
            <a:r>
              <a:rPr lang="ko-KR" altLang="en-US" sz="2800" smtClean="0"/>
              <a:t>관계의 인식자</a:t>
            </a: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6019800" y="5105400"/>
            <a:ext cx="1143000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1219200" y="5181600"/>
            <a:ext cx="1143000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cxnSp>
        <p:nvCxnSpPr>
          <p:cNvPr id="19461" name="AutoShape 5"/>
          <p:cNvCxnSpPr>
            <a:cxnSpLocks noChangeShapeType="1"/>
          </p:cNvCxnSpPr>
          <p:nvPr/>
        </p:nvCxnSpPr>
        <p:spPr bwMode="auto">
          <a:xfrm>
            <a:off x="2514600" y="5791200"/>
            <a:ext cx="3352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2438400" y="5562600"/>
            <a:ext cx="527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/>
              <a:t>&lt;&lt;</a:t>
            </a: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5638800" y="5562600"/>
            <a:ext cx="35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/>
              <a:t>&gt;</a:t>
            </a: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2895600" y="5562600"/>
            <a:ext cx="320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/>
              <a:t>0</a:t>
            </a:r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5394325" y="55276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/>
              <a:t>1</a:t>
            </a:r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3184525" y="5299075"/>
            <a:ext cx="1250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/>
              <a:t>  </a:t>
            </a:r>
            <a:r>
              <a:rPr lang="ko-KR" altLang="en-US"/>
              <a:t>일하다</a:t>
            </a:r>
          </a:p>
        </p:txBody>
      </p:sp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1203325" y="5507038"/>
            <a:ext cx="79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/>
            <a:r>
              <a:rPr lang="ko-KR" altLang="en-US"/>
              <a:t>사원</a:t>
            </a:r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6080125" y="5430838"/>
            <a:ext cx="79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/>
            <a:r>
              <a:rPr lang="ko-KR" altLang="en-US"/>
              <a:t>부서</a:t>
            </a: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build="p" autoUpdateAnimBg="0"/>
      <p:bldP spid="19459" grpId="0" animBg="1"/>
      <p:bldP spid="19460" grpId="0" animBg="1"/>
      <p:bldP spid="19462" grpId="0" autoUpdateAnimBg="0"/>
      <p:bldP spid="19463" grpId="0" autoUpdateAnimBg="0"/>
      <p:bldP spid="19464" grpId="0" autoUpdateAnimBg="0"/>
      <p:bldP spid="19465" grpId="0" autoUpdateAnimBg="0"/>
      <p:bldP spid="19466" grpId="0" autoUpdateAnimBg="0"/>
      <p:bldP spid="19467" grpId="0" autoUpdateAnimBg="0"/>
      <p:bldP spid="19468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06438"/>
            <a:ext cx="7772400" cy="1046162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dirty="0" smtClean="0"/>
              <a:t>4.</a:t>
            </a:r>
            <a:r>
              <a:rPr lang="ko-KR" altLang="en-US" dirty="0" smtClean="0"/>
              <a:t>자료구조도</a:t>
            </a:r>
            <a:br>
              <a:rPr lang="ko-KR" altLang="en-US" dirty="0" smtClean="0"/>
            </a:br>
            <a:r>
              <a:rPr lang="en-US" altLang="ko-KR" sz="3400" dirty="0" smtClean="0"/>
              <a:t>(data structure </a:t>
            </a:r>
            <a:r>
              <a:rPr lang="en-US" altLang="ko-KR" sz="3400" dirty="0" err="1" smtClean="0"/>
              <a:t>diagarm</a:t>
            </a:r>
            <a:r>
              <a:rPr lang="en-US" altLang="ko-KR" sz="3400" dirty="0" smtClean="0"/>
              <a:t> : DSD)</a:t>
            </a:r>
            <a:endParaRPr lang="en-US" altLang="ko-KR" dirty="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438400"/>
            <a:ext cx="7772400" cy="3657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ko-KR" altLang="en-US" sz="2800" smtClean="0"/>
              <a:t>개체의 속성을 나타내기 위해 직사각형 위에 속성을 넣은 것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altLang="ko-KR" sz="2800" smtClean="0"/>
              <a:t>      </a:t>
            </a:r>
            <a:r>
              <a:rPr lang="ko-KR" altLang="en-US" sz="2800" smtClean="0"/>
              <a:t>사원</a:t>
            </a:r>
            <a:endParaRPr lang="en-US" altLang="ko-KR" sz="280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endParaRPr lang="en-US" altLang="ko-KR" sz="280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altLang="ko-KR" sz="2800" smtClean="0"/>
              <a:t>       </a:t>
            </a:r>
            <a:r>
              <a:rPr lang="ko-KR" altLang="en-US" sz="2800" smtClean="0"/>
              <a:t>부서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endParaRPr lang="ko-KR" altLang="en-US" sz="280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altLang="ko-KR" sz="2800" smtClean="0"/>
              <a:t>(m:m</a:t>
            </a:r>
            <a:r>
              <a:rPr lang="ko-KR" altLang="en-US" sz="2800" smtClean="0"/>
              <a:t>는 </a:t>
            </a:r>
            <a:r>
              <a:rPr lang="en-US" altLang="ko-KR" sz="2800" smtClean="0"/>
              <a:t>1:m</a:t>
            </a:r>
            <a:r>
              <a:rPr lang="ko-KR" altLang="en-US" sz="2800" smtClean="0"/>
              <a:t>또는 </a:t>
            </a:r>
            <a:r>
              <a:rPr lang="en-US" altLang="ko-KR" sz="2800" smtClean="0"/>
              <a:t>m:1</a:t>
            </a:r>
            <a:r>
              <a:rPr lang="ko-KR" altLang="en-US" sz="2800" smtClean="0"/>
              <a:t>으로 이전하는데 이것은 숨은 개체를 찾기 위해서이다</a:t>
            </a:r>
            <a:r>
              <a:rPr lang="en-US" altLang="ko-KR" sz="2800" smtClean="0"/>
              <a:t>.)</a:t>
            </a:r>
          </a:p>
        </p:txBody>
      </p:sp>
      <p:graphicFrame>
        <p:nvGraphicFramePr>
          <p:cNvPr id="20484" name="Object 4"/>
          <p:cNvGraphicFramePr>
            <a:graphicFrameLocks noChangeAspect="1"/>
          </p:cNvGraphicFramePr>
          <p:nvPr/>
        </p:nvGraphicFramePr>
        <p:xfrm>
          <a:off x="1143000" y="3714750"/>
          <a:ext cx="636270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Document" r:id="rId3" imgW="6514549" imgH="1039896" progId="Word.Document.8">
                  <p:embed/>
                </p:oleObj>
              </mc:Choice>
              <mc:Fallback>
                <p:oleObj name="Document" r:id="rId3" imgW="6514549" imgH="1039896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714750"/>
                        <a:ext cx="6362700" cy="102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5" name="Object 5"/>
          <p:cNvGraphicFramePr>
            <a:graphicFrameLocks noChangeAspect="1"/>
          </p:cNvGraphicFramePr>
          <p:nvPr/>
        </p:nvGraphicFramePr>
        <p:xfrm>
          <a:off x="1295400" y="4572000"/>
          <a:ext cx="624840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Document" r:id="rId5" imgW="6390996" imgH="1039896" progId="Word.Document.8">
                  <p:embed/>
                </p:oleObj>
              </mc:Choice>
              <mc:Fallback>
                <p:oleObj name="Document" r:id="rId5" imgW="6390996" imgH="1039896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572000"/>
                        <a:ext cx="6248400" cy="102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486" name="AutoShape 6"/>
          <p:cNvCxnSpPr>
            <a:cxnSpLocks noChangeShapeType="1"/>
          </p:cNvCxnSpPr>
          <p:nvPr/>
        </p:nvCxnSpPr>
        <p:spPr bwMode="auto">
          <a:xfrm>
            <a:off x="6248400" y="3810000"/>
            <a:ext cx="76200" cy="914400"/>
          </a:xfrm>
          <a:prstGeom prst="bentConnector3">
            <a:avLst>
              <a:gd name="adj1" fmla="val 1225000"/>
            </a:avLst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7131050" y="3962400"/>
            <a:ext cx="20129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/>
            <a:r>
              <a:rPr lang="ko-KR" altLang="en-US"/>
              <a:t>프로젝트하다</a:t>
            </a:r>
          </a:p>
          <a:p>
            <a:pPr eaLnBrk="1" hangingPunct="1"/>
            <a:r>
              <a:rPr lang="ko-KR" altLang="en-US"/>
              <a:t> </a:t>
            </a:r>
            <a:r>
              <a:rPr lang="en-US" altLang="ko-KR"/>
              <a:t>m:m</a:t>
            </a: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6172200" y="3581400"/>
            <a:ext cx="755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/>
              <a:t>&lt;&lt; 0</a:t>
            </a:r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6248400" y="4495800"/>
            <a:ext cx="755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/>
              <a:t>&lt;&lt; 0</a:t>
            </a:r>
          </a:p>
        </p:txBody>
      </p:sp>
      <p:cxnSp>
        <p:nvCxnSpPr>
          <p:cNvPr id="1034" name="직선 연결선 10"/>
          <p:cNvCxnSpPr>
            <a:cxnSpLocks noChangeShapeType="1"/>
          </p:cNvCxnSpPr>
          <p:nvPr/>
        </p:nvCxnSpPr>
        <p:spPr bwMode="auto">
          <a:xfrm>
            <a:off x="1214438" y="3714750"/>
            <a:ext cx="4786312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1035" name="직선 연결선 12"/>
          <p:cNvCxnSpPr>
            <a:cxnSpLocks noChangeShapeType="1"/>
          </p:cNvCxnSpPr>
          <p:nvPr/>
        </p:nvCxnSpPr>
        <p:spPr bwMode="auto">
          <a:xfrm>
            <a:off x="1357313" y="4572000"/>
            <a:ext cx="4786312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</p:cxn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DF94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6117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6117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6117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6117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utoUpdateAnimBg="0"/>
      <p:bldP spid="20483" grpId="0" build="p" autoUpdateAnimBg="0"/>
      <p:bldP spid="20487" grpId="0" autoUpdateAnimBg="0"/>
      <p:bldP spid="20488" grpId="0" autoUpdateAnimBg="0"/>
      <p:bldP spid="20489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dirty="0" smtClean="0"/>
              <a:t>제 </a:t>
            </a:r>
            <a:r>
              <a:rPr lang="en-US" altLang="ko-KR" dirty="0" smtClean="0"/>
              <a:t>2 </a:t>
            </a:r>
            <a:r>
              <a:rPr lang="ko-KR" altLang="en-US" dirty="0" smtClean="0"/>
              <a:t>절 개체</a:t>
            </a:r>
            <a:r>
              <a:rPr lang="en-US" altLang="ko-KR" dirty="0" smtClean="0"/>
              <a:t>-</a:t>
            </a:r>
            <a:r>
              <a:rPr lang="ko-KR" altLang="en-US" dirty="0" smtClean="0"/>
              <a:t>관계 데이터 모형</a:t>
            </a:r>
            <a:br>
              <a:rPr lang="ko-KR" altLang="en-US" dirty="0" smtClean="0"/>
            </a:br>
            <a:r>
              <a:rPr lang="en-US" altLang="ko-KR" sz="3400" dirty="0" smtClean="0"/>
              <a:t>(the Entity-Relationship data model)</a:t>
            </a:r>
            <a:endParaRPr lang="en-US" altLang="ko-KR" dirty="0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05000"/>
            <a:ext cx="77724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 2" pitchFamily="18" charset="2"/>
              <a:buNone/>
            </a:pPr>
            <a:r>
              <a:rPr lang="en-US" altLang="ko-KR" sz="2800" smtClean="0"/>
              <a:t>(1)</a:t>
            </a:r>
            <a:r>
              <a:rPr lang="ko-KR" altLang="en-US" sz="2800" smtClean="0"/>
              <a:t>개체</a:t>
            </a:r>
            <a:r>
              <a:rPr lang="en-US" altLang="ko-KR" sz="2800" smtClean="0"/>
              <a:t>-</a:t>
            </a:r>
            <a:r>
              <a:rPr lang="ko-KR" altLang="en-US" sz="2800" smtClean="0"/>
              <a:t>관계 모형의 기초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 2" pitchFamily="18" charset="2"/>
              <a:buNone/>
            </a:pPr>
            <a:r>
              <a:rPr lang="en-US" altLang="ko-KR" sz="2600" smtClean="0"/>
              <a:t>1)</a:t>
            </a:r>
            <a:r>
              <a:rPr lang="ko-KR" altLang="en-US" sz="2600" smtClean="0"/>
              <a:t>개체</a:t>
            </a:r>
            <a:r>
              <a:rPr lang="en-US" altLang="ko-KR" sz="2600" smtClean="0"/>
              <a:t>(Entity)</a:t>
            </a:r>
            <a:r>
              <a:rPr lang="ko-KR" altLang="en-US" sz="2600" smtClean="0"/>
              <a:t>와 관계</a:t>
            </a:r>
            <a:r>
              <a:rPr lang="en-US" altLang="ko-KR" sz="2600" smtClean="0"/>
              <a:t>(Relationship)</a:t>
            </a:r>
            <a:r>
              <a:rPr lang="ko-KR" altLang="en-US" sz="2600" smtClean="0"/>
              <a:t>의 표현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 2" pitchFamily="18" charset="2"/>
              <a:buNone/>
            </a:pPr>
            <a:r>
              <a:rPr lang="ko-KR" altLang="en-US" sz="2400" smtClean="0"/>
              <a:t>  </a:t>
            </a:r>
            <a:r>
              <a:rPr lang="en-US" altLang="ko-KR" sz="2400" smtClean="0"/>
              <a:t>- </a:t>
            </a:r>
            <a:r>
              <a:rPr lang="ko-KR" altLang="en-US" sz="2400" smtClean="0"/>
              <a:t>개체는 사각형 같으나 관계는 마름모로 표현 그 안에 역할 명을 기술</a:t>
            </a:r>
            <a:endParaRPr lang="ko-KR" altLang="en-US" sz="260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 2" pitchFamily="18" charset="2"/>
              <a:buNone/>
            </a:pPr>
            <a:r>
              <a:rPr lang="en-US" altLang="ko-KR" sz="2600" smtClean="0"/>
              <a:t>2)</a:t>
            </a:r>
            <a:r>
              <a:rPr lang="ko-KR" altLang="en-US" sz="2600" smtClean="0"/>
              <a:t>속성</a:t>
            </a:r>
            <a:r>
              <a:rPr lang="en-US" altLang="ko-KR" sz="2600" smtClean="0"/>
              <a:t>(attribute)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 2" pitchFamily="18" charset="2"/>
              <a:buNone/>
            </a:pPr>
            <a:r>
              <a:rPr lang="en-US" altLang="ko-KR" sz="2400" smtClean="0"/>
              <a:t>  - </a:t>
            </a:r>
            <a:r>
              <a:rPr lang="ko-KR" altLang="en-US" sz="2400" smtClean="0"/>
              <a:t>속성은 풍선을 그려 개체에 연결하고 그 안에 속성 명을 기입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 2" pitchFamily="18" charset="2"/>
              <a:buNone/>
            </a:pPr>
            <a:r>
              <a:rPr lang="en-US" altLang="ko-KR" sz="2600" smtClean="0"/>
              <a:t>3)</a:t>
            </a:r>
            <a:r>
              <a:rPr lang="ko-KR" altLang="en-US" sz="2600" smtClean="0"/>
              <a:t>개체의 종류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 2" pitchFamily="18" charset="2"/>
              <a:buNone/>
            </a:pPr>
            <a:r>
              <a:rPr lang="ko-KR" altLang="en-US" sz="2600" smtClean="0">
                <a:sym typeface="Monotype Sorts" pitchFamily="2" charset="2"/>
              </a:rPr>
              <a:t>기본적 개체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 2" pitchFamily="18" charset="2"/>
              <a:buNone/>
            </a:pPr>
            <a:r>
              <a:rPr lang="ko-KR" altLang="en-US" sz="2600" smtClean="0">
                <a:sym typeface="Monotype Sorts" pitchFamily="2" charset="2"/>
              </a:rPr>
              <a:t>관계적 개체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 2" pitchFamily="18" charset="2"/>
              <a:buNone/>
            </a:pPr>
            <a:r>
              <a:rPr lang="ko-KR" altLang="en-US" sz="2600" smtClean="0">
                <a:sym typeface="Monotype Sorts" pitchFamily="2" charset="2"/>
              </a:rPr>
              <a:t>속성적 개체</a:t>
            </a:r>
            <a:endParaRPr lang="ko-KR" altLang="en-US" sz="2600" smtClean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DF94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DF94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DF94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DF94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DF94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DF94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DF94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DF94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DF94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autoUpdateAnimBg="0"/>
      <p:bldP spid="21507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ko-KR" altLang="en-US" dirty="0" smtClean="0"/>
              <a:t>개체의 표현</a:t>
            </a:r>
            <a:endParaRPr lang="ko-KR" altLang="en-US" dirty="0"/>
          </a:p>
        </p:txBody>
      </p:sp>
      <p:sp>
        <p:nvSpPr>
          <p:cNvPr id="17411" name="직사각형 3"/>
          <p:cNvSpPr>
            <a:spLocks noChangeArrowheads="1"/>
          </p:cNvSpPr>
          <p:nvPr/>
        </p:nvSpPr>
        <p:spPr bwMode="auto">
          <a:xfrm>
            <a:off x="1214438" y="3000375"/>
            <a:ext cx="2571750" cy="157162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/>
            <a:r>
              <a:rPr lang="ko-KR" altLang="en-US"/>
              <a:t>            사원</a:t>
            </a:r>
          </a:p>
        </p:txBody>
      </p:sp>
      <p:sp>
        <p:nvSpPr>
          <p:cNvPr id="17412" name="직사각형 4"/>
          <p:cNvSpPr>
            <a:spLocks noChangeArrowheads="1"/>
          </p:cNvSpPr>
          <p:nvPr/>
        </p:nvSpPr>
        <p:spPr bwMode="auto">
          <a:xfrm>
            <a:off x="6000750" y="2928938"/>
            <a:ext cx="2571750" cy="157162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/>
            <a:r>
              <a:rPr lang="ko-KR" altLang="en-US"/>
              <a:t>           부서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ko-KR" altLang="en-US" dirty="0" smtClean="0"/>
              <a:t>개체의 종류</a:t>
            </a:r>
            <a:endParaRPr lang="ko-KR" altLang="en-US" dirty="0"/>
          </a:p>
        </p:txBody>
      </p:sp>
      <p:sp>
        <p:nvSpPr>
          <p:cNvPr id="18435" name="직사각형 3"/>
          <p:cNvSpPr>
            <a:spLocks noChangeArrowheads="1"/>
          </p:cNvSpPr>
          <p:nvPr/>
        </p:nvSpPr>
        <p:spPr bwMode="auto">
          <a:xfrm>
            <a:off x="1071563" y="3000375"/>
            <a:ext cx="1500187" cy="71437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/>
            <a:r>
              <a:rPr lang="ko-KR" altLang="en-US"/>
              <a:t>제        품</a:t>
            </a:r>
          </a:p>
        </p:txBody>
      </p:sp>
      <p:sp>
        <p:nvSpPr>
          <p:cNvPr id="18436" name="직사각형 4"/>
          <p:cNvSpPr>
            <a:spLocks noChangeArrowheads="1"/>
          </p:cNvSpPr>
          <p:nvPr/>
        </p:nvSpPr>
        <p:spPr bwMode="auto">
          <a:xfrm>
            <a:off x="1071563" y="5143500"/>
            <a:ext cx="1428750" cy="71437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/>
            <a:r>
              <a:rPr lang="ko-KR" altLang="en-US"/>
              <a:t>    가    격</a:t>
            </a:r>
          </a:p>
        </p:txBody>
      </p:sp>
      <p:sp>
        <p:nvSpPr>
          <p:cNvPr id="18437" name="직사각형 5"/>
          <p:cNvSpPr>
            <a:spLocks noChangeArrowheads="1"/>
          </p:cNvSpPr>
          <p:nvPr/>
        </p:nvSpPr>
        <p:spPr bwMode="auto">
          <a:xfrm>
            <a:off x="3143250" y="3000375"/>
            <a:ext cx="3929063" cy="71437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18438" name="직사각형 6"/>
          <p:cNvSpPr>
            <a:spLocks noChangeArrowheads="1"/>
          </p:cNvSpPr>
          <p:nvPr/>
        </p:nvSpPr>
        <p:spPr bwMode="auto">
          <a:xfrm>
            <a:off x="7429500" y="3000375"/>
            <a:ext cx="1357313" cy="71437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/>
            <a:r>
              <a:rPr lang="ko-KR" altLang="en-US"/>
              <a:t>구매주문</a:t>
            </a:r>
          </a:p>
        </p:txBody>
      </p:sp>
      <p:sp>
        <p:nvSpPr>
          <p:cNvPr id="18439" name="다이아몬드 7"/>
          <p:cNvSpPr>
            <a:spLocks noChangeArrowheads="1"/>
          </p:cNvSpPr>
          <p:nvPr/>
        </p:nvSpPr>
        <p:spPr bwMode="auto">
          <a:xfrm>
            <a:off x="3143250" y="3000375"/>
            <a:ext cx="3857625" cy="714375"/>
          </a:xfrm>
          <a:prstGeom prst="diamond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/>
            <a:r>
              <a:rPr lang="ko-KR" altLang="en-US"/>
              <a:t>구매주문상세내역</a:t>
            </a:r>
          </a:p>
        </p:txBody>
      </p:sp>
      <p:cxnSp>
        <p:nvCxnSpPr>
          <p:cNvPr id="18440" name="직선 연결선 9"/>
          <p:cNvCxnSpPr>
            <a:cxnSpLocks noChangeShapeType="1"/>
            <a:stCxn id="18436" idx="0"/>
          </p:cNvCxnSpPr>
          <p:nvPr/>
        </p:nvCxnSpPr>
        <p:spPr bwMode="auto">
          <a:xfrm rot="-5400000" flipH="1" flipV="1">
            <a:off x="1071563" y="5143500"/>
            <a:ext cx="714375" cy="714375"/>
          </a:xfrm>
          <a:prstGeom prst="line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41" name="직선 연결선 11"/>
          <p:cNvCxnSpPr>
            <a:cxnSpLocks noChangeShapeType="1"/>
            <a:stCxn id="18436" idx="0"/>
          </p:cNvCxnSpPr>
          <p:nvPr/>
        </p:nvCxnSpPr>
        <p:spPr bwMode="auto">
          <a:xfrm rot="16200000" flipH="1">
            <a:off x="1785938" y="5143500"/>
            <a:ext cx="714375" cy="714375"/>
          </a:xfrm>
          <a:prstGeom prst="line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42" name="직선 연결선 13"/>
          <p:cNvCxnSpPr>
            <a:cxnSpLocks noChangeShapeType="1"/>
            <a:stCxn id="18435" idx="3"/>
            <a:endCxn id="18439" idx="1"/>
          </p:cNvCxnSpPr>
          <p:nvPr/>
        </p:nvCxnSpPr>
        <p:spPr bwMode="auto">
          <a:xfrm>
            <a:off x="2571750" y="3357563"/>
            <a:ext cx="571500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43" name="직선 연결선 15"/>
          <p:cNvCxnSpPr>
            <a:cxnSpLocks noChangeShapeType="1"/>
            <a:stCxn id="18437" idx="3"/>
            <a:endCxn id="18438" idx="1"/>
          </p:cNvCxnSpPr>
          <p:nvPr/>
        </p:nvCxnSpPr>
        <p:spPr bwMode="auto">
          <a:xfrm>
            <a:off x="7072313" y="3357563"/>
            <a:ext cx="357187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44" name="직선 연결선 17"/>
          <p:cNvCxnSpPr>
            <a:cxnSpLocks noChangeShapeType="1"/>
            <a:stCxn id="18435" idx="2"/>
            <a:endCxn id="18436" idx="0"/>
          </p:cNvCxnSpPr>
          <p:nvPr/>
        </p:nvCxnSpPr>
        <p:spPr bwMode="auto">
          <a:xfrm rot="5400000">
            <a:off x="1089026" y="4411662"/>
            <a:ext cx="1428750" cy="34925"/>
          </a:xfrm>
          <a:prstGeom prst="line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45" name="직선 화살표 연결선 21"/>
          <p:cNvCxnSpPr>
            <a:cxnSpLocks noChangeShapeType="1"/>
            <a:endCxn id="18438" idx="2"/>
          </p:cNvCxnSpPr>
          <p:nvPr/>
        </p:nvCxnSpPr>
        <p:spPr bwMode="auto">
          <a:xfrm rot="5400000" flipH="1" flipV="1">
            <a:off x="6376194" y="3982244"/>
            <a:ext cx="2000250" cy="14652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prstDash val="sysDot"/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46" name="직선 화살표 연결선 23"/>
          <p:cNvCxnSpPr>
            <a:cxnSpLocks noChangeShapeType="1"/>
          </p:cNvCxnSpPr>
          <p:nvPr/>
        </p:nvCxnSpPr>
        <p:spPr bwMode="auto">
          <a:xfrm rot="10800000">
            <a:off x="2500313" y="3714750"/>
            <a:ext cx="2786062" cy="20716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prstDash val="sysDot"/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447" name="모서리가 둥근 직사각형 24"/>
          <p:cNvSpPr>
            <a:spLocks noChangeArrowheads="1"/>
          </p:cNvSpPr>
          <p:nvPr/>
        </p:nvSpPr>
        <p:spPr bwMode="auto">
          <a:xfrm>
            <a:off x="5286375" y="5643563"/>
            <a:ext cx="1714500" cy="5715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/>
            <a:r>
              <a:rPr lang="ko-KR" altLang="en-US"/>
              <a:t>기본적개체</a:t>
            </a:r>
          </a:p>
        </p:txBody>
      </p:sp>
      <p:sp>
        <p:nvSpPr>
          <p:cNvPr id="18448" name="모서리가 둥근 직사각형 25"/>
          <p:cNvSpPr>
            <a:spLocks noChangeArrowheads="1"/>
          </p:cNvSpPr>
          <p:nvPr/>
        </p:nvSpPr>
        <p:spPr bwMode="auto">
          <a:xfrm>
            <a:off x="2786063" y="5857875"/>
            <a:ext cx="1714500" cy="5715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/>
            <a:r>
              <a:rPr lang="ko-KR" altLang="en-US"/>
              <a:t>속성적개체</a:t>
            </a:r>
          </a:p>
        </p:txBody>
      </p:sp>
      <p:sp>
        <p:nvSpPr>
          <p:cNvPr id="18449" name="모서리가 둥근 직사각형 26"/>
          <p:cNvSpPr>
            <a:spLocks noChangeArrowheads="1"/>
          </p:cNvSpPr>
          <p:nvPr/>
        </p:nvSpPr>
        <p:spPr bwMode="auto">
          <a:xfrm>
            <a:off x="5500688" y="1714500"/>
            <a:ext cx="1714500" cy="5715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/>
            <a:r>
              <a:rPr lang="ko-KR" altLang="en-US"/>
              <a:t>관계적개체</a:t>
            </a:r>
          </a:p>
        </p:txBody>
      </p:sp>
      <p:cxnSp>
        <p:nvCxnSpPr>
          <p:cNvPr id="18450" name="직선 화살표 연결선 27"/>
          <p:cNvCxnSpPr>
            <a:cxnSpLocks noChangeShapeType="1"/>
            <a:endCxn id="18436" idx="3"/>
          </p:cNvCxnSpPr>
          <p:nvPr/>
        </p:nvCxnSpPr>
        <p:spPr bwMode="auto">
          <a:xfrm rot="10800000">
            <a:off x="2500313" y="5500688"/>
            <a:ext cx="500062" cy="3571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prstDash val="sysDot"/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51" name="직선 화살표 연결선 31"/>
          <p:cNvCxnSpPr>
            <a:cxnSpLocks noChangeShapeType="1"/>
            <a:stCxn id="18449" idx="2"/>
          </p:cNvCxnSpPr>
          <p:nvPr/>
        </p:nvCxnSpPr>
        <p:spPr bwMode="auto">
          <a:xfrm rot="5400000">
            <a:off x="5857875" y="2428875"/>
            <a:ext cx="642938" cy="3571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prstDash val="sysDot"/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ko-KR" altLang="en-US" dirty="0" smtClean="0"/>
              <a:t>관계의 표현</a:t>
            </a:r>
            <a:endParaRPr lang="ko-KR" altLang="en-US" dirty="0"/>
          </a:p>
        </p:txBody>
      </p:sp>
      <p:sp>
        <p:nvSpPr>
          <p:cNvPr id="19459" name="다이아몬드 3"/>
          <p:cNvSpPr>
            <a:spLocks noChangeArrowheads="1"/>
          </p:cNvSpPr>
          <p:nvPr/>
        </p:nvSpPr>
        <p:spPr bwMode="auto">
          <a:xfrm>
            <a:off x="1571625" y="3214688"/>
            <a:ext cx="1428750" cy="1714500"/>
          </a:xfrm>
          <a:prstGeom prst="diamond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/>
            <a:r>
              <a:rPr lang="ko-KR" altLang="en-US"/>
              <a:t>일하다</a:t>
            </a:r>
          </a:p>
        </p:txBody>
      </p:sp>
      <p:cxnSp>
        <p:nvCxnSpPr>
          <p:cNvPr id="19460" name="직선 화살표 연결선 5"/>
          <p:cNvCxnSpPr>
            <a:cxnSpLocks noChangeShapeType="1"/>
            <a:stCxn id="19459" idx="3"/>
          </p:cNvCxnSpPr>
          <p:nvPr/>
        </p:nvCxnSpPr>
        <p:spPr bwMode="auto">
          <a:xfrm>
            <a:off x="3000375" y="4071938"/>
            <a:ext cx="1571625" cy="7143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61" name="직선 화살표 연결선 7"/>
          <p:cNvCxnSpPr>
            <a:cxnSpLocks noChangeShapeType="1"/>
            <a:stCxn id="19459" idx="1"/>
          </p:cNvCxnSpPr>
          <p:nvPr/>
        </p:nvCxnSpPr>
        <p:spPr bwMode="auto">
          <a:xfrm rot="10800000">
            <a:off x="285750" y="4071938"/>
            <a:ext cx="1285875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62" name="다이아몬드 8"/>
          <p:cNvSpPr>
            <a:spLocks noChangeArrowheads="1"/>
          </p:cNvSpPr>
          <p:nvPr/>
        </p:nvSpPr>
        <p:spPr bwMode="auto">
          <a:xfrm>
            <a:off x="5786438" y="3214688"/>
            <a:ext cx="1428750" cy="1714500"/>
          </a:xfrm>
          <a:prstGeom prst="diamond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/>
            <a:r>
              <a:rPr lang="ko-KR" altLang="en-US"/>
              <a:t>일하다</a:t>
            </a:r>
          </a:p>
        </p:txBody>
      </p:sp>
      <p:cxnSp>
        <p:nvCxnSpPr>
          <p:cNvPr id="19463" name="직선 화살표 연결선 12"/>
          <p:cNvCxnSpPr>
            <a:cxnSpLocks noChangeShapeType="1"/>
            <a:stCxn id="19462" idx="0"/>
          </p:cNvCxnSpPr>
          <p:nvPr/>
        </p:nvCxnSpPr>
        <p:spPr bwMode="auto">
          <a:xfrm rot="5400000" flipH="1" flipV="1">
            <a:off x="5894388" y="2606675"/>
            <a:ext cx="1214438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64" name="직선 화살표 연결선 14"/>
          <p:cNvCxnSpPr>
            <a:cxnSpLocks noChangeShapeType="1"/>
            <a:stCxn id="19462" idx="2"/>
          </p:cNvCxnSpPr>
          <p:nvPr/>
        </p:nvCxnSpPr>
        <p:spPr bwMode="auto">
          <a:xfrm rot="5400000">
            <a:off x="5894388" y="5537200"/>
            <a:ext cx="1214438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ko-KR" altLang="en-US" dirty="0" smtClean="0"/>
              <a:t>속성의 표현</a:t>
            </a:r>
            <a:endParaRPr lang="ko-KR" altLang="en-US" dirty="0"/>
          </a:p>
        </p:txBody>
      </p:sp>
      <p:sp>
        <p:nvSpPr>
          <p:cNvPr id="20483" name="타원 3"/>
          <p:cNvSpPr>
            <a:spLocks noChangeArrowheads="1"/>
          </p:cNvSpPr>
          <p:nvPr/>
        </p:nvSpPr>
        <p:spPr bwMode="auto">
          <a:xfrm>
            <a:off x="1285875" y="3357563"/>
            <a:ext cx="1571625" cy="11430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/>
            <a:r>
              <a:rPr lang="ko-KR" altLang="en-US" u="sng"/>
              <a:t>사원번호</a:t>
            </a:r>
          </a:p>
        </p:txBody>
      </p:sp>
      <p:sp>
        <p:nvSpPr>
          <p:cNvPr id="20484" name="타원 4"/>
          <p:cNvSpPr>
            <a:spLocks noChangeArrowheads="1"/>
          </p:cNvSpPr>
          <p:nvPr/>
        </p:nvSpPr>
        <p:spPr bwMode="auto">
          <a:xfrm>
            <a:off x="4286250" y="3357563"/>
            <a:ext cx="1571625" cy="11430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/>
            <a:r>
              <a:rPr lang="ko-KR" altLang="en-US"/>
              <a:t>사원이름</a:t>
            </a:r>
          </a:p>
        </p:txBody>
      </p:sp>
      <p:sp>
        <p:nvSpPr>
          <p:cNvPr id="20485" name="타원 5"/>
          <p:cNvSpPr>
            <a:spLocks noChangeArrowheads="1"/>
          </p:cNvSpPr>
          <p:nvPr/>
        </p:nvSpPr>
        <p:spPr bwMode="auto">
          <a:xfrm>
            <a:off x="6858000" y="3429000"/>
            <a:ext cx="1571625" cy="11430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/>
            <a:r>
              <a:rPr lang="ko-KR" altLang="en-US"/>
              <a:t>사원나이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ko-KR" altLang="en-US" dirty="0" smtClean="0"/>
              <a:t>개체</a:t>
            </a:r>
            <a:r>
              <a:rPr lang="en-US" altLang="ko-KR" dirty="0" smtClean="0"/>
              <a:t>, </a:t>
            </a:r>
            <a:r>
              <a:rPr lang="ko-KR" altLang="en-US" dirty="0" smtClean="0"/>
              <a:t>관계</a:t>
            </a:r>
            <a:r>
              <a:rPr lang="en-US" altLang="ko-KR" dirty="0" smtClean="0"/>
              <a:t>, </a:t>
            </a:r>
            <a:r>
              <a:rPr lang="ko-KR" altLang="en-US" dirty="0" smtClean="0"/>
              <a:t>속성의 표현</a:t>
            </a:r>
            <a:endParaRPr lang="ko-KR" altLang="en-US" dirty="0"/>
          </a:p>
        </p:txBody>
      </p:sp>
      <p:sp>
        <p:nvSpPr>
          <p:cNvPr id="21507" name="직사각형 4"/>
          <p:cNvSpPr>
            <a:spLocks noChangeArrowheads="1"/>
          </p:cNvSpPr>
          <p:nvPr/>
        </p:nvSpPr>
        <p:spPr bwMode="auto">
          <a:xfrm>
            <a:off x="1214438" y="3071813"/>
            <a:ext cx="2571750" cy="157162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/>
            <a:r>
              <a:rPr lang="ko-KR" altLang="en-US"/>
              <a:t>            사원</a:t>
            </a:r>
          </a:p>
        </p:txBody>
      </p:sp>
      <p:sp>
        <p:nvSpPr>
          <p:cNvPr id="21508" name="직사각형 5"/>
          <p:cNvSpPr>
            <a:spLocks noChangeArrowheads="1"/>
          </p:cNvSpPr>
          <p:nvPr/>
        </p:nvSpPr>
        <p:spPr bwMode="auto">
          <a:xfrm>
            <a:off x="6000750" y="3071813"/>
            <a:ext cx="2571750" cy="157162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/>
            <a:r>
              <a:rPr lang="ko-KR" altLang="en-US"/>
              <a:t>           부서</a:t>
            </a:r>
          </a:p>
        </p:txBody>
      </p:sp>
      <p:sp>
        <p:nvSpPr>
          <p:cNvPr id="21509" name="다이아몬드 6"/>
          <p:cNvSpPr>
            <a:spLocks noChangeArrowheads="1"/>
          </p:cNvSpPr>
          <p:nvPr/>
        </p:nvSpPr>
        <p:spPr bwMode="auto">
          <a:xfrm>
            <a:off x="4143375" y="3000375"/>
            <a:ext cx="1428750" cy="1714500"/>
          </a:xfrm>
          <a:prstGeom prst="diamond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/>
            <a:r>
              <a:rPr lang="ko-KR" altLang="en-US"/>
              <a:t>일하다</a:t>
            </a:r>
          </a:p>
        </p:txBody>
      </p:sp>
      <p:cxnSp>
        <p:nvCxnSpPr>
          <p:cNvPr id="21510" name="직선 화살표 연결선 8"/>
          <p:cNvCxnSpPr>
            <a:cxnSpLocks noChangeShapeType="1"/>
            <a:stCxn id="21509" idx="3"/>
            <a:endCxn id="21508" idx="1"/>
          </p:cNvCxnSpPr>
          <p:nvPr/>
        </p:nvCxnSpPr>
        <p:spPr bwMode="auto">
          <a:xfrm>
            <a:off x="5572125" y="3857625"/>
            <a:ext cx="428625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11" name="직선 화살표 연결선 10"/>
          <p:cNvCxnSpPr>
            <a:cxnSpLocks noChangeShapeType="1"/>
            <a:stCxn id="21509" idx="1"/>
            <a:endCxn id="21507" idx="3"/>
          </p:cNvCxnSpPr>
          <p:nvPr/>
        </p:nvCxnSpPr>
        <p:spPr bwMode="auto">
          <a:xfrm rot="10800000">
            <a:off x="3786188" y="3857625"/>
            <a:ext cx="357187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12" name="타원 12"/>
          <p:cNvSpPr>
            <a:spLocks noChangeArrowheads="1"/>
          </p:cNvSpPr>
          <p:nvPr/>
        </p:nvSpPr>
        <p:spPr bwMode="auto">
          <a:xfrm>
            <a:off x="428625" y="1714500"/>
            <a:ext cx="1571625" cy="11430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/>
            <a:r>
              <a:rPr lang="ko-KR" altLang="en-US" u="sng"/>
              <a:t>사원번호</a:t>
            </a:r>
          </a:p>
        </p:txBody>
      </p:sp>
      <p:sp>
        <p:nvSpPr>
          <p:cNvPr id="21513" name="타원 13"/>
          <p:cNvSpPr>
            <a:spLocks noChangeArrowheads="1"/>
          </p:cNvSpPr>
          <p:nvPr/>
        </p:nvSpPr>
        <p:spPr bwMode="auto">
          <a:xfrm>
            <a:off x="357188" y="5072063"/>
            <a:ext cx="1571625" cy="11430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/>
            <a:r>
              <a:rPr lang="ko-KR" altLang="en-US"/>
              <a:t>사원이름</a:t>
            </a:r>
          </a:p>
        </p:txBody>
      </p:sp>
      <p:sp>
        <p:nvSpPr>
          <p:cNvPr id="21514" name="타원 14"/>
          <p:cNvSpPr>
            <a:spLocks noChangeArrowheads="1"/>
          </p:cNvSpPr>
          <p:nvPr/>
        </p:nvSpPr>
        <p:spPr bwMode="auto">
          <a:xfrm>
            <a:off x="2500313" y="5143500"/>
            <a:ext cx="1571625" cy="11430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/>
            <a:r>
              <a:rPr lang="ko-KR" altLang="en-US"/>
              <a:t>사원나이</a:t>
            </a:r>
          </a:p>
        </p:txBody>
      </p:sp>
      <p:sp>
        <p:nvSpPr>
          <p:cNvPr id="21515" name="타원 15"/>
          <p:cNvSpPr>
            <a:spLocks noChangeArrowheads="1"/>
          </p:cNvSpPr>
          <p:nvPr/>
        </p:nvSpPr>
        <p:spPr bwMode="auto">
          <a:xfrm>
            <a:off x="6929438" y="1643063"/>
            <a:ext cx="1571625" cy="11430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/>
            <a:r>
              <a:rPr lang="ko-KR" altLang="en-US"/>
              <a:t>부서 위치</a:t>
            </a:r>
          </a:p>
        </p:txBody>
      </p:sp>
      <p:sp>
        <p:nvSpPr>
          <p:cNvPr id="21516" name="타원 16"/>
          <p:cNvSpPr>
            <a:spLocks noChangeArrowheads="1"/>
          </p:cNvSpPr>
          <p:nvPr/>
        </p:nvSpPr>
        <p:spPr bwMode="auto">
          <a:xfrm>
            <a:off x="7072313" y="5143500"/>
            <a:ext cx="1571625" cy="11430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/>
            <a:r>
              <a:rPr lang="ko-KR" altLang="en-US"/>
              <a:t>부서명</a:t>
            </a:r>
          </a:p>
        </p:txBody>
      </p:sp>
      <p:sp>
        <p:nvSpPr>
          <p:cNvPr id="21517" name="타원 17"/>
          <p:cNvSpPr>
            <a:spLocks noChangeArrowheads="1"/>
          </p:cNvSpPr>
          <p:nvPr/>
        </p:nvSpPr>
        <p:spPr bwMode="auto">
          <a:xfrm>
            <a:off x="5286375" y="5214938"/>
            <a:ext cx="1571625" cy="11430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/>
            <a:r>
              <a:rPr lang="ko-KR" altLang="en-US" u="sng"/>
              <a:t>부서번호</a:t>
            </a:r>
          </a:p>
        </p:txBody>
      </p:sp>
      <p:cxnSp>
        <p:nvCxnSpPr>
          <p:cNvPr id="21518" name="직선 연결선 19"/>
          <p:cNvCxnSpPr>
            <a:cxnSpLocks noChangeShapeType="1"/>
            <a:stCxn id="21512" idx="5"/>
            <a:endCxn id="21507" idx="0"/>
          </p:cNvCxnSpPr>
          <p:nvPr/>
        </p:nvCxnSpPr>
        <p:spPr bwMode="auto">
          <a:xfrm rot="16200000" flipH="1">
            <a:off x="1944688" y="2516188"/>
            <a:ext cx="381000" cy="730250"/>
          </a:xfrm>
          <a:prstGeom prst="line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19" name="직선 연결선 21"/>
          <p:cNvCxnSpPr>
            <a:cxnSpLocks noChangeShapeType="1"/>
            <a:stCxn id="21513" idx="0"/>
            <a:endCxn id="21507" idx="2"/>
          </p:cNvCxnSpPr>
          <p:nvPr/>
        </p:nvCxnSpPr>
        <p:spPr bwMode="auto">
          <a:xfrm rot="5400000" flipH="1" flipV="1">
            <a:off x="1607344" y="4179094"/>
            <a:ext cx="428625" cy="1357313"/>
          </a:xfrm>
          <a:prstGeom prst="line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20" name="직선 연결선 23"/>
          <p:cNvCxnSpPr>
            <a:cxnSpLocks noChangeShapeType="1"/>
            <a:endCxn id="21514" idx="0"/>
          </p:cNvCxnSpPr>
          <p:nvPr/>
        </p:nvCxnSpPr>
        <p:spPr bwMode="auto">
          <a:xfrm rot="16200000" flipH="1">
            <a:off x="2857501" y="4714875"/>
            <a:ext cx="500062" cy="357187"/>
          </a:xfrm>
          <a:prstGeom prst="line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21" name="직선 연결선 25"/>
          <p:cNvCxnSpPr>
            <a:cxnSpLocks noChangeShapeType="1"/>
            <a:stCxn id="21515" idx="4"/>
            <a:endCxn id="21508" idx="0"/>
          </p:cNvCxnSpPr>
          <p:nvPr/>
        </p:nvCxnSpPr>
        <p:spPr bwMode="auto">
          <a:xfrm rot="5400000">
            <a:off x="7358063" y="2714625"/>
            <a:ext cx="285750" cy="428625"/>
          </a:xfrm>
          <a:prstGeom prst="line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22" name="직선 연결선 27"/>
          <p:cNvCxnSpPr>
            <a:cxnSpLocks noChangeShapeType="1"/>
            <a:stCxn id="21508" idx="2"/>
            <a:endCxn id="21517" idx="0"/>
          </p:cNvCxnSpPr>
          <p:nvPr/>
        </p:nvCxnSpPr>
        <p:spPr bwMode="auto">
          <a:xfrm rot="5400000">
            <a:off x="6393657" y="4321969"/>
            <a:ext cx="571500" cy="1214437"/>
          </a:xfrm>
          <a:prstGeom prst="line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23" name="직선 연결선 29"/>
          <p:cNvCxnSpPr>
            <a:cxnSpLocks noChangeShapeType="1"/>
            <a:endCxn id="21516" idx="0"/>
          </p:cNvCxnSpPr>
          <p:nvPr/>
        </p:nvCxnSpPr>
        <p:spPr bwMode="auto">
          <a:xfrm rot="16200000" flipH="1">
            <a:off x="7572376" y="4857750"/>
            <a:ext cx="500062" cy="71437"/>
          </a:xfrm>
          <a:prstGeom prst="line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ko-KR" altLang="en-US" dirty="0" smtClean="0"/>
              <a:t>개체관계도</a:t>
            </a:r>
            <a:endParaRPr lang="ko-KR" altLang="en-US" dirty="0"/>
          </a:p>
        </p:txBody>
      </p:sp>
      <p:pic>
        <p:nvPicPr>
          <p:cNvPr id="22531" name="내용 개체 틀 3" descr="accerd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981200"/>
            <a:ext cx="9144000" cy="487680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ko-KR" sz="2900" smtClean="0"/>
              <a:t>(2) </a:t>
            </a:r>
            <a:r>
              <a:rPr lang="ko-KR" altLang="en-US" sz="2900" smtClean="0"/>
              <a:t>일반화</a:t>
            </a:r>
            <a:r>
              <a:rPr lang="en-US" altLang="ko-KR" sz="2900" smtClean="0"/>
              <a:t>(generalization(class/subclass)</a:t>
            </a:r>
          </a:p>
        </p:txBody>
      </p:sp>
      <p:grpSp>
        <p:nvGrpSpPr>
          <p:cNvPr id="23555" name="Group 60"/>
          <p:cNvGrpSpPr>
            <a:grpSpLocks/>
          </p:cNvGrpSpPr>
          <p:nvPr/>
        </p:nvGrpSpPr>
        <p:grpSpPr bwMode="auto">
          <a:xfrm>
            <a:off x="533400" y="2438400"/>
            <a:ext cx="8153400" cy="3200400"/>
            <a:chOff x="336" y="1632"/>
            <a:chExt cx="5136" cy="2016"/>
          </a:xfrm>
        </p:grpSpPr>
        <p:sp>
          <p:nvSpPr>
            <p:cNvPr id="23556" name="Rectangle 5"/>
            <p:cNvSpPr>
              <a:spLocks noChangeArrowheads="1"/>
            </p:cNvSpPr>
            <p:nvPr/>
          </p:nvSpPr>
          <p:spPr bwMode="auto">
            <a:xfrm>
              <a:off x="912" y="1632"/>
              <a:ext cx="3600" cy="100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defTabSz="7620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1pPr>
              <a:lvl2pPr marL="742950" indent="-285750" defTabSz="7620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2pPr>
              <a:lvl3pPr marL="1143000" indent="-228600" defTabSz="7620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3pPr>
              <a:lvl4pPr marL="1600200" indent="-228600" defTabSz="7620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4pPr>
              <a:lvl5pPr marL="2057400" indent="-228600" defTabSz="7620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9pPr>
            </a:lstStyle>
            <a:p>
              <a:pPr algn="ctr" eaLnBrk="1" latinLnBrk="0" hangingPunct="1"/>
              <a:endParaRPr lang="ko-KR" altLang="ko-KR" sz="2800">
                <a:latin typeface="Arial" charset="0"/>
                <a:ea typeface="돋움" pitchFamily="50" charset="-127"/>
              </a:endParaRPr>
            </a:p>
          </p:txBody>
        </p:sp>
        <p:sp>
          <p:nvSpPr>
            <p:cNvPr id="23557" name="Rectangle 6"/>
            <p:cNvSpPr>
              <a:spLocks noChangeArrowheads="1"/>
            </p:cNvSpPr>
            <p:nvPr/>
          </p:nvSpPr>
          <p:spPr bwMode="auto">
            <a:xfrm>
              <a:off x="1152" y="2016"/>
              <a:ext cx="768" cy="28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defTabSz="7620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1pPr>
              <a:lvl2pPr marL="742950" indent="-285750" defTabSz="7620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2pPr>
              <a:lvl3pPr marL="1143000" indent="-228600" defTabSz="7620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3pPr>
              <a:lvl4pPr marL="1600200" indent="-228600" defTabSz="7620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4pPr>
              <a:lvl5pPr marL="2057400" indent="-228600" defTabSz="7620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9pPr>
            </a:lstStyle>
            <a:p>
              <a:pPr algn="ctr" eaLnBrk="1" latinLnBrk="0" hangingPunct="1"/>
              <a:r>
                <a:rPr lang="ko-KR" altLang="en-US" sz="1800">
                  <a:latin typeface="Arial" charset="0"/>
                  <a:ea typeface="돋움" pitchFamily="50" charset="-127"/>
                </a:rPr>
                <a:t>정식사원</a:t>
              </a:r>
            </a:p>
          </p:txBody>
        </p:sp>
        <p:sp>
          <p:nvSpPr>
            <p:cNvPr id="23558" name="AutoShape 7"/>
            <p:cNvSpPr>
              <a:spLocks noChangeArrowheads="1"/>
            </p:cNvSpPr>
            <p:nvPr/>
          </p:nvSpPr>
          <p:spPr bwMode="auto">
            <a:xfrm>
              <a:off x="2448" y="1890"/>
              <a:ext cx="528" cy="528"/>
            </a:xfrm>
            <a:prstGeom prst="diamond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23559" name="Rectangle 8"/>
            <p:cNvSpPr>
              <a:spLocks noChangeArrowheads="1"/>
            </p:cNvSpPr>
            <p:nvPr/>
          </p:nvSpPr>
          <p:spPr bwMode="auto">
            <a:xfrm>
              <a:off x="3504" y="1986"/>
              <a:ext cx="768" cy="33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defTabSz="7620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1pPr>
              <a:lvl2pPr marL="742950" indent="-285750" defTabSz="7620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2pPr>
              <a:lvl3pPr marL="1143000" indent="-228600" defTabSz="7620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3pPr>
              <a:lvl4pPr marL="1600200" indent="-228600" defTabSz="7620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4pPr>
              <a:lvl5pPr marL="2057400" indent="-228600" defTabSz="7620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9pPr>
            </a:lstStyle>
            <a:p>
              <a:pPr algn="ctr" eaLnBrk="1" latinLnBrk="0" hangingPunct="1"/>
              <a:r>
                <a:rPr lang="ko-KR" altLang="en-US" sz="1800">
                  <a:latin typeface="Arial" charset="0"/>
                  <a:ea typeface="돋움" pitchFamily="50" charset="-127"/>
                </a:rPr>
                <a:t>시간제 사원</a:t>
              </a:r>
            </a:p>
          </p:txBody>
        </p:sp>
        <p:sp>
          <p:nvSpPr>
            <p:cNvPr id="23560" name="Oval 18"/>
            <p:cNvSpPr>
              <a:spLocks noChangeArrowheads="1"/>
            </p:cNvSpPr>
            <p:nvPr/>
          </p:nvSpPr>
          <p:spPr bwMode="auto">
            <a:xfrm>
              <a:off x="912" y="3312"/>
              <a:ext cx="528" cy="33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defTabSz="7620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1pPr>
              <a:lvl2pPr marL="742950" indent="-285750" defTabSz="7620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2pPr>
              <a:lvl3pPr marL="1143000" indent="-228600" defTabSz="7620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3pPr>
              <a:lvl4pPr marL="1600200" indent="-228600" defTabSz="7620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4pPr>
              <a:lvl5pPr marL="2057400" indent="-228600" defTabSz="7620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9pPr>
            </a:lstStyle>
            <a:p>
              <a:pPr algn="ctr" eaLnBrk="1" latinLnBrk="0" hangingPunct="1"/>
              <a:r>
                <a:rPr lang="ko-KR" altLang="en-US" sz="1800">
                  <a:latin typeface="Arial" charset="0"/>
                  <a:ea typeface="돋움" pitchFamily="50" charset="-127"/>
                </a:rPr>
                <a:t>사원</a:t>
              </a:r>
              <a:r>
                <a:rPr lang="en-US" altLang="ko-KR" sz="1800">
                  <a:latin typeface="Arial" charset="0"/>
                  <a:ea typeface="돋움" pitchFamily="50" charset="-127"/>
                </a:rPr>
                <a:t>#</a:t>
              </a:r>
            </a:p>
          </p:txBody>
        </p:sp>
        <p:sp>
          <p:nvSpPr>
            <p:cNvPr id="23561" name="Oval 19"/>
            <p:cNvSpPr>
              <a:spLocks noChangeArrowheads="1"/>
            </p:cNvSpPr>
            <p:nvPr/>
          </p:nvSpPr>
          <p:spPr bwMode="auto">
            <a:xfrm>
              <a:off x="336" y="3312"/>
              <a:ext cx="528" cy="33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defTabSz="7620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1pPr>
              <a:lvl2pPr marL="742950" indent="-285750" defTabSz="7620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2pPr>
              <a:lvl3pPr marL="1143000" indent="-228600" defTabSz="7620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3pPr>
              <a:lvl4pPr marL="1600200" indent="-228600" defTabSz="7620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4pPr>
              <a:lvl5pPr marL="2057400" indent="-228600" defTabSz="7620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9pPr>
            </a:lstStyle>
            <a:p>
              <a:pPr algn="ctr" eaLnBrk="1" latinLnBrk="0" hangingPunct="1"/>
              <a:r>
                <a:rPr lang="ko-KR" altLang="en-US" sz="1800">
                  <a:latin typeface="Arial" charset="0"/>
                  <a:ea typeface="돋움" pitchFamily="50" charset="-127"/>
                </a:rPr>
                <a:t>월급</a:t>
              </a:r>
            </a:p>
          </p:txBody>
        </p:sp>
        <p:sp>
          <p:nvSpPr>
            <p:cNvPr id="23562" name="Oval 20"/>
            <p:cNvSpPr>
              <a:spLocks noChangeArrowheads="1"/>
            </p:cNvSpPr>
            <p:nvPr/>
          </p:nvSpPr>
          <p:spPr bwMode="auto">
            <a:xfrm>
              <a:off x="1488" y="3312"/>
              <a:ext cx="528" cy="33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defTabSz="7620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1pPr>
              <a:lvl2pPr marL="742950" indent="-285750" defTabSz="7620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2pPr>
              <a:lvl3pPr marL="1143000" indent="-228600" defTabSz="7620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3pPr>
              <a:lvl4pPr marL="1600200" indent="-228600" defTabSz="7620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4pPr>
              <a:lvl5pPr marL="2057400" indent="-228600" defTabSz="7620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9pPr>
            </a:lstStyle>
            <a:p>
              <a:pPr algn="ctr" eaLnBrk="1" latinLnBrk="0" hangingPunct="1"/>
              <a:r>
                <a:rPr lang="ko-KR" altLang="en-US" sz="1800">
                  <a:latin typeface="Arial" charset="0"/>
                  <a:ea typeface="돋움" pitchFamily="50" charset="-127"/>
                </a:rPr>
                <a:t>보너스</a:t>
              </a:r>
            </a:p>
          </p:txBody>
        </p:sp>
        <p:sp>
          <p:nvSpPr>
            <p:cNvPr id="23563" name="Oval 21"/>
            <p:cNvSpPr>
              <a:spLocks noChangeArrowheads="1"/>
            </p:cNvSpPr>
            <p:nvPr/>
          </p:nvSpPr>
          <p:spPr bwMode="auto">
            <a:xfrm>
              <a:off x="2064" y="3312"/>
              <a:ext cx="528" cy="33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defTabSz="7620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1pPr>
              <a:lvl2pPr marL="742950" indent="-285750" defTabSz="7620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2pPr>
              <a:lvl3pPr marL="1143000" indent="-228600" defTabSz="7620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3pPr>
              <a:lvl4pPr marL="1600200" indent="-228600" defTabSz="7620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4pPr>
              <a:lvl5pPr marL="2057400" indent="-228600" defTabSz="7620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9pPr>
            </a:lstStyle>
            <a:p>
              <a:pPr algn="ctr" eaLnBrk="1" latinLnBrk="0" hangingPunct="1"/>
              <a:r>
                <a:rPr lang="ko-KR" altLang="en-US" sz="1800">
                  <a:latin typeface="Arial" charset="0"/>
                  <a:ea typeface="돋움" pitchFamily="50" charset="-127"/>
                </a:rPr>
                <a:t>사원명</a:t>
              </a:r>
            </a:p>
          </p:txBody>
        </p:sp>
        <p:sp>
          <p:nvSpPr>
            <p:cNvPr id="23564" name="Oval 22"/>
            <p:cNvSpPr>
              <a:spLocks noChangeArrowheads="1"/>
            </p:cNvSpPr>
            <p:nvPr/>
          </p:nvSpPr>
          <p:spPr bwMode="auto">
            <a:xfrm>
              <a:off x="2640" y="3312"/>
              <a:ext cx="528" cy="33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defTabSz="7620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1pPr>
              <a:lvl2pPr marL="742950" indent="-285750" defTabSz="7620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2pPr>
              <a:lvl3pPr marL="1143000" indent="-228600" defTabSz="7620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3pPr>
              <a:lvl4pPr marL="1600200" indent="-228600" defTabSz="7620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4pPr>
              <a:lvl5pPr marL="2057400" indent="-228600" defTabSz="7620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9pPr>
            </a:lstStyle>
            <a:p>
              <a:pPr algn="ctr" eaLnBrk="1" latinLnBrk="0" hangingPunct="1"/>
              <a:r>
                <a:rPr lang="ko-KR" altLang="en-US" sz="1800">
                  <a:latin typeface="Arial" charset="0"/>
                  <a:ea typeface="돋움" pitchFamily="50" charset="-127"/>
                </a:rPr>
                <a:t>나이</a:t>
              </a:r>
            </a:p>
          </p:txBody>
        </p:sp>
        <p:sp>
          <p:nvSpPr>
            <p:cNvPr id="23565" name="Oval 23"/>
            <p:cNvSpPr>
              <a:spLocks noChangeArrowheads="1"/>
            </p:cNvSpPr>
            <p:nvPr/>
          </p:nvSpPr>
          <p:spPr bwMode="auto">
            <a:xfrm>
              <a:off x="3216" y="3312"/>
              <a:ext cx="528" cy="33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defTabSz="7620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1pPr>
              <a:lvl2pPr marL="742950" indent="-285750" defTabSz="7620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2pPr>
              <a:lvl3pPr marL="1143000" indent="-228600" defTabSz="7620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3pPr>
              <a:lvl4pPr marL="1600200" indent="-228600" defTabSz="7620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4pPr>
              <a:lvl5pPr marL="2057400" indent="-228600" defTabSz="7620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9pPr>
            </a:lstStyle>
            <a:p>
              <a:pPr algn="ctr" eaLnBrk="1" latinLnBrk="0" hangingPunct="1"/>
              <a:r>
                <a:rPr lang="ko-KR" altLang="en-US" sz="1800">
                  <a:latin typeface="Arial" charset="0"/>
                  <a:ea typeface="돋움" pitchFamily="50" charset="-127"/>
                </a:rPr>
                <a:t>성별</a:t>
              </a:r>
            </a:p>
          </p:txBody>
        </p:sp>
        <p:sp>
          <p:nvSpPr>
            <p:cNvPr id="23566" name="Oval 24"/>
            <p:cNvSpPr>
              <a:spLocks noChangeArrowheads="1"/>
            </p:cNvSpPr>
            <p:nvPr/>
          </p:nvSpPr>
          <p:spPr bwMode="auto">
            <a:xfrm>
              <a:off x="3792" y="3312"/>
              <a:ext cx="528" cy="33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defTabSz="7620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1pPr>
              <a:lvl2pPr marL="742950" indent="-285750" defTabSz="7620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2pPr>
              <a:lvl3pPr marL="1143000" indent="-228600" defTabSz="7620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3pPr>
              <a:lvl4pPr marL="1600200" indent="-228600" defTabSz="7620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4pPr>
              <a:lvl5pPr marL="2057400" indent="-228600" defTabSz="7620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9pPr>
            </a:lstStyle>
            <a:p>
              <a:pPr algn="ctr" eaLnBrk="1" latinLnBrk="0" hangingPunct="1"/>
              <a:r>
                <a:rPr lang="ko-KR" altLang="en-US" sz="1800">
                  <a:latin typeface="Arial" charset="0"/>
                  <a:ea typeface="돋움" pitchFamily="50" charset="-127"/>
                </a:rPr>
                <a:t>임율</a:t>
              </a:r>
            </a:p>
          </p:txBody>
        </p:sp>
        <p:sp>
          <p:nvSpPr>
            <p:cNvPr id="23567" name="Oval 25"/>
            <p:cNvSpPr>
              <a:spLocks noChangeArrowheads="1"/>
            </p:cNvSpPr>
            <p:nvPr/>
          </p:nvSpPr>
          <p:spPr bwMode="auto">
            <a:xfrm>
              <a:off x="4368" y="3312"/>
              <a:ext cx="528" cy="33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defTabSz="7620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1pPr>
              <a:lvl2pPr marL="742950" indent="-285750" defTabSz="7620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2pPr>
              <a:lvl3pPr marL="1143000" indent="-228600" defTabSz="7620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3pPr>
              <a:lvl4pPr marL="1600200" indent="-228600" defTabSz="7620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4pPr>
              <a:lvl5pPr marL="2057400" indent="-228600" defTabSz="7620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9pPr>
            </a:lstStyle>
            <a:p>
              <a:pPr algn="ctr" eaLnBrk="1" latinLnBrk="0" hangingPunct="1"/>
              <a:r>
                <a:rPr lang="ko-KR" altLang="en-US" sz="1800">
                  <a:latin typeface="Arial" charset="0"/>
                  <a:ea typeface="돋움" pitchFamily="50" charset="-127"/>
                </a:rPr>
                <a:t>시간</a:t>
              </a:r>
            </a:p>
          </p:txBody>
        </p:sp>
        <p:sp>
          <p:nvSpPr>
            <p:cNvPr id="23568" name="Oval 26"/>
            <p:cNvSpPr>
              <a:spLocks noChangeArrowheads="1"/>
            </p:cNvSpPr>
            <p:nvPr/>
          </p:nvSpPr>
          <p:spPr bwMode="auto">
            <a:xfrm>
              <a:off x="4944" y="3312"/>
              <a:ext cx="528" cy="33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defTabSz="7620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1pPr>
              <a:lvl2pPr marL="742950" indent="-285750" defTabSz="7620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2pPr>
              <a:lvl3pPr marL="1143000" indent="-228600" defTabSz="7620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3pPr>
              <a:lvl4pPr marL="1600200" indent="-228600" defTabSz="7620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4pPr>
              <a:lvl5pPr marL="2057400" indent="-228600" defTabSz="7620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9pPr>
            </a:lstStyle>
            <a:p>
              <a:pPr algn="ctr" eaLnBrk="1" latinLnBrk="0" hangingPunct="1"/>
              <a:r>
                <a:rPr lang="ko-KR" altLang="en-US" sz="1800">
                  <a:latin typeface="Arial" charset="0"/>
                  <a:ea typeface="돋움" pitchFamily="50" charset="-127"/>
                </a:rPr>
                <a:t>수량</a:t>
              </a:r>
            </a:p>
          </p:txBody>
        </p:sp>
        <p:sp>
          <p:nvSpPr>
            <p:cNvPr id="23569" name="Text Box 28"/>
            <p:cNvSpPr txBox="1">
              <a:spLocks noChangeArrowheads="1"/>
            </p:cNvSpPr>
            <p:nvPr/>
          </p:nvSpPr>
          <p:spPr bwMode="auto">
            <a:xfrm>
              <a:off x="1200" y="1680"/>
              <a:ext cx="44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defTabSz="7620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1pPr>
              <a:lvl2pPr marL="742950" indent="-285750" defTabSz="7620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2pPr>
              <a:lvl3pPr marL="1143000" indent="-228600" defTabSz="7620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3pPr>
              <a:lvl4pPr marL="1600200" indent="-228600" defTabSz="7620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4pPr>
              <a:lvl5pPr marL="2057400" indent="-228600" defTabSz="7620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9pPr>
            </a:lstStyle>
            <a:p>
              <a:pPr algn="ctr" eaLnBrk="1" latinLnBrk="0" hangingPunct="1"/>
              <a:r>
                <a:rPr lang="ko-KR" altLang="en-US" sz="1600">
                  <a:latin typeface="Arial" charset="0"/>
                  <a:ea typeface="돋움" pitchFamily="50" charset="-127"/>
                </a:rPr>
                <a:t>사  원</a:t>
              </a:r>
            </a:p>
          </p:txBody>
        </p:sp>
        <p:cxnSp>
          <p:nvCxnSpPr>
            <p:cNvPr id="23570" name="AutoShape 47"/>
            <p:cNvCxnSpPr>
              <a:cxnSpLocks noChangeShapeType="1"/>
              <a:stCxn id="23557" idx="3"/>
              <a:endCxn id="23558" idx="1"/>
            </p:cNvCxnSpPr>
            <p:nvPr/>
          </p:nvCxnSpPr>
          <p:spPr bwMode="auto">
            <a:xfrm flipV="1">
              <a:off x="1920" y="2154"/>
              <a:ext cx="528" cy="6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71" name="AutoShape 48"/>
            <p:cNvCxnSpPr>
              <a:cxnSpLocks noChangeShapeType="1"/>
              <a:stCxn id="23558" idx="3"/>
              <a:endCxn id="23559" idx="1"/>
            </p:cNvCxnSpPr>
            <p:nvPr/>
          </p:nvCxnSpPr>
          <p:spPr bwMode="auto">
            <a:xfrm>
              <a:off x="2976" y="2154"/>
              <a:ext cx="528" cy="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72" name="AutoShape 49"/>
            <p:cNvCxnSpPr>
              <a:cxnSpLocks noChangeShapeType="1"/>
              <a:stCxn id="23557" idx="1"/>
              <a:endCxn id="23561" idx="0"/>
            </p:cNvCxnSpPr>
            <p:nvPr/>
          </p:nvCxnSpPr>
          <p:spPr bwMode="auto">
            <a:xfrm rot="10800000" flipV="1">
              <a:off x="600" y="2160"/>
              <a:ext cx="552" cy="1152"/>
            </a:xfrm>
            <a:prstGeom prst="bentConnector2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3573" name="Line 51"/>
            <p:cNvSpPr>
              <a:spLocks noChangeShapeType="1"/>
            </p:cNvSpPr>
            <p:nvPr/>
          </p:nvSpPr>
          <p:spPr bwMode="auto">
            <a:xfrm flipV="1">
              <a:off x="1200" y="2640"/>
              <a:ext cx="0" cy="6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3574" name="Line 53"/>
            <p:cNvSpPr>
              <a:spLocks noChangeShapeType="1"/>
            </p:cNvSpPr>
            <p:nvPr/>
          </p:nvSpPr>
          <p:spPr bwMode="auto">
            <a:xfrm flipV="1">
              <a:off x="1776" y="2304"/>
              <a:ext cx="0" cy="10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3575" name="Line 54"/>
            <p:cNvSpPr>
              <a:spLocks noChangeShapeType="1"/>
            </p:cNvSpPr>
            <p:nvPr/>
          </p:nvSpPr>
          <p:spPr bwMode="auto">
            <a:xfrm>
              <a:off x="2304" y="2640"/>
              <a:ext cx="0" cy="6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3576" name="Line 55"/>
            <p:cNvSpPr>
              <a:spLocks noChangeShapeType="1"/>
            </p:cNvSpPr>
            <p:nvPr/>
          </p:nvSpPr>
          <p:spPr bwMode="auto">
            <a:xfrm>
              <a:off x="2832" y="2640"/>
              <a:ext cx="0" cy="6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3577" name="Line 56"/>
            <p:cNvSpPr>
              <a:spLocks noChangeShapeType="1"/>
            </p:cNvSpPr>
            <p:nvPr/>
          </p:nvSpPr>
          <p:spPr bwMode="auto">
            <a:xfrm>
              <a:off x="3456" y="2640"/>
              <a:ext cx="0" cy="6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3578" name="Line 57"/>
            <p:cNvSpPr>
              <a:spLocks noChangeShapeType="1"/>
            </p:cNvSpPr>
            <p:nvPr/>
          </p:nvSpPr>
          <p:spPr bwMode="auto">
            <a:xfrm>
              <a:off x="3888" y="2304"/>
              <a:ext cx="0" cy="10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3579" name="Line 58"/>
            <p:cNvSpPr>
              <a:spLocks noChangeShapeType="1"/>
            </p:cNvSpPr>
            <p:nvPr/>
          </p:nvSpPr>
          <p:spPr bwMode="auto">
            <a:xfrm>
              <a:off x="4176" y="2304"/>
              <a:ext cx="384" cy="10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cxnSp>
          <p:nvCxnSpPr>
            <p:cNvPr id="23580" name="AutoShape 59"/>
            <p:cNvCxnSpPr>
              <a:cxnSpLocks noChangeShapeType="1"/>
              <a:stCxn id="23559" idx="3"/>
              <a:endCxn id="23568" idx="0"/>
            </p:cNvCxnSpPr>
            <p:nvPr/>
          </p:nvCxnSpPr>
          <p:spPr bwMode="auto">
            <a:xfrm>
              <a:off x="4272" y="2154"/>
              <a:ext cx="936" cy="1158"/>
            </a:xfrm>
            <a:prstGeom prst="bentConnector2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/>
          <p:cNvSpPr>
            <a:spLocks noChangeArrowheads="1"/>
          </p:cNvSpPr>
          <p:nvPr/>
        </p:nvSpPr>
        <p:spPr bwMode="auto">
          <a:xfrm>
            <a:off x="1428750" y="381000"/>
            <a:ext cx="6786563" cy="838200"/>
          </a:xfrm>
          <a:prstGeom prst="octagon">
            <a:avLst>
              <a:gd name="adj" fmla="val 29282"/>
            </a:avLst>
          </a:prstGeom>
          <a:gradFill rotWithShape="0">
            <a:gsLst>
              <a:gs pos="0">
                <a:srgbClr val="FFFF66"/>
              </a:gs>
              <a:gs pos="50000">
                <a:srgbClr val="FFFFCC"/>
              </a:gs>
              <a:gs pos="100000">
                <a:srgbClr val="FFFF6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wrap="none" lIns="92075" tIns="46038" rIns="92075" bIns="46038" anchor="ctr"/>
          <a:lstStyle/>
          <a:p>
            <a:pPr algn="ctr" defTabSz="762000" latinLnBrk="0">
              <a:defRPr/>
            </a:pPr>
            <a:r>
              <a:rPr lang="ko-KR" alt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굴림체" pitchFamily="49" charset="-127"/>
                <a:ea typeface="굴림체" pitchFamily="49" charset="-127"/>
              </a:rPr>
              <a:t>제 </a:t>
            </a:r>
            <a:r>
              <a:rPr lang="en-US" altLang="ko-KR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굴림체" pitchFamily="49" charset="-127"/>
                <a:ea typeface="굴림체" pitchFamily="49" charset="-127"/>
              </a:rPr>
              <a:t>1 </a:t>
            </a:r>
            <a:r>
              <a:rPr lang="ko-KR" alt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굴림체" pitchFamily="49" charset="-127"/>
                <a:ea typeface="굴림체" pitchFamily="49" charset="-127"/>
              </a:rPr>
              <a:t>절 모형과 기본적 데이터 모형</a:t>
            </a:r>
          </a:p>
        </p:txBody>
      </p:sp>
      <p:sp>
        <p:nvSpPr>
          <p:cNvPr id="4099" name="AutoShape 3"/>
          <p:cNvSpPr>
            <a:spLocks noChangeArrowheads="1"/>
          </p:cNvSpPr>
          <p:nvPr/>
        </p:nvSpPr>
        <p:spPr bwMode="auto">
          <a:xfrm>
            <a:off x="457200" y="1676400"/>
            <a:ext cx="8229600" cy="4953000"/>
          </a:xfrm>
          <a:prstGeom prst="roundRect">
            <a:avLst>
              <a:gd name="adj" fmla="val 12495"/>
            </a:avLst>
          </a:prstGeom>
          <a:gradFill rotWithShape="0">
            <a:gsLst>
              <a:gs pos="0">
                <a:srgbClr val="FFFF66"/>
              </a:gs>
              <a:gs pos="50000">
                <a:schemeClr val="bg1"/>
              </a:gs>
              <a:gs pos="100000">
                <a:srgbClr val="FFFF66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ko-KR" altLang="en-US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519113" y="1889125"/>
            <a:ext cx="8067675" cy="593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7620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defTabSz="7620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defTabSz="7620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defTabSz="7620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defTabSz="7620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latinLnBrk="0" hangingPunct="1"/>
            <a:r>
              <a:rPr lang="en-US" altLang="ko-KR">
                <a:latin typeface="Arial" charset="0"/>
                <a:ea typeface="돋움" pitchFamily="50" charset="-127"/>
              </a:rPr>
              <a:t>1. </a:t>
            </a:r>
            <a:r>
              <a:rPr lang="ko-KR" altLang="en-US">
                <a:latin typeface="Arial" charset="0"/>
                <a:ea typeface="돋움" pitchFamily="50" charset="-127"/>
              </a:rPr>
              <a:t>모형의 개요</a:t>
            </a:r>
          </a:p>
          <a:p>
            <a:pPr eaLnBrk="1" latinLnBrk="0" hangingPunct="1"/>
            <a:r>
              <a:rPr lang="ko-KR" altLang="en-US">
                <a:latin typeface="Arial" charset="0"/>
                <a:ea typeface="돋움" pitchFamily="50" charset="-127"/>
              </a:rPr>
              <a:t>  </a:t>
            </a:r>
            <a:r>
              <a:rPr lang="en-US" altLang="ko-KR">
                <a:latin typeface="Arial" charset="0"/>
                <a:ea typeface="돋움" pitchFamily="50" charset="-127"/>
              </a:rPr>
              <a:t>(1) </a:t>
            </a:r>
            <a:r>
              <a:rPr lang="ko-KR" altLang="en-US">
                <a:latin typeface="Arial" charset="0"/>
                <a:ea typeface="돋움" pitchFamily="50" charset="-127"/>
              </a:rPr>
              <a:t>정 의 </a:t>
            </a:r>
            <a:r>
              <a:rPr lang="en-US" altLang="ko-KR">
                <a:latin typeface="Arial" charset="0"/>
                <a:ea typeface="돋움" pitchFamily="50" charset="-127"/>
              </a:rPr>
              <a:t>: </a:t>
            </a:r>
            <a:r>
              <a:rPr lang="ko-KR" altLang="en-US">
                <a:latin typeface="Arial" charset="0"/>
                <a:ea typeface="돋움" pitchFamily="50" charset="-127"/>
              </a:rPr>
              <a:t>실제 사물이나 사건들의 관계를 추상으로 </a:t>
            </a:r>
          </a:p>
          <a:p>
            <a:pPr eaLnBrk="1" latinLnBrk="0" hangingPunct="1"/>
            <a:r>
              <a:rPr lang="ko-KR" altLang="en-US">
                <a:latin typeface="Arial" charset="0"/>
                <a:ea typeface="돋움" pitchFamily="50" charset="-127"/>
              </a:rPr>
              <a:t>                   이해와 조작을 용이하게 함</a:t>
            </a:r>
            <a:r>
              <a:rPr lang="en-US" altLang="ko-KR">
                <a:latin typeface="Arial" charset="0"/>
                <a:ea typeface="돋움" pitchFamily="50" charset="-127"/>
              </a:rPr>
              <a:t>. </a:t>
            </a:r>
          </a:p>
          <a:p>
            <a:pPr eaLnBrk="1" latinLnBrk="0" hangingPunct="1"/>
            <a:r>
              <a:rPr lang="en-US" altLang="ko-KR">
                <a:latin typeface="Arial" charset="0"/>
                <a:ea typeface="돋움" pitchFamily="50" charset="-127"/>
              </a:rPr>
              <a:t>  (2) </a:t>
            </a:r>
            <a:r>
              <a:rPr lang="ko-KR" altLang="en-US">
                <a:latin typeface="Arial" charset="0"/>
                <a:ea typeface="돋움" pitchFamily="50" charset="-127"/>
              </a:rPr>
              <a:t>모형을 사용하는 이유</a:t>
            </a:r>
          </a:p>
          <a:p>
            <a:pPr eaLnBrk="1" latinLnBrk="0" hangingPunct="1"/>
            <a:r>
              <a:rPr lang="ko-KR" altLang="en-US">
                <a:latin typeface="Arial" charset="0"/>
                <a:ea typeface="돋움" pitchFamily="50" charset="-127"/>
              </a:rPr>
              <a:t>       ㅇ 오류를 사전에 방지</a:t>
            </a:r>
          </a:p>
          <a:p>
            <a:pPr eaLnBrk="1" latinLnBrk="0" hangingPunct="1"/>
            <a:r>
              <a:rPr lang="ko-KR" altLang="en-US">
                <a:latin typeface="Arial" charset="0"/>
                <a:ea typeface="돋움" pitchFamily="50" charset="-127"/>
              </a:rPr>
              <a:t>       ㅇ 구축하기 전에 설계를 검정해 볼 수 있다</a:t>
            </a:r>
            <a:r>
              <a:rPr lang="en-US" altLang="ko-KR">
                <a:latin typeface="Arial" charset="0"/>
                <a:ea typeface="돋움" pitchFamily="50" charset="-127"/>
              </a:rPr>
              <a:t>.</a:t>
            </a:r>
          </a:p>
          <a:p>
            <a:pPr eaLnBrk="1" latinLnBrk="0" hangingPunct="1"/>
            <a:r>
              <a:rPr lang="en-US" altLang="ko-KR">
                <a:latin typeface="Arial" charset="0"/>
                <a:ea typeface="돋움" pitchFamily="50" charset="-127"/>
              </a:rPr>
              <a:t>       </a:t>
            </a:r>
            <a:r>
              <a:rPr lang="ko-KR" altLang="en-US">
                <a:latin typeface="Arial" charset="0"/>
                <a:ea typeface="돋움" pitchFamily="50" charset="-127"/>
              </a:rPr>
              <a:t>ㅇ 설계의 타당성은 각 파들의 합의에 의해 이루어짐</a:t>
            </a:r>
          </a:p>
          <a:p>
            <a:pPr eaLnBrk="1" latinLnBrk="0" hangingPunct="1"/>
            <a:r>
              <a:rPr lang="ko-KR" altLang="en-US">
                <a:latin typeface="Arial" charset="0"/>
                <a:ea typeface="돋움" pitchFamily="50" charset="-127"/>
              </a:rPr>
              <a:t>       ㅇ 사용자는 </a:t>
            </a:r>
            <a:r>
              <a:rPr lang="en-US" altLang="ko-KR">
                <a:latin typeface="Arial" charset="0"/>
                <a:ea typeface="돋움" pitchFamily="50" charset="-127"/>
              </a:rPr>
              <a:t>Stage</a:t>
            </a:r>
            <a:r>
              <a:rPr lang="ko-KR" altLang="en-US">
                <a:latin typeface="Arial" charset="0"/>
                <a:ea typeface="돋움" pitchFamily="50" charset="-127"/>
              </a:rPr>
              <a:t>에 관련이 있을 수 있고 그들은 </a:t>
            </a:r>
          </a:p>
          <a:p>
            <a:pPr eaLnBrk="1" latinLnBrk="0" hangingPunct="1"/>
            <a:r>
              <a:rPr lang="ko-KR" altLang="en-US">
                <a:latin typeface="Arial" charset="0"/>
                <a:ea typeface="돋움" pitchFamily="50" charset="-127"/>
              </a:rPr>
              <a:t>           모델을 통해 통신이 됨</a:t>
            </a:r>
          </a:p>
          <a:p>
            <a:pPr eaLnBrk="1" latinLnBrk="0" hangingPunct="1"/>
            <a:r>
              <a:rPr lang="ko-KR" altLang="en-US">
                <a:latin typeface="Arial" charset="0"/>
                <a:ea typeface="돋움" pitchFamily="50" charset="-127"/>
              </a:rPr>
              <a:t>       ㅇ 수리 및 유지비용을 감소시킬 수 있다</a:t>
            </a:r>
            <a:r>
              <a:rPr lang="en-US" altLang="ko-KR">
                <a:latin typeface="Arial" charset="0"/>
                <a:ea typeface="돋움" pitchFamily="50" charset="-127"/>
              </a:rPr>
              <a:t>.</a:t>
            </a:r>
          </a:p>
          <a:p>
            <a:pPr eaLnBrk="1" latinLnBrk="0" hangingPunct="1"/>
            <a:r>
              <a:rPr lang="en-US" altLang="ko-KR">
                <a:latin typeface="Arial" charset="0"/>
                <a:ea typeface="돋움" pitchFamily="50" charset="-127"/>
              </a:rPr>
              <a:t>       </a:t>
            </a:r>
            <a:r>
              <a:rPr lang="ko-KR" altLang="en-US">
                <a:latin typeface="Arial" charset="0"/>
                <a:ea typeface="돋움" pitchFamily="50" charset="-127"/>
              </a:rPr>
              <a:t>ㅇ 모형화는 정제 및 보다 작은 프로젝트로 분할하는</a:t>
            </a:r>
          </a:p>
          <a:p>
            <a:pPr eaLnBrk="1" latinLnBrk="0" hangingPunct="1"/>
            <a:r>
              <a:rPr lang="ko-KR" altLang="en-US">
                <a:latin typeface="Arial" charset="0"/>
                <a:ea typeface="돋움" pitchFamily="50" charset="-127"/>
              </a:rPr>
              <a:t>            것을 촉진시킨다</a:t>
            </a:r>
            <a:r>
              <a:rPr lang="en-US" altLang="ko-KR">
                <a:latin typeface="Arial" charset="0"/>
                <a:ea typeface="돋움" pitchFamily="50" charset="-127"/>
              </a:rPr>
              <a:t>.</a:t>
            </a:r>
          </a:p>
          <a:p>
            <a:pPr eaLnBrk="1" latinLnBrk="0" hangingPunct="1"/>
            <a:r>
              <a:rPr lang="en-US" altLang="ko-KR">
                <a:latin typeface="Arial" charset="0"/>
                <a:ea typeface="돋움" pitchFamily="50" charset="-127"/>
              </a:rPr>
              <a:t>       </a:t>
            </a:r>
            <a:r>
              <a:rPr lang="ko-KR" altLang="en-US">
                <a:latin typeface="Arial" charset="0"/>
                <a:ea typeface="돋움" pitchFamily="50" charset="-127"/>
              </a:rPr>
              <a:t>ㅇ 모형화는 고품질과 예측가능성을 높여준다</a:t>
            </a:r>
            <a:r>
              <a:rPr lang="en-US" altLang="ko-KR">
                <a:latin typeface="Arial" charset="0"/>
                <a:ea typeface="돋움" pitchFamily="50" charset="-127"/>
              </a:rPr>
              <a:t>.</a:t>
            </a:r>
          </a:p>
          <a:p>
            <a:pPr eaLnBrk="1" latinLnBrk="0" hangingPunct="1"/>
            <a:r>
              <a:rPr lang="en-US" altLang="ko-KR">
                <a:latin typeface="Arial" charset="0"/>
                <a:ea typeface="돋움" pitchFamily="50" charset="-127"/>
              </a:rPr>
              <a:t>  </a:t>
            </a:r>
          </a:p>
          <a:p>
            <a:pPr eaLnBrk="1" latinLnBrk="0" hangingPunct="1"/>
            <a:r>
              <a:rPr lang="en-US" altLang="ko-KR">
                <a:latin typeface="Arial" charset="0"/>
                <a:ea typeface="돋움" pitchFamily="50" charset="-127"/>
              </a:rPr>
              <a:t>        </a:t>
            </a:r>
          </a:p>
          <a:p>
            <a:pPr eaLnBrk="1" latinLnBrk="0" hangingPunct="1"/>
            <a:endParaRPr lang="en-US" altLang="ko-KR">
              <a:latin typeface="Arial" charset="0"/>
              <a:ea typeface="돋움" pitchFamily="50" charset="-127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500"/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500"/>
                                        <p:tgtEl>
                                          <p:spTgt spid="4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500"/>
                                        <p:tgtEl>
                                          <p:spTgt spid="4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8" dur="500"/>
                                        <p:tgtEl>
                                          <p:spTgt spid="41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3" dur="500"/>
                                        <p:tgtEl>
                                          <p:spTgt spid="41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8" dur="500"/>
                                        <p:tgtEl>
                                          <p:spTgt spid="410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3" dur="500"/>
                                        <p:tgtEl>
                                          <p:spTgt spid="410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8" dur="500"/>
                                        <p:tgtEl>
                                          <p:spTgt spid="410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3" dur="500"/>
                                        <p:tgtEl>
                                          <p:spTgt spid="410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8" dur="500"/>
                                        <p:tgtEl>
                                          <p:spTgt spid="410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3" dur="500"/>
                                        <p:tgtEl>
                                          <p:spTgt spid="410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nimBg="1" autoUpdateAnimBg="0"/>
      <p:bldP spid="4100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685800"/>
            <a:ext cx="7772400" cy="54102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altLang="ko-KR" sz="2800" smtClean="0"/>
              <a:t>(3) </a:t>
            </a:r>
            <a:r>
              <a:rPr lang="ko-KR" altLang="en-US" sz="2800" smtClean="0"/>
              <a:t>배타적 관계</a:t>
            </a:r>
          </a:p>
          <a:p>
            <a:pPr eaLnBrk="1" hangingPunct="1"/>
            <a:r>
              <a:rPr lang="ko-KR" altLang="en-US" sz="2800" smtClean="0"/>
              <a:t>한 사람의 관계에서 동시에 일어나지 않는다</a:t>
            </a:r>
            <a:r>
              <a:rPr lang="en-US" altLang="ko-KR" sz="2800" smtClean="0"/>
              <a:t>.</a:t>
            </a:r>
          </a:p>
          <a:p>
            <a:pPr eaLnBrk="1" hangingPunct="1"/>
            <a:r>
              <a:rPr lang="ko-KR" altLang="en-US" sz="2800" smtClean="0"/>
              <a:t>종업원이 둘 중</a:t>
            </a:r>
            <a:r>
              <a:rPr lang="en-US" altLang="ko-KR" sz="2800" smtClean="0"/>
              <a:t>(</a:t>
            </a:r>
            <a:r>
              <a:rPr lang="ko-KR" altLang="en-US" sz="2800" smtClean="0"/>
              <a:t>휴식</a:t>
            </a:r>
            <a:r>
              <a:rPr lang="en-US" altLang="ko-KR" sz="2800" smtClean="0"/>
              <a:t>, </a:t>
            </a:r>
            <a:r>
              <a:rPr lang="ko-KR" altLang="en-US" sz="2800" smtClean="0"/>
              <a:t>작업</a:t>
            </a:r>
            <a:r>
              <a:rPr lang="en-US" altLang="ko-KR" sz="2800" smtClean="0"/>
              <a:t>) </a:t>
            </a:r>
            <a:r>
              <a:rPr lang="ko-KR" altLang="en-US" sz="2800" smtClean="0"/>
              <a:t>하나만 하지 둘 다를 못하는 경우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ko-KR" sz="2800" smtClean="0"/>
              <a:t>(4) </a:t>
            </a:r>
            <a:r>
              <a:rPr lang="ko-KR" altLang="en-US" sz="2800" smtClean="0"/>
              <a:t>배타적 사상</a:t>
            </a:r>
          </a:p>
          <a:p>
            <a:pPr eaLnBrk="1" hangingPunct="1"/>
            <a:r>
              <a:rPr lang="ko-KR" altLang="en-US" sz="2800" smtClean="0"/>
              <a:t>두 사람의 관계에서 동시에 일어나지 않는다</a:t>
            </a:r>
            <a:r>
              <a:rPr lang="en-US" altLang="ko-KR" sz="2800" smtClean="0"/>
              <a:t>.</a:t>
            </a:r>
          </a:p>
          <a:p>
            <a:pPr eaLnBrk="1" hangingPunct="1"/>
            <a:r>
              <a:rPr lang="ko-KR" altLang="en-US" sz="2800" smtClean="0"/>
              <a:t>예를 들면 회사 규칙상 자기 밑에 부하를 부인으로 둘 수 없다</a:t>
            </a:r>
            <a:r>
              <a:rPr lang="en-US" altLang="ko-KR" sz="2800" smtClean="0"/>
              <a:t>.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ko-KR" sz="2800" smtClean="0"/>
              <a:t>(3), (4)</a:t>
            </a:r>
            <a:r>
              <a:rPr lang="ko-KR" altLang="en-US" sz="2800" smtClean="0"/>
              <a:t>의 차이점 </a:t>
            </a:r>
          </a:p>
          <a:p>
            <a:pPr eaLnBrk="1" hangingPunct="1"/>
            <a:r>
              <a:rPr lang="ko-KR" altLang="en-US" sz="2800" smtClean="0"/>
              <a:t> </a:t>
            </a:r>
            <a:r>
              <a:rPr lang="en-US" altLang="ko-KR" sz="2800" smtClean="0"/>
              <a:t>(3)</a:t>
            </a:r>
            <a:r>
              <a:rPr lang="ko-KR" altLang="en-US" sz="2800" smtClean="0"/>
              <a:t>은 한 사람이 둘 중 하나만 하면 되고</a:t>
            </a:r>
            <a:r>
              <a:rPr lang="en-US" altLang="ko-KR" sz="2800" smtClean="0"/>
              <a:t>, (4)</a:t>
            </a:r>
            <a:r>
              <a:rPr lang="ko-KR" altLang="en-US" sz="2800" smtClean="0"/>
              <a:t>는 둘 다 다른 사람인 경우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ko-KR" altLang="en-US" dirty="0" smtClean="0"/>
              <a:t>배타적 관계</a:t>
            </a:r>
            <a:endParaRPr lang="ko-KR" altLang="en-US" dirty="0"/>
          </a:p>
        </p:txBody>
      </p:sp>
      <p:sp>
        <p:nvSpPr>
          <p:cNvPr id="25603" name="직사각형 3"/>
          <p:cNvSpPr>
            <a:spLocks noChangeArrowheads="1"/>
          </p:cNvSpPr>
          <p:nvPr/>
        </p:nvSpPr>
        <p:spPr bwMode="auto">
          <a:xfrm>
            <a:off x="1357313" y="2000250"/>
            <a:ext cx="1571625" cy="1143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/>
            <a:r>
              <a:rPr lang="ko-KR" altLang="en-US"/>
              <a:t>사         원</a:t>
            </a:r>
          </a:p>
        </p:txBody>
      </p:sp>
      <p:sp>
        <p:nvSpPr>
          <p:cNvPr id="25604" name="직사각형 4"/>
          <p:cNvSpPr>
            <a:spLocks noChangeArrowheads="1"/>
          </p:cNvSpPr>
          <p:nvPr/>
        </p:nvSpPr>
        <p:spPr bwMode="auto">
          <a:xfrm>
            <a:off x="7000875" y="1285875"/>
            <a:ext cx="1571625" cy="1143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/>
            <a:r>
              <a:rPr lang="ko-KR" altLang="en-US"/>
              <a:t>     휴   식</a:t>
            </a:r>
          </a:p>
        </p:txBody>
      </p:sp>
      <p:sp>
        <p:nvSpPr>
          <p:cNvPr id="25605" name="직사각형 5"/>
          <p:cNvSpPr>
            <a:spLocks noChangeArrowheads="1"/>
          </p:cNvSpPr>
          <p:nvPr/>
        </p:nvSpPr>
        <p:spPr bwMode="auto">
          <a:xfrm>
            <a:off x="1357313" y="4857750"/>
            <a:ext cx="1571625" cy="1143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/>
            <a:r>
              <a:rPr lang="ko-KR" altLang="en-US"/>
              <a:t>    서비스</a:t>
            </a:r>
          </a:p>
        </p:txBody>
      </p:sp>
      <p:sp>
        <p:nvSpPr>
          <p:cNvPr id="25606" name="직사각형 6"/>
          <p:cNvSpPr>
            <a:spLocks noChangeArrowheads="1"/>
          </p:cNvSpPr>
          <p:nvPr/>
        </p:nvSpPr>
        <p:spPr bwMode="auto">
          <a:xfrm>
            <a:off x="7000875" y="4143375"/>
            <a:ext cx="1571625" cy="1143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 sz="1800"/>
              <a:t>   </a:t>
            </a:r>
            <a:r>
              <a:rPr lang="ko-KR" altLang="en-US"/>
              <a:t>간 호 사</a:t>
            </a:r>
          </a:p>
        </p:txBody>
      </p:sp>
      <p:sp>
        <p:nvSpPr>
          <p:cNvPr id="25607" name="다이아몬드 7"/>
          <p:cNvSpPr>
            <a:spLocks noChangeArrowheads="1"/>
          </p:cNvSpPr>
          <p:nvPr/>
        </p:nvSpPr>
        <p:spPr bwMode="auto">
          <a:xfrm>
            <a:off x="3786188" y="1643063"/>
            <a:ext cx="2357437" cy="857250"/>
          </a:xfrm>
          <a:prstGeom prst="diamond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/>
            <a:r>
              <a:rPr lang="ko-KR" altLang="en-US" sz="2000"/>
              <a:t>휴식하다</a:t>
            </a:r>
          </a:p>
        </p:txBody>
      </p:sp>
      <p:sp>
        <p:nvSpPr>
          <p:cNvPr id="25608" name="다이아몬드 8"/>
          <p:cNvSpPr>
            <a:spLocks noChangeArrowheads="1"/>
          </p:cNvSpPr>
          <p:nvPr/>
        </p:nvSpPr>
        <p:spPr bwMode="auto">
          <a:xfrm>
            <a:off x="3857625" y="3000375"/>
            <a:ext cx="2357438" cy="857250"/>
          </a:xfrm>
          <a:prstGeom prst="diamond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/>
            <a:r>
              <a:rPr lang="ko-KR" altLang="en-US" sz="2000"/>
              <a:t>일하다</a:t>
            </a:r>
          </a:p>
        </p:txBody>
      </p:sp>
      <p:cxnSp>
        <p:nvCxnSpPr>
          <p:cNvPr id="25609" name="직선 연결선 10"/>
          <p:cNvCxnSpPr>
            <a:cxnSpLocks noChangeShapeType="1"/>
            <a:stCxn id="25603" idx="3"/>
            <a:endCxn id="25607" idx="1"/>
          </p:cNvCxnSpPr>
          <p:nvPr/>
        </p:nvCxnSpPr>
        <p:spPr bwMode="auto">
          <a:xfrm flipV="1">
            <a:off x="2928938" y="2071688"/>
            <a:ext cx="857250" cy="500062"/>
          </a:xfrm>
          <a:prstGeom prst="line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10" name="직선 연결선 12"/>
          <p:cNvCxnSpPr>
            <a:cxnSpLocks noChangeShapeType="1"/>
            <a:stCxn id="25607" idx="3"/>
            <a:endCxn id="25604" idx="1"/>
          </p:cNvCxnSpPr>
          <p:nvPr/>
        </p:nvCxnSpPr>
        <p:spPr bwMode="auto">
          <a:xfrm flipV="1">
            <a:off x="6143625" y="1857375"/>
            <a:ext cx="857250" cy="214313"/>
          </a:xfrm>
          <a:prstGeom prst="line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11" name="직선 연결선 14"/>
          <p:cNvCxnSpPr>
            <a:cxnSpLocks noChangeShapeType="1"/>
            <a:stCxn id="25603" idx="3"/>
            <a:endCxn id="25608" idx="1"/>
          </p:cNvCxnSpPr>
          <p:nvPr/>
        </p:nvCxnSpPr>
        <p:spPr bwMode="auto">
          <a:xfrm>
            <a:off x="2928938" y="2571750"/>
            <a:ext cx="928687" cy="857250"/>
          </a:xfrm>
          <a:prstGeom prst="line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12" name="직선 연결선 16"/>
          <p:cNvCxnSpPr>
            <a:cxnSpLocks noChangeShapeType="1"/>
            <a:stCxn id="25608" idx="3"/>
            <a:endCxn id="25619" idx="1"/>
          </p:cNvCxnSpPr>
          <p:nvPr/>
        </p:nvCxnSpPr>
        <p:spPr bwMode="auto">
          <a:xfrm flipV="1">
            <a:off x="6215063" y="3143250"/>
            <a:ext cx="785812" cy="285750"/>
          </a:xfrm>
          <a:prstGeom prst="line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613" name="다이아몬드 19"/>
          <p:cNvSpPr>
            <a:spLocks noChangeArrowheads="1"/>
          </p:cNvSpPr>
          <p:nvPr/>
        </p:nvSpPr>
        <p:spPr bwMode="auto">
          <a:xfrm>
            <a:off x="3714750" y="4429125"/>
            <a:ext cx="2357438" cy="857250"/>
          </a:xfrm>
          <a:prstGeom prst="diamond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/>
            <a:r>
              <a:rPr lang="ko-KR" altLang="en-US" sz="1800"/>
              <a:t>수행되어지다</a:t>
            </a:r>
          </a:p>
        </p:txBody>
      </p:sp>
      <p:sp>
        <p:nvSpPr>
          <p:cNvPr id="25614" name="다이아몬드 20"/>
          <p:cNvSpPr>
            <a:spLocks noChangeArrowheads="1"/>
          </p:cNvSpPr>
          <p:nvPr/>
        </p:nvSpPr>
        <p:spPr bwMode="auto">
          <a:xfrm>
            <a:off x="3786188" y="5643563"/>
            <a:ext cx="2357437" cy="857250"/>
          </a:xfrm>
          <a:prstGeom prst="diamond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/>
            <a:r>
              <a:rPr lang="ko-KR" altLang="en-US" sz="1800"/>
              <a:t>수행되어지다</a:t>
            </a:r>
          </a:p>
        </p:txBody>
      </p:sp>
      <p:cxnSp>
        <p:nvCxnSpPr>
          <p:cNvPr id="25615" name="직선 연결선 22"/>
          <p:cNvCxnSpPr>
            <a:cxnSpLocks noChangeShapeType="1"/>
            <a:stCxn id="25605" idx="3"/>
            <a:endCxn id="25613" idx="1"/>
          </p:cNvCxnSpPr>
          <p:nvPr/>
        </p:nvCxnSpPr>
        <p:spPr bwMode="auto">
          <a:xfrm flipV="1">
            <a:off x="2928938" y="4857750"/>
            <a:ext cx="785812" cy="571500"/>
          </a:xfrm>
          <a:prstGeom prst="line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16" name="직선 연결선 24"/>
          <p:cNvCxnSpPr>
            <a:cxnSpLocks noChangeShapeType="1"/>
            <a:stCxn id="25613" idx="3"/>
            <a:endCxn id="25606" idx="1"/>
          </p:cNvCxnSpPr>
          <p:nvPr/>
        </p:nvCxnSpPr>
        <p:spPr bwMode="auto">
          <a:xfrm flipV="1">
            <a:off x="6072188" y="4714875"/>
            <a:ext cx="928687" cy="142875"/>
          </a:xfrm>
          <a:prstGeom prst="line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17" name="직선 연결선 26"/>
          <p:cNvCxnSpPr>
            <a:cxnSpLocks noChangeShapeType="1"/>
            <a:stCxn id="25605" idx="3"/>
            <a:endCxn id="25614" idx="1"/>
          </p:cNvCxnSpPr>
          <p:nvPr/>
        </p:nvCxnSpPr>
        <p:spPr bwMode="auto">
          <a:xfrm>
            <a:off x="2928938" y="5429250"/>
            <a:ext cx="857250" cy="642938"/>
          </a:xfrm>
          <a:prstGeom prst="line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18" name="직선 연결선 28"/>
          <p:cNvCxnSpPr>
            <a:cxnSpLocks noChangeShapeType="1"/>
            <a:stCxn id="25614" idx="3"/>
            <a:endCxn id="25620" idx="1"/>
          </p:cNvCxnSpPr>
          <p:nvPr/>
        </p:nvCxnSpPr>
        <p:spPr bwMode="auto">
          <a:xfrm flipV="1">
            <a:off x="6143625" y="6000750"/>
            <a:ext cx="857250" cy="71438"/>
          </a:xfrm>
          <a:prstGeom prst="line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619" name="직사각형 21"/>
          <p:cNvSpPr>
            <a:spLocks noChangeArrowheads="1"/>
          </p:cNvSpPr>
          <p:nvPr/>
        </p:nvSpPr>
        <p:spPr bwMode="auto">
          <a:xfrm>
            <a:off x="7000875" y="2571750"/>
            <a:ext cx="1571625" cy="1143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/>
            <a:r>
              <a:rPr lang="ko-KR" altLang="en-US"/>
              <a:t>  프로젝트</a:t>
            </a:r>
          </a:p>
        </p:txBody>
      </p:sp>
      <p:sp>
        <p:nvSpPr>
          <p:cNvPr id="25620" name="직사각형 23"/>
          <p:cNvSpPr>
            <a:spLocks noChangeArrowheads="1"/>
          </p:cNvSpPr>
          <p:nvPr/>
        </p:nvSpPr>
        <p:spPr bwMode="auto">
          <a:xfrm>
            <a:off x="7000875" y="5429250"/>
            <a:ext cx="1571625" cy="1143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/>
            <a:r>
              <a:rPr lang="ko-KR" altLang="en-US" sz="2000"/>
              <a:t>  비전문인</a:t>
            </a:r>
            <a:endParaRPr lang="en-US" altLang="ko-KR" sz="2000"/>
          </a:p>
          <a:p>
            <a:pPr eaLnBrk="1" hangingPunct="1"/>
            <a:r>
              <a:rPr lang="en-US" altLang="ko-KR" sz="2000"/>
              <a:t>(</a:t>
            </a:r>
            <a:r>
              <a:rPr lang="ko-KR" altLang="en-US" sz="2000"/>
              <a:t>간호조무사</a:t>
            </a:r>
            <a:r>
              <a:rPr lang="en-US" altLang="ko-KR" sz="2000"/>
              <a:t>)</a:t>
            </a:r>
            <a:endParaRPr lang="ko-KR" altLang="en-US" sz="2000"/>
          </a:p>
        </p:txBody>
      </p:sp>
      <p:sp>
        <p:nvSpPr>
          <p:cNvPr id="25621" name="달 38"/>
          <p:cNvSpPr>
            <a:spLocks noChangeArrowheads="1"/>
          </p:cNvSpPr>
          <p:nvPr/>
        </p:nvSpPr>
        <p:spPr bwMode="auto">
          <a:xfrm flipH="1">
            <a:off x="3429000" y="1785938"/>
            <a:ext cx="214313" cy="1785937"/>
          </a:xfrm>
          <a:prstGeom prst="moon">
            <a:avLst>
              <a:gd name="adj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25622" name="달 39"/>
          <p:cNvSpPr>
            <a:spLocks noChangeArrowheads="1"/>
          </p:cNvSpPr>
          <p:nvPr/>
        </p:nvSpPr>
        <p:spPr bwMode="auto">
          <a:xfrm flipH="1">
            <a:off x="3429000" y="4643438"/>
            <a:ext cx="214313" cy="1785937"/>
          </a:xfrm>
          <a:prstGeom prst="moon">
            <a:avLst>
              <a:gd name="adj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ko-KR" altLang="en-US" dirty="0" smtClean="0"/>
              <a:t>배타적 사상</a:t>
            </a:r>
            <a:endParaRPr lang="ko-KR" altLang="en-US" dirty="0"/>
          </a:p>
        </p:txBody>
      </p:sp>
      <p:sp>
        <p:nvSpPr>
          <p:cNvPr id="26627" name="직사각형 3"/>
          <p:cNvSpPr>
            <a:spLocks noChangeArrowheads="1"/>
          </p:cNvSpPr>
          <p:nvPr/>
        </p:nvSpPr>
        <p:spPr bwMode="auto">
          <a:xfrm>
            <a:off x="1357313" y="2000250"/>
            <a:ext cx="1571625" cy="1143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/>
            <a:r>
              <a:rPr lang="ko-KR" altLang="en-US"/>
              <a:t>사         원</a:t>
            </a:r>
          </a:p>
        </p:txBody>
      </p:sp>
      <p:sp>
        <p:nvSpPr>
          <p:cNvPr id="26628" name="직사각형 4"/>
          <p:cNvSpPr>
            <a:spLocks noChangeArrowheads="1"/>
          </p:cNvSpPr>
          <p:nvPr/>
        </p:nvSpPr>
        <p:spPr bwMode="auto">
          <a:xfrm>
            <a:off x="6929438" y="2000250"/>
            <a:ext cx="1571625" cy="1143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/>
            <a:r>
              <a:rPr lang="ko-KR" altLang="en-US"/>
              <a:t>관  리  자</a:t>
            </a:r>
          </a:p>
        </p:txBody>
      </p:sp>
      <p:sp>
        <p:nvSpPr>
          <p:cNvPr id="26629" name="직사각형 5"/>
          <p:cNvSpPr>
            <a:spLocks noChangeArrowheads="1"/>
          </p:cNvSpPr>
          <p:nvPr/>
        </p:nvSpPr>
        <p:spPr bwMode="auto">
          <a:xfrm>
            <a:off x="1357313" y="4857750"/>
            <a:ext cx="1571625" cy="1143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/>
            <a:r>
              <a:rPr lang="ko-KR" altLang="en-US"/>
              <a:t>    간호사</a:t>
            </a:r>
          </a:p>
        </p:txBody>
      </p:sp>
      <p:sp>
        <p:nvSpPr>
          <p:cNvPr id="26630" name="직사각형 6"/>
          <p:cNvSpPr>
            <a:spLocks noChangeArrowheads="1"/>
          </p:cNvSpPr>
          <p:nvPr/>
        </p:nvSpPr>
        <p:spPr bwMode="auto">
          <a:xfrm>
            <a:off x="6929438" y="4857750"/>
            <a:ext cx="1571625" cy="1143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/>
            <a:r>
              <a:rPr lang="ko-KR" altLang="en-US"/>
              <a:t>비전문인</a:t>
            </a:r>
            <a:endParaRPr lang="en-US" altLang="ko-KR"/>
          </a:p>
          <a:p>
            <a:pPr eaLnBrk="1" hangingPunct="1"/>
            <a:r>
              <a:rPr lang="en-US" altLang="ko-KR" sz="1800"/>
              <a:t>(</a:t>
            </a:r>
            <a:r>
              <a:rPr lang="ko-KR" altLang="en-US" sz="1800"/>
              <a:t>간호조무사</a:t>
            </a:r>
            <a:r>
              <a:rPr lang="en-US" altLang="ko-KR" sz="1800"/>
              <a:t>)</a:t>
            </a:r>
            <a:endParaRPr lang="ko-KR" altLang="en-US" sz="1800"/>
          </a:p>
        </p:txBody>
      </p:sp>
      <p:sp>
        <p:nvSpPr>
          <p:cNvPr id="26631" name="다이아몬드 7"/>
          <p:cNvSpPr>
            <a:spLocks noChangeArrowheads="1"/>
          </p:cNvSpPr>
          <p:nvPr/>
        </p:nvSpPr>
        <p:spPr bwMode="auto">
          <a:xfrm>
            <a:off x="3786188" y="1643063"/>
            <a:ext cx="2357437" cy="857250"/>
          </a:xfrm>
          <a:prstGeom prst="diamond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/>
            <a:r>
              <a:rPr lang="ko-KR" altLang="en-US"/>
              <a:t>관리하다</a:t>
            </a:r>
          </a:p>
        </p:txBody>
      </p:sp>
      <p:sp>
        <p:nvSpPr>
          <p:cNvPr id="26632" name="다이아몬드 8"/>
          <p:cNvSpPr>
            <a:spLocks noChangeArrowheads="1"/>
          </p:cNvSpPr>
          <p:nvPr/>
        </p:nvSpPr>
        <p:spPr bwMode="auto">
          <a:xfrm>
            <a:off x="3857625" y="3000375"/>
            <a:ext cx="2357438" cy="857250"/>
          </a:xfrm>
          <a:prstGeom prst="diamond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/>
            <a:r>
              <a:rPr lang="ko-KR" altLang="en-US"/>
              <a:t>배우자다</a:t>
            </a:r>
          </a:p>
        </p:txBody>
      </p:sp>
      <p:cxnSp>
        <p:nvCxnSpPr>
          <p:cNvPr id="26633" name="직선 연결선 10"/>
          <p:cNvCxnSpPr>
            <a:cxnSpLocks noChangeShapeType="1"/>
            <a:stCxn id="26627" idx="3"/>
            <a:endCxn id="26631" idx="1"/>
          </p:cNvCxnSpPr>
          <p:nvPr/>
        </p:nvCxnSpPr>
        <p:spPr bwMode="auto">
          <a:xfrm flipV="1">
            <a:off x="2928938" y="2071688"/>
            <a:ext cx="857250" cy="500062"/>
          </a:xfrm>
          <a:prstGeom prst="line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34" name="직선 연결선 12"/>
          <p:cNvCxnSpPr>
            <a:cxnSpLocks noChangeShapeType="1"/>
            <a:stCxn id="26631" idx="3"/>
            <a:endCxn id="26628" idx="1"/>
          </p:cNvCxnSpPr>
          <p:nvPr/>
        </p:nvCxnSpPr>
        <p:spPr bwMode="auto">
          <a:xfrm>
            <a:off x="6143625" y="2071688"/>
            <a:ext cx="785813" cy="500062"/>
          </a:xfrm>
          <a:prstGeom prst="line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35" name="직선 연결선 14"/>
          <p:cNvCxnSpPr>
            <a:cxnSpLocks noChangeShapeType="1"/>
            <a:stCxn id="26627" idx="3"/>
            <a:endCxn id="26632" idx="1"/>
          </p:cNvCxnSpPr>
          <p:nvPr/>
        </p:nvCxnSpPr>
        <p:spPr bwMode="auto">
          <a:xfrm>
            <a:off x="2928938" y="2571750"/>
            <a:ext cx="928687" cy="857250"/>
          </a:xfrm>
          <a:prstGeom prst="line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36" name="직선 연결선 16"/>
          <p:cNvCxnSpPr>
            <a:cxnSpLocks noChangeShapeType="1"/>
            <a:stCxn id="26632" idx="3"/>
            <a:endCxn id="26628" idx="1"/>
          </p:cNvCxnSpPr>
          <p:nvPr/>
        </p:nvCxnSpPr>
        <p:spPr bwMode="auto">
          <a:xfrm flipV="1">
            <a:off x="6215063" y="2571750"/>
            <a:ext cx="714375" cy="857250"/>
          </a:xfrm>
          <a:prstGeom prst="line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637" name="자유형 18"/>
          <p:cNvSpPr>
            <a:spLocks noChangeArrowheads="1"/>
          </p:cNvSpPr>
          <p:nvPr/>
        </p:nvSpPr>
        <p:spPr bwMode="auto">
          <a:xfrm>
            <a:off x="3071813" y="1928813"/>
            <a:ext cx="428625" cy="1528762"/>
          </a:xfrm>
          <a:custGeom>
            <a:avLst/>
            <a:gdLst>
              <a:gd name="T0" fmla="*/ 87902 w 522514"/>
              <a:gd name="T1" fmla="*/ 22216 h 1527995"/>
              <a:gd name="T2" fmla="*/ 351609 w 522514"/>
              <a:gd name="T3" fmla="*/ 36737 h 1527995"/>
              <a:gd name="T4" fmla="*/ 293008 w 522514"/>
              <a:gd name="T5" fmla="*/ 65781 h 1527995"/>
              <a:gd name="T6" fmla="*/ 263707 w 522514"/>
              <a:gd name="T7" fmla="*/ 80302 h 1527995"/>
              <a:gd name="T8" fmla="*/ 253940 w 522514"/>
              <a:gd name="T9" fmla="*/ 123867 h 1527995"/>
              <a:gd name="T10" fmla="*/ 234406 w 522514"/>
              <a:gd name="T11" fmla="*/ 341690 h 1527995"/>
              <a:gd name="T12" fmla="*/ 224639 w 522514"/>
              <a:gd name="T13" fmla="*/ 385255 h 1527995"/>
              <a:gd name="T14" fmla="*/ 214872 w 522514"/>
              <a:gd name="T15" fmla="*/ 457864 h 1527995"/>
              <a:gd name="T16" fmla="*/ 224639 w 522514"/>
              <a:gd name="T17" fmla="*/ 1256550 h 1527995"/>
              <a:gd name="T18" fmla="*/ 234406 w 522514"/>
              <a:gd name="T19" fmla="*/ 1474374 h 1527995"/>
              <a:gd name="T20" fmla="*/ 244173 w 522514"/>
              <a:gd name="T21" fmla="*/ 1517939 h 1527995"/>
              <a:gd name="T22" fmla="*/ 214872 w 522514"/>
              <a:gd name="T23" fmla="*/ 1503416 h 1527995"/>
              <a:gd name="T24" fmla="*/ 0 w 522514"/>
              <a:gd name="T25" fmla="*/ 1488895 h 1527995"/>
              <a:gd name="T26" fmla="*/ 29301 w 522514"/>
              <a:gd name="T27" fmla="*/ 1343679 h 1527995"/>
              <a:gd name="T28" fmla="*/ 48835 w 522514"/>
              <a:gd name="T29" fmla="*/ 1300114 h 1527995"/>
              <a:gd name="T30" fmla="*/ 87902 w 522514"/>
              <a:gd name="T31" fmla="*/ 1169421 h 1527995"/>
              <a:gd name="T32" fmla="*/ 107436 w 522514"/>
              <a:gd name="T33" fmla="*/ 1082291 h 1527995"/>
              <a:gd name="T34" fmla="*/ 117204 w 522514"/>
              <a:gd name="T35" fmla="*/ 1038726 h 1527995"/>
              <a:gd name="T36" fmla="*/ 107436 w 522514"/>
              <a:gd name="T37" fmla="*/ 152911 h 1527995"/>
              <a:gd name="T38" fmla="*/ 78135 w 522514"/>
              <a:gd name="T39" fmla="*/ 123867 h 1527995"/>
              <a:gd name="T40" fmla="*/ 136737 w 522514"/>
              <a:gd name="T41" fmla="*/ 36737 h 152799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522514"/>
              <a:gd name="T64" fmla="*/ 0 h 1527995"/>
              <a:gd name="T65" fmla="*/ 522514 w 522514"/>
              <a:gd name="T66" fmla="*/ 1527995 h 1527995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522514" h="1527995">
                <a:moveTo>
                  <a:pt x="130629" y="22205"/>
                </a:moveTo>
                <a:cubicBezTo>
                  <a:pt x="314209" y="83400"/>
                  <a:pt x="187150" y="52689"/>
                  <a:pt x="522514" y="36719"/>
                </a:cubicBezTo>
                <a:lnTo>
                  <a:pt x="435429" y="65748"/>
                </a:lnTo>
                <a:lnTo>
                  <a:pt x="391886" y="80262"/>
                </a:lnTo>
                <a:cubicBezTo>
                  <a:pt x="387048" y="94776"/>
                  <a:pt x="380691" y="108870"/>
                  <a:pt x="377372" y="123805"/>
                </a:cubicBezTo>
                <a:cubicBezTo>
                  <a:pt x="353504" y="231212"/>
                  <a:pt x="369309" y="215723"/>
                  <a:pt x="348343" y="341519"/>
                </a:cubicBezTo>
                <a:cubicBezTo>
                  <a:pt x="345828" y="356610"/>
                  <a:pt x="337540" y="370219"/>
                  <a:pt x="333829" y="385062"/>
                </a:cubicBezTo>
                <a:cubicBezTo>
                  <a:pt x="327846" y="408995"/>
                  <a:pt x="324152" y="433443"/>
                  <a:pt x="319314" y="457634"/>
                </a:cubicBezTo>
                <a:cubicBezTo>
                  <a:pt x="324152" y="723729"/>
                  <a:pt x="326228" y="989889"/>
                  <a:pt x="333829" y="1255919"/>
                </a:cubicBezTo>
                <a:cubicBezTo>
                  <a:pt x="335906" y="1328622"/>
                  <a:pt x="340311" y="1401346"/>
                  <a:pt x="348343" y="1473634"/>
                </a:cubicBezTo>
                <a:cubicBezTo>
                  <a:pt x="350032" y="1488840"/>
                  <a:pt x="373676" y="1506359"/>
                  <a:pt x="362857" y="1517177"/>
                </a:cubicBezTo>
                <a:cubicBezTo>
                  <a:pt x="352038" y="1527995"/>
                  <a:pt x="334565" y="1503882"/>
                  <a:pt x="319314" y="1502662"/>
                </a:cubicBezTo>
                <a:cubicBezTo>
                  <a:pt x="213105" y="1494165"/>
                  <a:pt x="106438" y="1492986"/>
                  <a:pt x="0" y="1488148"/>
                </a:cubicBezTo>
                <a:cubicBezTo>
                  <a:pt x="8114" y="1455692"/>
                  <a:pt x="29407" y="1364209"/>
                  <a:pt x="43543" y="1343005"/>
                </a:cubicBezTo>
                <a:lnTo>
                  <a:pt x="72572" y="1299462"/>
                </a:lnTo>
                <a:cubicBezTo>
                  <a:pt x="107116" y="1195828"/>
                  <a:pt x="84627" y="1237836"/>
                  <a:pt x="130629" y="1168834"/>
                </a:cubicBezTo>
                <a:lnTo>
                  <a:pt x="159657" y="1081748"/>
                </a:lnTo>
                <a:lnTo>
                  <a:pt x="174172" y="1038205"/>
                </a:lnTo>
                <a:cubicBezTo>
                  <a:pt x="169334" y="743081"/>
                  <a:pt x="178360" y="447404"/>
                  <a:pt x="159657" y="152834"/>
                </a:cubicBezTo>
                <a:cubicBezTo>
                  <a:pt x="158552" y="135425"/>
                  <a:pt x="125359" y="138598"/>
                  <a:pt x="116114" y="123805"/>
                </a:cubicBezTo>
                <a:cubicBezTo>
                  <a:pt x="38737" y="0"/>
                  <a:pt x="102163" y="36719"/>
                  <a:pt x="203200" y="36719"/>
                </a:cubicBezTo>
              </a:path>
            </a:pathLst>
          </a:cu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26638" name="다이아몬드 19"/>
          <p:cNvSpPr>
            <a:spLocks noChangeArrowheads="1"/>
          </p:cNvSpPr>
          <p:nvPr/>
        </p:nvSpPr>
        <p:spPr bwMode="auto">
          <a:xfrm>
            <a:off x="3714750" y="4429125"/>
            <a:ext cx="2357438" cy="857250"/>
          </a:xfrm>
          <a:prstGeom prst="diamond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/>
            <a:r>
              <a:rPr lang="ko-KR" altLang="en-US"/>
              <a:t>감독하다</a:t>
            </a:r>
          </a:p>
        </p:txBody>
      </p:sp>
      <p:sp>
        <p:nvSpPr>
          <p:cNvPr id="26639" name="다이아몬드 20"/>
          <p:cNvSpPr>
            <a:spLocks noChangeArrowheads="1"/>
          </p:cNvSpPr>
          <p:nvPr/>
        </p:nvSpPr>
        <p:spPr bwMode="auto">
          <a:xfrm>
            <a:off x="3786188" y="5643563"/>
            <a:ext cx="2357437" cy="857250"/>
          </a:xfrm>
          <a:prstGeom prst="diamond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/>
            <a:r>
              <a:rPr lang="ko-KR" altLang="en-US"/>
              <a:t>결혼하다</a:t>
            </a:r>
          </a:p>
        </p:txBody>
      </p:sp>
      <p:cxnSp>
        <p:nvCxnSpPr>
          <p:cNvPr id="26640" name="직선 연결선 22"/>
          <p:cNvCxnSpPr>
            <a:cxnSpLocks noChangeShapeType="1"/>
            <a:stCxn id="26629" idx="3"/>
            <a:endCxn id="26638" idx="1"/>
          </p:cNvCxnSpPr>
          <p:nvPr/>
        </p:nvCxnSpPr>
        <p:spPr bwMode="auto">
          <a:xfrm flipV="1">
            <a:off x="2928938" y="4857750"/>
            <a:ext cx="785812" cy="571500"/>
          </a:xfrm>
          <a:prstGeom prst="line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41" name="직선 연결선 24"/>
          <p:cNvCxnSpPr>
            <a:cxnSpLocks noChangeShapeType="1"/>
            <a:stCxn id="26638" idx="3"/>
            <a:endCxn id="26630" idx="1"/>
          </p:cNvCxnSpPr>
          <p:nvPr/>
        </p:nvCxnSpPr>
        <p:spPr bwMode="auto">
          <a:xfrm>
            <a:off x="6072188" y="4857750"/>
            <a:ext cx="857250" cy="571500"/>
          </a:xfrm>
          <a:prstGeom prst="line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42" name="직선 연결선 26"/>
          <p:cNvCxnSpPr>
            <a:cxnSpLocks noChangeShapeType="1"/>
            <a:stCxn id="26629" idx="3"/>
            <a:endCxn id="26639" idx="1"/>
          </p:cNvCxnSpPr>
          <p:nvPr/>
        </p:nvCxnSpPr>
        <p:spPr bwMode="auto">
          <a:xfrm>
            <a:off x="2928938" y="5429250"/>
            <a:ext cx="857250" cy="642938"/>
          </a:xfrm>
          <a:prstGeom prst="line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43" name="직선 연결선 28"/>
          <p:cNvCxnSpPr>
            <a:cxnSpLocks noChangeShapeType="1"/>
            <a:stCxn id="26639" idx="3"/>
            <a:endCxn id="26630" idx="1"/>
          </p:cNvCxnSpPr>
          <p:nvPr/>
        </p:nvCxnSpPr>
        <p:spPr bwMode="auto">
          <a:xfrm flipV="1">
            <a:off x="6143625" y="5429250"/>
            <a:ext cx="785813" cy="642938"/>
          </a:xfrm>
          <a:prstGeom prst="line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644" name="자유형 29"/>
          <p:cNvSpPr>
            <a:spLocks noChangeArrowheads="1"/>
          </p:cNvSpPr>
          <p:nvPr/>
        </p:nvSpPr>
        <p:spPr bwMode="auto">
          <a:xfrm>
            <a:off x="3214688" y="4643438"/>
            <a:ext cx="428625" cy="1528762"/>
          </a:xfrm>
          <a:custGeom>
            <a:avLst/>
            <a:gdLst>
              <a:gd name="T0" fmla="*/ 87902 w 522514"/>
              <a:gd name="T1" fmla="*/ 22216 h 1527995"/>
              <a:gd name="T2" fmla="*/ 351609 w 522514"/>
              <a:gd name="T3" fmla="*/ 36737 h 1527995"/>
              <a:gd name="T4" fmla="*/ 293008 w 522514"/>
              <a:gd name="T5" fmla="*/ 65781 h 1527995"/>
              <a:gd name="T6" fmla="*/ 263707 w 522514"/>
              <a:gd name="T7" fmla="*/ 80302 h 1527995"/>
              <a:gd name="T8" fmla="*/ 253940 w 522514"/>
              <a:gd name="T9" fmla="*/ 123867 h 1527995"/>
              <a:gd name="T10" fmla="*/ 234406 w 522514"/>
              <a:gd name="T11" fmla="*/ 341690 h 1527995"/>
              <a:gd name="T12" fmla="*/ 224639 w 522514"/>
              <a:gd name="T13" fmla="*/ 385255 h 1527995"/>
              <a:gd name="T14" fmla="*/ 214872 w 522514"/>
              <a:gd name="T15" fmla="*/ 457864 h 1527995"/>
              <a:gd name="T16" fmla="*/ 224639 w 522514"/>
              <a:gd name="T17" fmla="*/ 1256550 h 1527995"/>
              <a:gd name="T18" fmla="*/ 234406 w 522514"/>
              <a:gd name="T19" fmla="*/ 1474374 h 1527995"/>
              <a:gd name="T20" fmla="*/ 244173 w 522514"/>
              <a:gd name="T21" fmla="*/ 1517939 h 1527995"/>
              <a:gd name="T22" fmla="*/ 214872 w 522514"/>
              <a:gd name="T23" fmla="*/ 1503416 h 1527995"/>
              <a:gd name="T24" fmla="*/ 0 w 522514"/>
              <a:gd name="T25" fmla="*/ 1488895 h 1527995"/>
              <a:gd name="T26" fmla="*/ 29301 w 522514"/>
              <a:gd name="T27" fmla="*/ 1343679 h 1527995"/>
              <a:gd name="T28" fmla="*/ 48835 w 522514"/>
              <a:gd name="T29" fmla="*/ 1300114 h 1527995"/>
              <a:gd name="T30" fmla="*/ 87902 w 522514"/>
              <a:gd name="T31" fmla="*/ 1169421 h 1527995"/>
              <a:gd name="T32" fmla="*/ 107436 w 522514"/>
              <a:gd name="T33" fmla="*/ 1082291 h 1527995"/>
              <a:gd name="T34" fmla="*/ 117204 w 522514"/>
              <a:gd name="T35" fmla="*/ 1038726 h 1527995"/>
              <a:gd name="T36" fmla="*/ 107436 w 522514"/>
              <a:gd name="T37" fmla="*/ 152911 h 1527995"/>
              <a:gd name="T38" fmla="*/ 78135 w 522514"/>
              <a:gd name="T39" fmla="*/ 123867 h 1527995"/>
              <a:gd name="T40" fmla="*/ 136737 w 522514"/>
              <a:gd name="T41" fmla="*/ 36737 h 152799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522514"/>
              <a:gd name="T64" fmla="*/ 0 h 1527995"/>
              <a:gd name="T65" fmla="*/ 522514 w 522514"/>
              <a:gd name="T66" fmla="*/ 1527995 h 1527995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522514" h="1527995">
                <a:moveTo>
                  <a:pt x="130629" y="22205"/>
                </a:moveTo>
                <a:cubicBezTo>
                  <a:pt x="314209" y="83400"/>
                  <a:pt x="187150" y="52689"/>
                  <a:pt x="522514" y="36719"/>
                </a:cubicBezTo>
                <a:lnTo>
                  <a:pt x="435429" y="65748"/>
                </a:lnTo>
                <a:lnTo>
                  <a:pt x="391886" y="80262"/>
                </a:lnTo>
                <a:cubicBezTo>
                  <a:pt x="387048" y="94776"/>
                  <a:pt x="380691" y="108870"/>
                  <a:pt x="377372" y="123805"/>
                </a:cubicBezTo>
                <a:cubicBezTo>
                  <a:pt x="353504" y="231212"/>
                  <a:pt x="369309" y="215723"/>
                  <a:pt x="348343" y="341519"/>
                </a:cubicBezTo>
                <a:cubicBezTo>
                  <a:pt x="345828" y="356610"/>
                  <a:pt x="337540" y="370219"/>
                  <a:pt x="333829" y="385062"/>
                </a:cubicBezTo>
                <a:cubicBezTo>
                  <a:pt x="327846" y="408995"/>
                  <a:pt x="324152" y="433443"/>
                  <a:pt x="319314" y="457634"/>
                </a:cubicBezTo>
                <a:cubicBezTo>
                  <a:pt x="324152" y="723729"/>
                  <a:pt x="326228" y="989889"/>
                  <a:pt x="333829" y="1255919"/>
                </a:cubicBezTo>
                <a:cubicBezTo>
                  <a:pt x="335906" y="1328622"/>
                  <a:pt x="340311" y="1401346"/>
                  <a:pt x="348343" y="1473634"/>
                </a:cubicBezTo>
                <a:cubicBezTo>
                  <a:pt x="350032" y="1488840"/>
                  <a:pt x="373676" y="1506359"/>
                  <a:pt x="362857" y="1517177"/>
                </a:cubicBezTo>
                <a:cubicBezTo>
                  <a:pt x="352038" y="1527995"/>
                  <a:pt x="334565" y="1503882"/>
                  <a:pt x="319314" y="1502662"/>
                </a:cubicBezTo>
                <a:cubicBezTo>
                  <a:pt x="213105" y="1494165"/>
                  <a:pt x="106438" y="1492986"/>
                  <a:pt x="0" y="1488148"/>
                </a:cubicBezTo>
                <a:cubicBezTo>
                  <a:pt x="8114" y="1455692"/>
                  <a:pt x="29407" y="1364209"/>
                  <a:pt x="43543" y="1343005"/>
                </a:cubicBezTo>
                <a:lnTo>
                  <a:pt x="72572" y="1299462"/>
                </a:lnTo>
                <a:cubicBezTo>
                  <a:pt x="107116" y="1195828"/>
                  <a:pt x="84627" y="1237836"/>
                  <a:pt x="130629" y="1168834"/>
                </a:cubicBezTo>
                <a:lnTo>
                  <a:pt x="159657" y="1081748"/>
                </a:lnTo>
                <a:lnTo>
                  <a:pt x="174172" y="1038205"/>
                </a:lnTo>
                <a:cubicBezTo>
                  <a:pt x="169334" y="743081"/>
                  <a:pt x="178360" y="447404"/>
                  <a:pt x="159657" y="152834"/>
                </a:cubicBezTo>
                <a:cubicBezTo>
                  <a:pt x="158552" y="135425"/>
                  <a:pt x="125359" y="138598"/>
                  <a:pt x="116114" y="123805"/>
                </a:cubicBezTo>
                <a:cubicBezTo>
                  <a:pt x="38737" y="0"/>
                  <a:pt x="102163" y="36719"/>
                  <a:pt x="203200" y="36719"/>
                </a:cubicBezTo>
              </a:path>
            </a:pathLst>
          </a:cu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ko-KR" altLang="en-US" dirty="0" smtClean="0"/>
              <a:t>기업과 개체관계모형</a:t>
            </a:r>
            <a:endParaRPr lang="ko-KR" altLang="en-US" dirty="0"/>
          </a:p>
        </p:txBody>
      </p:sp>
      <p:sp>
        <p:nvSpPr>
          <p:cNvPr id="27651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pic>
        <p:nvPicPr>
          <p:cNvPr id="27652" name="_x94209416" descr="EMB000004fc29d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857375"/>
            <a:ext cx="8572500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ko-KR" altLang="en-US" dirty="0" smtClean="0"/>
              <a:t>병원의 </a:t>
            </a:r>
            <a:r>
              <a:rPr lang="en-US" altLang="ko-KR" dirty="0" smtClean="0"/>
              <a:t>ERD</a:t>
            </a:r>
            <a:endParaRPr lang="ko-KR" altLang="en-US" dirty="0"/>
          </a:p>
        </p:txBody>
      </p:sp>
      <p:sp>
        <p:nvSpPr>
          <p:cNvPr id="2867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pic>
        <p:nvPicPr>
          <p:cNvPr id="28676" name="_x94231200" descr="DRW000004fc29d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1785938"/>
            <a:ext cx="7715250" cy="478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/>
              <a:t>ERD</a:t>
            </a:r>
            <a:r>
              <a:rPr lang="ko-KR" altLang="en-US" dirty="0" smtClean="0"/>
              <a:t>의 실제</a:t>
            </a:r>
            <a:endParaRPr lang="ko-KR" altLang="en-US" dirty="0"/>
          </a:p>
        </p:txBody>
      </p:sp>
      <p:sp>
        <p:nvSpPr>
          <p:cNvPr id="2969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pic>
        <p:nvPicPr>
          <p:cNvPr id="29700" name="_x94216680" descr="EMB000004fc29d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571625"/>
            <a:ext cx="8858250" cy="507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ko-KR" altLang="en-US" dirty="0" smtClean="0"/>
              <a:t>일반 회계 </a:t>
            </a:r>
            <a:r>
              <a:rPr lang="en-US" altLang="ko-KR" dirty="0" smtClean="0"/>
              <a:t>ERD</a:t>
            </a:r>
            <a:endParaRPr lang="ko-KR" altLang="en-US" dirty="0"/>
          </a:p>
        </p:txBody>
      </p:sp>
      <p:pic>
        <p:nvPicPr>
          <p:cNvPr id="30723" name="내용 개체 틀 3" descr="accerd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4313" y="1857375"/>
            <a:ext cx="8643937" cy="4786313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pic>
        <p:nvPicPr>
          <p:cNvPr id="31747" name="_x85336520" descr="EMB00000f5013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357313"/>
            <a:ext cx="9001125" cy="521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직사각형 5"/>
          <p:cNvSpPr>
            <a:spLocks noChangeArrowheads="1"/>
          </p:cNvSpPr>
          <p:nvPr/>
        </p:nvSpPr>
        <p:spPr bwMode="auto">
          <a:xfrm>
            <a:off x="2857500" y="571500"/>
            <a:ext cx="3492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/>
            <a:r>
              <a:rPr lang="ko-KR" altLang="en-US"/>
              <a:t>학교 교직원에 대한 </a:t>
            </a:r>
            <a:r>
              <a:rPr lang="en-US" altLang="ko-KR"/>
              <a:t>ERD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pic>
        <p:nvPicPr>
          <p:cNvPr id="32771" name="_x86377472" descr="EMB00000f5013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143000"/>
            <a:ext cx="8786813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직사각형 5"/>
          <p:cNvSpPr>
            <a:spLocks noChangeArrowheads="1"/>
          </p:cNvSpPr>
          <p:nvPr/>
        </p:nvSpPr>
        <p:spPr bwMode="auto">
          <a:xfrm>
            <a:off x="3143250" y="428625"/>
            <a:ext cx="3108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/>
            <a:r>
              <a:rPr lang="ko-KR" altLang="en-US"/>
              <a:t>상품매매에 대한 </a:t>
            </a:r>
            <a:r>
              <a:rPr lang="en-US" altLang="ko-KR"/>
              <a:t>ERD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pic>
        <p:nvPicPr>
          <p:cNvPr id="33795" name="_x69762336" descr="EMB00000f5013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1563"/>
            <a:ext cx="9144000" cy="578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직사각형 5"/>
          <p:cNvSpPr>
            <a:spLocks noChangeArrowheads="1"/>
          </p:cNvSpPr>
          <p:nvPr/>
        </p:nvSpPr>
        <p:spPr bwMode="auto">
          <a:xfrm>
            <a:off x="3643313" y="500063"/>
            <a:ext cx="22621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/>
            <a:r>
              <a:rPr lang="ko-KR" altLang="en-US"/>
              <a:t>인사 관리 </a:t>
            </a:r>
            <a:r>
              <a:rPr lang="en-US" altLang="ko-KR"/>
              <a:t>ERD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 descr="data model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pic>
        <p:nvPicPr>
          <p:cNvPr id="34819" name="_x85336520" descr="EMB00000f5013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ko-KR" sz="2400" smtClean="0"/>
              <a:t>1. </a:t>
            </a:r>
            <a:r>
              <a:rPr lang="ko-KR" altLang="en-US" sz="2400" smtClean="0"/>
              <a:t>객체 지향적 데이터 모형의 개요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ko-KR" sz="2400" smtClean="0"/>
              <a:t>(1)</a:t>
            </a:r>
            <a:r>
              <a:rPr lang="ko-KR" altLang="en-US" sz="2400" smtClean="0"/>
              <a:t>객체의 성격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ko-KR" sz="2400" smtClean="0"/>
              <a:t>1) </a:t>
            </a:r>
            <a:r>
              <a:rPr lang="ko-KR" altLang="en-US" sz="2400" smtClean="0"/>
              <a:t>실세계에서 임의의 개체</a:t>
            </a:r>
            <a:r>
              <a:rPr lang="en-US" altLang="ko-KR" sz="2400" smtClean="0"/>
              <a:t>(Entity)</a:t>
            </a:r>
            <a:r>
              <a:rPr lang="ko-KR" altLang="en-US" sz="2400" smtClean="0"/>
              <a:t>는 하나의 객체가 될 수 있으며</a:t>
            </a:r>
            <a:r>
              <a:rPr lang="en-US" altLang="ko-KR" sz="2400" smtClean="0"/>
              <a:t>, </a:t>
            </a:r>
            <a:r>
              <a:rPr lang="ko-KR" altLang="en-US" sz="2400" smtClean="0"/>
              <a:t>각각의 객체는 하나의 객체분류시스템에서 유일한 이름을 갖는다</a:t>
            </a:r>
            <a:r>
              <a:rPr lang="en-US" altLang="ko-KR" sz="2400" smtClean="0"/>
              <a:t>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ko-KR" sz="2400" smtClean="0"/>
              <a:t>2) </a:t>
            </a:r>
            <a:r>
              <a:rPr lang="ko-KR" altLang="en-US" sz="2400" smtClean="0"/>
              <a:t>같은자료구조</a:t>
            </a:r>
            <a:r>
              <a:rPr lang="en-US" altLang="ko-KR" sz="2400" smtClean="0"/>
              <a:t>(data structure : attibutes)</a:t>
            </a:r>
            <a:r>
              <a:rPr lang="ko-KR" altLang="en-US" sz="2400" smtClean="0"/>
              <a:t>와 행동</a:t>
            </a:r>
            <a:r>
              <a:rPr lang="en-US" altLang="ko-KR" sz="2400" smtClean="0"/>
              <a:t>(behavior : operations)</a:t>
            </a:r>
            <a:r>
              <a:rPr lang="ko-KR" altLang="en-US" sz="2400" smtClean="0"/>
              <a:t>은 하나의 클래스로 묶을 수 있다</a:t>
            </a:r>
            <a:r>
              <a:rPr lang="en-US" altLang="ko-KR" sz="2400" smtClean="0"/>
              <a:t>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ko-KR" sz="2400" smtClean="0"/>
              <a:t>3) </a:t>
            </a:r>
            <a:r>
              <a:rPr lang="ko-KR" altLang="en-US" sz="2400" smtClean="0"/>
              <a:t>다형성</a:t>
            </a:r>
            <a:r>
              <a:rPr lang="en-US" altLang="ko-KR" sz="2400" smtClean="0"/>
              <a:t>(polymorphism)</a:t>
            </a:r>
            <a:r>
              <a:rPr lang="ko-KR" altLang="en-US" sz="2400" smtClean="0"/>
              <a:t>어느 한연산은 여러 개의 서로 다른 객체유형에 적용할 수있는 것을 말한다</a:t>
            </a:r>
            <a:r>
              <a:rPr lang="en-US" altLang="ko-KR" sz="2400" smtClean="0"/>
              <a:t>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ko-KR" sz="2400" smtClean="0"/>
              <a:t>4) </a:t>
            </a:r>
            <a:r>
              <a:rPr lang="ko-KR" altLang="en-US" sz="2400" smtClean="0"/>
              <a:t>상속은 상위클래스와 하위클래스간의 속성과 연산을 공유한다는 개념이다</a:t>
            </a:r>
            <a:r>
              <a:rPr lang="en-US" altLang="ko-KR" sz="2400" smtClean="0"/>
              <a:t>.</a:t>
            </a:r>
          </a:p>
        </p:txBody>
      </p:sp>
      <p:sp>
        <p:nvSpPr>
          <p:cNvPr id="35843" name="Text Box 4"/>
          <p:cNvSpPr txBox="1">
            <a:spLocks noChangeArrowheads="1"/>
          </p:cNvSpPr>
          <p:nvPr/>
        </p:nvSpPr>
        <p:spPr bwMode="auto">
          <a:xfrm>
            <a:off x="1219200" y="381000"/>
            <a:ext cx="6437313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defTabSz="7620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defTabSz="7620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defTabSz="7620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defTabSz="7620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defTabSz="7620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algn="ctr" eaLnBrk="1" latinLnBrk="0" hangingPunct="1"/>
            <a:r>
              <a:rPr lang="en-US" altLang="ko-KR" sz="2800" dirty="0" smtClean="0">
                <a:latin typeface="Arial" charset="0"/>
                <a:ea typeface="돋움" pitchFamily="50" charset="-127"/>
              </a:rPr>
              <a:t>4.</a:t>
            </a:r>
            <a:r>
              <a:rPr lang="ko-KR" altLang="en-US" sz="2800" dirty="0" smtClean="0">
                <a:latin typeface="Arial" charset="0"/>
                <a:ea typeface="돋움" pitchFamily="50" charset="-127"/>
              </a:rPr>
              <a:t> </a:t>
            </a:r>
            <a:r>
              <a:rPr lang="ko-KR" altLang="en-US" sz="2800" dirty="0">
                <a:latin typeface="Arial" charset="0"/>
                <a:ea typeface="돋움" pitchFamily="50" charset="-127"/>
              </a:rPr>
              <a:t>객체 지향적 데이터 모형 </a:t>
            </a:r>
          </a:p>
          <a:p>
            <a:pPr algn="ctr" eaLnBrk="1" latinLnBrk="0" hangingPunct="1"/>
            <a:r>
              <a:rPr lang="en-US" altLang="ko-KR" sz="2800" dirty="0">
                <a:latin typeface="Arial" charset="0"/>
                <a:ea typeface="돋움" pitchFamily="50" charset="-127"/>
              </a:rPr>
              <a:t>(OODM : Object-Oriented Data Models)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006475"/>
            <a:ext cx="7696200" cy="3651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sz="2100" smtClean="0"/>
              <a:t>(2) </a:t>
            </a:r>
            <a:r>
              <a:rPr lang="ko-KR" altLang="en-US" sz="2100" smtClean="0"/>
              <a:t>객체 지향적 개발</a:t>
            </a:r>
            <a:r>
              <a:rPr lang="en-US" altLang="ko-KR" sz="2100" smtClean="0"/>
              <a:t>(object oriented development)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ko-KR" altLang="en-US" sz="2400" smtClean="0"/>
              <a:t>객체지향적 개발은 모형화개념이다</a:t>
            </a:r>
            <a:r>
              <a:rPr lang="en-US" altLang="ko-KR" sz="2400" smtClean="0"/>
              <a:t>. </a:t>
            </a:r>
            <a:r>
              <a:rPr lang="ko-KR" altLang="en-US" sz="2400" smtClean="0"/>
              <a:t>즉 이방법은 근본적으로 새로운 사고의 방법을 이야기 한다</a:t>
            </a:r>
            <a:r>
              <a:rPr lang="en-US" altLang="ko-KR" sz="2400" smtClean="0"/>
              <a:t>. </a:t>
            </a:r>
          </a:p>
          <a:p>
            <a:pPr eaLnBrk="1" hangingPunct="1">
              <a:lnSpc>
                <a:spcPct val="90000"/>
              </a:lnSpc>
            </a:pPr>
            <a:r>
              <a:rPr lang="ko-KR" altLang="en-US" sz="2400" smtClean="0"/>
              <a:t>객체 모형화 기법</a:t>
            </a:r>
            <a:r>
              <a:rPr lang="en-US" altLang="ko-KR" sz="2400" smtClean="0"/>
              <a:t>(Object modeling Technique(OMT)4</a:t>
            </a:r>
            <a:r>
              <a:rPr lang="ko-KR" altLang="en-US" sz="2400" smtClean="0"/>
              <a:t>단계</a:t>
            </a:r>
          </a:p>
          <a:p>
            <a:pPr eaLnBrk="1" hangingPunct="1">
              <a:lnSpc>
                <a:spcPct val="90000"/>
              </a:lnSpc>
            </a:pPr>
            <a:r>
              <a:rPr lang="en-US" altLang="ko-KR" sz="2400" smtClean="0"/>
              <a:t>1.</a:t>
            </a:r>
            <a:r>
              <a:rPr lang="ko-KR" altLang="en-US" sz="2400" smtClean="0"/>
              <a:t>분석 </a:t>
            </a:r>
            <a:r>
              <a:rPr lang="en-US" altLang="ko-KR" sz="2400" smtClean="0"/>
              <a:t>(Analysis)</a:t>
            </a:r>
            <a:r>
              <a:rPr lang="ko-KR" altLang="en-US" sz="2400" smtClean="0"/>
              <a:t>실제세계의 상황을 모형으로 구축하기 위한분석</a:t>
            </a:r>
          </a:p>
          <a:p>
            <a:pPr eaLnBrk="1" hangingPunct="1">
              <a:lnSpc>
                <a:spcPct val="90000"/>
              </a:lnSpc>
            </a:pPr>
            <a:r>
              <a:rPr lang="en-US" altLang="ko-KR" sz="2400" smtClean="0"/>
              <a:t>2.</a:t>
            </a:r>
            <a:r>
              <a:rPr lang="ko-KR" altLang="en-US" sz="2400" smtClean="0"/>
              <a:t>시스템 설계</a:t>
            </a:r>
            <a:r>
              <a:rPr lang="en-US" altLang="ko-KR" sz="2400" smtClean="0"/>
              <a:t>(System design)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ko-KR" sz="2400" smtClean="0"/>
              <a:t>3. </a:t>
            </a:r>
            <a:r>
              <a:rPr lang="ko-KR" altLang="en-US" sz="2400" smtClean="0"/>
              <a:t>객체설계</a:t>
            </a:r>
            <a:r>
              <a:rPr lang="en-US" altLang="ko-KR" sz="2400" smtClean="0"/>
              <a:t>(Object design)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ko-KR" sz="2400" smtClean="0"/>
              <a:t>4.dlgod(Implementstion)</a:t>
            </a:r>
          </a:p>
          <a:p>
            <a:pPr eaLnBrk="1" hangingPunct="1">
              <a:lnSpc>
                <a:spcPct val="90000"/>
              </a:lnSpc>
            </a:pPr>
            <a:r>
              <a:rPr lang="ko-KR" altLang="en-US" sz="2400" smtClean="0"/>
              <a:t>객체 모형화 기법에는 </a:t>
            </a:r>
            <a:r>
              <a:rPr lang="en-US" altLang="ko-KR" sz="2400" smtClean="0"/>
              <a:t>3</a:t>
            </a:r>
            <a:r>
              <a:rPr lang="ko-KR" altLang="en-US" sz="2400" smtClean="0"/>
              <a:t>가지 종류의 모형을 사용한다</a:t>
            </a:r>
            <a:r>
              <a:rPr lang="en-US" altLang="ko-KR" sz="240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44588"/>
            <a:ext cx="7772400" cy="608012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smtClean="0"/>
              <a:t>(3) </a:t>
            </a:r>
            <a:r>
              <a:rPr lang="ko-KR" altLang="en-US" smtClean="0"/>
              <a:t>객체 모형화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25538" y="2055813"/>
            <a:ext cx="7010400" cy="404018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ko-KR" sz="2000" smtClean="0"/>
              <a:t>1)</a:t>
            </a:r>
            <a:r>
              <a:rPr lang="ko-KR" altLang="en-US" sz="2000" smtClean="0"/>
              <a:t>객체와 클래스</a:t>
            </a:r>
          </a:p>
          <a:p>
            <a:pPr eaLnBrk="1" hangingPunct="1"/>
            <a:r>
              <a:rPr lang="ko-KR" altLang="en-US" sz="2000" smtClean="0"/>
              <a:t>객체는 응용환경에 있어서 의미를 가지는 사물</a:t>
            </a:r>
            <a:r>
              <a:rPr lang="en-US" altLang="ko-KR" sz="2000" smtClean="0"/>
              <a:t>, </a:t>
            </a:r>
            <a:r>
              <a:rPr lang="ko-KR" altLang="en-US" sz="2000" smtClean="0"/>
              <a:t>사람</a:t>
            </a:r>
            <a:r>
              <a:rPr lang="en-US" altLang="ko-KR" sz="2000" smtClean="0"/>
              <a:t>, </a:t>
            </a:r>
            <a:r>
              <a:rPr lang="ko-KR" altLang="en-US" sz="2000" smtClean="0"/>
              <a:t>관념</a:t>
            </a:r>
            <a:r>
              <a:rPr lang="en-US" altLang="ko-KR" sz="2000" smtClean="0"/>
              <a:t>, </a:t>
            </a:r>
            <a:r>
              <a:rPr lang="ko-KR" altLang="en-US" sz="2000" smtClean="0"/>
              <a:t>거래등을 지닌 것이다</a:t>
            </a:r>
            <a:r>
              <a:rPr lang="en-US" altLang="ko-KR" sz="2000" smtClean="0"/>
              <a:t>.  </a:t>
            </a:r>
            <a:r>
              <a:rPr lang="ko-KR" altLang="en-US" sz="2000" smtClean="0"/>
              <a:t>즉 현실세계에 존재하는 어떤대상을 하나의 단위가 되는 개념적인 개체로 정의될수 있으며 그 대상의 추상화를 말한다</a:t>
            </a:r>
            <a:r>
              <a:rPr lang="en-US" altLang="ko-KR" sz="2000" smtClean="0"/>
              <a:t>.</a:t>
            </a:r>
          </a:p>
          <a:p>
            <a:pPr eaLnBrk="1" hangingPunct="1"/>
            <a:r>
              <a:rPr lang="ko-KR" altLang="en-US" sz="2000" smtClean="0"/>
              <a:t>객체클래스는 공통되는 어의나 공통적인 관계</a:t>
            </a:r>
            <a:r>
              <a:rPr lang="en-US" altLang="ko-KR" sz="2000" smtClean="0"/>
              <a:t>, </a:t>
            </a:r>
            <a:r>
              <a:rPr lang="ko-KR" altLang="en-US" sz="2000" smtClean="0"/>
              <a:t>공통되는 연산</a:t>
            </a:r>
            <a:r>
              <a:rPr lang="en-US" altLang="ko-KR" sz="2000" smtClean="0"/>
              <a:t>(</a:t>
            </a:r>
            <a:r>
              <a:rPr lang="ko-KR" altLang="en-US" sz="2000" smtClean="0"/>
              <a:t>행동</a:t>
            </a:r>
            <a:r>
              <a:rPr lang="en-US" altLang="ko-KR" sz="2000" smtClean="0"/>
              <a:t>), </a:t>
            </a:r>
            <a:r>
              <a:rPr lang="ko-KR" altLang="en-US" sz="2000" smtClean="0"/>
              <a:t>비슷한 속성</a:t>
            </a:r>
            <a:r>
              <a:rPr lang="en-US" altLang="ko-KR" sz="2000" smtClean="0"/>
              <a:t>(</a:t>
            </a:r>
            <a:r>
              <a:rPr lang="ko-KR" altLang="en-US" sz="2000" smtClean="0"/>
              <a:t>성격</a:t>
            </a:r>
            <a:r>
              <a:rPr lang="en-US" altLang="ko-KR" sz="2000" smtClean="0"/>
              <a:t>)</a:t>
            </a:r>
            <a:r>
              <a:rPr lang="ko-KR" altLang="en-US" sz="2000" smtClean="0"/>
              <a:t>을 지닌 것을 말한다</a:t>
            </a:r>
            <a:r>
              <a:rPr lang="en-US" altLang="ko-KR" sz="2000" smtClean="0"/>
              <a:t>.</a:t>
            </a:r>
          </a:p>
          <a:p>
            <a:pPr eaLnBrk="1" hangingPunct="1"/>
            <a:r>
              <a:rPr lang="ko-KR" altLang="en-US" sz="2000" smtClean="0"/>
              <a:t>클래스란 같은 특성을 가지는 객체를 표현하는 것을 말하는데 이것은 객체생성을 위한 형틀이며 객체의 각 요소를 정의하는 사용된다</a:t>
            </a:r>
            <a:r>
              <a:rPr lang="en-US" altLang="ko-KR" sz="2000" smtClean="0"/>
              <a:t>.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body" sz="half" idx="2"/>
          </p:nvPr>
        </p:nvSpPr>
        <p:spPr>
          <a:xfrm flipH="1">
            <a:off x="4572000" y="1981200"/>
            <a:ext cx="76200" cy="889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ko-KR" altLang="ko-KR" sz="2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4" name="Group 22"/>
          <p:cNvGrpSpPr>
            <a:grpSpLocks/>
          </p:cNvGrpSpPr>
          <p:nvPr/>
        </p:nvGrpSpPr>
        <p:grpSpPr bwMode="auto">
          <a:xfrm>
            <a:off x="838200" y="1828800"/>
            <a:ext cx="7543800" cy="4378325"/>
            <a:chOff x="720" y="746"/>
            <a:chExt cx="4752" cy="2758"/>
          </a:xfrm>
        </p:grpSpPr>
        <p:sp>
          <p:nvSpPr>
            <p:cNvPr id="38916" name="Rectangle 2"/>
            <p:cNvSpPr>
              <a:spLocks noChangeArrowheads="1"/>
            </p:cNvSpPr>
            <p:nvPr/>
          </p:nvSpPr>
          <p:spPr bwMode="auto">
            <a:xfrm>
              <a:off x="720" y="1488"/>
              <a:ext cx="1104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9pPr>
            </a:lstStyle>
            <a:p>
              <a:pPr algn="ctr" eaLnBrk="1" hangingPunct="1"/>
              <a:r>
                <a:rPr lang="ko-KR" altLang="en-US"/>
                <a:t>사람 </a:t>
              </a:r>
            </a:p>
          </p:txBody>
        </p:sp>
        <p:sp>
          <p:nvSpPr>
            <p:cNvPr id="38917" name="Rectangle 3"/>
            <p:cNvSpPr>
              <a:spLocks noChangeArrowheads="1"/>
            </p:cNvSpPr>
            <p:nvPr/>
          </p:nvSpPr>
          <p:spPr bwMode="auto">
            <a:xfrm>
              <a:off x="1920" y="3072"/>
              <a:ext cx="1056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9pPr>
            </a:lstStyle>
            <a:p>
              <a:pPr algn="ctr" eaLnBrk="1" hangingPunct="1"/>
              <a:r>
                <a:rPr lang="en-US" altLang="ko-KR"/>
                <a:t>(</a:t>
              </a:r>
              <a:r>
                <a:rPr lang="ko-KR" altLang="en-US"/>
                <a:t>동물</a:t>
              </a:r>
              <a:r>
                <a:rPr lang="en-US" altLang="ko-KR"/>
                <a:t>)</a:t>
              </a:r>
              <a:r>
                <a:rPr lang="ko-KR" altLang="en-US"/>
                <a:t>호랑이</a:t>
              </a:r>
            </a:p>
          </p:txBody>
        </p:sp>
        <p:sp>
          <p:nvSpPr>
            <p:cNvPr id="38918" name="Rectangle 4"/>
            <p:cNvSpPr>
              <a:spLocks noChangeArrowheads="1"/>
            </p:cNvSpPr>
            <p:nvPr/>
          </p:nvSpPr>
          <p:spPr bwMode="auto">
            <a:xfrm>
              <a:off x="4320" y="2208"/>
              <a:ext cx="1056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9pPr>
            </a:lstStyle>
            <a:p>
              <a:pPr algn="ctr" eaLnBrk="1" hangingPunct="1"/>
              <a:r>
                <a:rPr lang="en-US" altLang="ko-KR"/>
                <a:t>(</a:t>
              </a:r>
              <a:r>
                <a:rPr lang="ko-KR" altLang="en-US"/>
                <a:t>회사</a:t>
              </a:r>
              <a:r>
                <a:rPr lang="en-US" altLang="ko-KR"/>
                <a:t>)</a:t>
              </a:r>
            </a:p>
          </p:txBody>
        </p:sp>
        <p:sp>
          <p:nvSpPr>
            <p:cNvPr id="38919" name="Rectangle 5"/>
            <p:cNvSpPr>
              <a:spLocks noChangeArrowheads="1"/>
            </p:cNvSpPr>
            <p:nvPr/>
          </p:nvSpPr>
          <p:spPr bwMode="auto">
            <a:xfrm>
              <a:off x="720" y="2208"/>
              <a:ext cx="1104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9pPr>
            </a:lstStyle>
            <a:p>
              <a:pPr algn="ctr" eaLnBrk="1" hangingPunct="1"/>
              <a:r>
                <a:rPr lang="ko-KR" altLang="en-US"/>
                <a:t>회사</a:t>
              </a:r>
            </a:p>
          </p:txBody>
        </p:sp>
        <p:sp>
          <p:nvSpPr>
            <p:cNvPr id="38920" name="Rectangle 6"/>
            <p:cNvSpPr>
              <a:spLocks noChangeArrowheads="1"/>
            </p:cNvSpPr>
            <p:nvPr/>
          </p:nvSpPr>
          <p:spPr bwMode="auto">
            <a:xfrm>
              <a:off x="1920" y="1488"/>
              <a:ext cx="1104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9pPr>
            </a:lstStyle>
            <a:p>
              <a:pPr algn="ctr" eaLnBrk="1" hangingPunct="1"/>
              <a:r>
                <a:rPr lang="en-US" altLang="ko-KR"/>
                <a:t>(</a:t>
              </a:r>
              <a:r>
                <a:rPr lang="ko-KR" altLang="en-US"/>
                <a:t>사람</a:t>
              </a:r>
              <a:r>
                <a:rPr lang="en-US" altLang="ko-KR"/>
                <a:t>) </a:t>
              </a:r>
              <a:r>
                <a:rPr lang="ko-KR" altLang="en-US"/>
                <a:t>김갑돌</a:t>
              </a:r>
            </a:p>
          </p:txBody>
        </p:sp>
        <p:sp>
          <p:nvSpPr>
            <p:cNvPr id="38921" name="Rectangle 7"/>
            <p:cNvSpPr>
              <a:spLocks noChangeArrowheads="1"/>
            </p:cNvSpPr>
            <p:nvPr/>
          </p:nvSpPr>
          <p:spPr bwMode="auto">
            <a:xfrm>
              <a:off x="768" y="3120"/>
              <a:ext cx="1056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9pPr>
            </a:lstStyle>
            <a:p>
              <a:pPr algn="ctr" eaLnBrk="1" hangingPunct="1"/>
              <a:r>
                <a:rPr lang="ko-KR" altLang="en-US"/>
                <a:t>동물</a:t>
              </a:r>
            </a:p>
          </p:txBody>
        </p:sp>
        <p:sp>
          <p:nvSpPr>
            <p:cNvPr id="38922" name="Rectangle 8"/>
            <p:cNvSpPr>
              <a:spLocks noChangeArrowheads="1"/>
            </p:cNvSpPr>
            <p:nvPr/>
          </p:nvSpPr>
          <p:spPr bwMode="auto">
            <a:xfrm>
              <a:off x="1920" y="2208"/>
              <a:ext cx="1104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9pPr>
            </a:lstStyle>
            <a:p>
              <a:pPr algn="ctr" eaLnBrk="1" hangingPunct="1"/>
              <a:r>
                <a:rPr lang="en-US" altLang="ko-KR"/>
                <a:t>(</a:t>
              </a:r>
              <a:r>
                <a:rPr lang="ko-KR" altLang="en-US"/>
                <a:t>회사</a:t>
              </a:r>
              <a:r>
                <a:rPr lang="en-US" altLang="ko-KR"/>
                <a:t>) </a:t>
              </a:r>
              <a:r>
                <a:rPr lang="ko-KR" altLang="en-US"/>
                <a:t>현  대</a:t>
              </a:r>
            </a:p>
          </p:txBody>
        </p:sp>
        <p:sp>
          <p:nvSpPr>
            <p:cNvPr id="38923" name="Rectangle 9"/>
            <p:cNvSpPr>
              <a:spLocks noChangeArrowheads="1"/>
            </p:cNvSpPr>
            <p:nvPr/>
          </p:nvSpPr>
          <p:spPr bwMode="auto">
            <a:xfrm>
              <a:off x="3120" y="2208"/>
              <a:ext cx="1104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9pPr>
            </a:lstStyle>
            <a:p>
              <a:pPr algn="ctr" eaLnBrk="1" hangingPunct="1"/>
              <a:r>
                <a:rPr lang="en-US" altLang="ko-KR"/>
                <a:t>(</a:t>
              </a:r>
              <a:r>
                <a:rPr lang="ko-KR" altLang="en-US"/>
                <a:t>회사</a:t>
              </a:r>
              <a:r>
                <a:rPr lang="en-US" altLang="ko-KR"/>
                <a:t>)</a:t>
              </a:r>
              <a:r>
                <a:rPr lang="ko-KR" altLang="en-US"/>
                <a:t>대  우 </a:t>
              </a:r>
            </a:p>
          </p:txBody>
        </p:sp>
        <p:sp>
          <p:nvSpPr>
            <p:cNvPr id="38924" name="Rectangle 10"/>
            <p:cNvSpPr>
              <a:spLocks noChangeArrowheads="1"/>
            </p:cNvSpPr>
            <p:nvPr/>
          </p:nvSpPr>
          <p:spPr bwMode="auto">
            <a:xfrm>
              <a:off x="3120" y="1488"/>
              <a:ext cx="1104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9pPr>
            </a:lstStyle>
            <a:p>
              <a:pPr algn="ctr" eaLnBrk="1" hangingPunct="1"/>
              <a:r>
                <a:rPr lang="en-US" altLang="ko-KR"/>
                <a:t>(</a:t>
              </a:r>
              <a:r>
                <a:rPr lang="ko-KR" altLang="en-US"/>
                <a:t>사람</a:t>
              </a:r>
              <a:r>
                <a:rPr lang="en-US" altLang="ko-KR"/>
                <a:t>) </a:t>
              </a:r>
              <a:r>
                <a:rPr lang="ko-KR" altLang="en-US"/>
                <a:t>박흥부</a:t>
              </a:r>
            </a:p>
          </p:txBody>
        </p:sp>
        <p:sp>
          <p:nvSpPr>
            <p:cNvPr id="38925" name="Rectangle 11"/>
            <p:cNvSpPr>
              <a:spLocks noChangeArrowheads="1"/>
            </p:cNvSpPr>
            <p:nvPr/>
          </p:nvSpPr>
          <p:spPr bwMode="auto">
            <a:xfrm>
              <a:off x="4320" y="1488"/>
              <a:ext cx="1104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9pPr>
            </a:lstStyle>
            <a:p>
              <a:pPr algn="ctr" eaLnBrk="1" hangingPunct="1"/>
              <a:r>
                <a:rPr lang="en-US" altLang="ko-KR"/>
                <a:t>(</a:t>
              </a:r>
              <a:r>
                <a:rPr lang="ko-KR" altLang="en-US"/>
                <a:t>사람</a:t>
              </a:r>
              <a:r>
                <a:rPr lang="en-US" altLang="ko-KR"/>
                <a:t>)</a:t>
              </a:r>
            </a:p>
          </p:txBody>
        </p:sp>
        <p:sp>
          <p:nvSpPr>
            <p:cNvPr id="38926" name="Rectangle 12"/>
            <p:cNvSpPr>
              <a:spLocks noChangeArrowheads="1"/>
            </p:cNvSpPr>
            <p:nvPr/>
          </p:nvSpPr>
          <p:spPr bwMode="auto">
            <a:xfrm>
              <a:off x="4368" y="3072"/>
              <a:ext cx="1104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9pPr>
            </a:lstStyle>
            <a:p>
              <a:pPr algn="ctr" eaLnBrk="1" hangingPunct="1"/>
              <a:r>
                <a:rPr lang="en-US" altLang="ko-KR"/>
                <a:t>(</a:t>
              </a:r>
              <a:r>
                <a:rPr lang="ko-KR" altLang="en-US"/>
                <a:t>동물</a:t>
              </a:r>
              <a:r>
                <a:rPr lang="en-US" altLang="ko-KR"/>
                <a:t>)</a:t>
              </a:r>
            </a:p>
          </p:txBody>
        </p:sp>
        <p:sp>
          <p:nvSpPr>
            <p:cNvPr id="38927" name="Rectangle 13"/>
            <p:cNvSpPr>
              <a:spLocks noChangeArrowheads="1"/>
            </p:cNvSpPr>
            <p:nvPr/>
          </p:nvSpPr>
          <p:spPr bwMode="auto">
            <a:xfrm>
              <a:off x="3024" y="3072"/>
              <a:ext cx="1296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9pPr>
            </a:lstStyle>
            <a:p>
              <a:pPr algn="ctr" eaLnBrk="1" hangingPunct="1"/>
              <a:r>
                <a:rPr lang="en-US" altLang="ko-KR"/>
                <a:t>(</a:t>
              </a:r>
              <a:r>
                <a:rPr lang="ko-KR" altLang="en-US"/>
                <a:t>동물</a:t>
              </a:r>
              <a:r>
                <a:rPr lang="en-US" altLang="ko-KR"/>
                <a:t>) </a:t>
              </a:r>
              <a:r>
                <a:rPr lang="ko-KR" altLang="en-US"/>
                <a:t>코끼리</a:t>
              </a:r>
            </a:p>
          </p:txBody>
        </p:sp>
        <p:sp>
          <p:nvSpPr>
            <p:cNvPr id="38928" name="Text Box 14"/>
            <p:cNvSpPr txBox="1">
              <a:spLocks noChangeArrowheads="1"/>
            </p:cNvSpPr>
            <p:nvPr/>
          </p:nvSpPr>
          <p:spPr bwMode="auto">
            <a:xfrm>
              <a:off x="902" y="1165"/>
              <a:ext cx="69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9pPr>
            </a:lstStyle>
            <a:p>
              <a:pPr eaLnBrk="1" hangingPunct="1"/>
              <a:r>
                <a:rPr lang="ko-KR" altLang="en-US"/>
                <a:t>클래스</a:t>
              </a:r>
            </a:p>
          </p:txBody>
        </p:sp>
        <p:sp>
          <p:nvSpPr>
            <p:cNvPr id="38929" name="Line 15"/>
            <p:cNvSpPr>
              <a:spLocks noChangeShapeType="1"/>
            </p:cNvSpPr>
            <p:nvPr/>
          </p:nvSpPr>
          <p:spPr bwMode="auto">
            <a:xfrm flipV="1">
              <a:off x="2352" y="912"/>
              <a:ext cx="0" cy="52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8930" name="Line 16"/>
            <p:cNvSpPr>
              <a:spLocks noChangeShapeType="1"/>
            </p:cNvSpPr>
            <p:nvPr/>
          </p:nvSpPr>
          <p:spPr bwMode="auto">
            <a:xfrm>
              <a:off x="2352" y="912"/>
              <a:ext cx="67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8931" name="Text Box 17"/>
            <p:cNvSpPr txBox="1">
              <a:spLocks noChangeArrowheads="1"/>
            </p:cNvSpPr>
            <p:nvPr/>
          </p:nvSpPr>
          <p:spPr bwMode="auto">
            <a:xfrm>
              <a:off x="3062" y="746"/>
              <a:ext cx="136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9pPr>
            </a:lstStyle>
            <a:p>
              <a:pPr eaLnBrk="1" hangingPunct="1"/>
              <a:r>
                <a:rPr lang="ko-KR" altLang="en-US"/>
                <a:t>값을 가진 객체</a:t>
              </a:r>
            </a:p>
          </p:txBody>
        </p:sp>
        <p:sp>
          <p:nvSpPr>
            <p:cNvPr id="38932" name="Line 18"/>
            <p:cNvSpPr>
              <a:spLocks noChangeShapeType="1"/>
            </p:cNvSpPr>
            <p:nvPr/>
          </p:nvSpPr>
          <p:spPr bwMode="auto">
            <a:xfrm>
              <a:off x="4512" y="864"/>
              <a:ext cx="62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8933" name="Line 19"/>
            <p:cNvSpPr>
              <a:spLocks noChangeShapeType="1"/>
            </p:cNvSpPr>
            <p:nvPr/>
          </p:nvSpPr>
          <p:spPr bwMode="auto">
            <a:xfrm>
              <a:off x="5088" y="864"/>
              <a:ext cx="0" cy="57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</p:grpSp>
      <p:sp>
        <p:nvSpPr>
          <p:cNvPr id="38915" name="Text Box 23"/>
          <p:cNvSpPr txBox="1">
            <a:spLocks noChangeArrowheads="1"/>
          </p:cNvSpPr>
          <p:nvPr/>
        </p:nvSpPr>
        <p:spPr bwMode="auto">
          <a:xfrm>
            <a:off x="1970088" y="446088"/>
            <a:ext cx="44577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defTabSz="7620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defTabSz="7620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defTabSz="7620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defTabSz="7620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defTabSz="7620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algn="ctr" eaLnBrk="1" latinLnBrk="0" hangingPunct="1"/>
            <a:r>
              <a:rPr lang="en-US" altLang="ko-KR" sz="2800">
                <a:latin typeface="Arial" charset="0"/>
                <a:ea typeface="돋움" pitchFamily="50" charset="-127"/>
              </a:rPr>
              <a:t>2) </a:t>
            </a:r>
            <a:r>
              <a:rPr lang="ko-KR" altLang="en-US" sz="2800">
                <a:latin typeface="Arial" charset="0"/>
                <a:ea typeface="돋움" pitchFamily="50" charset="-127"/>
              </a:rPr>
              <a:t>객체 디아그램 </a:t>
            </a:r>
            <a:r>
              <a:rPr lang="en-US" altLang="ko-KR" sz="2800">
                <a:latin typeface="Arial" charset="0"/>
                <a:ea typeface="돋움" pitchFamily="50" charset="-127"/>
              </a:rPr>
              <a:t>(diagram)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533400"/>
            <a:ext cx="7772400" cy="5562600"/>
          </a:xfrm>
        </p:spPr>
        <p:txBody>
          <a:bodyPr/>
          <a:lstStyle/>
          <a:p>
            <a:pPr eaLnBrk="1" hangingPunct="1"/>
            <a:endParaRPr lang="en-US" altLang="ko-KR" sz="2400" smtClean="0"/>
          </a:p>
          <a:p>
            <a:pPr eaLnBrk="1" hangingPunct="1">
              <a:buFont typeface="Wingdings" pitchFamily="2" charset="2"/>
              <a:buNone/>
            </a:pPr>
            <a:r>
              <a:rPr lang="en-US" altLang="ko-KR" sz="2400" smtClean="0"/>
              <a:t>3)</a:t>
            </a:r>
            <a:r>
              <a:rPr lang="ko-KR" altLang="en-US" sz="2400" smtClean="0"/>
              <a:t>속성</a:t>
            </a:r>
            <a:r>
              <a:rPr lang="en-US" altLang="ko-KR" sz="2400" smtClean="0"/>
              <a:t>(attributes)</a:t>
            </a:r>
          </a:p>
          <a:p>
            <a:pPr eaLnBrk="1" hangingPunct="1">
              <a:buFont typeface="Wingdings" pitchFamily="2" charset="2"/>
              <a:buNone/>
            </a:pPr>
            <a:r>
              <a:rPr lang="ko-KR" altLang="en-US" sz="2400" smtClean="0"/>
              <a:t>속성은 클래스내에서 객체에 의해 가지고 있는 자료값을 말한다</a:t>
            </a:r>
            <a:r>
              <a:rPr lang="en-US" altLang="ko-KR" sz="2400" smtClean="0"/>
              <a:t>.</a:t>
            </a:r>
          </a:p>
          <a:p>
            <a:pPr eaLnBrk="1" hangingPunct="1">
              <a:buFont typeface="Wingdings" pitchFamily="2" charset="2"/>
              <a:buNone/>
            </a:pPr>
            <a:endParaRPr lang="en-US" altLang="ko-KR" sz="2400" smtClean="0"/>
          </a:p>
          <a:p>
            <a:pPr eaLnBrk="1" hangingPunct="1">
              <a:buFont typeface="Wingdings" pitchFamily="2" charset="2"/>
              <a:buNone/>
            </a:pPr>
            <a:r>
              <a:rPr lang="en-US" altLang="ko-KR" sz="2400" smtClean="0"/>
              <a:t>4) </a:t>
            </a:r>
            <a:r>
              <a:rPr lang="ko-KR" altLang="en-US" sz="2400" smtClean="0"/>
              <a:t>속성을 가진 클래스와 값을 가진 객체</a:t>
            </a:r>
          </a:p>
          <a:p>
            <a:pPr eaLnBrk="1" hangingPunct="1">
              <a:buFont typeface="Wingdings" pitchFamily="2" charset="2"/>
              <a:buNone/>
            </a:pPr>
            <a:r>
              <a:rPr lang="ko-KR" altLang="en-US" sz="2400" smtClean="0"/>
              <a:t>    </a:t>
            </a:r>
          </a:p>
          <a:p>
            <a:pPr eaLnBrk="1" hangingPunct="1">
              <a:buFont typeface="Wingdings" pitchFamily="2" charset="2"/>
              <a:buNone/>
            </a:pPr>
            <a:r>
              <a:rPr lang="ko-KR" altLang="en-US" sz="2400" smtClean="0"/>
              <a:t>   속성을 가진 객체                        값을가진객체</a:t>
            </a:r>
          </a:p>
        </p:txBody>
      </p:sp>
      <p:grpSp>
        <p:nvGrpSpPr>
          <p:cNvPr id="39939" name="Group 20"/>
          <p:cNvGrpSpPr>
            <a:grpSpLocks/>
          </p:cNvGrpSpPr>
          <p:nvPr/>
        </p:nvGrpSpPr>
        <p:grpSpPr bwMode="auto">
          <a:xfrm>
            <a:off x="1066800" y="4343400"/>
            <a:ext cx="6934200" cy="1752600"/>
            <a:chOff x="720" y="2496"/>
            <a:chExt cx="4368" cy="1104"/>
          </a:xfrm>
        </p:grpSpPr>
        <p:sp>
          <p:nvSpPr>
            <p:cNvPr id="39945" name="Rectangle 4"/>
            <p:cNvSpPr>
              <a:spLocks noChangeArrowheads="1"/>
            </p:cNvSpPr>
            <p:nvPr/>
          </p:nvSpPr>
          <p:spPr bwMode="auto">
            <a:xfrm>
              <a:off x="720" y="2496"/>
              <a:ext cx="1200" cy="1104"/>
            </a:xfrm>
            <a:prstGeom prst="rect">
              <a:avLst/>
            </a:prstGeom>
            <a:solidFill>
              <a:schemeClr val="accent1"/>
            </a:solidFill>
            <a:ln w="57150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39946" name="Line 5"/>
            <p:cNvSpPr>
              <a:spLocks noChangeShapeType="1"/>
            </p:cNvSpPr>
            <p:nvPr/>
          </p:nvSpPr>
          <p:spPr bwMode="auto">
            <a:xfrm>
              <a:off x="720" y="2928"/>
              <a:ext cx="1200" cy="0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9947" name="Text Box 6"/>
            <p:cNvSpPr txBox="1">
              <a:spLocks noChangeArrowheads="1"/>
            </p:cNvSpPr>
            <p:nvPr/>
          </p:nvSpPr>
          <p:spPr bwMode="auto">
            <a:xfrm>
              <a:off x="1056" y="2592"/>
              <a:ext cx="50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9pPr>
            </a:lstStyle>
            <a:p>
              <a:pPr eaLnBrk="1" hangingPunct="1"/>
              <a:r>
                <a:rPr lang="ko-KR" altLang="en-US"/>
                <a:t>사람</a:t>
              </a:r>
            </a:p>
          </p:txBody>
        </p:sp>
        <p:sp>
          <p:nvSpPr>
            <p:cNvPr id="39948" name="Text Box 7"/>
            <p:cNvSpPr txBox="1">
              <a:spLocks noChangeArrowheads="1"/>
            </p:cNvSpPr>
            <p:nvPr/>
          </p:nvSpPr>
          <p:spPr bwMode="auto">
            <a:xfrm>
              <a:off x="816" y="2976"/>
              <a:ext cx="985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9pPr>
            </a:lstStyle>
            <a:p>
              <a:pPr eaLnBrk="1" hangingPunct="1"/>
              <a:r>
                <a:rPr lang="ko-KR" altLang="en-US"/>
                <a:t>이름</a:t>
              </a:r>
              <a:r>
                <a:rPr lang="en-US" altLang="ko-KR"/>
                <a:t>: </a:t>
              </a:r>
              <a:r>
                <a:rPr lang="ko-KR" altLang="en-US"/>
                <a:t>문자</a:t>
              </a:r>
            </a:p>
            <a:p>
              <a:pPr eaLnBrk="1" hangingPunct="1"/>
              <a:r>
                <a:rPr lang="ko-KR" altLang="en-US"/>
                <a:t>나이</a:t>
              </a:r>
              <a:r>
                <a:rPr lang="en-US" altLang="ko-KR"/>
                <a:t>:</a:t>
              </a:r>
              <a:r>
                <a:rPr lang="ko-KR" altLang="en-US"/>
                <a:t>정수</a:t>
              </a:r>
            </a:p>
          </p:txBody>
        </p:sp>
        <p:grpSp>
          <p:nvGrpSpPr>
            <p:cNvPr id="39949" name="Group 8"/>
            <p:cNvGrpSpPr>
              <a:grpSpLocks/>
            </p:cNvGrpSpPr>
            <p:nvPr/>
          </p:nvGrpSpPr>
          <p:grpSpPr bwMode="auto">
            <a:xfrm>
              <a:off x="2544" y="2496"/>
              <a:ext cx="1200" cy="1104"/>
              <a:chOff x="2988" y="2893"/>
              <a:chExt cx="1200" cy="1104"/>
            </a:xfrm>
          </p:grpSpPr>
          <p:grpSp>
            <p:nvGrpSpPr>
              <p:cNvPr id="39956" name="Group 9"/>
              <p:cNvGrpSpPr>
                <a:grpSpLocks/>
              </p:cNvGrpSpPr>
              <p:nvPr/>
            </p:nvGrpSpPr>
            <p:grpSpPr bwMode="auto">
              <a:xfrm>
                <a:off x="2988" y="2893"/>
                <a:ext cx="1200" cy="1104"/>
                <a:chOff x="4560" y="2784"/>
                <a:chExt cx="1200" cy="1104"/>
              </a:xfrm>
            </p:grpSpPr>
            <p:sp>
              <p:nvSpPr>
                <p:cNvPr id="39959" name="Rectangle 10"/>
                <p:cNvSpPr>
                  <a:spLocks noChangeArrowheads="1"/>
                </p:cNvSpPr>
                <p:nvPr/>
              </p:nvSpPr>
              <p:spPr bwMode="auto">
                <a:xfrm>
                  <a:off x="4560" y="2784"/>
                  <a:ext cx="1200" cy="1104"/>
                </a:xfrm>
                <a:prstGeom prst="rect">
                  <a:avLst/>
                </a:prstGeom>
                <a:solidFill>
                  <a:schemeClr val="accent1"/>
                </a:solidFill>
                <a:ln w="57150">
                  <a:solidFill>
                    <a:schemeClr val="folHlink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굴림" pitchFamily="50" charset="-127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굴림" pitchFamily="50" charset="-127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굴림" pitchFamily="50" charset="-127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굴림" pitchFamily="50" charset="-127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굴림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굴림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굴림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굴림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굴림" pitchFamily="50" charset="-127"/>
                    </a:defRPr>
                  </a:lvl9pPr>
                </a:lstStyle>
                <a:p>
                  <a:pPr eaLnBrk="1" hangingPunct="1"/>
                  <a:endParaRPr lang="ko-KR" altLang="en-US"/>
                </a:p>
              </p:txBody>
            </p:sp>
            <p:sp>
              <p:nvSpPr>
                <p:cNvPr id="39960" name="Line 11"/>
                <p:cNvSpPr>
                  <a:spLocks noChangeShapeType="1"/>
                </p:cNvSpPr>
                <p:nvPr/>
              </p:nvSpPr>
              <p:spPr bwMode="auto">
                <a:xfrm>
                  <a:off x="4560" y="3264"/>
                  <a:ext cx="1200" cy="0"/>
                </a:xfrm>
                <a:prstGeom prst="line">
                  <a:avLst/>
                </a:prstGeom>
                <a:noFill/>
                <a:ln w="57150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</p:grpSp>
          <p:sp>
            <p:nvSpPr>
              <p:cNvPr id="39957" name="Text Box 12"/>
              <p:cNvSpPr txBox="1">
                <a:spLocks noChangeArrowheads="1"/>
              </p:cNvSpPr>
              <p:nvPr/>
            </p:nvSpPr>
            <p:spPr bwMode="auto">
              <a:xfrm>
                <a:off x="3264" y="3024"/>
                <a:ext cx="62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9pPr>
              </a:lstStyle>
              <a:p>
                <a:pPr algn="ctr" eaLnBrk="1" hangingPunct="1"/>
                <a:r>
                  <a:rPr lang="en-US" altLang="ko-KR"/>
                  <a:t>(</a:t>
                </a:r>
                <a:r>
                  <a:rPr lang="ko-KR" altLang="en-US"/>
                  <a:t>사람</a:t>
                </a:r>
                <a:r>
                  <a:rPr lang="en-US" altLang="ko-KR"/>
                  <a:t>)</a:t>
                </a:r>
              </a:p>
            </p:txBody>
          </p:sp>
          <p:sp>
            <p:nvSpPr>
              <p:cNvPr id="39958" name="Text Box 13"/>
              <p:cNvSpPr txBox="1">
                <a:spLocks noChangeArrowheads="1"/>
              </p:cNvSpPr>
              <p:nvPr/>
            </p:nvSpPr>
            <p:spPr bwMode="auto">
              <a:xfrm>
                <a:off x="3168" y="3418"/>
                <a:ext cx="836" cy="5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9pPr>
              </a:lstStyle>
              <a:p>
                <a:pPr eaLnBrk="1" hangingPunct="1"/>
                <a:r>
                  <a:rPr lang="en-US" altLang="ko-KR"/>
                  <a:t> </a:t>
                </a:r>
                <a:r>
                  <a:rPr lang="ko-KR" altLang="en-US"/>
                  <a:t>김 갑 돌</a:t>
                </a:r>
              </a:p>
              <a:p>
                <a:pPr eaLnBrk="1" hangingPunct="1"/>
                <a:r>
                  <a:rPr lang="ko-KR" altLang="en-US"/>
                  <a:t>      </a:t>
                </a:r>
                <a:r>
                  <a:rPr lang="en-US" altLang="ko-KR"/>
                  <a:t>24</a:t>
                </a:r>
              </a:p>
            </p:txBody>
          </p:sp>
        </p:grpSp>
        <p:grpSp>
          <p:nvGrpSpPr>
            <p:cNvPr id="39950" name="Group 14"/>
            <p:cNvGrpSpPr>
              <a:grpSpLocks/>
            </p:cNvGrpSpPr>
            <p:nvPr/>
          </p:nvGrpSpPr>
          <p:grpSpPr bwMode="auto">
            <a:xfrm>
              <a:off x="3888" y="2496"/>
              <a:ext cx="1200" cy="1104"/>
              <a:chOff x="4324" y="2902"/>
              <a:chExt cx="1200" cy="1104"/>
            </a:xfrm>
          </p:grpSpPr>
          <p:grpSp>
            <p:nvGrpSpPr>
              <p:cNvPr id="39951" name="Group 15"/>
              <p:cNvGrpSpPr>
                <a:grpSpLocks/>
              </p:cNvGrpSpPr>
              <p:nvPr/>
            </p:nvGrpSpPr>
            <p:grpSpPr bwMode="auto">
              <a:xfrm>
                <a:off x="4324" y="2902"/>
                <a:ext cx="1200" cy="1104"/>
                <a:chOff x="4560" y="2784"/>
                <a:chExt cx="1200" cy="1104"/>
              </a:xfrm>
            </p:grpSpPr>
            <p:sp>
              <p:nvSpPr>
                <p:cNvPr id="39954" name="Rectangle 16"/>
                <p:cNvSpPr>
                  <a:spLocks noChangeArrowheads="1"/>
                </p:cNvSpPr>
                <p:nvPr/>
              </p:nvSpPr>
              <p:spPr bwMode="auto">
                <a:xfrm>
                  <a:off x="4560" y="2784"/>
                  <a:ext cx="1200" cy="1104"/>
                </a:xfrm>
                <a:prstGeom prst="rect">
                  <a:avLst/>
                </a:prstGeom>
                <a:solidFill>
                  <a:schemeClr val="accent1"/>
                </a:solidFill>
                <a:ln w="57150">
                  <a:solidFill>
                    <a:schemeClr val="folHlink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굴림" pitchFamily="50" charset="-127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굴림" pitchFamily="50" charset="-127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굴림" pitchFamily="50" charset="-127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굴림" pitchFamily="50" charset="-127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굴림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굴림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굴림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굴림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굴림" pitchFamily="50" charset="-127"/>
                    </a:defRPr>
                  </a:lvl9pPr>
                </a:lstStyle>
                <a:p>
                  <a:pPr eaLnBrk="1" hangingPunct="1"/>
                  <a:endParaRPr lang="ko-KR" altLang="en-US"/>
                </a:p>
              </p:txBody>
            </p:sp>
            <p:sp>
              <p:nvSpPr>
                <p:cNvPr id="39955" name="Line 17"/>
                <p:cNvSpPr>
                  <a:spLocks noChangeShapeType="1"/>
                </p:cNvSpPr>
                <p:nvPr/>
              </p:nvSpPr>
              <p:spPr bwMode="auto">
                <a:xfrm>
                  <a:off x="4560" y="3264"/>
                  <a:ext cx="1200" cy="0"/>
                </a:xfrm>
                <a:prstGeom prst="line">
                  <a:avLst/>
                </a:prstGeom>
                <a:noFill/>
                <a:ln w="57150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</p:grpSp>
          <p:sp>
            <p:nvSpPr>
              <p:cNvPr id="39952" name="Text Box 18"/>
              <p:cNvSpPr txBox="1">
                <a:spLocks noChangeArrowheads="1"/>
              </p:cNvSpPr>
              <p:nvPr/>
            </p:nvSpPr>
            <p:spPr bwMode="auto">
              <a:xfrm>
                <a:off x="4604" y="3024"/>
                <a:ext cx="62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9pPr>
              </a:lstStyle>
              <a:p>
                <a:pPr eaLnBrk="1" hangingPunct="1"/>
                <a:r>
                  <a:rPr lang="en-US" altLang="ko-KR"/>
                  <a:t>(</a:t>
                </a:r>
                <a:r>
                  <a:rPr lang="ko-KR" altLang="en-US"/>
                  <a:t>사람</a:t>
                </a:r>
                <a:r>
                  <a:rPr lang="en-US" altLang="ko-KR"/>
                  <a:t>)</a:t>
                </a:r>
              </a:p>
            </p:txBody>
          </p:sp>
          <p:sp>
            <p:nvSpPr>
              <p:cNvPr id="39953" name="Text Box 19"/>
              <p:cNvSpPr txBox="1">
                <a:spLocks noChangeArrowheads="1"/>
              </p:cNvSpPr>
              <p:nvPr/>
            </p:nvSpPr>
            <p:spPr bwMode="auto">
              <a:xfrm>
                <a:off x="4540" y="3418"/>
                <a:ext cx="884" cy="5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9pPr>
              </a:lstStyle>
              <a:p>
                <a:pPr eaLnBrk="1" hangingPunct="1"/>
                <a:r>
                  <a:rPr lang="en-US" altLang="ko-KR"/>
                  <a:t> </a:t>
                </a:r>
                <a:r>
                  <a:rPr lang="ko-KR" altLang="en-US"/>
                  <a:t>이 춘 향 </a:t>
                </a:r>
              </a:p>
              <a:p>
                <a:pPr eaLnBrk="1" hangingPunct="1"/>
                <a:r>
                  <a:rPr lang="ko-KR" altLang="en-US"/>
                  <a:t>      </a:t>
                </a:r>
                <a:r>
                  <a:rPr lang="en-US" altLang="ko-KR"/>
                  <a:t>22</a:t>
                </a:r>
              </a:p>
            </p:txBody>
          </p:sp>
        </p:grpSp>
      </p:grpSp>
      <p:grpSp>
        <p:nvGrpSpPr>
          <p:cNvPr id="39940" name="Group 26"/>
          <p:cNvGrpSpPr>
            <a:grpSpLocks/>
          </p:cNvGrpSpPr>
          <p:nvPr/>
        </p:nvGrpSpPr>
        <p:grpSpPr bwMode="auto">
          <a:xfrm>
            <a:off x="4419600" y="3733800"/>
            <a:ext cx="3352800" cy="533400"/>
            <a:chOff x="2784" y="2352"/>
            <a:chExt cx="2112" cy="336"/>
          </a:xfrm>
        </p:grpSpPr>
        <p:sp>
          <p:nvSpPr>
            <p:cNvPr id="39941" name="Line 22"/>
            <p:cNvSpPr>
              <a:spLocks noChangeShapeType="1"/>
            </p:cNvSpPr>
            <p:nvPr/>
          </p:nvSpPr>
          <p:spPr bwMode="auto">
            <a:xfrm>
              <a:off x="2784" y="2352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9942" name="Line 23"/>
            <p:cNvSpPr>
              <a:spLocks noChangeShapeType="1"/>
            </p:cNvSpPr>
            <p:nvPr/>
          </p:nvSpPr>
          <p:spPr bwMode="auto">
            <a:xfrm>
              <a:off x="2784" y="2352"/>
              <a:ext cx="4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9943" name="Line 24"/>
            <p:cNvSpPr>
              <a:spLocks noChangeShapeType="1"/>
            </p:cNvSpPr>
            <p:nvPr/>
          </p:nvSpPr>
          <p:spPr bwMode="auto">
            <a:xfrm>
              <a:off x="4608" y="2352"/>
              <a:ext cx="28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9944" name="Line 25"/>
            <p:cNvSpPr>
              <a:spLocks noChangeShapeType="1"/>
            </p:cNvSpPr>
            <p:nvPr/>
          </p:nvSpPr>
          <p:spPr bwMode="auto">
            <a:xfrm>
              <a:off x="4896" y="2352"/>
              <a:ext cx="0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ext Box 2"/>
          <p:cNvSpPr txBox="1">
            <a:spLocks noChangeArrowheads="1"/>
          </p:cNvSpPr>
          <p:nvPr/>
        </p:nvSpPr>
        <p:spPr bwMode="auto">
          <a:xfrm>
            <a:off x="1508125" y="650875"/>
            <a:ext cx="2343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/>
              <a:t>5)</a:t>
            </a:r>
            <a:r>
              <a:rPr lang="ko-KR" altLang="en-US"/>
              <a:t>연산과 메써드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81000" y="3962400"/>
            <a:ext cx="2438400" cy="2895600"/>
            <a:chOff x="864" y="2160"/>
            <a:chExt cx="1536" cy="1824"/>
          </a:xfrm>
        </p:grpSpPr>
        <p:grpSp>
          <p:nvGrpSpPr>
            <p:cNvPr id="40988" name="Group 4"/>
            <p:cNvGrpSpPr>
              <a:grpSpLocks/>
            </p:cNvGrpSpPr>
            <p:nvPr/>
          </p:nvGrpSpPr>
          <p:grpSpPr bwMode="auto">
            <a:xfrm>
              <a:off x="864" y="2160"/>
              <a:ext cx="1536" cy="1824"/>
              <a:chOff x="864" y="2160"/>
              <a:chExt cx="1536" cy="1824"/>
            </a:xfrm>
          </p:grpSpPr>
          <p:sp>
            <p:nvSpPr>
              <p:cNvPr id="40990" name="Rectangle 5"/>
              <p:cNvSpPr>
                <a:spLocks noChangeArrowheads="1"/>
              </p:cNvSpPr>
              <p:nvPr/>
            </p:nvSpPr>
            <p:spPr bwMode="auto">
              <a:xfrm>
                <a:off x="864" y="2160"/>
                <a:ext cx="1536" cy="182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9pPr>
              </a:lstStyle>
              <a:p>
                <a:pPr algn="ctr" eaLnBrk="1" hangingPunct="1"/>
                <a:endParaRPr lang="ko-KR" altLang="ko-KR"/>
              </a:p>
            </p:txBody>
          </p:sp>
          <p:sp>
            <p:nvSpPr>
              <p:cNvPr id="40991" name="Line 6"/>
              <p:cNvSpPr>
                <a:spLocks noChangeShapeType="1"/>
              </p:cNvSpPr>
              <p:nvPr/>
            </p:nvSpPr>
            <p:spPr bwMode="auto">
              <a:xfrm>
                <a:off x="864" y="2640"/>
                <a:ext cx="153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40992" name="Line 7"/>
              <p:cNvSpPr>
                <a:spLocks noChangeShapeType="1"/>
              </p:cNvSpPr>
              <p:nvPr/>
            </p:nvSpPr>
            <p:spPr bwMode="auto">
              <a:xfrm>
                <a:off x="864" y="3456"/>
                <a:ext cx="153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40993" name="Text Box 8"/>
              <p:cNvSpPr txBox="1">
                <a:spLocks noChangeArrowheads="1"/>
              </p:cNvSpPr>
              <p:nvPr/>
            </p:nvSpPr>
            <p:spPr bwMode="auto">
              <a:xfrm>
                <a:off x="1094" y="2714"/>
                <a:ext cx="644" cy="5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9pPr>
              </a:lstStyle>
              <a:p>
                <a:pPr eaLnBrk="1" hangingPunct="1"/>
                <a:r>
                  <a:rPr lang="ko-KR" altLang="en-US"/>
                  <a:t>이   름</a:t>
                </a:r>
              </a:p>
              <a:p>
                <a:pPr eaLnBrk="1" hangingPunct="1"/>
                <a:r>
                  <a:rPr lang="ko-KR" altLang="en-US"/>
                  <a:t>나  이</a:t>
                </a:r>
              </a:p>
            </p:txBody>
          </p:sp>
          <p:sp>
            <p:nvSpPr>
              <p:cNvPr id="40994" name="Text Box 9"/>
              <p:cNvSpPr txBox="1">
                <a:spLocks noChangeArrowheads="1"/>
              </p:cNvSpPr>
              <p:nvPr/>
            </p:nvSpPr>
            <p:spPr bwMode="auto">
              <a:xfrm>
                <a:off x="1008" y="3456"/>
                <a:ext cx="1364" cy="5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9pPr>
              </a:lstStyle>
              <a:p>
                <a:pPr eaLnBrk="1" hangingPunct="1"/>
                <a:r>
                  <a:rPr lang="ko-KR" altLang="en-US">
                    <a:solidFill>
                      <a:schemeClr val="bg2"/>
                    </a:solidFill>
                  </a:rPr>
                  <a:t>직업을 바꾸다</a:t>
                </a:r>
                <a:r>
                  <a:rPr lang="en-US" altLang="ko-KR">
                    <a:solidFill>
                      <a:schemeClr val="bg2"/>
                    </a:solidFill>
                  </a:rPr>
                  <a:t>.</a:t>
                </a:r>
              </a:p>
              <a:p>
                <a:pPr eaLnBrk="1" hangingPunct="1"/>
                <a:r>
                  <a:rPr lang="ko-KR" altLang="en-US">
                    <a:solidFill>
                      <a:schemeClr val="bg2"/>
                    </a:solidFill>
                  </a:rPr>
                  <a:t>주소를 바꾸다</a:t>
                </a:r>
                <a:r>
                  <a:rPr lang="en-US" altLang="ko-KR">
                    <a:solidFill>
                      <a:schemeClr val="bg2"/>
                    </a:solidFill>
                  </a:rPr>
                  <a:t>.</a:t>
                </a:r>
              </a:p>
            </p:txBody>
          </p:sp>
        </p:grpSp>
        <p:sp>
          <p:nvSpPr>
            <p:cNvPr id="40989" name="Text Box 10"/>
            <p:cNvSpPr txBox="1">
              <a:spLocks noChangeArrowheads="1"/>
            </p:cNvSpPr>
            <p:nvPr/>
          </p:nvSpPr>
          <p:spPr bwMode="auto">
            <a:xfrm>
              <a:off x="1344" y="2269"/>
              <a:ext cx="69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9pPr>
            </a:lstStyle>
            <a:p>
              <a:pPr algn="ctr" eaLnBrk="1" hangingPunct="1"/>
              <a:r>
                <a:rPr lang="ko-KR" altLang="en-US"/>
                <a:t>사    람</a:t>
              </a: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3810000" y="3886200"/>
            <a:ext cx="2438400" cy="2895600"/>
            <a:chOff x="2400" y="2256"/>
            <a:chExt cx="1536" cy="1824"/>
          </a:xfrm>
        </p:grpSpPr>
        <p:grpSp>
          <p:nvGrpSpPr>
            <p:cNvPr id="40981" name="Group 12"/>
            <p:cNvGrpSpPr>
              <a:grpSpLocks/>
            </p:cNvGrpSpPr>
            <p:nvPr/>
          </p:nvGrpSpPr>
          <p:grpSpPr bwMode="auto">
            <a:xfrm>
              <a:off x="2400" y="2256"/>
              <a:ext cx="1536" cy="1824"/>
              <a:chOff x="864" y="2160"/>
              <a:chExt cx="1536" cy="1824"/>
            </a:xfrm>
          </p:grpSpPr>
          <p:sp>
            <p:nvSpPr>
              <p:cNvPr id="40983" name="Rectangle 13"/>
              <p:cNvSpPr>
                <a:spLocks noChangeArrowheads="1"/>
              </p:cNvSpPr>
              <p:nvPr/>
            </p:nvSpPr>
            <p:spPr bwMode="auto">
              <a:xfrm>
                <a:off x="864" y="2160"/>
                <a:ext cx="1536" cy="182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9pPr>
              </a:lstStyle>
              <a:p>
                <a:pPr algn="ctr" eaLnBrk="1" hangingPunct="1"/>
                <a:endParaRPr lang="ko-KR" altLang="ko-KR"/>
              </a:p>
            </p:txBody>
          </p:sp>
          <p:sp>
            <p:nvSpPr>
              <p:cNvPr id="40984" name="Line 14"/>
              <p:cNvSpPr>
                <a:spLocks noChangeShapeType="1"/>
              </p:cNvSpPr>
              <p:nvPr/>
            </p:nvSpPr>
            <p:spPr bwMode="auto">
              <a:xfrm>
                <a:off x="864" y="2640"/>
                <a:ext cx="153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40985" name="Line 15"/>
              <p:cNvSpPr>
                <a:spLocks noChangeShapeType="1"/>
              </p:cNvSpPr>
              <p:nvPr/>
            </p:nvSpPr>
            <p:spPr bwMode="auto">
              <a:xfrm>
                <a:off x="864" y="3456"/>
                <a:ext cx="153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40986" name="Text Box 16"/>
              <p:cNvSpPr txBox="1">
                <a:spLocks noChangeArrowheads="1"/>
              </p:cNvSpPr>
              <p:nvPr/>
            </p:nvSpPr>
            <p:spPr bwMode="auto">
              <a:xfrm>
                <a:off x="1094" y="2701"/>
                <a:ext cx="1076" cy="7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9pPr>
              </a:lstStyle>
              <a:p>
                <a:pPr eaLnBrk="1" hangingPunct="1"/>
                <a:r>
                  <a:rPr lang="ko-KR" altLang="en-US">
                    <a:solidFill>
                      <a:schemeClr val="bg2"/>
                    </a:solidFill>
                  </a:rPr>
                  <a:t>파일명</a:t>
                </a:r>
              </a:p>
              <a:p>
                <a:pPr eaLnBrk="1" hangingPunct="1"/>
                <a:r>
                  <a:rPr lang="ko-KR" altLang="en-US">
                    <a:solidFill>
                      <a:schemeClr val="bg2"/>
                    </a:solidFill>
                  </a:rPr>
                  <a:t>바이트수</a:t>
                </a:r>
              </a:p>
              <a:p>
                <a:pPr eaLnBrk="1" hangingPunct="1"/>
                <a:r>
                  <a:rPr lang="ko-KR" altLang="en-US">
                    <a:solidFill>
                      <a:schemeClr val="bg2"/>
                    </a:solidFill>
                  </a:rPr>
                  <a:t>최근갱신일</a:t>
                </a:r>
              </a:p>
            </p:txBody>
          </p:sp>
          <p:sp>
            <p:nvSpPr>
              <p:cNvPr id="40987" name="Text Box 17"/>
              <p:cNvSpPr txBox="1">
                <a:spLocks noChangeArrowheads="1"/>
              </p:cNvSpPr>
              <p:nvPr/>
            </p:nvSpPr>
            <p:spPr bwMode="auto">
              <a:xfrm>
                <a:off x="1008" y="3443"/>
                <a:ext cx="88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9pPr>
              </a:lstStyle>
              <a:p>
                <a:pPr eaLnBrk="1" hangingPunct="1"/>
                <a:r>
                  <a:rPr lang="ko-KR" altLang="en-US">
                    <a:solidFill>
                      <a:schemeClr val="bg2"/>
                    </a:solidFill>
                  </a:rPr>
                  <a:t>인쇄하다</a:t>
                </a:r>
              </a:p>
            </p:txBody>
          </p:sp>
        </p:grpSp>
        <p:sp>
          <p:nvSpPr>
            <p:cNvPr id="40982" name="Text Box 18"/>
            <p:cNvSpPr txBox="1">
              <a:spLocks noChangeArrowheads="1"/>
            </p:cNvSpPr>
            <p:nvPr/>
          </p:nvSpPr>
          <p:spPr bwMode="auto">
            <a:xfrm>
              <a:off x="2856" y="2365"/>
              <a:ext cx="7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9pPr>
            </a:lstStyle>
            <a:p>
              <a:pPr algn="ctr" eaLnBrk="1" hangingPunct="1"/>
              <a:r>
                <a:rPr lang="ko-KR" altLang="en-US">
                  <a:solidFill>
                    <a:schemeClr val="bg2"/>
                  </a:solidFill>
                </a:rPr>
                <a:t>파     일</a:t>
              </a:r>
              <a:endParaRPr lang="ko-KR" altLang="en-US"/>
            </a:p>
          </p:txBody>
        </p:sp>
      </p:grp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6324600" y="3886200"/>
            <a:ext cx="2438400" cy="2895600"/>
            <a:chOff x="3984" y="2256"/>
            <a:chExt cx="1536" cy="1824"/>
          </a:xfrm>
        </p:grpSpPr>
        <p:sp>
          <p:nvSpPr>
            <p:cNvPr id="40975" name="Rectangle 20"/>
            <p:cNvSpPr>
              <a:spLocks noChangeArrowheads="1"/>
            </p:cNvSpPr>
            <p:nvPr/>
          </p:nvSpPr>
          <p:spPr bwMode="auto">
            <a:xfrm>
              <a:off x="3984" y="2256"/>
              <a:ext cx="1536" cy="182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9pPr>
            </a:lstStyle>
            <a:p>
              <a:pPr algn="ctr" eaLnBrk="1" hangingPunct="1"/>
              <a:endParaRPr lang="ko-KR" altLang="ko-KR"/>
            </a:p>
          </p:txBody>
        </p:sp>
        <p:sp>
          <p:nvSpPr>
            <p:cNvPr id="40976" name="Line 21"/>
            <p:cNvSpPr>
              <a:spLocks noChangeShapeType="1"/>
            </p:cNvSpPr>
            <p:nvPr/>
          </p:nvSpPr>
          <p:spPr bwMode="auto">
            <a:xfrm>
              <a:off x="3984" y="2736"/>
              <a:ext cx="153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40977" name="Line 22"/>
            <p:cNvSpPr>
              <a:spLocks noChangeShapeType="1"/>
            </p:cNvSpPr>
            <p:nvPr/>
          </p:nvSpPr>
          <p:spPr bwMode="auto">
            <a:xfrm>
              <a:off x="3984" y="3312"/>
              <a:ext cx="153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40978" name="Text Box 23"/>
            <p:cNvSpPr txBox="1">
              <a:spLocks noChangeArrowheads="1"/>
            </p:cNvSpPr>
            <p:nvPr/>
          </p:nvSpPr>
          <p:spPr bwMode="auto">
            <a:xfrm>
              <a:off x="4214" y="2797"/>
              <a:ext cx="500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9pPr>
            </a:lstStyle>
            <a:p>
              <a:pPr eaLnBrk="1" hangingPunct="1"/>
              <a:r>
                <a:rPr lang="ko-KR" altLang="en-US">
                  <a:solidFill>
                    <a:schemeClr val="bg2"/>
                  </a:solidFill>
                </a:rPr>
                <a:t>색깔</a:t>
              </a:r>
            </a:p>
            <a:p>
              <a:pPr eaLnBrk="1" hangingPunct="1"/>
              <a:r>
                <a:rPr lang="ko-KR" altLang="en-US">
                  <a:solidFill>
                    <a:schemeClr val="bg2"/>
                  </a:solidFill>
                </a:rPr>
                <a:t>직위</a:t>
              </a:r>
            </a:p>
          </p:txBody>
        </p:sp>
        <p:sp>
          <p:nvSpPr>
            <p:cNvPr id="40979" name="Text Box 24"/>
            <p:cNvSpPr txBox="1">
              <a:spLocks noChangeArrowheads="1"/>
            </p:cNvSpPr>
            <p:nvPr/>
          </p:nvSpPr>
          <p:spPr bwMode="auto">
            <a:xfrm>
              <a:off x="4252" y="3312"/>
              <a:ext cx="548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9pPr>
            </a:lstStyle>
            <a:p>
              <a:pPr eaLnBrk="1" hangingPunct="1"/>
              <a:r>
                <a:rPr lang="ko-KR" altLang="en-US">
                  <a:solidFill>
                    <a:schemeClr val="bg2"/>
                  </a:solidFill>
                </a:rPr>
                <a:t>이동</a:t>
              </a:r>
            </a:p>
            <a:p>
              <a:pPr eaLnBrk="1" hangingPunct="1"/>
              <a:r>
                <a:rPr lang="ko-KR" altLang="en-US">
                  <a:solidFill>
                    <a:schemeClr val="bg2"/>
                  </a:solidFill>
                </a:rPr>
                <a:t>선택</a:t>
              </a:r>
            </a:p>
            <a:p>
              <a:pPr eaLnBrk="1" hangingPunct="1"/>
              <a:r>
                <a:rPr lang="ko-KR" altLang="en-US">
                  <a:solidFill>
                    <a:schemeClr val="bg2"/>
                  </a:solidFill>
                </a:rPr>
                <a:t>회전</a:t>
              </a:r>
              <a:r>
                <a:rPr lang="en-US" altLang="ko-KR">
                  <a:solidFill>
                    <a:schemeClr val="bg2"/>
                  </a:solidFill>
                </a:rPr>
                <a:t>.</a:t>
              </a:r>
            </a:p>
          </p:txBody>
        </p:sp>
        <p:sp>
          <p:nvSpPr>
            <p:cNvPr id="40980" name="Text Box 25"/>
            <p:cNvSpPr txBox="1">
              <a:spLocks noChangeArrowheads="1"/>
            </p:cNvSpPr>
            <p:nvPr/>
          </p:nvSpPr>
          <p:spPr bwMode="auto">
            <a:xfrm>
              <a:off x="4464" y="2365"/>
              <a:ext cx="69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9pPr>
            </a:lstStyle>
            <a:p>
              <a:pPr algn="ctr" eaLnBrk="1" hangingPunct="1"/>
              <a:r>
                <a:rPr lang="ko-KR" altLang="en-US">
                  <a:solidFill>
                    <a:schemeClr val="bg2"/>
                  </a:solidFill>
                </a:rPr>
                <a:t>사    람</a:t>
              </a:r>
              <a:endParaRPr lang="ko-KR" altLang="en-US"/>
            </a:p>
          </p:txBody>
        </p:sp>
      </p:grpSp>
      <p:sp>
        <p:nvSpPr>
          <p:cNvPr id="92186" name="Text Box 26"/>
          <p:cNvSpPr txBox="1">
            <a:spLocks noChangeArrowheads="1"/>
          </p:cNvSpPr>
          <p:nvPr/>
        </p:nvSpPr>
        <p:spPr bwMode="auto">
          <a:xfrm>
            <a:off x="3733800" y="2895600"/>
            <a:ext cx="79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/>
            <a:r>
              <a:rPr lang="ko-KR" altLang="en-US"/>
              <a:t>연산</a:t>
            </a:r>
          </a:p>
        </p:txBody>
      </p:sp>
      <p:grpSp>
        <p:nvGrpSpPr>
          <p:cNvPr id="7" name="Group 27"/>
          <p:cNvGrpSpPr>
            <a:grpSpLocks/>
          </p:cNvGrpSpPr>
          <p:nvPr/>
        </p:nvGrpSpPr>
        <p:grpSpPr bwMode="auto">
          <a:xfrm>
            <a:off x="914400" y="3124200"/>
            <a:ext cx="6781800" cy="762000"/>
            <a:chOff x="576" y="1776"/>
            <a:chExt cx="4272" cy="480"/>
          </a:xfrm>
        </p:grpSpPr>
        <p:sp>
          <p:nvSpPr>
            <p:cNvPr id="40970" name="Line 28"/>
            <p:cNvSpPr>
              <a:spLocks noChangeShapeType="1"/>
            </p:cNvSpPr>
            <p:nvPr/>
          </p:nvSpPr>
          <p:spPr bwMode="auto">
            <a:xfrm>
              <a:off x="2976" y="1776"/>
              <a:ext cx="1872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40971" name="Line 29"/>
            <p:cNvSpPr>
              <a:spLocks noChangeShapeType="1"/>
            </p:cNvSpPr>
            <p:nvPr/>
          </p:nvSpPr>
          <p:spPr bwMode="auto">
            <a:xfrm>
              <a:off x="4848" y="1776"/>
              <a:ext cx="0" cy="48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40972" name="Line 30"/>
            <p:cNvSpPr>
              <a:spLocks noChangeShapeType="1"/>
            </p:cNvSpPr>
            <p:nvPr/>
          </p:nvSpPr>
          <p:spPr bwMode="auto">
            <a:xfrm flipH="1">
              <a:off x="576" y="1824"/>
              <a:ext cx="1776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40973" name="Line 31"/>
            <p:cNvSpPr>
              <a:spLocks noChangeShapeType="1"/>
            </p:cNvSpPr>
            <p:nvPr/>
          </p:nvSpPr>
          <p:spPr bwMode="auto">
            <a:xfrm>
              <a:off x="576" y="1824"/>
              <a:ext cx="0" cy="432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40974" name="Line 32"/>
            <p:cNvSpPr>
              <a:spLocks noChangeShapeType="1"/>
            </p:cNvSpPr>
            <p:nvPr/>
          </p:nvSpPr>
          <p:spPr bwMode="auto">
            <a:xfrm>
              <a:off x="2592" y="1920"/>
              <a:ext cx="0" cy="336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</p:grpSp>
      <p:sp>
        <p:nvSpPr>
          <p:cNvPr id="92193" name="Text Box 33"/>
          <p:cNvSpPr txBox="1">
            <a:spLocks noChangeArrowheads="1"/>
          </p:cNvSpPr>
          <p:nvPr/>
        </p:nvSpPr>
        <p:spPr bwMode="auto">
          <a:xfrm>
            <a:off x="533400" y="1371600"/>
            <a:ext cx="36576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algn="ctr" eaLnBrk="1" hangingPunct="1"/>
            <a:r>
              <a:rPr lang="ko-KR" altLang="en-US"/>
              <a:t>연산은 클래스내에서 객체에 의해 자료처리기능이나 자료</a:t>
            </a:r>
          </a:p>
          <a:p>
            <a:pPr algn="ctr" eaLnBrk="1" hangingPunct="1"/>
            <a:r>
              <a:rPr lang="ko-KR" altLang="en-US"/>
              <a:t>변환행위를 뜻한다</a:t>
            </a:r>
            <a:r>
              <a:rPr lang="en-US" altLang="ko-KR"/>
              <a:t>.</a:t>
            </a:r>
          </a:p>
        </p:txBody>
      </p:sp>
      <p:sp>
        <p:nvSpPr>
          <p:cNvPr id="92194" name="Text Box 34"/>
          <p:cNvSpPr txBox="1">
            <a:spLocks noChangeArrowheads="1"/>
          </p:cNvSpPr>
          <p:nvPr/>
        </p:nvSpPr>
        <p:spPr bwMode="auto">
          <a:xfrm>
            <a:off x="4191000" y="1447800"/>
            <a:ext cx="4724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algn="ctr" eaLnBrk="1" hangingPunct="1"/>
            <a:r>
              <a:rPr lang="ko-KR" altLang="en-US"/>
              <a:t>메소드는 특정연산을 특정 객체클래스에 적용시키는 것이다</a:t>
            </a:r>
            <a:r>
              <a:rPr lang="en-US" altLang="ko-KR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9218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9219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9219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2" grpId="0" autoUpdateAnimBg="0"/>
      <p:bldP spid="92186" grpId="0" autoUpdateAnimBg="0"/>
      <p:bldP spid="92193" grpId="0" autoUpdateAnimBg="0"/>
      <p:bldP spid="92194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762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smtClean="0"/>
              <a:t>  6)</a:t>
            </a:r>
            <a:r>
              <a:rPr lang="ko-KR" altLang="en-US" smtClean="0"/>
              <a:t>연관과 관계</a:t>
            </a:r>
          </a:p>
        </p:txBody>
      </p:sp>
      <p:grpSp>
        <p:nvGrpSpPr>
          <p:cNvPr id="41987" name="Group 71"/>
          <p:cNvGrpSpPr>
            <a:grpSpLocks/>
          </p:cNvGrpSpPr>
          <p:nvPr/>
        </p:nvGrpSpPr>
        <p:grpSpPr bwMode="auto">
          <a:xfrm>
            <a:off x="679450" y="1524000"/>
            <a:ext cx="7092950" cy="4953000"/>
            <a:chOff x="380" y="1056"/>
            <a:chExt cx="4468" cy="3120"/>
          </a:xfrm>
        </p:grpSpPr>
        <p:grpSp>
          <p:nvGrpSpPr>
            <p:cNvPr id="41991" name="Group 3"/>
            <p:cNvGrpSpPr>
              <a:grpSpLocks/>
            </p:cNvGrpSpPr>
            <p:nvPr/>
          </p:nvGrpSpPr>
          <p:grpSpPr bwMode="auto">
            <a:xfrm>
              <a:off x="428" y="1056"/>
              <a:ext cx="1181" cy="768"/>
              <a:chOff x="768" y="1056"/>
              <a:chExt cx="1227" cy="672"/>
            </a:xfrm>
          </p:grpSpPr>
          <p:grpSp>
            <p:nvGrpSpPr>
              <p:cNvPr id="42051" name="Group 4"/>
              <p:cNvGrpSpPr>
                <a:grpSpLocks/>
              </p:cNvGrpSpPr>
              <p:nvPr/>
            </p:nvGrpSpPr>
            <p:grpSpPr bwMode="auto">
              <a:xfrm>
                <a:off x="768" y="1056"/>
                <a:ext cx="1200" cy="672"/>
                <a:chOff x="768" y="1056"/>
                <a:chExt cx="1200" cy="672"/>
              </a:xfrm>
            </p:grpSpPr>
            <p:sp>
              <p:nvSpPr>
                <p:cNvPr id="42054" name="Rectangle 5"/>
                <p:cNvSpPr>
                  <a:spLocks noChangeArrowheads="1"/>
                </p:cNvSpPr>
                <p:nvPr/>
              </p:nvSpPr>
              <p:spPr bwMode="auto">
                <a:xfrm>
                  <a:off x="768" y="1056"/>
                  <a:ext cx="1200" cy="67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굴림" pitchFamily="50" charset="-127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굴림" pitchFamily="50" charset="-127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굴림" pitchFamily="50" charset="-127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굴림" pitchFamily="50" charset="-127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굴림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굴림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굴림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굴림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굴림" pitchFamily="50" charset="-127"/>
                    </a:defRPr>
                  </a:lvl9pPr>
                </a:lstStyle>
                <a:p>
                  <a:pPr eaLnBrk="1" hangingPunct="1"/>
                  <a:endParaRPr lang="ko-KR" altLang="en-US"/>
                </a:p>
              </p:txBody>
            </p:sp>
            <p:sp>
              <p:nvSpPr>
                <p:cNvPr id="42055" name="Line 6"/>
                <p:cNvSpPr>
                  <a:spLocks noChangeShapeType="1"/>
                </p:cNvSpPr>
                <p:nvPr/>
              </p:nvSpPr>
              <p:spPr bwMode="auto">
                <a:xfrm>
                  <a:off x="768" y="1392"/>
                  <a:ext cx="120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</p:grpSp>
          <p:sp>
            <p:nvSpPr>
              <p:cNvPr id="42052" name="Text Box 7"/>
              <p:cNvSpPr txBox="1">
                <a:spLocks noChangeArrowheads="1"/>
              </p:cNvSpPr>
              <p:nvPr/>
            </p:nvSpPr>
            <p:spPr bwMode="auto">
              <a:xfrm>
                <a:off x="843" y="1123"/>
                <a:ext cx="1152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9pPr>
              </a:lstStyle>
              <a:p>
                <a:pPr algn="ctr" eaLnBrk="1" hangingPunct="1"/>
                <a:r>
                  <a:rPr lang="en-US" altLang="ko-KR">
                    <a:solidFill>
                      <a:schemeClr val="bg2"/>
                    </a:solidFill>
                  </a:rPr>
                  <a:t>(</a:t>
                </a:r>
                <a:r>
                  <a:rPr lang="ko-KR" altLang="en-US">
                    <a:solidFill>
                      <a:schemeClr val="bg2"/>
                    </a:solidFill>
                  </a:rPr>
                  <a:t>국          가</a:t>
                </a:r>
                <a:r>
                  <a:rPr lang="en-US" altLang="ko-KR">
                    <a:solidFill>
                      <a:schemeClr val="bg2"/>
                    </a:solidFill>
                  </a:rPr>
                  <a:t>)</a:t>
                </a:r>
                <a:endParaRPr lang="en-US" altLang="ko-KR"/>
              </a:p>
            </p:txBody>
          </p:sp>
          <p:sp>
            <p:nvSpPr>
              <p:cNvPr id="42053" name="Text Box 8"/>
              <p:cNvSpPr txBox="1">
                <a:spLocks noChangeArrowheads="1"/>
              </p:cNvSpPr>
              <p:nvPr/>
            </p:nvSpPr>
            <p:spPr bwMode="auto">
              <a:xfrm>
                <a:off x="902" y="1459"/>
                <a:ext cx="569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9pPr>
              </a:lstStyle>
              <a:p>
                <a:pPr algn="ctr" eaLnBrk="1" hangingPunct="1"/>
                <a:r>
                  <a:rPr lang="ko-KR" altLang="en-US">
                    <a:solidFill>
                      <a:schemeClr val="bg2"/>
                    </a:solidFill>
                  </a:rPr>
                  <a:t>이 름</a:t>
                </a:r>
                <a:endParaRPr lang="ko-KR" altLang="en-US"/>
              </a:p>
            </p:txBody>
          </p:sp>
        </p:grpSp>
        <p:grpSp>
          <p:nvGrpSpPr>
            <p:cNvPr id="41992" name="Group 9"/>
            <p:cNvGrpSpPr>
              <a:grpSpLocks/>
            </p:cNvGrpSpPr>
            <p:nvPr/>
          </p:nvGrpSpPr>
          <p:grpSpPr bwMode="auto">
            <a:xfrm>
              <a:off x="428" y="1872"/>
              <a:ext cx="1204" cy="672"/>
              <a:chOff x="768" y="1056"/>
              <a:chExt cx="1204" cy="672"/>
            </a:xfrm>
          </p:grpSpPr>
          <p:grpSp>
            <p:nvGrpSpPr>
              <p:cNvPr id="42046" name="Group 10"/>
              <p:cNvGrpSpPr>
                <a:grpSpLocks/>
              </p:cNvGrpSpPr>
              <p:nvPr/>
            </p:nvGrpSpPr>
            <p:grpSpPr bwMode="auto">
              <a:xfrm>
                <a:off x="768" y="1056"/>
                <a:ext cx="1200" cy="672"/>
                <a:chOff x="768" y="1056"/>
                <a:chExt cx="1200" cy="672"/>
              </a:xfrm>
            </p:grpSpPr>
            <p:sp>
              <p:nvSpPr>
                <p:cNvPr id="42049" name="Rectangle 11"/>
                <p:cNvSpPr>
                  <a:spLocks noChangeArrowheads="1"/>
                </p:cNvSpPr>
                <p:nvPr/>
              </p:nvSpPr>
              <p:spPr bwMode="auto">
                <a:xfrm>
                  <a:off x="768" y="1056"/>
                  <a:ext cx="1200" cy="67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굴림" pitchFamily="50" charset="-127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굴림" pitchFamily="50" charset="-127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굴림" pitchFamily="50" charset="-127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굴림" pitchFamily="50" charset="-127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굴림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굴림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굴림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굴림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굴림" pitchFamily="50" charset="-127"/>
                    </a:defRPr>
                  </a:lvl9pPr>
                </a:lstStyle>
                <a:p>
                  <a:pPr eaLnBrk="1" hangingPunct="1"/>
                  <a:endParaRPr lang="ko-KR" altLang="en-US"/>
                </a:p>
              </p:txBody>
            </p:sp>
            <p:sp>
              <p:nvSpPr>
                <p:cNvPr id="42050" name="Line 12"/>
                <p:cNvSpPr>
                  <a:spLocks noChangeShapeType="1"/>
                </p:cNvSpPr>
                <p:nvPr/>
              </p:nvSpPr>
              <p:spPr bwMode="auto">
                <a:xfrm>
                  <a:off x="768" y="1392"/>
                  <a:ext cx="120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</p:grpSp>
          <p:sp>
            <p:nvSpPr>
              <p:cNvPr id="42047" name="Text Box 13"/>
              <p:cNvSpPr txBox="1">
                <a:spLocks noChangeArrowheads="1"/>
              </p:cNvSpPr>
              <p:nvPr/>
            </p:nvSpPr>
            <p:spPr bwMode="auto">
              <a:xfrm>
                <a:off x="864" y="1104"/>
                <a:ext cx="110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9pPr>
              </a:lstStyle>
              <a:p>
                <a:pPr algn="ctr" eaLnBrk="1" hangingPunct="1"/>
                <a:r>
                  <a:rPr lang="en-US" altLang="ko-KR">
                    <a:solidFill>
                      <a:schemeClr val="bg2"/>
                    </a:solidFill>
                  </a:rPr>
                  <a:t>(</a:t>
                </a:r>
                <a:r>
                  <a:rPr lang="ko-KR" altLang="en-US">
                    <a:solidFill>
                      <a:schemeClr val="bg2"/>
                    </a:solidFill>
                  </a:rPr>
                  <a:t>국          가</a:t>
                </a:r>
                <a:r>
                  <a:rPr lang="en-US" altLang="ko-KR">
                    <a:solidFill>
                      <a:schemeClr val="bg2"/>
                    </a:solidFill>
                  </a:rPr>
                  <a:t>)</a:t>
                </a:r>
                <a:endParaRPr lang="en-US" altLang="ko-KR"/>
              </a:p>
            </p:txBody>
          </p:sp>
          <p:sp>
            <p:nvSpPr>
              <p:cNvPr id="42048" name="Text Box 14"/>
              <p:cNvSpPr txBox="1">
                <a:spLocks noChangeArrowheads="1"/>
              </p:cNvSpPr>
              <p:nvPr/>
            </p:nvSpPr>
            <p:spPr bwMode="auto">
              <a:xfrm>
                <a:off x="816" y="1440"/>
                <a:ext cx="74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9pPr>
              </a:lstStyle>
              <a:p>
                <a:pPr algn="ctr" eaLnBrk="1" hangingPunct="1"/>
                <a:r>
                  <a:rPr lang="ko-KR" altLang="en-US">
                    <a:solidFill>
                      <a:schemeClr val="bg2"/>
                    </a:solidFill>
                  </a:rPr>
                  <a:t>한     국</a:t>
                </a:r>
                <a:endParaRPr lang="ko-KR" altLang="en-US"/>
              </a:p>
            </p:txBody>
          </p:sp>
        </p:grpSp>
        <p:grpSp>
          <p:nvGrpSpPr>
            <p:cNvPr id="41993" name="Group 15"/>
            <p:cNvGrpSpPr>
              <a:grpSpLocks/>
            </p:cNvGrpSpPr>
            <p:nvPr/>
          </p:nvGrpSpPr>
          <p:grpSpPr bwMode="auto">
            <a:xfrm>
              <a:off x="380" y="2688"/>
              <a:ext cx="1204" cy="672"/>
              <a:chOff x="768" y="1056"/>
              <a:chExt cx="1204" cy="672"/>
            </a:xfrm>
          </p:grpSpPr>
          <p:grpSp>
            <p:nvGrpSpPr>
              <p:cNvPr id="42041" name="Group 16"/>
              <p:cNvGrpSpPr>
                <a:grpSpLocks/>
              </p:cNvGrpSpPr>
              <p:nvPr/>
            </p:nvGrpSpPr>
            <p:grpSpPr bwMode="auto">
              <a:xfrm>
                <a:off x="768" y="1056"/>
                <a:ext cx="1200" cy="672"/>
                <a:chOff x="768" y="1056"/>
                <a:chExt cx="1200" cy="672"/>
              </a:xfrm>
            </p:grpSpPr>
            <p:sp>
              <p:nvSpPr>
                <p:cNvPr id="42044" name="Rectangle 17"/>
                <p:cNvSpPr>
                  <a:spLocks noChangeArrowheads="1"/>
                </p:cNvSpPr>
                <p:nvPr/>
              </p:nvSpPr>
              <p:spPr bwMode="auto">
                <a:xfrm>
                  <a:off x="768" y="1056"/>
                  <a:ext cx="1200" cy="67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굴림" pitchFamily="50" charset="-127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굴림" pitchFamily="50" charset="-127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굴림" pitchFamily="50" charset="-127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굴림" pitchFamily="50" charset="-127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굴림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굴림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굴림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굴림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굴림" pitchFamily="50" charset="-127"/>
                    </a:defRPr>
                  </a:lvl9pPr>
                </a:lstStyle>
                <a:p>
                  <a:pPr eaLnBrk="1" hangingPunct="1"/>
                  <a:endParaRPr lang="ko-KR" altLang="en-US"/>
                </a:p>
              </p:txBody>
            </p:sp>
            <p:sp>
              <p:nvSpPr>
                <p:cNvPr id="42045" name="Line 18"/>
                <p:cNvSpPr>
                  <a:spLocks noChangeShapeType="1"/>
                </p:cNvSpPr>
                <p:nvPr/>
              </p:nvSpPr>
              <p:spPr bwMode="auto">
                <a:xfrm>
                  <a:off x="768" y="1392"/>
                  <a:ext cx="120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</p:grpSp>
          <p:sp>
            <p:nvSpPr>
              <p:cNvPr id="42042" name="Text Box 19"/>
              <p:cNvSpPr txBox="1">
                <a:spLocks noChangeArrowheads="1"/>
              </p:cNvSpPr>
              <p:nvPr/>
            </p:nvSpPr>
            <p:spPr bwMode="auto">
              <a:xfrm>
                <a:off x="864" y="1104"/>
                <a:ext cx="110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9pPr>
              </a:lstStyle>
              <a:p>
                <a:pPr algn="ctr" eaLnBrk="1" hangingPunct="1"/>
                <a:r>
                  <a:rPr lang="en-US" altLang="ko-KR">
                    <a:solidFill>
                      <a:schemeClr val="bg2"/>
                    </a:solidFill>
                  </a:rPr>
                  <a:t>(</a:t>
                </a:r>
                <a:r>
                  <a:rPr lang="ko-KR" altLang="en-US">
                    <a:solidFill>
                      <a:schemeClr val="bg2"/>
                    </a:solidFill>
                  </a:rPr>
                  <a:t>국          가</a:t>
                </a:r>
                <a:r>
                  <a:rPr lang="en-US" altLang="ko-KR">
                    <a:solidFill>
                      <a:schemeClr val="bg2"/>
                    </a:solidFill>
                  </a:rPr>
                  <a:t>)</a:t>
                </a:r>
                <a:endParaRPr lang="en-US" altLang="ko-KR"/>
              </a:p>
            </p:txBody>
          </p:sp>
          <p:sp>
            <p:nvSpPr>
              <p:cNvPr id="42043" name="Text Box 20"/>
              <p:cNvSpPr txBox="1">
                <a:spLocks noChangeArrowheads="1"/>
              </p:cNvSpPr>
              <p:nvPr/>
            </p:nvSpPr>
            <p:spPr bwMode="auto">
              <a:xfrm>
                <a:off x="842" y="1440"/>
                <a:ext cx="69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9pPr>
              </a:lstStyle>
              <a:p>
                <a:pPr algn="ctr" eaLnBrk="1" hangingPunct="1"/>
                <a:r>
                  <a:rPr lang="en-US" altLang="ko-KR">
                    <a:solidFill>
                      <a:schemeClr val="bg2"/>
                    </a:solidFill>
                  </a:rPr>
                  <a:t>Canada</a:t>
                </a:r>
                <a:endParaRPr lang="en-US" altLang="ko-KR"/>
              </a:p>
            </p:txBody>
          </p:sp>
        </p:grpSp>
        <p:grpSp>
          <p:nvGrpSpPr>
            <p:cNvPr id="41994" name="Group 21"/>
            <p:cNvGrpSpPr>
              <a:grpSpLocks/>
            </p:cNvGrpSpPr>
            <p:nvPr/>
          </p:nvGrpSpPr>
          <p:grpSpPr bwMode="auto">
            <a:xfrm>
              <a:off x="380" y="3456"/>
              <a:ext cx="1204" cy="672"/>
              <a:chOff x="768" y="1056"/>
              <a:chExt cx="1204" cy="672"/>
            </a:xfrm>
          </p:grpSpPr>
          <p:grpSp>
            <p:nvGrpSpPr>
              <p:cNvPr id="42036" name="Group 22"/>
              <p:cNvGrpSpPr>
                <a:grpSpLocks/>
              </p:cNvGrpSpPr>
              <p:nvPr/>
            </p:nvGrpSpPr>
            <p:grpSpPr bwMode="auto">
              <a:xfrm>
                <a:off x="768" y="1056"/>
                <a:ext cx="1200" cy="672"/>
                <a:chOff x="768" y="1056"/>
                <a:chExt cx="1200" cy="672"/>
              </a:xfrm>
            </p:grpSpPr>
            <p:sp>
              <p:nvSpPr>
                <p:cNvPr id="42039" name="Rectangle 23"/>
                <p:cNvSpPr>
                  <a:spLocks noChangeArrowheads="1"/>
                </p:cNvSpPr>
                <p:nvPr/>
              </p:nvSpPr>
              <p:spPr bwMode="auto">
                <a:xfrm>
                  <a:off x="768" y="1056"/>
                  <a:ext cx="1200" cy="67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굴림" pitchFamily="50" charset="-127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굴림" pitchFamily="50" charset="-127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굴림" pitchFamily="50" charset="-127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굴림" pitchFamily="50" charset="-127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굴림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굴림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굴림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굴림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굴림" pitchFamily="50" charset="-127"/>
                    </a:defRPr>
                  </a:lvl9pPr>
                </a:lstStyle>
                <a:p>
                  <a:pPr eaLnBrk="1" hangingPunct="1"/>
                  <a:endParaRPr lang="ko-KR" altLang="en-US"/>
                </a:p>
              </p:txBody>
            </p:sp>
            <p:sp>
              <p:nvSpPr>
                <p:cNvPr id="42040" name="Line 24"/>
                <p:cNvSpPr>
                  <a:spLocks noChangeShapeType="1"/>
                </p:cNvSpPr>
                <p:nvPr/>
              </p:nvSpPr>
              <p:spPr bwMode="auto">
                <a:xfrm>
                  <a:off x="768" y="1392"/>
                  <a:ext cx="120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</p:grpSp>
          <p:sp>
            <p:nvSpPr>
              <p:cNvPr id="42037" name="Text Box 25"/>
              <p:cNvSpPr txBox="1">
                <a:spLocks noChangeArrowheads="1"/>
              </p:cNvSpPr>
              <p:nvPr/>
            </p:nvSpPr>
            <p:spPr bwMode="auto">
              <a:xfrm>
                <a:off x="864" y="1104"/>
                <a:ext cx="110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9pPr>
              </a:lstStyle>
              <a:p>
                <a:pPr algn="ctr" eaLnBrk="1" hangingPunct="1"/>
                <a:r>
                  <a:rPr lang="en-US" altLang="ko-KR">
                    <a:solidFill>
                      <a:schemeClr val="bg2"/>
                    </a:solidFill>
                  </a:rPr>
                  <a:t>(</a:t>
                </a:r>
                <a:r>
                  <a:rPr lang="ko-KR" altLang="en-US">
                    <a:solidFill>
                      <a:schemeClr val="bg2"/>
                    </a:solidFill>
                  </a:rPr>
                  <a:t>국          가</a:t>
                </a:r>
                <a:r>
                  <a:rPr lang="en-US" altLang="ko-KR">
                    <a:solidFill>
                      <a:schemeClr val="bg2"/>
                    </a:solidFill>
                  </a:rPr>
                  <a:t>)</a:t>
                </a:r>
                <a:endParaRPr lang="en-US" altLang="ko-KR"/>
              </a:p>
            </p:txBody>
          </p:sp>
          <p:sp>
            <p:nvSpPr>
              <p:cNvPr id="42038" name="Text Box 26"/>
              <p:cNvSpPr txBox="1">
                <a:spLocks noChangeArrowheads="1"/>
              </p:cNvSpPr>
              <p:nvPr/>
            </p:nvSpPr>
            <p:spPr bwMode="auto">
              <a:xfrm>
                <a:off x="869" y="1440"/>
                <a:ext cx="63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9pPr>
              </a:lstStyle>
              <a:p>
                <a:pPr algn="ctr" eaLnBrk="1" hangingPunct="1"/>
                <a:r>
                  <a:rPr lang="en-US" altLang="ko-KR">
                    <a:solidFill>
                      <a:schemeClr val="bg2"/>
                    </a:solidFill>
                  </a:rPr>
                  <a:t>France</a:t>
                </a:r>
                <a:endParaRPr lang="en-US" altLang="ko-KR"/>
              </a:p>
            </p:txBody>
          </p:sp>
        </p:grpSp>
        <p:grpSp>
          <p:nvGrpSpPr>
            <p:cNvPr id="41995" name="Group 27"/>
            <p:cNvGrpSpPr>
              <a:grpSpLocks/>
            </p:cNvGrpSpPr>
            <p:nvPr/>
          </p:nvGrpSpPr>
          <p:grpSpPr bwMode="auto">
            <a:xfrm>
              <a:off x="3360" y="1152"/>
              <a:ext cx="1200" cy="672"/>
              <a:chOff x="4080" y="1056"/>
              <a:chExt cx="1200" cy="672"/>
            </a:xfrm>
          </p:grpSpPr>
          <p:grpSp>
            <p:nvGrpSpPr>
              <p:cNvPr id="42031" name="Group 28"/>
              <p:cNvGrpSpPr>
                <a:grpSpLocks/>
              </p:cNvGrpSpPr>
              <p:nvPr/>
            </p:nvGrpSpPr>
            <p:grpSpPr bwMode="auto">
              <a:xfrm>
                <a:off x="4080" y="1056"/>
                <a:ext cx="1200" cy="672"/>
                <a:chOff x="768" y="1056"/>
                <a:chExt cx="1200" cy="672"/>
              </a:xfrm>
            </p:grpSpPr>
            <p:sp>
              <p:nvSpPr>
                <p:cNvPr id="42034" name="Rectangle 29"/>
                <p:cNvSpPr>
                  <a:spLocks noChangeArrowheads="1"/>
                </p:cNvSpPr>
                <p:nvPr/>
              </p:nvSpPr>
              <p:spPr bwMode="auto">
                <a:xfrm>
                  <a:off x="768" y="1056"/>
                  <a:ext cx="1200" cy="67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굴림" pitchFamily="50" charset="-127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굴림" pitchFamily="50" charset="-127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굴림" pitchFamily="50" charset="-127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굴림" pitchFamily="50" charset="-127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굴림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굴림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굴림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굴림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굴림" pitchFamily="50" charset="-127"/>
                    </a:defRPr>
                  </a:lvl9pPr>
                </a:lstStyle>
                <a:p>
                  <a:pPr eaLnBrk="1" hangingPunct="1"/>
                  <a:endParaRPr lang="ko-KR" altLang="en-US"/>
                </a:p>
              </p:txBody>
            </p:sp>
            <p:sp>
              <p:nvSpPr>
                <p:cNvPr id="42035" name="Line 30"/>
                <p:cNvSpPr>
                  <a:spLocks noChangeShapeType="1"/>
                </p:cNvSpPr>
                <p:nvPr/>
              </p:nvSpPr>
              <p:spPr bwMode="auto">
                <a:xfrm>
                  <a:off x="768" y="1392"/>
                  <a:ext cx="120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</p:grpSp>
          <p:sp>
            <p:nvSpPr>
              <p:cNvPr id="42032" name="Text Box 31"/>
              <p:cNvSpPr txBox="1">
                <a:spLocks noChangeArrowheads="1"/>
              </p:cNvSpPr>
              <p:nvPr/>
            </p:nvSpPr>
            <p:spPr bwMode="auto">
              <a:xfrm>
                <a:off x="4348" y="1104"/>
                <a:ext cx="5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9pPr>
              </a:lstStyle>
              <a:p>
                <a:pPr algn="ctr" eaLnBrk="1" hangingPunct="1"/>
                <a:r>
                  <a:rPr lang="ko-KR" altLang="en-US">
                    <a:solidFill>
                      <a:schemeClr val="bg2"/>
                    </a:solidFill>
                  </a:rPr>
                  <a:t>도시</a:t>
                </a:r>
              </a:p>
            </p:txBody>
          </p:sp>
          <p:sp>
            <p:nvSpPr>
              <p:cNvPr id="42033" name="Text Box 32"/>
              <p:cNvSpPr txBox="1">
                <a:spLocks noChangeArrowheads="1"/>
              </p:cNvSpPr>
              <p:nvPr/>
            </p:nvSpPr>
            <p:spPr bwMode="auto">
              <a:xfrm>
                <a:off x="4252" y="1392"/>
                <a:ext cx="5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9pPr>
              </a:lstStyle>
              <a:p>
                <a:pPr algn="ctr" eaLnBrk="1" hangingPunct="1"/>
                <a:r>
                  <a:rPr lang="ko-KR" altLang="en-US">
                    <a:solidFill>
                      <a:schemeClr val="bg2"/>
                    </a:solidFill>
                  </a:rPr>
                  <a:t>이름</a:t>
                </a:r>
              </a:p>
            </p:txBody>
          </p:sp>
        </p:grpSp>
        <p:grpSp>
          <p:nvGrpSpPr>
            <p:cNvPr id="41996" name="Group 33"/>
            <p:cNvGrpSpPr>
              <a:grpSpLocks/>
            </p:cNvGrpSpPr>
            <p:nvPr/>
          </p:nvGrpSpPr>
          <p:grpSpPr bwMode="auto">
            <a:xfrm>
              <a:off x="3360" y="1920"/>
              <a:ext cx="1200" cy="672"/>
              <a:chOff x="4080" y="1056"/>
              <a:chExt cx="1200" cy="672"/>
            </a:xfrm>
          </p:grpSpPr>
          <p:grpSp>
            <p:nvGrpSpPr>
              <p:cNvPr id="42026" name="Group 34"/>
              <p:cNvGrpSpPr>
                <a:grpSpLocks/>
              </p:cNvGrpSpPr>
              <p:nvPr/>
            </p:nvGrpSpPr>
            <p:grpSpPr bwMode="auto">
              <a:xfrm>
                <a:off x="4080" y="1056"/>
                <a:ext cx="1200" cy="672"/>
                <a:chOff x="768" y="1056"/>
                <a:chExt cx="1200" cy="672"/>
              </a:xfrm>
            </p:grpSpPr>
            <p:sp>
              <p:nvSpPr>
                <p:cNvPr id="42029" name="Rectangle 35"/>
                <p:cNvSpPr>
                  <a:spLocks noChangeArrowheads="1"/>
                </p:cNvSpPr>
                <p:nvPr/>
              </p:nvSpPr>
              <p:spPr bwMode="auto">
                <a:xfrm>
                  <a:off x="768" y="1056"/>
                  <a:ext cx="1200" cy="67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굴림" pitchFamily="50" charset="-127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굴림" pitchFamily="50" charset="-127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굴림" pitchFamily="50" charset="-127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굴림" pitchFamily="50" charset="-127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굴림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굴림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굴림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굴림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굴림" pitchFamily="50" charset="-127"/>
                    </a:defRPr>
                  </a:lvl9pPr>
                </a:lstStyle>
                <a:p>
                  <a:pPr eaLnBrk="1" hangingPunct="1"/>
                  <a:endParaRPr lang="ko-KR" altLang="en-US"/>
                </a:p>
              </p:txBody>
            </p:sp>
            <p:sp>
              <p:nvSpPr>
                <p:cNvPr id="42030" name="Line 36"/>
                <p:cNvSpPr>
                  <a:spLocks noChangeShapeType="1"/>
                </p:cNvSpPr>
                <p:nvPr/>
              </p:nvSpPr>
              <p:spPr bwMode="auto">
                <a:xfrm>
                  <a:off x="768" y="1392"/>
                  <a:ext cx="120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</p:grpSp>
          <p:sp>
            <p:nvSpPr>
              <p:cNvPr id="42027" name="Text Box 37"/>
              <p:cNvSpPr txBox="1">
                <a:spLocks noChangeArrowheads="1"/>
              </p:cNvSpPr>
              <p:nvPr/>
            </p:nvSpPr>
            <p:spPr bwMode="auto">
              <a:xfrm>
                <a:off x="4348" y="1104"/>
                <a:ext cx="5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9pPr>
              </a:lstStyle>
              <a:p>
                <a:pPr algn="ctr" eaLnBrk="1" hangingPunct="1"/>
                <a:r>
                  <a:rPr lang="ko-KR" altLang="en-US">
                    <a:solidFill>
                      <a:schemeClr val="bg2"/>
                    </a:solidFill>
                  </a:rPr>
                  <a:t>도시</a:t>
                </a:r>
              </a:p>
            </p:txBody>
          </p:sp>
          <p:sp>
            <p:nvSpPr>
              <p:cNvPr id="42028" name="Text Box 38"/>
              <p:cNvSpPr txBox="1">
                <a:spLocks noChangeArrowheads="1"/>
              </p:cNvSpPr>
              <p:nvPr/>
            </p:nvSpPr>
            <p:spPr bwMode="auto">
              <a:xfrm>
                <a:off x="4204" y="1392"/>
                <a:ext cx="59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9pPr>
              </a:lstStyle>
              <a:p>
                <a:pPr algn="ctr" eaLnBrk="1" hangingPunct="1"/>
                <a:r>
                  <a:rPr lang="ko-KR" altLang="en-US">
                    <a:solidFill>
                      <a:schemeClr val="bg2"/>
                    </a:solidFill>
                  </a:rPr>
                  <a:t>서  울</a:t>
                </a:r>
              </a:p>
            </p:txBody>
          </p:sp>
        </p:grpSp>
        <p:grpSp>
          <p:nvGrpSpPr>
            <p:cNvPr id="41997" name="Group 39"/>
            <p:cNvGrpSpPr>
              <a:grpSpLocks/>
            </p:cNvGrpSpPr>
            <p:nvPr/>
          </p:nvGrpSpPr>
          <p:grpSpPr bwMode="auto">
            <a:xfrm>
              <a:off x="3360" y="2688"/>
              <a:ext cx="1200" cy="672"/>
              <a:chOff x="4080" y="1056"/>
              <a:chExt cx="1200" cy="672"/>
            </a:xfrm>
          </p:grpSpPr>
          <p:grpSp>
            <p:nvGrpSpPr>
              <p:cNvPr id="42021" name="Group 40"/>
              <p:cNvGrpSpPr>
                <a:grpSpLocks/>
              </p:cNvGrpSpPr>
              <p:nvPr/>
            </p:nvGrpSpPr>
            <p:grpSpPr bwMode="auto">
              <a:xfrm>
                <a:off x="4080" y="1056"/>
                <a:ext cx="1200" cy="672"/>
                <a:chOff x="768" y="1056"/>
                <a:chExt cx="1200" cy="672"/>
              </a:xfrm>
            </p:grpSpPr>
            <p:sp>
              <p:nvSpPr>
                <p:cNvPr id="42024" name="Rectangle 41"/>
                <p:cNvSpPr>
                  <a:spLocks noChangeArrowheads="1"/>
                </p:cNvSpPr>
                <p:nvPr/>
              </p:nvSpPr>
              <p:spPr bwMode="auto">
                <a:xfrm>
                  <a:off x="768" y="1056"/>
                  <a:ext cx="1200" cy="67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굴림" pitchFamily="50" charset="-127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굴림" pitchFamily="50" charset="-127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굴림" pitchFamily="50" charset="-127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굴림" pitchFamily="50" charset="-127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굴림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굴림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굴림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굴림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굴림" pitchFamily="50" charset="-127"/>
                    </a:defRPr>
                  </a:lvl9pPr>
                </a:lstStyle>
                <a:p>
                  <a:pPr eaLnBrk="1" hangingPunct="1"/>
                  <a:endParaRPr lang="ko-KR" altLang="en-US"/>
                </a:p>
              </p:txBody>
            </p:sp>
            <p:sp>
              <p:nvSpPr>
                <p:cNvPr id="42025" name="Line 42"/>
                <p:cNvSpPr>
                  <a:spLocks noChangeShapeType="1"/>
                </p:cNvSpPr>
                <p:nvPr/>
              </p:nvSpPr>
              <p:spPr bwMode="auto">
                <a:xfrm>
                  <a:off x="768" y="1392"/>
                  <a:ext cx="120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</p:grpSp>
          <p:sp>
            <p:nvSpPr>
              <p:cNvPr id="42022" name="Text Box 43"/>
              <p:cNvSpPr txBox="1">
                <a:spLocks noChangeArrowheads="1"/>
              </p:cNvSpPr>
              <p:nvPr/>
            </p:nvSpPr>
            <p:spPr bwMode="auto">
              <a:xfrm>
                <a:off x="4348" y="1104"/>
                <a:ext cx="5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9pPr>
              </a:lstStyle>
              <a:p>
                <a:pPr algn="ctr" eaLnBrk="1" hangingPunct="1"/>
                <a:r>
                  <a:rPr lang="ko-KR" altLang="en-US">
                    <a:solidFill>
                      <a:schemeClr val="bg2"/>
                    </a:solidFill>
                  </a:rPr>
                  <a:t>도시</a:t>
                </a:r>
              </a:p>
            </p:txBody>
          </p:sp>
          <p:sp>
            <p:nvSpPr>
              <p:cNvPr id="42023" name="Text Box 44"/>
              <p:cNvSpPr txBox="1">
                <a:spLocks noChangeArrowheads="1"/>
              </p:cNvSpPr>
              <p:nvPr/>
            </p:nvSpPr>
            <p:spPr bwMode="auto">
              <a:xfrm>
                <a:off x="4170" y="1392"/>
                <a:ext cx="67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9pPr>
              </a:lstStyle>
              <a:p>
                <a:pPr algn="ctr" eaLnBrk="1" hangingPunct="1"/>
                <a:r>
                  <a:rPr lang="en-US" altLang="ko-KR">
                    <a:solidFill>
                      <a:schemeClr val="bg2"/>
                    </a:solidFill>
                  </a:rPr>
                  <a:t>Ottawa</a:t>
                </a:r>
              </a:p>
            </p:txBody>
          </p:sp>
        </p:grpSp>
        <p:grpSp>
          <p:nvGrpSpPr>
            <p:cNvPr id="41998" name="Group 45"/>
            <p:cNvGrpSpPr>
              <a:grpSpLocks/>
            </p:cNvGrpSpPr>
            <p:nvPr/>
          </p:nvGrpSpPr>
          <p:grpSpPr bwMode="auto">
            <a:xfrm>
              <a:off x="3408" y="3504"/>
              <a:ext cx="1200" cy="672"/>
              <a:chOff x="4080" y="1056"/>
              <a:chExt cx="1200" cy="672"/>
            </a:xfrm>
          </p:grpSpPr>
          <p:grpSp>
            <p:nvGrpSpPr>
              <p:cNvPr id="42016" name="Group 46"/>
              <p:cNvGrpSpPr>
                <a:grpSpLocks/>
              </p:cNvGrpSpPr>
              <p:nvPr/>
            </p:nvGrpSpPr>
            <p:grpSpPr bwMode="auto">
              <a:xfrm>
                <a:off x="4080" y="1056"/>
                <a:ext cx="1200" cy="672"/>
                <a:chOff x="768" y="1056"/>
                <a:chExt cx="1200" cy="672"/>
              </a:xfrm>
            </p:grpSpPr>
            <p:sp>
              <p:nvSpPr>
                <p:cNvPr id="42019" name="Rectangle 47"/>
                <p:cNvSpPr>
                  <a:spLocks noChangeArrowheads="1"/>
                </p:cNvSpPr>
                <p:nvPr/>
              </p:nvSpPr>
              <p:spPr bwMode="auto">
                <a:xfrm>
                  <a:off x="768" y="1056"/>
                  <a:ext cx="1200" cy="67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굴림" pitchFamily="50" charset="-127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굴림" pitchFamily="50" charset="-127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굴림" pitchFamily="50" charset="-127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굴림" pitchFamily="50" charset="-127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굴림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굴림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굴림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굴림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굴림" pitchFamily="50" charset="-127"/>
                    </a:defRPr>
                  </a:lvl9pPr>
                </a:lstStyle>
                <a:p>
                  <a:pPr eaLnBrk="1" hangingPunct="1"/>
                  <a:endParaRPr lang="ko-KR" altLang="en-US"/>
                </a:p>
              </p:txBody>
            </p:sp>
            <p:sp>
              <p:nvSpPr>
                <p:cNvPr id="42020" name="Line 48"/>
                <p:cNvSpPr>
                  <a:spLocks noChangeShapeType="1"/>
                </p:cNvSpPr>
                <p:nvPr/>
              </p:nvSpPr>
              <p:spPr bwMode="auto">
                <a:xfrm>
                  <a:off x="768" y="1392"/>
                  <a:ext cx="120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</p:grpSp>
          <p:sp>
            <p:nvSpPr>
              <p:cNvPr id="42017" name="Text Box 49"/>
              <p:cNvSpPr txBox="1">
                <a:spLocks noChangeArrowheads="1"/>
              </p:cNvSpPr>
              <p:nvPr/>
            </p:nvSpPr>
            <p:spPr bwMode="auto">
              <a:xfrm>
                <a:off x="4348" y="1104"/>
                <a:ext cx="5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9pPr>
              </a:lstStyle>
              <a:p>
                <a:pPr algn="ctr" eaLnBrk="1" hangingPunct="1"/>
                <a:r>
                  <a:rPr lang="ko-KR" altLang="en-US">
                    <a:solidFill>
                      <a:schemeClr val="bg2"/>
                    </a:solidFill>
                  </a:rPr>
                  <a:t>도시</a:t>
                </a:r>
              </a:p>
            </p:txBody>
          </p:sp>
          <p:sp>
            <p:nvSpPr>
              <p:cNvPr id="42018" name="Text Box 50"/>
              <p:cNvSpPr txBox="1">
                <a:spLocks noChangeArrowheads="1"/>
              </p:cNvSpPr>
              <p:nvPr/>
            </p:nvSpPr>
            <p:spPr bwMode="auto">
              <a:xfrm>
                <a:off x="4211" y="1392"/>
                <a:ext cx="585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9pPr>
              </a:lstStyle>
              <a:p>
                <a:pPr algn="ctr" eaLnBrk="1" hangingPunct="1"/>
                <a:r>
                  <a:rPr lang="en-US" altLang="ko-KR">
                    <a:solidFill>
                      <a:schemeClr val="bg2"/>
                    </a:solidFill>
                  </a:rPr>
                  <a:t>Daker</a:t>
                </a:r>
              </a:p>
            </p:txBody>
          </p:sp>
        </p:grpSp>
        <p:sp>
          <p:nvSpPr>
            <p:cNvPr id="41999" name="Text Box 51"/>
            <p:cNvSpPr txBox="1">
              <a:spLocks noChangeArrowheads="1"/>
            </p:cNvSpPr>
            <p:nvPr/>
          </p:nvSpPr>
          <p:spPr bwMode="auto">
            <a:xfrm>
              <a:off x="1872" y="1104"/>
              <a:ext cx="13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9pPr>
            </a:lstStyle>
            <a:p>
              <a:pPr algn="ctr" eaLnBrk="1" hangingPunct="1"/>
              <a:r>
                <a:rPr lang="ko-KR" altLang="en-US"/>
                <a:t>수도를</a:t>
              </a:r>
              <a:r>
                <a:rPr lang="ko-KR" altLang="en-US">
                  <a:solidFill>
                    <a:schemeClr val="bg2"/>
                  </a:solidFill>
                </a:rPr>
                <a:t> </a:t>
              </a:r>
              <a:r>
                <a:rPr lang="ko-KR" altLang="en-US"/>
                <a:t>가진다</a:t>
              </a:r>
              <a:endParaRPr lang="ko-KR" altLang="en-US">
                <a:solidFill>
                  <a:schemeClr val="bg2"/>
                </a:solidFill>
              </a:endParaRPr>
            </a:p>
          </p:txBody>
        </p:sp>
        <p:sp>
          <p:nvSpPr>
            <p:cNvPr id="42000" name="Line 52"/>
            <p:cNvSpPr>
              <a:spLocks noChangeShapeType="1"/>
            </p:cNvSpPr>
            <p:nvPr/>
          </p:nvSpPr>
          <p:spPr bwMode="auto">
            <a:xfrm>
              <a:off x="1584" y="1488"/>
              <a:ext cx="1776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42001" name="Text Box 53"/>
            <p:cNvSpPr txBox="1">
              <a:spLocks noChangeArrowheads="1"/>
            </p:cNvSpPr>
            <p:nvPr/>
          </p:nvSpPr>
          <p:spPr bwMode="auto">
            <a:xfrm>
              <a:off x="1920" y="1920"/>
              <a:ext cx="13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9pPr>
            </a:lstStyle>
            <a:p>
              <a:pPr algn="ctr" eaLnBrk="1" hangingPunct="1"/>
              <a:r>
                <a:rPr lang="ko-KR" altLang="en-US"/>
                <a:t>수도를</a:t>
              </a:r>
              <a:r>
                <a:rPr lang="ko-KR" altLang="en-US">
                  <a:solidFill>
                    <a:schemeClr val="bg2"/>
                  </a:solidFill>
                </a:rPr>
                <a:t> </a:t>
              </a:r>
              <a:r>
                <a:rPr lang="ko-KR" altLang="en-US"/>
                <a:t>가진다</a:t>
              </a:r>
              <a:endParaRPr lang="ko-KR" altLang="en-US">
                <a:solidFill>
                  <a:schemeClr val="bg2"/>
                </a:solidFill>
              </a:endParaRPr>
            </a:p>
          </p:txBody>
        </p:sp>
        <p:sp>
          <p:nvSpPr>
            <p:cNvPr id="42002" name="Line 54"/>
            <p:cNvSpPr>
              <a:spLocks noChangeShapeType="1"/>
            </p:cNvSpPr>
            <p:nvPr/>
          </p:nvSpPr>
          <p:spPr bwMode="auto">
            <a:xfrm>
              <a:off x="1632" y="2352"/>
              <a:ext cx="1728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42003" name="Text Box 55"/>
            <p:cNvSpPr txBox="1">
              <a:spLocks noChangeArrowheads="1"/>
            </p:cNvSpPr>
            <p:nvPr/>
          </p:nvSpPr>
          <p:spPr bwMode="auto">
            <a:xfrm>
              <a:off x="1920" y="2640"/>
              <a:ext cx="13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9pPr>
            </a:lstStyle>
            <a:p>
              <a:pPr algn="ctr" eaLnBrk="1" hangingPunct="1"/>
              <a:r>
                <a:rPr lang="ko-KR" altLang="en-US"/>
                <a:t>수도를</a:t>
              </a:r>
              <a:r>
                <a:rPr lang="ko-KR" altLang="en-US">
                  <a:solidFill>
                    <a:schemeClr val="bg2"/>
                  </a:solidFill>
                </a:rPr>
                <a:t> </a:t>
              </a:r>
              <a:r>
                <a:rPr lang="ko-KR" altLang="en-US"/>
                <a:t>가진다</a:t>
              </a:r>
              <a:endParaRPr lang="ko-KR" altLang="en-US">
                <a:solidFill>
                  <a:schemeClr val="bg2"/>
                </a:solidFill>
              </a:endParaRPr>
            </a:p>
          </p:txBody>
        </p:sp>
        <p:sp>
          <p:nvSpPr>
            <p:cNvPr id="42004" name="Text Box 56"/>
            <p:cNvSpPr txBox="1">
              <a:spLocks noChangeArrowheads="1"/>
            </p:cNvSpPr>
            <p:nvPr/>
          </p:nvSpPr>
          <p:spPr bwMode="auto">
            <a:xfrm>
              <a:off x="1968" y="3552"/>
              <a:ext cx="13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9pPr>
            </a:lstStyle>
            <a:p>
              <a:pPr algn="ctr" eaLnBrk="1" hangingPunct="1"/>
              <a:r>
                <a:rPr lang="ko-KR" altLang="en-US"/>
                <a:t>수도를</a:t>
              </a:r>
              <a:r>
                <a:rPr lang="ko-KR" altLang="en-US">
                  <a:solidFill>
                    <a:schemeClr val="bg2"/>
                  </a:solidFill>
                </a:rPr>
                <a:t> </a:t>
              </a:r>
              <a:r>
                <a:rPr lang="ko-KR" altLang="en-US"/>
                <a:t>가진다</a:t>
              </a:r>
              <a:endParaRPr lang="ko-KR" altLang="en-US">
                <a:solidFill>
                  <a:schemeClr val="bg2"/>
                </a:solidFill>
              </a:endParaRPr>
            </a:p>
          </p:txBody>
        </p:sp>
        <p:sp>
          <p:nvSpPr>
            <p:cNvPr id="42005" name="Line 57"/>
            <p:cNvSpPr>
              <a:spLocks noChangeShapeType="1"/>
            </p:cNvSpPr>
            <p:nvPr/>
          </p:nvSpPr>
          <p:spPr bwMode="auto">
            <a:xfrm>
              <a:off x="1536" y="3984"/>
              <a:ext cx="1872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42006" name="Line 58"/>
            <p:cNvSpPr>
              <a:spLocks noChangeShapeType="1"/>
            </p:cNvSpPr>
            <p:nvPr/>
          </p:nvSpPr>
          <p:spPr bwMode="auto">
            <a:xfrm>
              <a:off x="1584" y="3072"/>
              <a:ext cx="1776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42007" name="Line 59"/>
            <p:cNvSpPr>
              <a:spLocks noChangeShapeType="1"/>
            </p:cNvSpPr>
            <p:nvPr/>
          </p:nvSpPr>
          <p:spPr bwMode="auto">
            <a:xfrm>
              <a:off x="4848" y="1392"/>
              <a:ext cx="0" cy="336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grpSp>
          <p:nvGrpSpPr>
            <p:cNvPr id="42008" name="Group 60"/>
            <p:cNvGrpSpPr>
              <a:grpSpLocks/>
            </p:cNvGrpSpPr>
            <p:nvPr/>
          </p:nvGrpSpPr>
          <p:grpSpPr bwMode="auto">
            <a:xfrm>
              <a:off x="4656" y="1344"/>
              <a:ext cx="192" cy="336"/>
              <a:chOff x="4944" y="1248"/>
              <a:chExt cx="192" cy="336"/>
            </a:xfrm>
          </p:grpSpPr>
          <p:sp>
            <p:nvSpPr>
              <p:cNvPr id="42014" name="Line 61"/>
              <p:cNvSpPr>
                <a:spLocks noChangeShapeType="1"/>
              </p:cNvSpPr>
              <p:nvPr/>
            </p:nvSpPr>
            <p:spPr bwMode="auto">
              <a:xfrm>
                <a:off x="4944" y="1248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42015" name="Line 62"/>
              <p:cNvSpPr>
                <a:spLocks noChangeShapeType="1"/>
              </p:cNvSpPr>
              <p:nvPr/>
            </p:nvSpPr>
            <p:spPr bwMode="auto">
              <a:xfrm>
                <a:off x="4944" y="1584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  <p:grpSp>
          <p:nvGrpSpPr>
            <p:cNvPr id="42009" name="Group 63"/>
            <p:cNvGrpSpPr>
              <a:grpSpLocks/>
            </p:cNvGrpSpPr>
            <p:nvPr/>
          </p:nvGrpSpPr>
          <p:grpSpPr bwMode="auto">
            <a:xfrm>
              <a:off x="4656" y="2064"/>
              <a:ext cx="144" cy="1824"/>
              <a:chOff x="5040" y="2064"/>
              <a:chExt cx="144" cy="1824"/>
            </a:xfrm>
          </p:grpSpPr>
          <p:sp>
            <p:nvSpPr>
              <p:cNvPr id="42010" name="Line 64"/>
              <p:cNvSpPr>
                <a:spLocks noChangeShapeType="1"/>
              </p:cNvSpPr>
              <p:nvPr/>
            </p:nvSpPr>
            <p:spPr bwMode="auto">
              <a:xfrm>
                <a:off x="5040" y="2064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42011" name="Line 65"/>
              <p:cNvSpPr>
                <a:spLocks noChangeShapeType="1"/>
              </p:cNvSpPr>
              <p:nvPr/>
            </p:nvSpPr>
            <p:spPr bwMode="auto">
              <a:xfrm>
                <a:off x="5184" y="2064"/>
                <a:ext cx="0" cy="1824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42012" name="Line 66"/>
              <p:cNvSpPr>
                <a:spLocks noChangeShapeType="1"/>
              </p:cNvSpPr>
              <p:nvPr/>
            </p:nvSpPr>
            <p:spPr bwMode="auto">
              <a:xfrm>
                <a:off x="5040" y="2928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42013" name="Line 67"/>
              <p:cNvSpPr>
                <a:spLocks noChangeShapeType="1"/>
              </p:cNvSpPr>
              <p:nvPr/>
            </p:nvSpPr>
            <p:spPr bwMode="auto">
              <a:xfrm>
                <a:off x="5040" y="3888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</p:grpSp>
      <p:sp>
        <p:nvSpPr>
          <p:cNvPr id="93252" name="Text Box 68"/>
          <p:cNvSpPr txBox="1">
            <a:spLocks noChangeArrowheads="1"/>
          </p:cNvSpPr>
          <p:nvPr/>
        </p:nvSpPr>
        <p:spPr bwMode="auto">
          <a:xfrm>
            <a:off x="7772400" y="1752600"/>
            <a:ext cx="11811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algn="ctr" eaLnBrk="1" hangingPunct="1"/>
            <a:r>
              <a:rPr lang="en-US" altLang="ko-KR"/>
              <a:t>Class</a:t>
            </a:r>
          </a:p>
          <a:p>
            <a:pPr algn="ctr" eaLnBrk="1" hangingPunct="1"/>
            <a:r>
              <a:rPr lang="en-US" altLang="ko-KR"/>
              <a:t>diagram</a:t>
            </a:r>
          </a:p>
        </p:txBody>
      </p:sp>
      <p:sp>
        <p:nvSpPr>
          <p:cNvPr id="93253" name="Text Box 69"/>
          <p:cNvSpPr txBox="1">
            <a:spLocks noChangeArrowheads="1"/>
          </p:cNvSpPr>
          <p:nvPr/>
        </p:nvSpPr>
        <p:spPr bwMode="auto">
          <a:xfrm>
            <a:off x="7772400" y="3962400"/>
            <a:ext cx="11985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algn="ctr" eaLnBrk="1" hangingPunct="1"/>
            <a:r>
              <a:rPr lang="en-US" altLang="ko-KR"/>
              <a:t>Instance</a:t>
            </a:r>
          </a:p>
          <a:p>
            <a:pPr algn="ctr" eaLnBrk="1" hangingPunct="1"/>
            <a:r>
              <a:rPr lang="en-US" altLang="ko-KR"/>
              <a:t>diagram</a:t>
            </a:r>
            <a:endParaRPr lang="en-US" altLang="ko-KR">
              <a:solidFill>
                <a:schemeClr val="bg2"/>
              </a:solidFill>
            </a:endParaRPr>
          </a:p>
        </p:txBody>
      </p:sp>
      <p:sp>
        <p:nvSpPr>
          <p:cNvPr id="93254" name="Text Box 70"/>
          <p:cNvSpPr txBox="1">
            <a:spLocks noChangeArrowheads="1"/>
          </p:cNvSpPr>
          <p:nvPr/>
        </p:nvSpPr>
        <p:spPr bwMode="auto">
          <a:xfrm>
            <a:off x="838200" y="914400"/>
            <a:ext cx="7740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algn="ctr" eaLnBrk="1" hangingPunct="1"/>
            <a:r>
              <a:rPr lang="ko-KR" altLang="en-US" sz="2000">
                <a:solidFill>
                  <a:schemeClr val="bg2"/>
                </a:solidFill>
              </a:rPr>
              <a:t>연관과 관계는 객체와클래스 사이에 설정되어있는 관계를 의미한다</a:t>
            </a:r>
            <a:r>
              <a:rPr lang="en-US" altLang="ko-KR" sz="2000">
                <a:solidFill>
                  <a:schemeClr val="bg2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318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9325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9325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932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6" grpId="0" autoUpdateAnimBg="0"/>
      <p:bldP spid="93252" grpId="0" autoUpdateAnimBg="0"/>
      <p:bldP spid="93253" grpId="0" autoUpdateAnimBg="0"/>
      <p:bldP spid="93254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5181600"/>
          </a:xfrm>
        </p:spPr>
        <p:txBody>
          <a:bodyPr/>
          <a:lstStyle/>
          <a:p>
            <a:pPr eaLnBrk="1" hangingPunct="1"/>
            <a:r>
              <a:rPr lang="ko-KR" altLang="en-US" smtClean="0"/>
              <a:t>다수성</a:t>
            </a:r>
            <a:r>
              <a:rPr lang="en-US" altLang="ko-KR" smtClean="0"/>
              <a:t>(Multiplicity)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ko-KR" smtClean="0"/>
              <a:t>   </a:t>
            </a:r>
            <a:r>
              <a:rPr lang="ko-KR" altLang="en-US" smtClean="0"/>
              <a:t>다수성은 한 클래스에 얼마나 많은 관련되는 클래스의 사례들이 관련되어 있는가를 나타낸다</a:t>
            </a:r>
            <a:r>
              <a:rPr lang="en-US" altLang="ko-KR" smtClean="0"/>
              <a:t>.  </a:t>
            </a:r>
            <a:r>
              <a:rPr lang="ko-KR" altLang="en-US" smtClean="0"/>
              <a:t>이는 관련된 객체의 수를 제한한다</a:t>
            </a:r>
            <a:r>
              <a:rPr lang="en-US" altLang="ko-KR" smtClean="0"/>
              <a:t>.  </a:t>
            </a:r>
          </a:p>
          <a:p>
            <a:pPr eaLnBrk="1" hangingPunct="1"/>
            <a:r>
              <a:rPr lang="ko-KR" altLang="en-US" smtClean="0"/>
              <a:t>역할</a:t>
            </a:r>
          </a:p>
          <a:p>
            <a:pPr eaLnBrk="1" hangingPunct="1">
              <a:buFont typeface="Wingdings" pitchFamily="2" charset="2"/>
              <a:buNone/>
            </a:pPr>
            <a:r>
              <a:rPr lang="ko-KR" altLang="en-US" smtClean="0"/>
              <a:t>   역할은 관계의 또 다른 하나이다</a:t>
            </a:r>
            <a:r>
              <a:rPr lang="en-US" altLang="ko-KR" smtClean="0"/>
              <a:t>. </a:t>
            </a:r>
            <a:r>
              <a:rPr lang="ko-KR" altLang="en-US" smtClean="0"/>
              <a:t>역할명은 관계를 유일하고 인식가능하게 하여야 한다</a:t>
            </a:r>
            <a:r>
              <a:rPr lang="en-US" altLang="ko-KR" smtClean="0"/>
              <a:t>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44588"/>
            <a:ext cx="7772400" cy="608012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smtClean="0"/>
              <a:t>(3)  </a:t>
            </a:r>
            <a:r>
              <a:rPr lang="ko-KR" altLang="en-US" smtClean="0"/>
              <a:t>순 서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ko-KR" altLang="en-US" smtClean="0"/>
              <a:t>객체는 명확하게 순서를 나타낼 수 있다</a:t>
            </a:r>
            <a:r>
              <a:rPr lang="en-US" altLang="ko-KR" smtClean="0"/>
              <a:t>.</a:t>
            </a:r>
          </a:p>
          <a:p>
            <a:pPr eaLnBrk="1" hangingPunct="1"/>
            <a:endParaRPr lang="en-US" altLang="ko-KR" smtClean="0"/>
          </a:p>
          <a:p>
            <a:pPr eaLnBrk="1" hangingPunct="1"/>
            <a:r>
              <a:rPr lang="ko-KR" altLang="en-US" smtClean="0"/>
              <a:t>예를 들면 윈도우는 명확하게 순서가 있어 단지 최고 위에 있는 윈도우는 화면의 어떤 부분에서나 볼 수 있다</a:t>
            </a:r>
            <a:r>
              <a:rPr lang="en-US" altLang="ko-KR" smtClean="0"/>
              <a:t>.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ko-KR" smtClean="0"/>
              <a:t>   </a:t>
            </a:r>
            <a:r>
              <a:rPr lang="ko-KR" altLang="en-US" smtClean="0"/>
              <a:t>이 순서는 관계상속의 일부분이다</a:t>
            </a:r>
            <a:r>
              <a:rPr lang="en-US" altLang="ko-KR" smtClean="0"/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381000" y="228600"/>
            <a:ext cx="8458200" cy="6400800"/>
          </a:xfrm>
          <a:prstGeom prst="roundRect">
            <a:avLst>
              <a:gd name="adj" fmla="val 12495"/>
            </a:avLst>
          </a:prstGeom>
          <a:gradFill rotWithShape="0">
            <a:gsLst>
              <a:gs pos="0">
                <a:schemeClr val="bg1"/>
              </a:gs>
              <a:gs pos="100000">
                <a:srgbClr val="FFFF66"/>
              </a:gs>
            </a:gsLst>
            <a:lin ang="18900000" scaled="1"/>
          </a:gra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ko-KR" altLang="en-US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519113" y="365125"/>
            <a:ext cx="7573962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defTabSz="7620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defTabSz="7620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defTabSz="7620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defTabSz="7620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latinLnBrk="0" hangingPunct="1"/>
            <a:r>
              <a:rPr lang="en-US" altLang="ko-KR">
                <a:latin typeface="Arial" charset="0"/>
                <a:ea typeface="돋움" pitchFamily="50" charset="-127"/>
              </a:rPr>
              <a:t>  2. </a:t>
            </a:r>
            <a:r>
              <a:rPr lang="ko-KR" altLang="en-US">
                <a:latin typeface="Arial" charset="0"/>
                <a:ea typeface="돋움" pitchFamily="50" charset="-127"/>
              </a:rPr>
              <a:t>데이터 모형 </a:t>
            </a:r>
            <a:r>
              <a:rPr lang="en-US" altLang="ko-KR">
                <a:latin typeface="Arial" charset="0"/>
                <a:ea typeface="돋움" pitchFamily="50" charset="-127"/>
              </a:rPr>
              <a:t>–(1) </a:t>
            </a:r>
            <a:r>
              <a:rPr lang="ko-KR" altLang="en-US">
                <a:latin typeface="Arial" charset="0"/>
                <a:ea typeface="돋움" pitchFamily="50" charset="-127"/>
              </a:rPr>
              <a:t>대이터모형의 개요</a:t>
            </a:r>
          </a:p>
          <a:p>
            <a:pPr eaLnBrk="1" latinLnBrk="0" hangingPunct="1"/>
            <a:r>
              <a:rPr lang="ko-KR" altLang="en-US">
                <a:latin typeface="Arial" charset="0"/>
                <a:ea typeface="돋움" pitchFamily="50" charset="-127"/>
              </a:rPr>
              <a:t>       </a:t>
            </a:r>
            <a:r>
              <a:rPr lang="en-US" altLang="ko-KR">
                <a:latin typeface="Arial" charset="0"/>
                <a:ea typeface="돋움" pitchFamily="50" charset="-127"/>
              </a:rPr>
              <a:t>1) </a:t>
            </a:r>
            <a:r>
              <a:rPr lang="ko-KR" altLang="en-US">
                <a:latin typeface="Arial" charset="0"/>
                <a:ea typeface="돋움" pitchFamily="50" charset="-127"/>
              </a:rPr>
              <a:t>정 의 </a:t>
            </a:r>
            <a:r>
              <a:rPr lang="en-US" altLang="ko-KR">
                <a:latin typeface="Arial" charset="0"/>
                <a:ea typeface="돋움" pitchFamily="50" charset="-127"/>
              </a:rPr>
              <a:t>: </a:t>
            </a:r>
            <a:r>
              <a:rPr lang="ko-KR" altLang="en-US">
                <a:latin typeface="Arial" charset="0"/>
                <a:ea typeface="돋움" pitchFamily="50" charset="-127"/>
              </a:rPr>
              <a:t>조직내에서 개체</a:t>
            </a:r>
            <a:r>
              <a:rPr lang="en-US" altLang="ko-KR">
                <a:latin typeface="Arial" charset="0"/>
                <a:ea typeface="돋움" pitchFamily="50" charset="-127"/>
              </a:rPr>
              <a:t>, </a:t>
            </a:r>
            <a:r>
              <a:rPr lang="ko-KR" altLang="en-US">
                <a:latin typeface="Arial" charset="0"/>
                <a:ea typeface="돋움" pitchFamily="50" charset="-127"/>
              </a:rPr>
              <a:t>사건</a:t>
            </a:r>
            <a:r>
              <a:rPr lang="en-US" altLang="ko-KR">
                <a:latin typeface="Arial" charset="0"/>
                <a:ea typeface="돋움" pitchFamily="50" charset="-127"/>
              </a:rPr>
              <a:t>, </a:t>
            </a:r>
            <a:r>
              <a:rPr lang="ko-KR" altLang="en-US">
                <a:latin typeface="Arial" charset="0"/>
                <a:ea typeface="돋움" pitchFamily="50" charset="-127"/>
              </a:rPr>
              <a:t>활동에 관계된</a:t>
            </a:r>
          </a:p>
          <a:p>
            <a:pPr eaLnBrk="1" latinLnBrk="0" hangingPunct="1"/>
            <a:r>
              <a:rPr lang="ko-KR" altLang="en-US">
                <a:latin typeface="Arial" charset="0"/>
                <a:ea typeface="돋움" pitchFamily="50" charset="-127"/>
              </a:rPr>
              <a:t>                       데이터의 추상적 표현</a:t>
            </a:r>
          </a:p>
          <a:p>
            <a:pPr eaLnBrk="1" latinLnBrk="0" hangingPunct="1"/>
            <a:r>
              <a:rPr lang="ko-KR" altLang="en-US">
                <a:latin typeface="Arial" charset="0"/>
                <a:ea typeface="돋움" pitchFamily="50" charset="-127"/>
              </a:rPr>
              <a:t>       </a:t>
            </a:r>
            <a:r>
              <a:rPr lang="en-US" altLang="ko-KR">
                <a:latin typeface="Arial" charset="0"/>
                <a:ea typeface="돋움" pitchFamily="50" charset="-127"/>
              </a:rPr>
              <a:t>2) </a:t>
            </a:r>
            <a:r>
              <a:rPr lang="ko-KR" altLang="en-US">
                <a:latin typeface="Arial" charset="0"/>
                <a:ea typeface="돋움" pitchFamily="50" charset="-127"/>
              </a:rPr>
              <a:t>데이터 모형의 목적</a:t>
            </a:r>
          </a:p>
          <a:p>
            <a:pPr eaLnBrk="1" latinLnBrk="0" hangingPunct="1"/>
            <a:r>
              <a:rPr lang="ko-KR" altLang="en-US">
                <a:latin typeface="Arial" charset="0"/>
                <a:ea typeface="돋움" pitchFamily="50" charset="-127"/>
              </a:rPr>
              <a:t>            자료의 표현</a:t>
            </a:r>
            <a:r>
              <a:rPr lang="en-US" altLang="ko-KR">
                <a:latin typeface="Arial" charset="0"/>
                <a:ea typeface="돋움" pitchFamily="50" charset="-127"/>
              </a:rPr>
              <a:t>, </a:t>
            </a:r>
            <a:r>
              <a:rPr lang="ko-KR" altLang="en-US">
                <a:latin typeface="Arial" charset="0"/>
                <a:ea typeface="돋움" pitchFamily="50" charset="-127"/>
              </a:rPr>
              <a:t>자료를 이해하기 쉽도록 하기 위함</a:t>
            </a:r>
          </a:p>
          <a:p>
            <a:pPr eaLnBrk="1" latinLnBrk="0" hangingPunct="1"/>
            <a:r>
              <a:rPr lang="ko-KR" altLang="en-US">
                <a:latin typeface="Arial" charset="0"/>
                <a:ea typeface="돋움" pitchFamily="50" charset="-127"/>
              </a:rPr>
              <a:t>       </a:t>
            </a:r>
            <a:r>
              <a:rPr lang="en-US" altLang="ko-KR">
                <a:latin typeface="Arial" charset="0"/>
                <a:ea typeface="돋움" pitchFamily="50" charset="-127"/>
              </a:rPr>
              <a:t>3) </a:t>
            </a:r>
            <a:r>
              <a:rPr lang="ko-KR" altLang="en-US">
                <a:latin typeface="Arial" charset="0"/>
                <a:ea typeface="돋움" pitchFamily="50" charset="-127"/>
              </a:rPr>
              <a:t>데이터 모형의 계층 </a:t>
            </a:r>
          </a:p>
        </p:txBody>
      </p:sp>
      <p:sp>
        <p:nvSpPr>
          <p:cNvPr id="5124" name="AutoShape 4"/>
          <p:cNvSpPr>
            <a:spLocks noChangeArrowheads="1"/>
          </p:cNvSpPr>
          <p:nvPr/>
        </p:nvSpPr>
        <p:spPr bwMode="auto">
          <a:xfrm>
            <a:off x="3657600" y="2743200"/>
            <a:ext cx="1447800" cy="533400"/>
          </a:xfrm>
          <a:prstGeom prst="roundRect">
            <a:avLst>
              <a:gd name="adj" fmla="val 12495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2075" tIns="46038" rIns="92075" bIns="46038" anchor="ctr"/>
          <a:lstStyle/>
          <a:p>
            <a:pPr defTabSz="762000" latinLnBrk="0">
              <a:defRPr/>
            </a:pPr>
            <a:r>
              <a:rPr lang="ko-KR" altLang="en-US" sz="1800">
                <a:latin typeface="Arial" charset="0"/>
                <a:ea typeface="돋움" pitchFamily="50" charset="-127"/>
              </a:rPr>
              <a:t>외상매출금</a:t>
            </a:r>
          </a:p>
        </p:txBody>
      </p:sp>
      <p:sp>
        <p:nvSpPr>
          <p:cNvPr id="5125" name="AutoShape 5"/>
          <p:cNvSpPr>
            <a:spLocks noChangeArrowheads="1"/>
          </p:cNvSpPr>
          <p:nvPr/>
        </p:nvSpPr>
        <p:spPr bwMode="auto">
          <a:xfrm>
            <a:off x="3214688" y="3962400"/>
            <a:ext cx="2362200" cy="533400"/>
          </a:xfrm>
          <a:prstGeom prst="roundRect">
            <a:avLst>
              <a:gd name="adj" fmla="val 12495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2075" tIns="46038" rIns="92075" bIns="46038" anchor="ctr"/>
          <a:lstStyle/>
          <a:p>
            <a:pPr defTabSz="762000" latinLnBrk="0">
              <a:defRPr/>
            </a:pPr>
            <a:r>
              <a:rPr lang="ko-KR" altLang="en-US" sz="1800">
                <a:latin typeface="Arial" charset="0"/>
                <a:ea typeface="돋움" pitchFamily="50" charset="-127"/>
              </a:rPr>
              <a:t>포괄적인 데이터 모형</a:t>
            </a:r>
          </a:p>
        </p:txBody>
      </p:sp>
      <p:sp>
        <p:nvSpPr>
          <p:cNvPr id="5126" name="AutoShape 6"/>
          <p:cNvSpPr>
            <a:spLocks noChangeArrowheads="1"/>
          </p:cNvSpPr>
          <p:nvPr/>
        </p:nvSpPr>
        <p:spPr bwMode="auto">
          <a:xfrm>
            <a:off x="5791200" y="2743200"/>
            <a:ext cx="1600200" cy="533400"/>
          </a:xfrm>
          <a:prstGeom prst="roundRect">
            <a:avLst>
              <a:gd name="adj" fmla="val 12495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2075" tIns="46038" rIns="92075" bIns="46038" anchor="ctr"/>
          <a:lstStyle/>
          <a:p>
            <a:pPr defTabSz="762000" latinLnBrk="0">
              <a:defRPr/>
            </a:pPr>
            <a:r>
              <a:rPr lang="ko-KR" altLang="en-US" sz="1800">
                <a:latin typeface="Arial" charset="0"/>
                <a:ea typeface="돋움" pitchFamily="50" charset="-127"/>
              </a:rPr>
              <a:t>재고자산통제</a:t>
            </a: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2209800" y="2743200"/>
            <a:ext cx="1066800" cy="533400"/>
          </a:xfrm>
          <a:prstGeom prst="roundRect">
            <a:avLst>
              <a:gd name="adj" fmla="val 12495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2075" tIns="46038" rIns="92075" bIns="46038" anchor="ctr"/>
          <a:lstStyle/>
          <a:p>
            <a:pPr defTabSz="762000" latinLnBrk="0">
              <a:defRPr/>
            </a:pPr>
            <a:r>
              <a:rPr lang="ko-KR" altLang="en-US" sz="1800">
                <a:latin typeface="Arial" charset="0"/>
                <a:ea typeface="돋움" pitchFamily="50" charset="-127"/>
              </a:rPr>
              <a:t>주문입력</a:t>
            </a:r>
          </a:p>
        </p:txBody>
      </p:sp>
      <p:sp>
        <p:nvSpPr>
          <p:cNvPr id="5128" name="AutoShape 8"/>
          <p:cNvSpPr>
            <a:spLocks noChangeArrowheads="1"/>
          </p:cNvSpPr>
          <p:nvPr/>
        </p:nvSpPr>
        <p:spPr bwMode="auto">
          <a:xfrm>
            <a:off x="3200400" y="5105400"/>
            <a:ext cx="2362200" cy="533400"/>
          </a:xfrm>
          <a:prstGeom prst="roundRect">
            <a:avLst>
              <a:gd name="adj" fmla="val 12495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2075" tIns="46038" rIns="92075" bIns="46038" anchor="ctr"/>
          <a:lstStyle/>
          <a:p>
            <a:pPr defTabSz="762000" latinLnBrk="0">
              <a:defRPr/>
            </a:pPr>
            <a:r>
              <a:rPr lang="ko-KR" altLang="en-US" sz="1800">
                <a:latin typeface="Arial" charset="0"/>
                <a:ea typeface="돋움" pitchFamily="50" charset="-127"/>
              </a:rPr>
              <a:t>데이터 베이스 도식</a:t>
            </a:r>
          </a:p>
        </p:txBody>
      </p:sp>
      <p:sp>
        <p:nvSpPr>
          <p:cNvPr id="5129" name="AutoShape 9"/>
          <p:cNvSpPr>
            <a:spLocks noChangeArrowheads="1"/>
          </p:cNvSpPr>
          <p:nvPr/>
        </p:nvSpPr>
        <p:spPr bwMode="auto">
          <a:xfrm>
            <a:off x="3595688" y="5943600"/>
            <a:ext cx="1600200" cy="533400"/>
          </a:xfrm>
          <a:prstGeom prst="roundRect">
            <a:avLst>
              <a:gd name="adj" fmla="val 12495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2075" tIns="46038" rIns="92075" bIns="46038" anchor="ctr"/>
          <a:lstStyle/>
          <a:p>
            <a:pPr defTabSz="762000" latinLnBrk="0">
              <a:defRPr/>
            </a:pPr>
            <a:r>
              <a:rPr lang="ko-KR" altLang="en-US" sz="1800">
                <a:latin typeface="Arial" charset="0"/>
                <a:ea typeface="돋움" pitchFamily="50" charset="-127"/>
              </a:rPr>
              <a:t>데이터베이스</a:t>
            </a:r>
          </a:p>
        </p:txBody>
      </p:sp>
      <p:sp>
        <p:nvSpPr>
          <p:cNvPr id="5130" name="Oval 10"/>
          <p:cNvSpPr>
            <a:spLocks noChangeArrowheads="1"/>
          </p:cNvSpPr>
          <p:nvPr/>
        </p:nvSpPr>
        <p:spPr bwMode="auto">
          <a:xfrm>
            <a:off x="762000" y="2971800"/>
            <a:ext cx="1295400" cy="304800"/>
          </a:xfrm>
          <a:prstGeom prst="ellipse">
            <a:avLst/>
          </a:prstGeom>
          <a:solidFill>
            <a:srgbClr val="006633"/>
          </a:soli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2075" tIns="46038" rIns="92075" bIns="46038" anchor="ctr"/>
          <a:lstStyle/>
          <a:p>
            <a:pPr algn="ctr" defTabSz="762000" latinLnBrk="0">
              <a:defRPr/>
            </a:pPr>
            <a:r>
              <a:rPr lang="ko-KR" altLang="en-US" sz="1800">
                <a:latin typeface="Arial" charset="0"/>
                <a:ea typeface="돋움" pitchFamily="50" charset="-127"/>
              </a:rPr>
              <a:t>외부모형</a:t>
            </a:r>
          </a:p>
        </p:txBody>
      </p:sp>
      <p:sp>
        <p:nvSpPr>
          <p:cNvPr id="5131" name="Oval 11"/>
          <p:cNvSpPr>
            <a:spLocks noChangeArrowheads="1"/>
          </p:cNvSpPr>
          <p:nvPr/>
        </p:nvSpPr>
        <p:spPr bwMode="auto">
          <a:xfrm>
            <a:off x="609600" y="3886200"/>
            <a:ext cx="1295400" cy="457200"/>
          </a:xfrm>
          <a:prstGeom prst="ellipse">
            <a:avLst/>
          </a:prstGeom>
          <a:solidFill>
            <a:srgbClr val="006633"/>
          </a:soli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2075" tIns="46038" rIns="92075" bIns="46038" anchor="ctr"/>
          <a:lstStyle/>
          <a:p>
            <a:pPr algn="ctr" defTabSz="762000" latinLnBrk="0">
              <a:defRPr/>
            </a:pPr>
            <a:r>
              <a:rPr lang="ko-KR" altLang="en-US" sz="1800">
                <a:latin typeface="Arial" charset="0"/>
                <a:ea typeface="돋움" pitchFamily="50" charset="-127"/>
              </a:rPr>
              <a:t>개념적 모형</a:t>
            </a:r>
          </a:p>
        </p:txBody>
      </p:sp>
      <p:sp>
        <p:nvSpPr>
          <p:cNvPr id="5132" name="Oval 12"/>
          <p:cNvSpPr>
            <a:spLocks noChangeArrowheads="1"/>
          </p:cNvSpPr>
          <p:nvPr/>
        </p:nvSpPr>
        <p:spPr bwMode="auto">
          <a:xfrm>
            <a:off x="762000" y="4800600"/>
            <a:ext cx="1600200" cy="685800"/>
          </a:xfrm>
          <a:prstGeom prst="ellipse">
            <a:avLst/>
          </a:prstGeom>
          <a:solidFill>
            <a:srgbClr val="006633"/>
          </a:soli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2075" tIns="46038" rIns="92075" bIns="46038" anchor="ctr"/>
          <a:lstStyle/>
          <a:p>
            <a:pPr algn="ctr" defTabSz="762000" latinLnBrk="0">
              <a:defRPr/>
            </a:pPr>
            <a:r>
              <a:rPr lang="ko-KR" altLang="en-US" sz="1800">
                <a:latin typeface="Arial" charset="0"/>
                <a:ea typeface="돋움" pitchFamily="50" charset="-127"/>
              </a:rPr>
              <a:t>내부모형</a:t>
            </a:r>
          </a:p>
          <a:p>
            <a:pPr algn="ctr" defTabSz="762000" latinLnBrk="0">
              <a:defRPr/>
            </a:pPr>
            <a:r>
              <a:rPr lang="ko-KR" altLang="en-US" sz="1800">
                <a:latin typeface="Arial" charset="0"/>
                <a:ea typeface="돋움" pitchFamily="50" charset="-127"/>
              </a:rPr>
              <a:t>또는 스키마</a:t>
            </a:r>
          </a:p>
        </p:txBody>
      </p:sp>
      <p:sp>
        <p:nvSpPr>
          <p:cNvPr id="5133" name="Oval 13"/>
          <p:cNvSpPr>
            <a:spLocks noChangeArrowheads="1"/>
          </p:cNvSpPr>
          <p:nvPr/>
        </p:nvSpPr>
        <p:spPr bwMode="auto">
          <a:xfrm>
            <a:off x="1295400" y="5867400"/>
            <a:ext cx="1524000" cy="457200"/>
          </a:xfrm>
          <a:prstGeom prst="ellipse">
            <a:avLst/>
          </a:prstGeom>
          <a:solidFill>
            <a:srgbClr val="006633"/>
          </a:soli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2075" tIns="46038" rIns="92075" bIns="46038" anchor="ctr"/>
          <a:lstStyle/>
          <a:p>
            <a:pPr algn="ctr" defTabSz="762000" latinLnBrk="0">
              <a:defRPr/>
            </a:pPr>
            <a:r>
              <a:rPr lang="ko-KR" altLang="en-US" sz="1800">
                <a:latin typeface="Arial" charset="0"/>
                <a:ea typeface="돋움" pitchFamily="50" charset="-127"/>
              </a:rPr>
              <a:t>물리적 실제</a:t>
            </a:r>
          </a:p>
        </p:txBody>
      </p:sp>
      <p:sp>
        <p:nvSpPr>
          <p:cNvPr id="9230" name="Line 14"/>
          <p:cNvSpPr>
            <a:spLocks noChangeShapeType="1"/>
          </p:cNvSpPr>
          <p:nvPr/>
        </p:nvSpPr>
        <p:spPr bwMode="auto">
          <a:xfrm>
            <a:off x="4419600" y="3352800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9231" name="Line 15"/>
          <p:cNvSpPr>
            <a:spLocks noChangeShapeType="1"/>
          </p:cNvSpPr>
          <p:nvPr/>
        </p:nvSpPr>
        <p:spPr bwMode="auto">
          <a:xfrm>
            <a:off x="4419600" y="45720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9232" name="Line 16"/>
          <p:cNvSpPr>
            <a:spLocks noChangeShapeType="1"/>
          </p:cNvSpPr>
          <p:nvPr/>
        </p:nvSpPr>
        <p:spPr bwMode="auto">
          <a:xfrm>
            <a:off x="4419600" y="57150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9233" name="Line 17"/>
          <p:cNvSpPr>
            <a:spLocks noChangeShapeType="1"/>
          </p:cNvSpPr>
          <p:nvPr/>
        </p:nvSpPr>
        <p:spPr bwMode="auto">
          <a:xfrm>
            <a:off x="2743200" y="335280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9234" name="Line 18"/>
          <p:cNvSpPr>
            <a:spLocks noChangeShapeType="1"/>
          </p:cNvSpPr>
          <p:nvPr/>
        </p:nvSpPr>
        <p:spPr bwMode="auto">
          <a:xfrm>
            <a:off x="2743200" y="4267200"/>
            <a:ext cx="45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9235" name="Line 19"/>
          <p:cNvSpPr>
            <a:spLocks noChangeShapeType="1"/>
          </p:cNvSpPr>
          <p:nvPr/>
        </p:nvSpPr>
        <p:spPr bwMode="auto">
          <a:xfrm>
            <a:off x="5638800" y="4343400"/>
            <a:ext cx="838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9236" name="Line 20"/>
          <p:cNvSpPr>
            <a:spLocks noChangeShapeType="1"/>
          </p:cNvSpPr>
          <p:nvPr/>
        </p:nvSpPr>
        <p:spPr bwMode="auto">
          <a:xfrm flipV="1">
            <a:off x="6477000" y="3352800"/>
            <a:ext cx="0" cy="990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141" name="Oval 21"/>
          <p:cNvSpPr>
            <a:spLocks noChangeArrowheads="1"/>
          </p:cNvSpPr>
          <p:nvPr/>
        </p:nvSpPr>
        <p:spPr bwMode="auto">
          <a:xfrm>
            <a:off x="7543800" y="2743200"/>
            <a:ext cx="1295400" cy="457200"/>
          </a:xfrm>
          <a:prstGeom prst="ellipse">
            <a:avLst/>
          </a:prstGeom>
          <a:solidFill>
            <a:srgbClr val="006633"/>
          </a:soli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2075" tIns="46038" rIns="92075" bIns="46038" anchor="ctr"/>
          <a:lstStyle/>
          <a:p>
            <a:pPr algn="ctr" defTabSz="762000" latinLnBrk="0">
              <a:defRPr/>
            </a:pPr>
            <a:r>
              <a:rPr lang="ko-KR" altLang="en-US" sz="1800">
                <a:latin typeface="Arial" charset="0"/>
                <a:ea typeface="돋움" pitchFamily="50" charset="-127"/>
              </a:rPr>
              <a:t>이용자 이해</a:t>
            </a:r>
          </a:p>
        </p:txBody>
      </p:sp>
      <p:sp>
        <p:nvSpPr>
          <p:cNvPr id="5142" name="Oval 22"/>
          <p:cNvSpPr>
            <a:spLocks noChangeArrowheads="1"/>
          </p:cNvSpPr>
          <p:nvPr/>
        </p:nvSpPr>
        <p:spPr bwMode="auto">
          <a:xfrm>
            <a:off x="6629400" y="3505200"/>
            <a:ext cx="1676400" cy="609600"/>
          </a:xfrm>
          <a:prstGeom prst="ellipse">
            <a:avLst/>
          </a:prstGeom>
          <a:solidFill>
            <a:srgbClr val="006633"/>
          </a:soli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2075" tIns="46038" rIns="92075" bIns="46038" anchor="ctr"/>
          <a:lstStyle/>
          <a:p>
            <a:pPr algn="ctr" defTabSz="762000" fontAlgn="t" latinLnBrk="0">
              <a:defRPr/>
            </a:pPr>
            <a:r>
              <a:rPr lang="ko-KR" altLang="en-US" sz="1800">
                <a:latin typeface="Arial" charset="0"/>
                <a:ea typeface="돋움" pitchFamily="50" charset="-127"/>
              </a:rPr>
              <a:t>완선성</a:t>
            </a:r>
            <a:r>
              <a:rPr lang="en-US" altLang="ko-KR" sz="1800">
                <a:latin typeface="Arial" charset="0"/>
                <a:ea typeface="돋움" pitchFamily="50" charset="-127"/>
              </a:rPr>
              <a:t>, </a:t>
            </a:r>
            <a:r>
              <a:rPr lang="ko-KR" altLang="en-US" sz="1800">
                <a:latin typeface="Arial" charset="0"/>
                <a:ea typeface="돋움" pitchFamily="50" charset="-127"/>
              </a:rPr>
              <a:t>통합</a:t>
            </a:r>
          </a:p>
          <a:p>
            <a:pPr algn="ctr" defTabSz="762000" fontAlgn="t" latinLnBrk="0">
              <a:defRPr/>
            </a:pPr>
            <a:r>
              <a:rPr lang="ko-KR" altLang="en-US" sz="1800">
                <a:latin typeface="Arial" charset="0"/>
                <a:ea typeface="돋움" pitchFamily="50" charset="-127"/>
              </a:rPr>
              <a:t>일관성</a:t>
            </a:r>
          </a:p>
        </p:txBody>
      </p:sp>
      <p:sp>
        <p:nvSpPr>
          <p:cNvPr id="5143" name="Oval 23"/>
          <p:cNvSpPr>
            <a:spLocks noChangeArrowheads="1"/>
          </p:cNvSpPr>
          <p:nvPr/>
        </p:nvSpPr>
        <p:spPr bwMode="auto">
          <a:xfrm>
            <a:off x="5257800" y="4572000"/>
            <a:ext cx="2971800" cy="457200"/>
          </a:xfrm>
          <a:prstGeom prst="ellipse">
            <a:avLst/>
          </a:prstGeom>
          <a:solidFill>
            <a:srgbClr val="006633"/>
          </a:soli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2075" tIns="46038" rIns="92075" bIns="46038" anchor="ctr"/>
          <a:lstStyle/>
          <a:p>
            <a:pPr algn="ctr" defTabSz="762000" latinLnBrk="0">
              <a:defRPr/>
            </a:pPr>
            <a:r>
              <a:rPr lang="ko-KR" altLang="en-US" sz="1800">
                <a:latin typeface="Arial" charset="0"/>
                <a:ea typeface="돋움" pitchFamily="50" charset="-127"/>
              </a:rPr>
              <a:t>능률성</a:t>
            </a:r>
            <a:r>
              <a:rPr lang="en-US" altLang="ko-KR" sz="1800">
                <a:latin typeface="Arial" charset="0"/>
                <a:ea typeface="돋움" pitchFamily="50" charset="-127"/>
              </a:rPr>
              <a:t>, </a:t>
            </a:r>
            <a:r>
              <a:rPr lang="ko-KR" altLang="en-US" sz="1800">
                <a:latin typeface="Arial" charset="0"/>
                <a:ea typeface="돋움" pitchFamily="50" charset="-127"/>
              </a:rPr>
              <a:t>안전성</a:t>
            </a:r>
            <a:r>
              <a:rPr lang="en-US" altLang="ko-KR" sz="1800">
                <a:latin typeface="Arial" charset="0"/>
                <a:ea typeface="돋움" pitchFamily="50" charset="-127"/>
              </a:rPr>
              <a:t>, </a:t>
            </a:r>
            <a:r>
              <a:rPr lang="ko-KR" altLang="en-US" sz="1800">
                <a:latin typeface="Arial" charset="0"/>
                <a:ea typeface="돋움" pitchFamily="50" charset="-127"/>
              </a:rPr>
              <a:t>보전성</a:t>
            </a:r>
          </a:p>
        </p:txBody>
      </p:sp>
      <p:sp>
        <p:nvSpPr>
          <p:cNvPr id="5144" name="Oval 24"/>
          <p:cNvSpPr>
            <a:spLocks noChangeArrowheads="1"/>
          </p:cNvSpPr>
          <p:nvPr/>
        </p:nvSpPr>
        <p:spPr bwMode="auto">
          <a:xfrm>
            <a:off x="5791200" y="5334000"/>
            <a:ext cx="2971800" cy="457200"/>
          </a:xfrm>
          <a:prstGeom prst="ellipse">
            <a:avLst/>
          </a:prstGeom>
          <a:solidFill>
            <a:srgbClr val="006633"/>
          </a:soli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2075" tIns="46038" rIns="92075" bIns="46038" anchor="ctr"/>
          <a:lstStyle/>
          <a:p>
            <a:pPr algn="ctr" defTabSz="762000" latinLnBrk="0">
              <a:defRPr/>
            </a:pPr>
            <a:r>
              <a:rPr lang="ko-KR" altLang="en-US" sz="1800">
                <a:latin typeface="Arial" charset="0"/>
                <a:ea typeface="돋움" pitchFamily="50" charset="-127"/>
              </a:rPr>
              <a:t>데이터베이스시스템의독립성</a:t>
            </a:r>
          </a:p>
        </p:txBody>
      </p:sp>
      <p:sp>
        <p:nvSpPr>
          <p:cNvPr id="5145" name="Oval 25"/>
          <p:cNvSpPr>
            <a:spLocks noChangeArrowheads="1"/>
          </p:cNvSpPr>
          <p:nvPr/>
        </p:nvSpPr>
        <p:spPr bwMode="auto">
          <a:xfrm>
            <a:off x="5410200" y="6096000"/>
            <a:ext cx="2667000" cy="381000"/>
          </a:xfrm>
          <a:prstGeom prst="ellipse">
            <a:avLst/>
          </a:prstGeom>
          <a:solidFill>
            <a:srgbClr val="006633"/>
          </a:soli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2075" tIns="46038" rIns="92075" bIns="46038" anchor="ctr"/>
          <a:lstStyle/>
          <a:p>
            <a:pPr algn="ctr" defTabSz="762000" latinLnBrk="0">
              <a:defRPr/>
            </a:pPr>
            <a:r>
              <a:rPr lang="ko-KR" altLang="en-US" sz="1800">
                <a:latin typeface="Arial" charset="0"/>
                <a:ea typeface="돋움" pitchFamily="50" charset="-127"/>
              </a:rPr>
              <a:t>프로그램 접근방법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44588"/>
            <a:ext cx="7772400" cy="608012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smtClean="0"/>
              <a:t>2. </a:t>
            </a:r>
            <a:r>
              <a:rPr lang="ko-KR" altLang="en-US" smtClean="0"/>
              <a:t>집합과 관계 및 일반화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altLang="ko-KR" smtClean="0"/>
              <a:t>(1) </a:t>
            </a:r>
            <a:r>
              <a:rPr lang="ko-KR" altLang="en-US" smtClean="0"/>
              <a:t>집합 </a:t>
            </a:r>
            <a:r>
              <a:rPr lang="en-US" altLang="ko-KR" smtClean="0"/>
              <a:t>(Aggreegation)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ko-KR" smtClean="0"/>
              <a:t>      </a:t>
            </a:r>
            <a:r>
              <a:rPr lang="ko-KR" altLang="en-US" smtClean="0"/>
              <a:t>집합은 부분과 전체</a:t>
            </a:r>
            <a:r>
              <a:rPr lang="en-US" altLang="ko-KR" smtClean="0"/>
              <a:t>(part-whole)</a:t>
            </a:r>
            <a:r>
              <a:rPr lang="ko-KR" altLang="en-US" smtClean="0"/>
              <a:t>를 표현하는 것으로 마름모로 나타낸다</a:t>
            </a:r>
            <a:r>
              <a:rPr lang="en-US" altLang="ko-KR" smtClean="0"/>
              <a:t>.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ko-KR" smtClean="0"/>
              <a:t>(2) </a:t>
            </a:r>
            <a:r>
              <a:rPr lang="ko-KR" altLang="en-US" smtClean="0"/>
              <a:t>일반화와 상속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ko-KR" altLang="en-US" smtClean="0"/>
              <a:t>     </a:t>
            </a:r>
            <a:r>
              <a:rPr lang="en-US" altLang="ko-KR" smtClean="0"/>
              <a:t>(generalization and inheritance)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ko-KR" smtClean="0"/>
              <a:t>     </a:t>
            </a:r>
            <a:r>
              <a:rPr lang="ko-KR" altLang="en-US" smtClean="0"/>
              <a:t>일반화는 상하위 객체 클래스 사이에 일정한 속성과 연산을 고유하는 것을 말한다</a:t>
            </a:r>
            <a:r>
              <a:rPr lang="en-US" altLang="ko-KR" smtClean="0"/>
              <a:t>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pic>
        <p:nvPicPr>
          <p:cNvPr id="46083" name="_x86356488" descr="DRW00000f50135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000125"/>
            <a:ext cx="8501062" cy="564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직사각형 5"/>
          <p:cNvSpPr>
            <a:spLocks noChangeArrowheads="1"/>
          </p:cNvSpPr>
          <p:nvPr/>
        </p:nvSpPr>
        <p:spPr bwMode="auto">
          <a:xfrm>
            <a:off x="2428875" y="285750"/>
            <a:ext cx="41084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/>
            <a:r>
              <a:rPr lang="ko-KR" altLang="en-US"/>
              <a:t>계정의 일반화와 상속의 도시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altLang="ko-KR" dirty="0" smtClean="0"/>
              <a:t>5. </a:t>
            </a:r>
            <a:r>
              <a:rPr lang="ko-KR" altLang="en-US" dirty="0" smtClean="0"/>
              <a:t>동태모형화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>
              <a:buFont typeface="Wingdings" pitchFamily="2" charset="2"/>
              <a:buNone/>
            </a:pPr>
            <a:r>
              <a:rPr lang="en-US" altLang="ko-KR" smtClean="0"/>
              <a:t>(1) </a:t>
            </a:r>
            <a:r>
              <a:rPr lang="ko-KR" altLang="en-US" smtClean="0"/>
              <a:t>사건과 상태</a:t>
            </a:r>
          </a:p>
          <a:p>
            <a:pPr eaLnBrk="1" hangingPunct="1"/>
            <a:endParaRPr lang="ko-KR" altLang="en-US" smtClean="0"/>
          </a:p>
          <a:p>
            <a:pPr eaLnBrk="1" hangingPunct="1"/>
            <a:r>
              <a:rPr lang="ko-KR" altLang="en-US" smtClean="0"/>
              <a:t>한 객체가 다른 객체를 자극했을 때 </a:t>
            </a:r>
          </a:p>
          <a:p>
            <a:pPr lvl="1" eaLnBrk="1" hangingPunct="1">
              <a:buSzPct val="70000"/>
              <a:buFont typeface="Monotype Sorts" pitchFamily="2" charset="2"/>
              <a:buChar char="à"/>
            </a:pPr>
            <a:r>
              <a:rPr lang="en-US" altLang="ko-KR" smtClean="0"/>
              <a:t>event</a:t>
            </a:r>
          </a:p>
          <a:p>
            <a:pPr eaLnBrk="1" hangingPunct="1"/>
            <a:r>
              <a:rPr lang="ko-KR" altLang="en-US" smtClean="0"/>
              <a:t>사건이 발생된 이후의 결과 </a:t>
            </a:r>
          </a:p>
          <a:p>
            <a:pPr lvl="1" eaLnBrk="1" hangingPunct="1">
              <a:buFont typeface="Monotype Sorts" pitchFamily="2" charset="2"/>
              <a:buChar char="à"/>
            </a:pPr>
            <a:r>
              <a:rPr lang="en-US" altLang="ko-KR" smtClean="0"/>
              <a:t>state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9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99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1" grpId="0" build="p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44588"/>
            <a:ext cx="7772400" cy="608012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smtClean="0"/>
              <a:t>(1) </a:t>
            </a:r>
            <a:r>
              <a:rPr lang="ko-KR" altLang="en-US" smtClean="0"/>
              <a:t>사건</a:t>
            </a:r>
            <a:r>
              <a:rPr lang="en-US" altLang="ko-KR" smtClean="0"/>
              <a:t>(EVENTS)</a:t>
            </a:r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228600" y="2057400"/>
            <a:ext cx="8626475" cy="344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/>
            <a:r>
              <a:rPr lang="ko-KR" altLang="en-US" sz="2800"/>
              <a:t>사건은 어떤 시점에서 발생하는 것이고</a:t>
            </a:r>
            <a:r>
              <a:rPr lang="en-US" altLang="ko-KR" sz="2800"/>
              <a:t>, </a:t>
            </a:r>
            <a:r>
              <a:rPr lang="ko-KR" altLang="en-US" sz="2800"/>
              <a:t>한 객체로부터 다른 객체로의 정보 전달하는 한 방법이다</a:t>
            </a:r>
            <a:r>
              <a:rPr lang="en-US" altLang="ko-KR" sz="2800"/>
              <a:t>.  </a:t>
            </a:r>
          </a:p>
          <a:p>
            <a:pPr eaLnBrk="1" hangingPunct="1"/>
            <a:endParaRPr lang="en-US" altLang="ko-KR" sz="2800"/>
          </a:p>
          <a:p>
            <a:pPr eaLnBrk="1" hangingPunct="1"/>
            <a:r>
              <a:rPr lang="ko-KR" altLang="en-US" sz="2800"/>
              <a:t>모든 사건은 유일한 발생이지만 우리는  그들을 사건 통합</a:t>
            </a:r>
            <a:r>
              <a:rPr lang="en-US" altLang="ko-KR" sz="2800"/>
              <a:t>(</a:t>
            </a:r>
            <a:r>
              <a:rPr lang="ko-KR" altLang="en-US" sz="2800"/>
              <a:t>클래스</a:t>
            </a:r>
            <a:r>
              <a:rPr lang="en-US" altLang="ko-KR" sz="2800"/>
              <a:t>)</a:t>
            </a:r>
            <a:r>
              <a:rPr lang="ko-KR" altLang="en-US" sz="2800"/>
              <a:t>로 그룹을 짓고 각 사건 통합에 보통의 구조와 행위를 가리키는 이름을 부여한다</a:t>
            </a:r>
            <a:r>
              <a:rPr lang="en-US" altLang="ko-KR" sz="2800"/>
              <a:t>.</a:t>
            </a:r>
          </a:p>
          <a:p>
            <a:pPr eaLnBrk="1" hangingPunct="1"/>
            <a:endParaRPr lang="en-US" altLang="ko-KR" sz="2800"/>
          </a:p>
          <a:p>
            <a:pPr eaLnBrk="1" hangingPunct="1"/>
            <a:endParaRPr lang="en-US" altLang="ko-KR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smtClean="0"/>
              <a:t>사건 집합과 속성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524000"/>
            <a:ext cx="3886200" cy="4953000"/>
          </a:xfrm>
        </p:spPr>
        <p:txBody>
          <a:bodyPr/>
          <a:lstStyle/>
          <a:p>
            <a:pPr eaLnBrk="1" hangingPunct="1"/>
            <a:r>
              <a:rPr lang="ko-KR" altLang="en-US" sz="2800" smtClean="0"/>
              <a:t>비행기 출발</a:t>
            </a:r>
            <a:r>
              <a:rPr lang="en-US" altLang="ko-KR" sz="2800" smtClean="0"/>
              <a:t>(</a:t>
            </a:r>
            <a:r>
              <a:rPr lang="ko-KR" altLang="en-US" sz="2800" smtClean="0"/>
              <a:t>비행기</a:t>
            </a:r>
            <a:r>
              <a:rPr lang="en-US" altLang="ko-KR" sz="2800" smtClean="0"/>
              <a:t>,</a:t>
            </a:r>
            <a:r>
              <a:rPr lang="ko-KR" altLang="en-US" sz="2800" smtClean="0"/>
              <a:t>출항번호</a:t>
            </a:r>
            <a:r>
              <a:rPr lang="en-US" altLang="ko-KR" sz="2800" smtClean="0"/>
              <a:t>, </a:t>
            </a:r>
            <a:r>
              <a:rPr lang="ko-KR" altLang="en-US" sz="2800" smtClean="0"/>
              <a:t>도시</a:t>
            </a:r>
            <a:r>
              <a:rPr lang="en-US" altLang="ko-KR" sz="2800" smtClean="0"/>
              <a:t>)</a:t>
            </a:r>
          </a:p>
          <a:p>
            <a:pPr eaLnBrk="1" hangingPunct="1"/>
            <a:r>
              <a:rPr lang="ko-KR" altLang="en-US" sz="2800" smtClean="0"/>
              <a:t>마우스 버튼 누르기</a:t>
            </a:r>
            <a:r>
              <a:rPr lang="en-US" altLang="ko-KR" sz="2800" smtClean="0"/>
              <a:t>(</a:t>
            </a:r>
            <a:r>
              <a:rPr lang="ko-KR" altLang="en-US" sz="2800" smtClean="0"/>
              <a:t>버튼</a:t>
            </a:r>
            <a:r>
              <a:rPr lang="en-US" altLang="ko-KR" sz="2800" smtClean="0"/>
              <a:t>, </a:t>
            </a:r>
            <a:r>
              <a:rPr lang="ko-KR" altLang="en-US" sz="2800" smtClean="0"/>
              <a:t>위치</a:t>
            </a:r>
            <a:r>
              <a:rPr lang="en-US" altLang="ko-KR" sz="2800" smtClean="0"/>
              <a:t>)</a:t>
            </a:r>
          </a:p>
          <a:p>
            <a:pPr eaLnBrk="1" hangingPunct="1"/>
            <a:r>
              <a:rPr lang="ko-KR" altLang="en-US" sz="2800" smtClean="0"/>
              <a:t>문자형을 입력하기</a:t>
            </a:r>
            <a:r>
              <a:rPr lang="en-US" altLang="ko-KR" sz="2800" smtClean="0"/>
              <a:t>(</a:t>
            </a:r>
            <a:r>
              <a:rPr lang="ko-KR" altLang="en-US" sz="2800" smtClean="0"/>
              <a:t>본문</a:t>
            </a:r>
            <a:r>
              <a:rPr lang="en-US" altLang="ko-KR" sz="2800" smtClean="0"/>
              <a:t>)</a:t>
            </a:r>
          </a:p>
          <a:p>
            <a:pPr eaLnBrk="1" hangingPunct="1"/>
            <a:r>
              <a:rPr lang="ko-KR" altLang="en-US" sz="2800" smtClean="0"/>
              <a:t>수화기를 들기</a:t>
            </a:r>
          </a:p>
          <a:p>
            <a:pPr eaLnBrk="1" hangingPunct="1"/>
            <a:r>
              <a:rPr lang="ko-KR" altLang="en-US" sz="2800" smtClean="0"/>
              <a:t>숫자를 돌리기</a:t>
            </a:r>
            <a:r>
              <a:rPr lang="en-US" altLang="ko-KR" sz="2800" smtClean="0"/>
              <a:t>(</a:t>
            </a:r>
            <a:r>
              <a:rPr lang="ko-KR" altLang="en-US" sz="2800" smtClean="0"/>
              <a:t>숫자</a:t>
            </a:r>
            <a:r>
              <a:rPr lang="en-US" altLang="ko-KR" sz="2800" smtClean="0"/>
              <a:t>)</a:t>
            </a:r>
          </a:p>
          <a:p>
            <a:pPr eaLnBrk="1" hangingPunct="1"/>
            <a:r>
              <a:rPr lang="ko-KR" altLang="en-US" sz="2800" smtClean="0"/>
              <a:t>엔진속도를 위험지역에 들어가다</a:t>
            </a:r>
            <a:r>
              <a:rPr lang="en-US" altLang="ko-KR" sz="2800" smtClean="0"/>
              <a:t>. </a:t>
            </a:r>
          </a:p>
        </p:txBody>
      </p:sp>
      <p:graphicFrame>
        <p:nvGraphicFramePr>
          <p:cNvPr id="2050" name="Object 4"/>
          <p:cNvGraphicFramePr>
            <a:graphicFrameLocks noGrp="1" noChangeAspect="1"/>
          </p:cNvGraphicFramePr>
          <p:nvPr>
            <p:ph type="clipArt" sz="half" idx="2"/>
          </p:nvPr>
        </p:nvGraphicFramePr>
        <p:xfrm>
          <a:off x="4876800" y="1600200"/>
          <a:ext cx="3810000" cy="259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클립" r:id="rId3" imgW="5317920" imgH="3085560" progId="MS_ClipArt_Gallery.2">
                  <p:embed/>
                </p:oleObj>
              </mc:Choice>
              <mc:Fallback>
                <p:oleObj name="클립" r:id="rId3" imgW="5317920" imgH="3085560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1600200"/>
                        <a:ext cx="3810000" cy="2590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5"/>
          <p:cNvGraphicFramePr>
            <a:graphicFrameLocks noChangeAspect="1"/>
          </p:cNvGraphicFramePr>
          <p:nvPr/>
        </p:nvGraphicFramePr>
        <p:xfrm>
          <a:off x="5105400" y="4495800"/>
          <a:ext cx="3429000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클립" r:id="rId5" imgW="6544800" imgH="1706400" progId="MS_ClipArt_Gallery.2">
                  <p:embed/>
                </p:oleObj>
              </mc:Choice>
              <mc:Fallback>
                <p:oleObj name="클립" r:id="rId5" imgW="6544800" imgH="1706400" progId="MS_ClipArt_Gallery.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4495800"/>
                        <a:ext cx="3429000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44588"/>
            <a:ext cx="7772400" cy="608012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smtClean="0"/>
              <a:t>(2) </a:t>
            </a:r>
            <a:r>
              <a:rPr lang="ko-KR" altLang="en-US" smtClean="0"/>
              <a:t>상태</a:t>
            </a:r>
            <a:r>
              <a:rPr lang="en-US" altLang="ko-KR" smtClean="0"/>
              <a:t>(STATES)</a:t>
            </a:r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228600" y="2286000"/>
            <a:ext cx="8763000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/>
            <a:r>
              <a:rPr lang="ko-KR" altLang="en-US" sz="3200"/>
              <a:t>상태는 속성값과 객체의 연관이 추상이다</a:t>
            </a:r>
            <a:r>
              <a:rPr lang="en-US" altLang="ko-KR" sz="3200"/>
              <a:t>.  </a:t>
            </a:r>
          </a:p>
          <a:p>
            <a:pPr eaLnBrk="1" hangingPunct="1"/>
            <a:endParaRPr lang="en-US" altLang="ko-KR" sz="3200"/>
          </a:p>
          <a:p>
            <a:pPr eaLnBrk="1" hangingPunct="1"/>
            <a:r>
              <a:rPr lang="ko-KR" altLang="en-US" sz="3200"/>
              <a:t>즉</a:t>
            </a:r>
            <a:r>
              <a:rPr lang="en-US" altLang="ko-KR" sz="3200"/>
              <a:t>, </a:t>
            </a:r>
            <a:r>
              <a:rPr lang="ko-KR" altLang="en-US" sz="3200"/>
              <a:t>상태는 입력 사건을 위해 객체의 반응을</a:t>
            </a:r>
          </a:p>
          <a:p>
            <a:pPr eaLnBrk="1" hangingPunct="1"/>
            <a:r>
              <a:rPr lang="ko-KR" altLang="en-US" sz="3200"/>
              <a:t> 상술하는것이다</a:t>
            </a:r>
            <a:r>
              <a:rPr lang="en-US" altLang="ko-KR" sz="3200"/>
              <a:t>.</a:t>
            </a:r>
          </a:p>
          <a:p>
            <a:pPr eaLnBrk="1" hangingPunct="1"/>
            <a:endParaRPr lang="en-US" altLang="ko-KR" sz="3200"/>
          </a:p>
          <a:p>
            <a:pPr eaLnBrk="1" hangingPunct="1"/>
            <a:r>
              <a:rPr lang="ko-KR" altLang="en-US" sz="3200"/>
              <a:t>즉</a:t>
            </a:r>
            <a:r>
              <a:rPr lang="en-US" altLang="ko-KR" sz="3200"/>
              <a:t>, </a:t>
            </a:r>
            <a:r>
              <a:rPr lang="ko-KR" altLang="en-US" sz="3200"/>
              <a:t>상태는 사건이 발생된 이후의 결과를 말한다</a:t>
            </a:r>
            <a:r>
              <a:rPr lang="en-US" altLang="ko-KR" sz="3200"/>
              <a:t>.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smtClean="0"/>
              <a:t>상태의 다양한 특성화</a:t>
            </a:r>
          </a:p>
        </p:txBody>
      </p:sp>
      <p:graphicFrame>
        <p:nvGraphicFramePr>
          <p:cNvPr id="3074" name="Object 3"/>
          <p:cNvGraphicFramePr>
            <a:graphicFrameLocks noGrp="1" noChangeAspect="1"/>
          </p:cNvGraphicFramePr>
          <p:nvPr>
            <p:ph type="clipArt" sz="half" idx="1"/>
          </p:nvPr>
        </p:nvGraphicFramePr>
        <p:xfrm>
          <a:off x="457200" y="1600200"/>
          <a:ext cx="3810000" cy="439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클립" r:id="rId3" imgW="3063600" imgH="3147480" progId="MS_ClipArt_Gallery.2">
                  <p:embed/>
                </p:oleObj>
              </mc:Choice>
              <mc:Fallback>
                <p:oleObj name="클립" r:id="rId3" imgW="3063600" imgH="3147480" progId="MS_ClipArt_Gallery.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600200"/>
                        <a:ext cx="3810000" cy="4395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990600"/>
            <a:ext cx="4267200" cy="5486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ko-KR" altLang="en-US" sz="2800" smtClean="0"/>
              <a:t>상태 </a:t>
            </a:r>
            <a:r>
              <a:rPr lang="en-US" altLang="ko-KR" sz="2800" smtClean="0"/>
              <a:t>: </a:t>
            </a:r>
            <a:r>
              <a:rPr lang="ko-KR" altLang="en-US" sz="2800" smtClean="0"/>
              <a:t>자명종이 울림</a:t>
            </a:r>
          </a:p>
          <a:p>
            <a:pPr eaLnBrk="1" hangingPunct="1">
              <a:lnSpc>
                <a:spcPct val="90000"/>
              </a:lnSpc>
            </a:pPr>
            <a:r>
              <a:rPr lang="ko-KR" altLang="en-US" sz="2800" smtClean="0"/>
              <a:t>설명 </a:t>
            </a:r>
            <a:r>
              <a:rPr lang="en-US" altLang="ko-KR" sz="2800" smtClean="0"/>
              <a:t>: </a:t>
            </a:r>
            <a:r>
              <a:rPr lang="ko-KR" altLang="en-US" sz="2800" smtClean="0"/>
              <a:t>지정한 시간을 가리키기 위해 울림</a:t>
            </a:r>
          </a:p>
          <a:p>
            <a:pPr eaLnBrk="1" hangingPunct="1">
              <a:lnSpc>
                <a:spcPct val="90000"/>
              </a:lnSpc>
            </a:pPr>
            <a:r>
              <a:rPr lang="ko-KR" altLang="en-US" sz="2800" smtClean="0"/>
              <a:t>상태가 나타나게 된 사건 결과 </a:t>
            </a:r>
            <a:r>
              <a:rPr lang="en-US" altLang="ko-KR" sz="2800" smtClean="0"/>
              <a:t>: </a:t>
            </a:r>
            <a:r>
              <a:rPr lang="ko-KR" altLang="en-US" sz="2800" smtClean="0"/>
              <a:t>지정시간</a:t>
            </a:r>
            <a:r>
              <a:rPr lang="en-US" altLang="ko-KR" sz="2800" smtClean="0"/>
              <a:t>, </a:t>
            </a:r>
            <a:r>
              <a:rPr lang="ko-KR" altLang="en-US" sz="2800" smtClean="0"/>
              <a:t>현재시간</a:t>
            </a:r>
            <a:r>
              <a:rPr lang="en-US" altLang="ko-KR" sz="2800" smtClean="0"/>
              <a:t>=</a:t>
            </a:r>
            <a:r>
              <a:rPr lang="ko-KR" altLang="en-US" sz="2800" smtClean="0"/>
              <a:t>지정시간</a:t>
            </a:r>
          </a:p>
          <a:p>
            <a:pPr eaLnBrk="1" hangingPunct="1">
              <a:lnSpc>
                <a:spcPct val="90000"/>
              </a:lnSpc>
            </a:pPr>
            <a:r>
              <a:rPr lang="ko-KR" altLang="en-US" sz="2800" smtClean="0"/>
              <a:t>상태를 특징짓는 조건 </a:t>
            </a:r>
            <a:r>
              <a:rPr lang="en-US" altLang="ko-KR" sz="2800" smtClean="0"/>
              <a:t>: </a:t>
            </a:r>
            <a:r>
              <a:rPr lang="ko-KR" altLang="en-US" sz="2800" smtClean="0"/>
              <a:t>울릴 때까지 버튼을 누르지 말 것</a:t>
            </a:r>
          </a:p>
          <a:p>
            <a:pPr eaLnBrk="1" hangingPunct="1">
              <a:lnSpc>
                <a:spcPct val="90000"/>
              </a:lnSpc>
            </a:pPr>
            <a:r>
              <a:rPr lang="ko-KR" altLang="en-US" sz="2800" smtClean="0"/>
              <a:t>상태에서 받아들일 수 있는 사건 </a:t>
            </a:r>
            <a:r>
              <a:rPr lang="en-US" altLang="ko-KR" sz="2800" smtClean="0"/>
              <a:t>: </a:t>
            </a:r>
            <a:r>
              <a:rPr lang="ko-KR" altLang="en-US" sz="2800" smtClean="0"/>
              <a:t>사건</a:t>
            </a:r>
            <a:r>
              <a:rPr lang="en-US" altLang="ko-KR" sz="2800" smtClean="0"/>
              <a:t>, </a:t>
            </a:r>
            <a:r>
              <a:rPr lang="ko-KR" altLang="en-US" sz="2800" smtClean="0"/>
              <a:t>활동</a:t>
            </a:r>
            <a:r>
              <a:rPr lang="en-US" altLang="ko-KR" sz="2800" smtClean="0"/>
              <a:t>, </a:t>
            </a:r>
            <a:r>
              <a:rPr lang="ko-KR" altLang="en-US" sz="2800" smtClean="0"/>
              <a:t>다음 상태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44588"/>
            <a:ext cx="7772400" cy="608012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smtClean="0"/>
              <a:t>3) </a:t>
            </a:r>
            <a:r>
              <a:rPr lang="ko-KR" altLang="en-US" smtClean="0"/>
              <a:t>동시성</a:t>
            </a:r>
            <a:r>
              <a:rPr lang="en-US" altLang="ko-KR" smtClean="0"/>
              <a:t>(concurrency)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ko-KR" smtClean="0"/>
          </a:p>
          <a:p>
            <a:pPr eaLnBrk="1" hangingPunct="1"/>
            <a:r>
              <a:rPr lang="ko-KR" altLang="en-US" smtClean="0"/>
              <a:t>통합</a:t>
            </a:r>
            <a:r>
              <a:rPr lang="en-US" altLang="ko-KR" smtClean="0"/>
              <a:t>(Aggregation)</a:t>
            </a:r>
            <a:r>
              <a:rPr lang="ko-KR" altLang="en-US" smtClean="0"/>
              <a:t>은 동시성</a:t>
            </a:r>
            <a:r>
              <a:rPr lang="en-US" altLang="ko-KR" smtClean="0"/>
              <a:t>(concurrency)</a:t>
            </a:r>
            <a:r>
              <a:rPr lang="ko-KR" altLang="en-US" smtClean="0"/>
              <a:t>을 수반한다</a:t>
            </a:r>
            <a:r>
              <a:rPr lang="en-US" altLang="ko-KR" smtClean="0"/>
              <a:t>.</a:t>
            </a:r>
          </a:p>
          <a:p>
            <a:pPr eaLnBrk="1" hangingPunct="1"/>
            <a:endParaRPr lang="en-US" altLang="ko-KR" smtClean="0"/>
          </a:p>
          <a:p>
            <a:pPr eaLnBrk="1" hangingPunct="1"/>
            <a:r>
              <a:rPr lang="ko-KR" altLang="en-US" smtClean="0"/>
              <a:t>통합은 </a:t>
            </a:r>
            <a:r>
              <a:rPr lang="ko-KR" altLang="en-US" smtClean="0">
                <a:latin typeface="Times New Roman" pitchFamily="18" charset="0"/>
              </a:rPr>
              <a:t>‘</a:t>
            </a:r>
            <a:r>
              <a:rPr lang="en-US" altLang="ko-KR" smtClean="0"/>
              <a:t>and-</a:t>
            </a:r>
            <a:r>
              <a:rPr lang="ko-KR" altLang="en-US" smtClean="0"/>
              <a:t>관계</a:t>
            </a:r>
            <a:r>
              <a:rPr lang="en-US" altLang="ko-KR" smtClean="0"/>
              <a:t>(Relationship)</a:t>
            </a:r>
            <a:r>
              <a:rPr lang="en-US" altLang="ko-KR" smtClean="0">
                <a:latin typeface="Times New Roman" pitchFamily="18" charset="0"/>
              </a:rPr>
              <a:t>’</a:t>
            </a:r>
            <a:r>
              <a:rPr lang="ko-KR" altLang="en-US" smtClean="0"/>
              <a:t>이다</a:t>
            </a:r>
            <a:r>
              <a:rPr lang="en-US" altLang="ko-KR" smtClean="0"/>
              <a:t>.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85813"/>
            <a:ext cx="7772400" cy="966787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dirty="0" smtClean="0"/>
              <a:t>질의 및 응답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endParaRPr lang="ko-KR" altLang="en-US" dirty="0" smtClean="0"/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ko-KR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191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191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1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0" grpId="0" build="p" autoUpdateAnimBg="0"/>
      <p:bldP spid="191491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-14288" y="288925"/>
            <a:ext cx="8413751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defTabSz="7620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defTabSz="7620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defTabSz="7620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defTabSz="7620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latinLnBrk="0" hangingPunct="1"/>
            <a:r>
              <a:rPr lang="en-US" altLang="ko-KR">
                <a:latin typeface="굴림체" pitchFamily="49" charset="-127"/>
                <a:ea typeface="굴림체" pitchFamily="49" charset="-127"/>
              </a:rPr>
              <a:t>(2) </a:t>
            </a:r>
            <a:r>
              <a:rPr lang="ko-KR" altLang="en-US">
                <a:latin typeface="굴림체" pitchFamily="49" charset="-127"/>
                <a:ea typeface="굴림체" pitchFamily="49" charset="-127"/>
              </a:rPr>
              <a:t>데이터 모형의 역할</a:t>
            </a:r>
          </a:p>
          <a:p>
            <a:pPr eaLnBrk="1" latinLnBrk="0" hangingPunct="1">
              <a:lnSpc>
                <a:spcPct val="120000"/>
              </a:lnSpc>
            </a:pPr>
            <a:r>
              <a:rPr lang="ko-KR" altLang="en-US">
                <a:latin typeface="굴림체" pitchFamily="49" charset="-127"/>
                <a:ea typeface="굴림체" pitchFamily="49" charset="-127"/>
              </a:rPr>
              <a:t>    정보공학의 기본적 가정은 현대 자료가 중심에 놓여야</a:t>
            </a:r>
          </a:p>
          <a:p>
            <a:pPr eaLnBrk="1" latinLnBrk="0" hangingPunct="1">
              <a:lnSpc>
                <a:spcPct val="130000"/>
              </a:lnSpc>
            </a:pPr>
            <a:r>
              <a:rPr lang="ko-KR" altLang="en-US">
                <a:latin typeface="굴림체" pitchFamily="49" charset="-127"/>
                <a:ea typeface="굴림체" pitchFamily="49" charset="-127"/>
              </a:rPr>
              <a:t>    하며</a:t>
            </a:r>
            <a:r>
              <a:rPr lang="en-US" altLang="ko-KR">
                <a:latin typeface="굴림체" pitchFamily="49" charset="-127"/>
                <a:ea typeface="굴림체" pitchFamily="49" charset="-127"/>
              </a:rPr>
              <a:t>,</a:t>
            </a:r>
            <a:r>
              <a:rPr lang="ko-KR" altLang="en-US">
                <a:latin typeface="굴림체" pitchFamily="49" charset="-127"/>
                <a:ea typeface="굴림체" pitchFamily="49" charset="-127"/>
              </a:rPr>
              <a:t>다양한 형태의 자료로 저장되고 유지됨</a:t>
            </a:r>
          </a:p>
        </p:txBody>
      </p:sp>
      <p:sp>
        <p:nvSpPr>
          <p:cNvPr id="6147" name="AutoShape 3"/>
          <p:cNvSpPr>
            <a:spLocks noChangeArrowheads="1"/>
          </p:cNvSpPr>
          <p:nvPr/>
        </p:nvSpPr>
        <p:spPr bwMode="auto">
          <a:xfrm>
            <a:off x="1911350" y="2292350"/>
            <a:ext cx="4406900" cy="3873500"/>
          </a:xfrm>
          <a:prstGeom prst="roundRect">
            <a:avLst>
              <a:gd name="adj" fmla="val 12495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CCFF33"/>
            </a:outerShdw>
          </a:effectLst>
        </p:spPr>
        <p:txBody>
          <a:bodyPr wrap="none" anchor="ctr"/>
          <a:lstStyle/>
          <a:p>
            <a:pPr>
              <a:defRPr/>
            </a:pPr>
            <a:endParaRPr lang="ko-KR" altLang="en-US"/>
          </a:p>
        </p:txBody>
      </p:sp>
      <p:sp>
        <p:nvSpPr>
          <p:cNvPr id="6148" name="AutoShape 4"/>
          <p:cNvSpPr>
            <a:spLocks noChangeArrowheads="1"/>
          </p:cNvSpPr>
          <p:nvPr/>
        </p:nvSpPr>
        <p:spPr bwMode="auto">
          <a:xfrm>
            <a:off x="2597150" y="3511550"/>
            <a:ext cx="2959100" cy="1892300"/>
          </a:xfrm>
          <a:prstGeom prst="roundRect">
            <a:avLst>
              <a:gd name="adj" fmla="val 12495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CCFF33"/>
            </a:outerShdw>
          </a:effectLst>
        </p:spPr>
        <p:txBody>
          <a:bodyPr wrap="none" lIns="92075" tIns="46038" rIns="92075" bIns="46038" anchor="ctr"/>
          <a:lstStyle/>
          <a:p>
            <a:pPr algn="ctr" defTabSz="762000" latinLnBrk="0">
              <a:defRPr/>
            </a:pPr>
            <a:r>
              <a:rPr lang="ko-KR" altLang="en-US">
                <a:solidFill>
                  <a:schemeClr val="tx2"/>
                </a:solidFill>
                <a:latin typeface="Arial" charset="0"/>
                <a:ea typeface="돋움" pitchFamily="50" charset="-127"/>
              </a:rPr>
              <a:t>자      료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2209800" y="2727325"/>
            <a:ext cx="39639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7620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defTabSz="7620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defTabSz="7620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defTabSz="7620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defTabSz="7620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algn="dist" eaLnBrk="1" latinLnBrk="0" hangingPunct="1"/>
            <a:r>
              <a:rPr lang="ko-KR" altLang="en-US">
                <a:solidFill>
                  <a:schemeClr val="tx2"/>
                </a:solidFill>
                <a:latin typeface="Arial" charset="0"/>
                <a:ea typeface="돋움" pitchFamily="50" charset="-127"/>
              </a:rPr>
              <a:t>자료시스템 소프트웨어</a:t>
            </a: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47625" y="2863850"/>
            <a:ext cx="152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defTabSz="7620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defTabSz="7620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defTabSz="7620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defTabSz="7620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latinLnBrk="0" hangingPunct="1"/>
            <a:r>
              <a:rPr lang="ko-KR" altLang="en-US" sz="2000">
                <a:latin typeface="Arial" charset="0"/>
                <a:ea typeface="돋움" pitchFamily="50" charset="-127"/>
              </a:rPr>
              <a:t>자료의 생성</a:t>
            </a:r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>
            <a:off x="1524000" y="3048000"/>
            <a:ext cx="381000" cy="0"/>
          </a:xfrm>
          <a:prstGeom prst="line">
            <a:avLst/>
          </a:prstGeom>
          <a:noFill/>
          <a:ln w="25400">
            <a:solidFill>
              <a:srgbClr val="FF0066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6677025" y="2854325"/>
            <a:ext cx="152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defTabSz="7620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defTabSz="7620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defTabSz="7620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defTabSz="7620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latinLnBrk="0" hangingPunct="1"/>
            <a:r>
              <a:rPr lang="ko-KR" altLang="en-US" sz="2000">
                <a:latin typeface="Arial" charset="0"/>
                <a:ea typeface="돋움" pitchFamily="50" charset="-127"/>
              </a:rPr>
              <a:t>서류의 생성</a:t>
            </a:r>
          </a:p>
        </p:txBody>
      </p:sp>
      <p:sp>
        <p:nvSpPr>
          <p:cNvPr id="10249" name="Line 9"/>
          <p:cNvSpPr>
            <a:spLocks noChangeShapeType="1"/>
          </p:cNvSpPr>
          <p:nvPr/>
        </p:nvSpPr>
        <p:spPr bwMode="auto">
          <a:xfrm>
            <a:off x="6324600" y="3048000"/>
            <a:ext cx="381000" cy="0"/>
          </a:xfrm>
          <a:prstGeom prst="line">
            <a:avLst/>
          </a:prstGeom>
          <a:noFill/>
          <a:ln w="25400">
            <a:solidFill>
              <a:srgbClr val="FF0066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6677025" y="3463925"/>
            <a:ext cx="21018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defTabSz="7620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defTabSz="7620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defTabSz="7620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defTabSz="7620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latinLnBrk="0" hangingPunct="1"/>
            <a:r>
              <a:rPr lang="ko-KR" altLang="en-US" sz="2000">
                <a:latin typeface="Arial" charset="0"/>
                <a:ea typeface="돋움" pitchFamily="50" charset="-127"/>
              </a:rPr>
              <a:t>요약</a:t>
            </a:r>
            <a:r>
              <a:rPr lang="en-US" altLang="ko-KR" sz="2000">
                <a:latin typeface="Arial" charset="0"/>
                <a:ea typeface="돋움" pitchFamily="50" charset="-127"/>
              </a:rPr>
              <a:t>,</a:t>
            </a:r>
            <a:r>
              <a:rPr lang="ko-KR" altLang="en-US" sz="2000">
                <a:latin typeface="Arial" charset="0"/>
                <a:ea typeface="돋움" pitchFamily="50" charset="-127"/>
              </a:rPr>
              <a:t>분석</a:t>
            </a:r>
            <a:r>
              <a:rPr lang="en-US" altLang="ko-KR" sz="2000">
                <a:latin typeface="Arial" charset="0"/>
                <a:ea typeface="돋움" pitchFamily="50" charset="-127"/>
              </a:rPr>
              <a:t>,</a:t>
            </a:r>
            <a:r>
              <a:rPr lang="ko-KR" altLang="en-US" sz="2000">
                <a:latin typeface="Arial" charset="0"/>
                <a:ea typeface="돋움" pitchFamily="50" charset="-127"/>
              </a:rPr>
              <a:t>그림과</a:t>
            </a:r>
          </a:p>
          <a:p>
            <a:pPr eaLnBrk="1" latinLnBrk="0" hangingPunct="1"/>
            <a:r>
              <a:rPr lang="ko-KR" altLang="en-US" sz="2000">
                <a:latin typeface="Arial" charset="0"/>
                <a:ea typeface="돋움" pitchFamily="50" charset="-127"/>
              </a:rPr>
              <a:t>보고서 생성</a:t>
            </a:r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>
            <a:off x="6324600" y="3657600"/>
            <a:ext cx="381000" cy="0"/>
          </a:xfrm>
          <a:prstGeom prst="line">
            <a:avLst/>
          </a:prstGeom>
          <a:noFill/>
          <a:ln w="25400">
            <a:solidFill>
              <a:srgbClr val="FF0066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0252" name="Rectangle 12"/>
          <p:cNvSpPr>
            <a:spLocks noChangeArrowheads="1"/>
          </p:cNvSpPr>
          <p:nvPr/>
        </p:nvSpPr>
        <p:spPr bwMode="auto">
          <a:xfrm>
            <a:off x="6677025" y="4225925"/>
            <a:ext cx="254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defTabSz="7620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defTabSz="7620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defTabSz="7620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defTabSz="7620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latinLnBrk="0" hangingPunct="1"/>
            <a:r>
              <a:rPr lang="ko-KR" altLang="en-US" sz="2000">
                <a:latin typeface="Arial" charset="0"/>
                <a:ea typeface="돋움" pitchFamily="50" charset="-127"/>
              </a:rPr>
              <a:t>만약</a:t>
            </a:r>
            <a:r>
              <a:rPr lang="en-US" altLang="ko-KR" sz="2000">
                <a:latin typeface="Arial" charset="0"/>
                <a:ea typeface="돋움" pitchFamily="50" charset="-127"/>
              </a:rPr>
              <a:t>-</a:t>
            </a:r>
            <a:r>
              <a:rPr lang="ko-KR" altLang="en-US" sz="2000">
                <a:latin typeface="Arial" charset="0"/>
                <a:ea typeface="돋움" pitchFamily="50" charset="-127"/>
              </a:rPr>
              <a:t>무엇인가</a:t>
            </a:r>
            <a:r>
              <a:rPr lang="en-US" altLang="ko-KR" sz="2000">
                <a:latin typeface="Arial" charset="0"/>
                <a:ea typeface="돋움" pitchFamily="50" charset="-127"/>
              </a:rPr>
              <a:t>?</a:t>
            </a:r>
          </a:p>
          <a:p>
            <a:pPr eaLnBrk="1" latinLnBrk="0" hangingPunct="1"/>
            <a:r>
              <a:rPr lang="ko-KR" altLang="en-US" sz="2000">
                <a:latin typeface="Arial" charset="0"/>
                <a:ea typeface="돋움" pitchFamily="50" charset="-127"/>
              </a:rPr>
              <a:t>분석과 의사결정지원</a:t>
            </a:r>
          </a:p>
        </p:txBody>
      </p:sp>
      <p:sp>
        <p:nvSpPr>
          <p:cNvPr id="10253" name="Line 13"/>
          <p:cNvSpPr>
            <a:spLocks noChangeShapeType="1"/>
          </p:cNvSpPr>
          <p:nvPr/>
        </p:nvSpPr>
        <p:spPr bwMode="auto">
          <a:xfrm>
            <a:off x="6324600" y="4419600"/>
            <a:ext cx="381000" cy="0"/>
          </a:xfrm>
          <a:prstGeom prst="line">
            <a:avLst/>
          </a:prstGeom>
          <a:noFill/>
          <a:ln w="25400">
            <a:solidFill>
              <a:srgbClr val="FF0066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0254" name="Rectangle 14"/>
          <p:cNvSpPr>
            <a:spLocks noChangeArrowheads="1"/>
          </p:cNvSpPr>
          <p:nvPr/>
        </p:nvSpPr>
        <p:spPr bwMode="auto">
          <a:xfrm>
            <a:off x="6677025" y="4911725"/>
            <a:ext cx="152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defTabSz="7620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defTabSz="7620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defTabSz="7620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defTabSz="7620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latinLnBrk="0" hangingPunct="1"/>
            <a:r>
              <a:rPr lang="ko-KR" altLang="en-US" sz="2000">
                <a:latin typeface="Arial" charset="0"/>
                <a:ea typeface="돋움" pitchFamily="50" charset="-127"/>
              </a:rPr>
              <a:t>정보의 생성</a:t>
            </a:r>
          </a:p>
        </p:txBody>
      </p:sp>
      <p:sp>
        <p:nvSpPr>
          <p:cNvPr id="10255" name="Line 15"/>
          <p:cNvSpPr>
            <a:spLocks noChangeShapeType="1"/>
          </p:cNvSpPr>
          <p:nvPr/>
        </p:nvSpPr>
        <p:spPr bwMode="auto">
          <a:xfrm>
            <a:off x="6324600" y="5105400"/>
            <a:ext cx="381000" cy="0"/>
          </a:xfrm>
          <a:prstGeom prst="line">
            <a:avLst/>
          </a:prstGeom>
          <a:noFill/>
          <a:ln w="25400">
            <a:solidFill>
              <a:srgbClr val="FF0066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0256" name="Rectangle 16"/>
          <p:cNvSpPr>
            <a:spLocks noChangeArrowheads="1"/>
          </p:cNvSpPr>
          <p:nvPr/>
        </p:nvSpPr>
        <p:spPr bwMode="auto">
          <a:xfrm>
            <a:off x="6677025" y="5521325"/>
            <a:ext cx="9032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defTabSz="7620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defTabSz="7620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defTabSz="7620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defTabSz="7620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latinLnBrk="0" hangingPunct="1"/>
            <a:r>
              <a:rPr lang="ko-KR" altLang="en-US" sz="2000">
                <a:latin typeface="Arial" charset="0"/>
                <a:ea typeface="돋움" pitchFamily="50" charset="-127"/>
              </a:rPr>
              <a:t>감   사</a:t>
            </a:r>
          </a:p>
        </p:txBody>
      </p:sp>
      <p:sp>
        <p:nvSpPr>
          <p:cNvPr id="10257" name="Line 17"/>
          <p:cNvSpPr>
            <a:spLocks noChangeShapeType="1"/>
          </p:cNvSpPr>
          <p:nvPr/>
        </p:nvSpPr>
        <p:spPr bwMode="auto">
          <a:xfrm>
            <a:off x="6324600" y="5715000"/>
            <a:ext cx="381000" cy="0"/>
          </a:xfrm>
          <a:prstGeom prst="line">
            <a:avLst/>
          </a:prstGeom>
          <a:noFill/>
          <a:ln w="25400">
            <a:solidFill>
              <a:srgbClr val="FF0066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0258" name="Rectangle 18"/>
          <p:cNvSpPr>
            <a:spLocks noChangeArrowheads="1"/>
          </p:cNvSpPr>
          <p:nvPr/>
        </p:nvSpPr>
        <p:spPr bwMode="auto">
          <a:xfrm>
            <a:off x="47625" y="5394325"/>
            <a:ext cx="152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defTabSz="7620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defTabSz="7620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defTabSz="7620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defTabSz="7620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latinLnBrk="0" hangingPunct="1"/>
            <a:r>
              <a:rPr lang="ko-KR" altLang="en-US" sz="2000">
                <a:latin typeface="Arial" charset="0"/>
                <a:ea typeface="돋움" pitchFamily="50" charset="-127"/>
              </a:rPr>
              <a:t>자료의 갱신</a:t>
            </a:r>
          </a:p>
        </p:txBody>
      </p:sp>
      <p:sp>
        <p:nvSpPr>
          <p:cNvPr id="10259" name="Line 19"/>
          <p:cNvSpPr>
            <a:spLocks noChangeShapeType="1"/>
          </p:cNvSpPr>
          <p:nvPr/>
        </p:nvSpPr>
        <p:spPr bwMode="auto">
          <a:xfrm>
            <a:off x="1524000" y="5578475"/>
            <a:ext cx="381000" cy="0"/>
          </a:xfrm>
          <a:prstGeom prst="line">
            <a:avLst/>
          </a:prstGeom>
          <a:noFill/>
          <a:ln w="25400">
            <a:solidFill>
              <a:srgbClr val="FF0066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</p:spTree>
  </p:cSld>
  <p:clrMapOvr>
    <a:masterClrMapping/>
  </p:clrMapOvr>
  <p:transition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 noChangeArrowheads="1"/>
          </p:cNvSpPr>
          <p:nvPr/>
        </p:nvSpPr>
        <p:spPr bwMode="auto">
          <a:xfrm>
            <a:off x="228600" y="152400"/>
            <a:ext cx="8686800" cy="6553200"/>
          </a:xfrm>
          <a:prstGeom prst="roundRect">
            <a:avLst>
              <a:gd name="adj" fmla="val 12495"/>
            </a:avLst>
          </a:prstGeom>
          <a:gradFill rotWithShape="0">
            <a:gsLst>
              <a:gs pos="0">
                <a:srgbClr val="FFFF66"/>
              </a:gs>
              <a:gs pos="50000">
                <a:schemeClr val="bg1"/>
              </a:gs>
              <a:gs pos="100000">
                <a:srgbClr val="FFFF66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ko-KR" altLang="en-US"/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457200" y="60325"/>
            <a:ext cx="8534400" cy="801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7620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defTabSz="7620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defTabSz="7620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defTabSz="7620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defTabSz="7620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latinLnBrk="0" hangingPunct="1"/>
            <a:endParaRPr lang="en-US" altLang="ko-KR">
              <a:latin typeface="Arial" charset="0"/>
              <a:ea typeface="돋움" pitchFamily="50" charset="-127"/>
            </a:endParaRPr>
          </a:p>
          <a:p>
            <a:pPr eaLnBrk="1" latinLnBrk="0" hangingPunct="1"/>
            <a:r>
              <a:rPr lang="en-US" altLang="ko-KR">
                <a:latin typeface="Arial" charset="0"/>
                <a:ea typeface="돋움" pitchFamily="50" charset="-127"/>
              </a:rPr>
              <a:t>(3) </a:t>
            </a:r>
            <a:r>
              <a:rPr lang="ko-KR" altLang="en-US">
                <a:latin typeface="Arial" charset="0"/>
                <a:ea typeface="돋움" pitchFamily="50" charset="-127"/>
              </a:rPr>
              <a:t>모형구축의 단계</a:t>
            </a:r>
          </a:p>
          <a:p>
            <a:pPr eaLnBrk="1" latinLnBrk="0" hangingPunct="1"/>
            <a:r>
              <a:rPr lang="ko-KR" altLang="en-US">
                <a:latin typeface="Arial" charset="0"/>
                <a:ea typeface="돋움" pitchFamily="50" charset="-127"/>
              </a:rPr>
              <a:t>      ㅇ 자료의 가장 높은 수준의 개요는 피라미드 꼭대기</a:t>
            </a:r>
          </a:p>
          <a:p>
            <a:pPr eaLnBrk="1" latinLnBrk="0" hangingPunct="1"/>
            <a:r>
              <a:rPr lang="ko-KR" altLang="en-US">
                <a:latin typeface="Arial" charset="0"/>
                <a:ea typeface="돋움" pitchFamily="50" charset="-127"/>
              </a:rPr>
              <a:t>          수준에서 생성</a:t>
            </a:r>
            <a:r>
              <a:rPr lang="en-US" altLang="ko-KR">
                <a:latin typeface="Arial" charset="0"/>
                <a:ea typeface="돋움" pitchFamily="50" charset="-127"/>
              </a:rPr>
              <a:t>. </a:t>
            </a:r>
            <a:r>
              <a:rPr lang="ko-KR" altLang="en-US">
                <a:latin typeface="Arial" charset="0"/>
                <a:ea typeface="돋움" pitchFamily="50" charset="-127"/>
              </a:rPr>
              <a:t>기업은 엔티티와 그들사이의 관계그림</a:t>
            </a:r>
            <a:r>
              <a:rPr lang="en-US" altLang="ko-KR">
                <a:latin typeface="Arial" charset="0"/>
                <a:ea typeface="돋움" pitchFamily="50" charset="-127"/>
              </a:rPr>
              <a:t>.</a:t>
            </a:r>
          </a:p>
          <a:p>
            <a:pPr eaLnBrk="1" latinLnBrk="0" hangingPunct="1"/>
            <a:r>
              <a:rPr lang="en-US" altLang="ko-KR">
                <a:latin typeface="Arial" charset="0"/>
                <a:ea typeface="돋움" pitchFamily="50" charset="-127"/>
              </a:rPr>
              <a:t>      </a:t>
            </a:r>
            <a:r>
              <a:rPr lang="ko-KR" altLang="en-US">
                <a:latin typeface="Arial" charset="0"/>
                <a:ea typeface="돋움" pitchFamily="50" charset="-127"/>
              </a:rPr>
              <a:t>ㅇ 컴퓨화된 도구로 구축되어 꾸준히 추가</a:t>
            </a:r>
          </a:p>
          <a:p>
            <a:pPr eaLnBrk="1" latinLnBrk="0" hangingPunct="1"/>
            <a:r>
              <a:rPr lang="ko-KR" altLang="en-US">
                <a:latin typeface="Arial" charset="0"/>
                <a:ea typeface="돋움" pitchFamily="50" charset="-127"/>
              </a:rPr>
              <a:t>      ㅇ 두번째 수준에서 속성의 상세함이 추가되고 자료모형의                      </a:t>
            </a:r>
          </a:p>
          <a:p>
            <a:pPr eaLnBrk="1" latinLnBrk="0" hangingPunct="1"/>
            <a:r>
              <a:rPr lang="ko-KR" altLang="en-US">
                <a:latin typeface="Arial" charset="0"/>
                <a:ea typeface="돋움" pitchFamily="50" charset="-127"/>
              </a:rPr>
              <a:t>           정규화가 구축</a:t>
            </a:r>
          </a:p>
          <a:p>
            <a:pPr eaLnBrk="1" latinLnBrk="0" hangingPunct="1">
              <a:lnSpc>
                <a:spcPct val="90000"/>
              </a:lnSpc>
            </a:pPr>
            <a:endParaRPr lang="ko-KR" altLang="en-US">
              <a:latin typeface="Arial" charset="0"/>
              <a:ea typeface="돋움" pitchFamily="50" charset="-127"/>
            </a:endParaRPr>
          </a:p>
          <a:p>
            <a:pPr eaLnBrk="1" latinLnBrk="0" hangingPunct="1"/>
            <a:r>
              <a:rPr lang="en-US" altLang="ko-KR">
                <a:latin typeface="Arial" charset="0"/>
                <a:ea typeface="돋움" pitchFamily="50" charset="-127"/>
              </a:rPr>
              <a:t>(4) </a:t>
            </a:r>
            <a:r>
              <a:rPr lang="ko-KR" altLang="en-US">
                <a:latin typeface="Arial" charset="0"/>
                <a:ea typeface="돋움" pitchFamily="50" charset="-127"/>
              </a:rPr>
              <a:t>자료모형의 사용</a:t>
            </a:r>
          </a:p>
          <a:p>
            <a:pPr eaLnBrk="1" latinLnBrk="0" hangingPunct="1"/>
            <a:r>
              <a:rPr lang="ko-KR" altLang="en-US">
                <a:latin typeface="Arial" charset="0"/>
                <a:ea typeface="돋움" pitchFamily="50" charset="-127"/>
              </a:rPr>
              <a:t>      ㅇ 시스템 설계는 자료모형에 있어서 자료를 사용하는</a:t>
            </a:r>
          </a:p>
          <a:p>
            <a:pPr eaLnBrk="1" latinLnBrk="0" hangingPunct="1"/>
            <a:r>
              <a:rPr lang="ko-KR" altLang="en-US">
                <a:latin typeface="Arial" charset="0"/>
                <a:ea typeface="돋움" pitchFamily="50" charset="-127"/>
              </a:rPr>
              <a:t>          것에 의해 수행됨</a:t>
            </a:r>
          </a:p>
          <a:p>
            <a:pPr eaLnBrk="1" latinLnBrk="0" hangingPunct="1"/>
            <a:r>
              <a:rPr lang="ko-KR" altLang="en-US">
                <a:latin typeface="Arial" charset="0"/>
                <a:ea typeface="돋움" pitchFamily="50" charset="-127"/>
              </a:rPr>
              <a:t>      ㅇ 자료의 전체적 논리모형</a:t>
            </a:r>
          </a:p>
          <a:p>
            <a:pPr eaLnBrk="1" latinLnBrk="0" hangingPunct="1"/>
            <a:r>
              <a:rPr lang="ko-KR" altLang="en-US">
                <a:latin typeface="Arial" charset="0"/>
                <a:ea typeface="돋움" pitchFamily="50" charset="-127"/>
              </a:rPr>
              <a:t>          하위모형은 특정시스템의 설계를 위해 추출됨</a:t>
            </a:r>
          </a:p>
          <a:p>
            <a:pPr eaLnBrk="1" latinLnBrk="0" hangingPunct="1">
              <a:lnSpc>
                <a:spcPct val="190000"/>
              </a:lnSpc>
            </a:pPr>
            <a:r>
              <a:rPr lang="en-US" altLang="ko-KR">
                <a:latin typeface="Arial" charset="0"/>
                <a:ea typeface="돋움" pitchFamily="50" charset="-127"/>
              </a:rPr>
              <a:t>(5) </a:t>
            </a:r>
            <a:r>
              <a:rPr lang="ko-KR" altLang="en-US">
                <a:latin typeface="Arial" charset="0"/>
                <a:ea typeface="돋움" pitchFamily="50" charset="-127"/>
              </a:rPr>
              <a:t>정보공학의 블록구축</a:t>
            </a:r>
          </a:p>
          <a:p>
            <a:pPr eaLnBrk="1" latinLnBrk="0" hangingPunct="1">
              <a:lnSpc>
                <a:spcPct val="110000"/>
              </a:lnSpc>
            </a:pPr>
            <a:r>
              <a:rPr lang="ko-KR" altLang="en-US">
                <a:latin typeface="Arial" charset="0"/>
                <a:ea typeface="돋움" pitchFamily="50" charset="-127"/>
              </a:rPr>
              <a:t>      ㅇ 정보공학은 통합된 집합을 제공하는데 각 블록은 </a:t>
            </a:r>
          </a:p>
          <a:p>
            <a:pPr eaLnBrk="1" latinLnBrk="0" hangingPunct="1">
              <a:lnSpc>
                <a:spcPct val="110000"/>
              </a:lnSpc>
            </a:pPr>
            <a:r>
              <a:rPr lang="ko-KR" altLang="en-US">
                <a:latin typeface="Arial" charset="0"/>
                <a:ea typeface="돋움" pitchFamily="50" charset="-127"/>
              </a:rPr>
              <a:t>           아래 있는 하나의 의존하지만 블록은 다른 방법으로</a:t>
            </a:r>
          </a:p>
          <a:p>
            <a:pPr eaLnBrk="1" latinLnBrk="0" hangingPunct="1">
              <a:lnSpc>
                <a:spcPct val="110000"/>
              </a:lnSpc>
            </a:pPr>
            <a:r>
              <a:rPr lang="ko-KR" altLang="en-US">
                <a:latin typeface="Arial" charset="0"/>
                <a:ea typeface="돋움" pitchFamily="50" charset="-127"/>
              </a:rPr>
              <a:t>           조립됨</a:t>
            </a:r>
          </a:p>
          <a:p>
            <a:pPr eaLnBrk="1" latinLnBrk="0" hangingPunct="1">
              <a:lnSpc>
                <a:spcPct val="90000"/>
              </a:lnSpc>
            </a:pPr>
            <a:endParaRPr lang="ko-KR" altLang="en-US">
              <a:latin typeface="Arial" charset="0"/>
              <a:ea typeface="돋움" pitchFamily="50" charset="-127"/>
            </a:endParaRPr>
          </a:p>
          <a:p>
            <a:pPr eaLnBrk="1" latinLnBrk="0" hangingPunct="1">
              <a:lnSpc>
                <a:spcPct val="90000"/>
              </a:lnSpc>
            </a:pPr>
            <a:endParaRPr lang="ko-KR" altLang="en-US">
              <a:latin typeface="Arial" charset="0"/>
              <a:ea typeface="돋움" pitchFamily="50" charset="-127"/>
            </a:endParaRPr>
          </a:p>
          <a:p>
            <a:pPr eaLnBrk="1" latinLnBrk="0" hangingPunct="1">
              <a:lnSpc>
                <a:spcPct val="90000"/>
              </a:lnSpc>
            </a:pPr>
            <a:endParaRPr lang="ko-KR" altLang="en-US">
              <a:latin typeface="Arial" charset="0"/>
              <a:ea typeface="돋움" pitchFamily="50" charset="-127"/>
            </a:endParaRPr>
          </a:p>
          <a:p>
            <a:pPr eaLnBrk="1" latinLnBrk="0" hangingPunct="1">
              <a:lnSpc>
                <a:spcPct val="90000"/>
              </a:lnSpc>
            </a:pPr>
            <a:endParaRPr lang="en-US" altLang="ko-KR">
              <a:latin typeface="Arial" charset="0"/>
              <a:ea typeface="돋움" pitchFamily="50" charset="-127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 descr="enc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576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그림 2" descr="data model ency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3" y="0"/>
            <a:ext cx="49291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55650"/>
            <a:ext cx="7772400" cy="99695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dirty="0" smtClean="0">
                <a:solidFill>
                  <a:schemeClr val="tx1"/>
                </a:solidFill>
              </a:rPr>
              <a:t>3. </a:t>
            </a:r>
            <a:r>
              <a:rPr lang="ko-KR" altLang="en-US" dirty="0" smtClean="0">
                <a:solidFill>
                  <a:schemeClr val="tx1"/>
                </a:solidFill>
              </a:rPr>
              <a:t>기본적 데이터 모형</a:t>
            </a:r>
            <a:r>
              <a:rPr lang="ko-KR" altLang="en-US" dirty="0" smtClean="0"/>
              <a:t> </a:t>
            </a:r>
            <a:br>
              <a:rPr lang="ko-KR" altLang="en-US" dirty="0" smtClean="0"/>
            </a:br>
            <a:r>
              <a:rPr lang="en-US" altLang="ko-KR" sz="2900" dirty="0" smtClean="0"/>
              <a:t>(basic data model=entity+ relationship)</a:t>
            </a:r>
            <a:endParaRPr lang="en-US" altLang="ko-KR" dirty="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altLang="ko-KR" sz="2800" smtClean="0"/>
              <a:t>(1)</a:t>
            </a:r>
            <a:r>
              <a:rPr lang="ko-KR" altLang="en-US" sz="2800" smtClean="0"/>
              <a:t>개체</a:t>
            </a:r>
            <a:r>
              <a:rPr lang="en-US" altLang="ko-KR" sz="2800" smtClean="0"/>
              <a:t>(entity)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altLang="ko-KR" sz="2400" smtClean="0"/>
              <a:t> 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altLang="ko-KR" sz="2400" smtClean="0"/>
              <a:t> </a:t>
            </a:r>
            <a:r>
              <a:rPr lang="en-US" altLang="ko-KR" sz="2800" smtClean="0"/>
              <a:t>1) </a:t>
            </a:r>
            <a:r>
              <a:rPr lang="ko-KR" altLang="en-US" sz="2800" smtClean="0"/>
              <a:t>정의 </a:t>
            </a:r>
            <a:r>
              <a:rPr lang="en-US" altLang="ko-KR" sz="2800" smtClean="0"/>
              <a:t>: </a:t>
            </a:r>
            <a:r>
              <a:rPr lang="ko-KR" altLang="en-US" sz="2800" smtClean="0"/>
              <a:t>조직이 나타내고자 하는 유일하면서도 인식가능한 사람</a:t>
            </a:r>
            <a:r>
              <a:rPr lang="en-US" altLang="ko-KR" sz="2800" smtClean="0"/>
              <a:t>, </a:t>
            </a:r>
            <a:r>
              <a:rPr lang="ko-KR" altLang="en-US" sz="2800" smtClean="0"/>
              <a:t>장소</a:t>
            </a:r>
            <a:r>
              <a:rPr lang="en-US" altLang="ko-KR" sz="2800" smtClean="0"/>
              <a:t>, </a:t>
            </a:r>
            <a:r>
              <a:rPr lang="ko-KR" altLang="en-US" sz="2800" smtClean="0"/>
              <a:t>사물</a:t>
            </a:r>
            <a:r>
              <a:rPr lang="en-US" altLang="ko-KR" sz="2800" smtClean="0"/>
              <a:t>, </a:t>
            </a:r>
            <a:r>
              <a:rPr lang="ko-KR" altLang="en-US" sz="2800" smtClean="0"/>
              <a:t>개념의 집합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ko-KR" altLang="en-US" sz="2400" smtClean="0"/>
              <a:t> </a:t>
            </a:r>
            <a:r>
              <a:rPr lang="en-US" altLang="ko-KR" sz="2800" smtClean="0"/>
              <a:t>2) </a:t>
            </a:r>
            <a:r>
              <a:rPr lang="ko-KR" altLang="en-US" sz="2800" smtClean="0"/>
              <a:t>성격 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ko-KR" altLang="en-US" sz="2600" smtClean="0">
                <a:sym typeface="Monotype Sorts" pitchFamily="2" charset="2"/>
              </a:rPr>
              <a:t>명사</a:t>
            </a:r>
            <a:r>
              <a:rPr lang="en-US" altLang="ko-KR" sz="2600" smtClean="0">
                <a:sym typeface="Monotype Sorts" pitchFamily="2" charset="2"/>
              </a:rPr>
              <a:t>,</a:t>
            </a:r>
            <a:r>
              <a:rPr lang="ko-KR" altLang="en-US" sz="2600" smtClean="0">
                <a:sym typeface="Monotype Sorts" pitchFamily="2" charset="2"/>
              </a:rPr>
              <a:t>형용명사이다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ko-KR" altLang="en-US" sz="2600" smtClean="0">
                <a:sym typeface="Monotype Sorts" pitchFamily="2" charset="2"/>
              </a:rPr>
              <a:t>단수형의 이름 사용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ko-KR" altLang="en-US" sz="2600" smtClean="0">
                <a:sym typeface="Monotype Sorts" pitchFamily="2" charset="2"/>
              </a:rPr>
              <a:t>애매모호한 용어의 사용은 피한다</a:t>
            </a:r>
            <a:endParaRPr lang="ko-KR" altLang="en-US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DF94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DF94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DF94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DF94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DF94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DF94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DF94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utoUpdateAnimBg="0"/>
      <p:bldP spid="17411" grpId="0" build="p" bldLvl="3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44588"/>
            <a:ext cx="7772400" cy="608012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smtClean="0"/>
              <a:t>(2)</a:t>
            </a:r>
            <a:r>
              <a:rPr lang="ko-KR" altLang="en-US" smtClean="0"/>
              <a:t>관계</a:t>
            </a:r>
            <a:r>
              <a:rPr lang="en-US" altLang="ko-KR" smtClean="0"/>
              <a:t>(relationship)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en-US" altLang="ko-KR" sz="2800" smtClean="0"/>
              <a:t>1)</a:t>
            </a:r>
            <a:r>
              <a:rPr lang="ko-KR" altLang="en-US" sz="2800" smtClean="0"/>
              <a:t>정의</a:t>
            </a:r>
            <a:r>
              <a:rPr lang="en-US" altLang="ko-KR" sz="2800" smtClean="0"/>
              <a:t>-</a:t>
            </a:r>
            <a:r>
              <a:rPr lang="ko-KR" altLang="en-US" sz="2800" smtClean="0"/>
              <a:t>두 개체 형태사이에 관심의 연결 또는 관계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en-US" altLang="ko-KR" sz="2800" smtClean="0"/>
              <a:t>2)</a:t>
            </a:r>
            <a:r>
              <a:rPr lang="ko-KR" altLang="en-US" sz="2800" smtClean="0"/>
              <a:t>성격</a:t>
            </a:r>
            <a:r>
              <a:rPr lang="en-US" altLang="ko-KR" sz="2800" smtClean="0"/>
              <a:t>-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en-US" altLang="ko-KR" sz="2800" smtClean="0">
                <a:sym typeface="Monotype Sorts" pitchFamily="2" charset="2"/>
              </a:rPr>
              <a:t></a:t>
            </a:r>
            <a:r>
              <a:rPr lang="ko-KR" altLang="en-US" sz="2800" smtClean="0">
                <a:sym typeface="Monotype Sorts" pitchFamily="2" charset="2"/>
              </a:rPr>
              <a:t>제약 요소</a:t>
            </a:r>
            <a:r>
              <a:rPr lang="en-US" altLang="ko-KR" sz="2800" smtClean="0">
                <a:sym typeface="Monotype Sorts" pitchFamily="2" charset="2"/>
              </a:rPr>
              <a:t>, </a:t>
            </a:r>
            <a:r>
              <a:rPr lang="ko-KR" altLang="en-US" sz="2800" smtClean="0">
                <a:sym typeface="Monotype Sorts" pitchFamily="2" charset="2"/>
              </a:rPr>
              <a:t>동사형</a:t>
            </a:r>
            <a:r>
              <a:rPr lang="en-US" altLang="ko-KR" sz="2800" smtClean="0">
                <a:sym typeface="Monotype Sorts" pitchFamily="2" charset="2"/>
              </a:rPr>
              <a:t>, </a:t>
            </a:r>
            <a:r>
              <a:rPr lang="ko-KR" altLang="en-US" sz="2800" smtClean="0">
                <a:sym typeface="Monotype Sorts" pitchFamily="2" charset="2"/>
              </a:rPr>
              <a:t>두개의 개체로 구성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ko-KR" altLang="en-US" sz="2800" smtClean="0">
                <a:sym typeface="Monotype Sorts" pitchFamily="2" charset="2"/>
              </a:rPr>
              <a:t>시계방향으로 읽는다</a:t>
            </a:r>
            <a:r>
              <a:rPr lang="en-US" altLang="ko-KR" sz="2800" smtClean="0">
                <a:sym typeface="Monotype Sorts" pitchFamily="2" charset="2"/>
              </a:rPr>
              <a:t>.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en-US" altLang="ko-KR" sz="2800" smtClean="0">
                <a:sym typeface="Monotype Sorts" pitchFamily="2" charset="2"/>
              </a:rPr>
              <a:t></a:t>
            </a:r>
            <a:r>
              <a:rPr lang="ko-KR" altLang="en-US" sz="2800" smtClean="0">
                <a:sym typeface="Monotype Sorts" pitchFamily="2" charset="2"/>
              </a:rPr>
              <a:t>관계의 명칭은 모형화 하고자 하는 의미를 갖고 있어야 한다</a:t>
            </a:r>
            <a:r>
              <a:rPr lang="en-US" altLang="ko-KR" sz="2800" smtClean="0">
                <a:sym typeface="Monotype Sorts" pitchFamily="2" charset="2"/>
              </a:rPr>
              <a:t>.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en-US" altLang="ko-KR" sz="2800" smtClean="0">
                <a:sym typeface="Monotype Sorts" pitchFamily="2" charset="2"/>
              </a:rPr>
              <a:t></a:t>
            </a:r>
            <a:r>
              <a:rPr lang="ko-KR" altLang="en-US" sz="2800" smtClean="0">
                <a:sym typeface="Monotype Sorts" pitchFamily="2" charset="2"/>
              </a:rPr>
              <a:t>기업의 업무규칙에 기초를 두어야 함</a:t>
            </a:r>
            <a:endParaRPr lang="ko-KR" altLang="en-US" sz="2800" smtClean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utoUpdateAnimBg="0"/>
      <p:bldP spid="18435" grpId="0" build="p" autoUpdateAnimBg="0"/>
    </p:bldLst>
  </p:timing>
</p:sld>
</file>

<file path=ppt/theme/theme1.xml><?xml version="1.0" encoding="utf-8"?>
<a:theme xmlns:a="http://schemas.openxmlformats.org/drawingml/2006/main" name="신라의 미">
  <a:themeElements>
    <a:clrScheme name="신라의 미 6">
      <a:dk1>
        <a:srgbClr val="333333"/>
      </a:dk1>
      <a:lt1>
        <a:srgbClr val="FFFFFF"/>
      </a:lt1>
      <a:dk2>
        <a:srgbClr val="003399"/>
      </a:dk2>
      <a:lt2>
        <a:srgbClr val="336600"/>
      </a:lt2>
      <a:accent1>
        <a:srgbClr val="EFA001"/>
      </a:accent1>
      <a:accent2>
        <a:srgbClr val="006699"/>
      </a:accent2>
      <a:accent3>
        <a:srgbClr val="FFFFFF"/>
      </a:accent3>
      <a:accent4>
        <a:srgbClr val="2A2A2A"/>
      </a:accent4>
      <a:accent5>
        <a:srgbClr val="F6CDAA"/>
      </a:accent5>
      <a:accent6>
        <a:srgbClr val="005C8A"/>
      </a:accent6>
      <a:hlink>
        <a:srgbClr val="FF0000"/>
      </a:hlink>
      <a:folHlink>
        <a:srgbClr val="969696"/>
      </a:folHlink>
    </a:clrScheme>
    <a:fontScheme name="신라의 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굴림" pitchFamily="50" charset="-127"/>
          </a:defRPr>
        </a:defPPr>
      </a:lstStyle>
    </a:lnDef>
  </a:objectDefaults>
  <a:extraClrSchemeLst>
    <a:extraClrScheme>
      <a:clrScheme name="신라의 미 1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신라의 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신라의 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신라의 미 4">
        <a:dk1>
          <a:srgbClr val="000000"/>
        </a:dk1>
        <a:lt1>
          <a:srgbClr val="FFFFFF"/>
        </a:lt1>
        <a:dk2>
          <a:srgbClr val="006600"/>
        </a:dk2>
        <a:lt2>
          <a:srgbClr val="808080"/>
        </a:lt2>
        <a:accent1>
          <a:srgbClr val="7797FF"/>
        </a:accent1>
        <a:accent2>
          <a:srgbClr val="F167E4"/>
        </a:accent2>
        <a:accent3>
          <a:srgbClr val="FFFFFF"/>
        </a:accent3>
        <a:accent4>
          <a:srgbClr val="000000"/>
        </a:accent4>
        <a:accent5>
          <a:srgbClr val="BDC9FF"/>
        </a:accent5>
        <a:accent6>
          <a:srgbClr val="DA5DCF"/>
        </a:accent6>
        <a:hlink>
          <a:srgbClr val="2EE43B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신라의 미 5">
        <a:dk1>
          <a:srgbClr val="3C3C5A"/>
        </a:dk1>
        <a:lt1>
          <a:srgbClr val="FFFFFF"/>
        </a:lt1>
        <a:dk2>
          <a:srgbClr val="000099"/>
        </a:dk2>
        <a:lt2>
          <a:srgbClr val="336699"/>
        </a:lt2>
        <a:accent1>
          <a:srgbClr val="CCCC00"/>
        </a:accent1>
        <a:accent2>
          <a:srgbClr val="CCFFCC"/>
        </a:accent2>
        <a:accent3>
          <a:srgbClr val="FFFFFF"/>
        </a:accent3>
        <a:accent4>
          <a:srgbClr val="32324C"/>
        </a:accent4>
        <a:accent5>
          <a:srgbClr val="E2E2AA"/>
        </a:accent5>
        <a:accent6>
          <a:srgbClr val="B9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신라의 미 6">
        <a:dk1>
          <a:srgbClr val="333333"/>
        </a:dk1>
        <a:lt1>
          <a:srgbClr val="FFFFFF"/>
        </a:lt1>
        <a:dk2>
          <a:srgbClr val="003399"/>
        </a:dk2>
        <a:lt2>
          <a:srgbClr val="336600"/>
        </a:lt2>
        <a:accent1>
          <a:srgbClr val="EFA001"/>
        </a:accent1>
        <a:accent2>
          <a:srgbClr val="006699"/>
        </a:accent2>
        <a:accent3>
          <a:srgbClr val="FFFFFF"/>
        </a:accent3>
        <a:accent4>
          <a:srgbClr val="2A2A2A"/>
        </a:accent4>
        <a:accent5>
          <a:srgbClr val="F6CDAA"/>
        </a:accent5>
        <a:accent6>
          <a:srgbClr val="005C8A"/>
        </a:accent6>
        <a:hlink>
          <a:srgbClr val="FF00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Office\Templates\디자인\신라의 미.pot</Template>
  <TotalTime>634</TotalTime>
  <Words>1618</Words>
  <Application>Microsoft Office PowerPoint</Application>
  <PresentationFormat>화면 슬라이드 쇼(4:3)</PresentationFormat>
  <Paragraphs>357</Paragraphs>
  <Slides>48</Slides>
  <Notes>0</Notes>
  <HiddenSlides>0</HiddenSlides>
  <MMClips>0</MMClips>
  <ScaleCrop>false</ScaleCrop>
  <HeadingPairs>
    <vt:vector size="6" baseType="variant">
      <vt:variant>
        <vt:lpstr>테마</vt:lpstr>
      </vt:variant>
      <vt:variant>
        <vt:i4>1</vt:i4>
      </vt:variant>
      <vt:variant>
        <vt:lpstr>포함된 OLE 서버</vt:lpstr>
      </vt:variant>
      <vt:variant>
        <vt:i4>2</vt:i4>
      </vt:variant>
      <vt:variant>
        <vt:lpstr>슬라이드 제목</vt:lpstr>
      </vt:variant>
      <vt:variant>
        <vt:i4>48</vt:i4>
      </vt:variant>
    </vt:vector>
  </HeadingPairs>
  <TitlesOfParts>
    <vt:vector size="51" baseType="lpstr">
      <vt:lpstr>신라의 미</vt:lpstr>
      <vt:lpstr>Document</vt:lpstr>
      <vt:lpstr>클립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3. 기본적 데이터 모형  (basic data model=entity+ relationship)</vt:lpstr>
      <vt:lpstr>(2)관계(relationship)</vt:lpstr>
      <vt:lpstr>PowerPoint 프레젠테이션</vt:lpstr>
      <vt:lpstr>4.자료구조도 (data structure diagarm : DSD)</vt:lpstr>
      <vt:lpstr>제 2 절 개체-관계 데이터 모형 (the Entity-Relationship data model)</vt:lpstr>
      <vt:lpstr>개체의 표현</vt:lpstr>
      <vt:lpstr>개체의 종류</vt:lpstr>
      <vt:lpstr>관계의 표현</vt:lpstr>
      <vt:lpstr>속성의 표현</vt:lpstr>
      <vt:lpstr>개체, 관계, 속성의 표현</vt:lpstr>
      <vt:lpstr>개체관계도</vt:lpstr>
      <vt:lpstr>(2) 일반화(generalization(class/subclass)</vt:lpstr>
      <vt:lpstr>PowerPoint 프레젠테이션</vt:lpstr>
      <vt:lpstr>배타적 관계</vt:lpstr>
      <vt:lpstr>배타적 사상</vt:lpstr>
      <vt:lpstr>기업과 개체관계모형</vt:lpstr>
      <vt:lpstr>병원의 ERD</vt:lpstr>
      <vt:lpstr>ERD의 실제</vt:lpstr>
      <vt:lpstr>일반 회계 ERD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(2) 객체 지향적 개발(object oriented development)</vt:lpstr>
      <vt:lpstr>(3) 객체 모형화</vt:lpstr>
      <vt:lpstr>PowerPoint 프레젠테이션</vt:lpstr>
      <vt:lpstr>PowerPoint 프레젠테이션</vt:lpstr>
      <vt:lpstr>PowerPoint 프레젠테이션</vt:lpstr>
      <vt:lpstr>  6)연관과 관계</vt:lpstr>
      <vt:lpstr>PowerPoint 프레젠테이션</vt:lpstr>
      <vt:lpstr>(3)  순 서</vt:lpstr>
      <vt:lpstr>2. 집합과 관계 및 일반화</vt:lpstr>
      <vt:lpstr>PowerPoint 프레젠테이션</vt:lpstr>
      <vt:lpstr>5. 동태모형화</vt:lpstr>
      <vt:lpstr>(1) 사건(EVENTS)</vt:lpstr>
      <vt:lpstr>사건 집합과 속성</vt:lpstr>
      <vt:lpstr>(2) 상태(STATES)</vt:lpstr>
      <vt:lpstr>상태의 다양한 특성화</vt:lpstr>
      <vt:lpstr>3) 동시성(concurrency)</vt:lpstr>
      <vt:lpstr>질의 및 응답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제목 없음</dc:title>
  <dc:creator>김현순</dc:creator>
  <cp:lastModifiedBy>USER</cp:lastModifiedBy>
  <cp:revision>35</cp:revision>
  <dcterms:created xsi:type="dcterms:W3CDTF">1997-11-20T17:16:22Z</dcterms:created>
  <dcterms:modified xsi:type="dcterms:W3CDTF">2019-03-07T07:47:57Z</dcterms:modified>
</cp:coreProperties>
</file>