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308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6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309" r:id="rId33"/>
    <p:sldId id="291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5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56349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56350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9663E-4790-442A-959C-402F8C3D8BD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220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225C-CB7A-4A2E-B213-81679F0FA7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593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4BF96-9531-4883-BFEF-A96D98B1FD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2877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BC1AF-3AA7-4F0C-8F2A-838B13144D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8621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B3-51E4-4D9A-B583-492FC1ED9BA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370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284C7-E9F4-4013-842D-D469619FCF4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8528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C1DE3-C1DF-4EE4-801B-2B15530D4A6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9434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56FB-0497-4B42-88E7-97C141B3311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8442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FD504-6B46-42DF-BC86-B6365FD1C8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94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9F59E-70FB-42E4-AD6E-A9489045DE0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3412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A7FCC-4EB6-4155-8A3C-4854E7D1D8A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6341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55299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0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1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2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3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4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5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6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7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8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9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0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1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2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3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4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5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6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7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8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9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0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1027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55322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3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4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028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9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55327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5328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5329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720E8880-E699-4E7A-9331-245C19F2FAA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cms.daegu.ac.kr/goodljh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/>
              <a:t>1</a:t>
            </a:r>
            <a:r>
              <a:rPr lang="en-US" altLang="ko-KR" dirty="0" smtClean="0"/>
              <a:t> </a:t>
            </a:r>
            <a:r>
              <a:rPr lang="ko-KR" altLang="en-US" dirty="0" smtClean="0"/>
              <a:t>장 정보공학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25146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정보공학과 </a:t>
            </a:r>
            <a:r>
              <a:rPr lang="en-US" altLang="ko-KR" dirty="0" smtClean="0"/>
              <a:t>CASE</a:t>
            </a:r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최종사용자 </a:t>
            </a:r>
            <a:r>
              <a:rPr lang="ko-KR" altLang="en-US" dirty="0" smtClean="0"/>
              <a:t>컴퓨팅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정보공학의 </a:t>
            </a:r>
            <a:r>
              <a:rPr lang="en-US" altLang="ko-KR" sz="3600" smtClean="0"/>
              <a:t>8</a:t>
            </a:r>
            <a:r>
              <a:rPr lang="ko-KR" altLang="en-US" sz="3600" smtClean="0"/>
              <a:t>가지 경향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정보시스템의 전략적 계획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자료중심의 설계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공학 같은 방법의 탐색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최종사용자 컴퓨팅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설계 자동화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자료처리에 있어서 생산성의 탐색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재사용 가능한 설계와 코드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전문가 시스템</a:t>
            </a:r>
          </a:p>
        </p:txBody>
      </p:sp>
      <p:pic>
        <p:nvPicPr>
          <p:cNvPr id="12292" name="그림 5" descr="ency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643063"/>
            <a:ext cx="290830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정보공학의 비용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정보공학으로부터 얻을 수 있는 이점으로 시스템 설계나 구축을 자동화된 도구를 사용함으로써 경영정보시스템의 생산원가를 절약하고 더 빨리 개발을 하도록 하며 필요할 때 빨리 정보요구사항을 인식하고 이 요구를 채워줌으로써 경영의 이익이 돌아온다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정보공학 방법론</a:t>
            </a:r>
          </a:p>
        </p:txBody>
      </p:sp>
      <p:grpSp>
        <p:nvGrpSpPr>
          <p:cNvPr id="14339" name="Group 16"/>
          <p:cNvGrpSpPr>
            <a:grpSpLocks/>
          </p:cNvGrpSpPr>
          <p:nvPr/>
        </p:nvGrpSpPr>
        <p:grpSpPr bwMode="auto">
          <a:xfrm>
            <a:off x="1447800" y="1828800"/>
            <a:ext cx="6400800" cy="4449763"/>
            <a:chOff x="-3" y="923"/>
            <a:chExt cx="2127" cy="1575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0" y="923"/>
              <a:ext cx="200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just" eaLnBrk="1" hangingPunct="1"/>
              <a:r>
                <a:rPr lang="en-US" altLang="ko-KR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</a:t>
              </a:r>
              <a:r>
                <a:rPr lang="en-US" altLang="ko-KR">
                  <a:solidFill>
                    <a:srgbClr val="000000"/>
                  </a:solidFill>
                  <a:latin typeface="Arial" charset="0"/>
                  <a:cs typeface="Arial" charset="0"/>
                </a:rPr>
                <a:t>&lt;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ko-KR">
                  <a:solidFill>
                    <a:srgbClr val="000000"/>
                  </a:solidFill>
                  <a:latin typeface="Arial" charset="0"/>
                  <a:cs typeface="Arial" charset="0"/>
                </a:rPr>
                <a:t>8-1&gt;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시스템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개발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방법론의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발전과정</a:t>
              </a:r>
              <a:endParaRPr lang="ko-KR" altLang="en-US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>
                <a:latin typeface="굴림" pitchFamily="50" charset="-127"/>
              </a:endParaRPr>
            </a:p>
          </p:txBody>
        </p:sp>
        <p:grpSp>
          <p:nvGrpSpPr>
            <p:cNvPr id="14341" name="Group 15"/>
            <p:cNvGrpSpPr>
              <a:grpSpLocks/>
            </p:cNvGrpSpPr>
            <p:nvPr/>
          </p:nvGrpSpPr>
          <p:grpSpPr bwMode="auto">
            <a:xfrm>
              <a:off x="-3" y="1294"/>
              <a:ext cx="2127" cy="1204"/>
              <a:chOff x="-3" y="1294"/>
              <a:chExt cx="2127" cy="1204"/>
            </a:xfrm>
          </p:grpSpPr>
          <p:grpSp>
            <p:nvGrpSpPr>
              <p:cNvPr id="14342" name="Group 13"/>
              <p:cNvGrpSpPr>
                <a:grpSpLocks/>
              </p:cNvGrpSpPr>
              <p:nvPr/>
            </p:nvGrpSpPr>
            <p:grpSpPr bwMode="auto">
              <a:xfrm>
                <a:off x="0" y="1297"/>
                <a:ext cx="2121" cy="1198"/>
                <a:chOff x="0" y="1297"/>
                <a:chExt cx="2121" cy="1198"/>
              </a:xfrm>
            </p:grpSpPr>
            <p:grpSp>
              <p:nvGrpSpPr>
                <p:cNvPr id="14344" name="Group 10"/>
                <p:cNvGrpSpPr>
                  <a:grpSpLocks/>
                </p:cNvGrpSpPr>
                <p:nvPr/>
              </p:nvGrpSpPr>
              <p:grpSpPr bwMode="auto">
                <a:xfrm>
                  <a:off x="0" y="1297"/>
                  <a:ext cx="2121" cy="394"/>
                  <a:chOff x="0" y="1297"/>
                  <a:chExt cx="2121" cy="394"/>
                </a:xfrm>
              </p:grpSpPr>
              <p:sp>
                <p:nvSpPr>
                  <p:cNvPr id="14348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7"/>
                    <a:ext cx="2121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14349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0" y="1297"/>
                    <a:ext cx="2121" cy="394"/>
                    <a:chOff x="0" y="1297"/>
                    <a:chExt cx="2121" cy="394"/>
                  </a:xfrm>
                </p:grpSpPr>
                <p:sp>
                  <p:nvSpPr>
                    <p:cNvPr id="14350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" y="1297"/>
                      <a:ext cx="2111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방법론의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발전과정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endPara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14351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297"/>
                      <a:ext cx="2121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14345" name="Group 12"/>
                <p:cNvGrpSpPr>
                  <a:grpSpLocks/>
                </p:cNvGrpSpPr>
                <p:nvPr/>
              </p:nvGrpSpPr>
              <p:grpSpPr bwMode="auto">
                <a:xfrm>
                  <a:off x="0" y="1691"/>
                  <a:ext cx="2121" cy="804"/>
                  <a:chOff x="0" y="1691"/>
                  <a:chExt cx="2121" cy="804"/>
                </a:xfrm>
              </p:grpSpPr>
              <p:sp>
                <p:nvSpPr>
                  <p:cNvPr id="14346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691"/>
                    <a:ext cx="2111" cy="8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구조적 프로그래밍 기법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(1966)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구조적 설계 및 분석기법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(1975,1978)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데이타</a:t>
                    </a:r>
                    <a:r>
                      <a:rPr lang="ko-KR" altLang="en-US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모형화</a:t>
                    </a:r>
                    <a:r>
                      <a:rPr lang="ko-KR" altLang="en-US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en-US" altLang="ko-KR">
                        <a:solidFill>
                          <a:srgbClr val="000000"/>
                        </a:solidFill>
                        <a:cs typeface="Times New Roman" pitchFamily="18" charset="0"/>
                      </a:rPr>
                      <a:t>(1981)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객체 지향의 방법론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(1982)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자동화 방법론 도입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(1986)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자동화 방법론 성숙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(1990</a:t>
                    </a:r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년대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)</a:t>
                    </a:r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14347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91"/>
                    <a:ext cx="2121" cy="80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14343" name="Rectangle 14"/>
              <p:cNvSpPr>
                <a:spLocks noChangeArrowheads="1"/>
              </p:cNvSpPr>
              <p:nvPr/>
            </p:nvSpPr>
            <p:spPr bwMode="auto">
              <a:xfrm>
                <a:off x="-3" y="1294"/>
                <a:ext cx="2127" cy="1204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(1) </a:t>
            </a:r>
            <a:r>
              <a:rPr lang="ko-KR" altLang="en-US" sz="3600" smtClean="0"/>
              <a:t>관리기법</a:t>
            </a:r>
            <a:r>
              <a:rPr lang="en-US" altLang="ko-KR" sz="3600" smtClean="0"/>
              <a:t>/1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관리기법</a:t>
            </a:r>
            <a:r>
              <a:rPr lang="en-US" altLang="ko-KR" sz="2200" smtClean="0"/>
              <a:t>/1</a:t>
            </a:r>
            <a:r>
              <a:rPr lang="ko-KR" altLang="en-US" sz="2200" smtClean="0"/>
              <a:t>은 시스템 개발의 전 단계 즉</a:t>
            </a:r>
            <a:r>
              <a:rPr lang="en-US" altLang="ko-KR" sz="2200" smtClean="0"/>
              <a:t>, </a:t>
            </a:r>
            <a:r>
              <a:rPr lang="ko-KR" altLang="en-US" sz="2200" smtClean="0"/>
              <a:t>계획수립에서 분석 및 설계</a:t>
            </a:r>
            <a:r>
              <a:rPr lang="en-US" altLang="ko-KR" sz="2200" smtClean="0"/>
              <a:t>, </a:t>
            </a:r>
            <a:r>
              <a:rPr lang="ko-KR" altLang="en-US" sz="2200" smtClean="0"/>
              <a:t>설치 및 운용까지를 지원하는 시스템개발방법론이며 시스템 개발 및 운용 관리</a:t>
            </a:r>
            <a:r>
              <a:rPr lang="en-US" altLang="ko-KR" sz="2200" smtClean="0"/>
              <a:t>, </a:t>
            </a:r>
            <a:r>
              <a:rPr lang="ko-KR" altLang="en-US" sz="2200" smtClean="0"/>
              <a:t>품질보증활동 등을 지원하는 프로젝트 관리방법 이다</a:t>
            </a:r>
            <a:r>
              <a:rPr lang="en-US" altLang="ko-KR" sz="22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1) </a:t>
            </a:r>
            <a:r>
              <a:rPr lang="ko-KR" altLang="en-US" sz="2000" smtClean="0"/>
              <a:t>구성체계 </a:t>
            </a:r>
            <a:r>
              <a:rPr lang="en-US" altLang="ko-KR" sz="2000" smtClean="0"/>
              <a:t>: </a:t>
            </a:r>
            <a:r>
              <a:rPr lang="ko-KR" altLang="en-US" sz="2000" smtClean="0"/>
              <a:t>개발경로</a:t>
            </a:r>
            <a:r>
              <a:rPr lang="en-US" altLang="ko-KR" sz="2000" smtClean="0"/>
              <a:t>, </a:t>
            </a:r>
            <a:r>
              <a:rPr lang="ko-KR" altLang="en-US" sz="2000" smtClean="0"/>
              <a:t>작업 오브젝트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기법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개발경로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일련의 시스템 개발 또는 유지관리와 관련된 활동을 개발 경로라 한다</a:t>
            </a:r>
            <a:r>
              <a:rPr lang="en-US" altLang="ko-KR" sz="20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3) </a:t>
            </a:r>
            <a:r>
              <a:rPr lang="ko-KR" altLang="en-US" sz="2000" smtClean="0"/>
              <a:t>관리기법</a:t>
            </a:r>
            <a:r>
              <a:rPr lang="en-US" altLang="ko-KR" sz="2000" smtClean="0"/>
              <a:t>/1</a:t>
            </a:r>
            <a:r>
              <a:rPr lang="ko-KR" altLang="en-US" sz="2000" smtClean="0"/>
              <a:t>의 하위종류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정보수립계획</a:t>
            </a:r>
            <a:r>
              <a:rPr lang="en-US" altLang="ko-KR" sz="2000" smtClean="0"/>
              <a:t>, </a:t>
            </a:r>
            <a:r>
              <a:rPr lang="ko-KR" altLang="en-US" sz="2000" smtClean="0"/>
              <a:t>클라이언트</a:t>
            </a:r>
            <a:r>
              <a:rPr lang="en-US" altLang="ko-KR" sz="2000" smtClean="0"/>
              <a:t>/</a:t>
            </a:r>
            <a:r>
              <a:rPr lang="ko-KR" altLang="en-US" sz="2000" smtClean="0"/>
              <a:t>서버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호스트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패키지시스템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소규모 프로젝트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고속 개발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4) </a:t>
            </a:r>
            <a:r>
              <a:rPr lang="ko-KR" altLang="en-US" sz="2000" smtClean="0"/>
              <a:t>관리기법</a:t>
            </a:r>
            <a:r>
              <a:rPr lang="en-US" altLang="ko-KR" sz="2000" smtClean="0"/>
              <a:t>/1 </a:t>
            </a:r>
            <a:r>
              <a:rPr lang="ko-KR" altLang="en-US" sz="2000" smtClean="0"/>
              <a:t>의 부수기능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시스템운용관리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프로젝트관리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기반구조 관리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5) </a:t>
            </a:r>
            <a:r>
              <a:rPr lang="ko-KR" altLang="en-US" sz="2000" smtClean="0"/>
              <a:t>개발기법 </a:t>
            </a:r>
            <a:r>
              <a:rPr lang="en-US" altLang="ko-KR" sz="2000" smtClean="0"/>
              <a:t>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작업 오브젝트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시스템에 관한 지식의 집합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구조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개발 경로들로 나뉘어 지는데</a:t>
            </a:r>
            <a:r>
              <a:rPr lang="en-US" altLang="ko-KR" sz="2000" smtClean="0"/>
              <a:t>, </a:t>
            </a:r>
            <a:r>
              <a:rPr lang="ko-KR" altLang="en-US" sz="2000" smtClean="0"/>
              <a:t>각 개발 경로들은 단계와 세그먼트 및 태스크의 세가지 유형의 항목으로 구성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수명주기 개발 방법론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1) </a:t>
            </a:r>
            <a:r>
              <a:rPr lang="ko-KR" altLang="en-US" sz="2000" smtClean="0"/>
              <a:t>물리적 시스템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응용시스템의 자세한 기술 설계를 준비하기 위한 활동들로 이루어 짐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하향설계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상부에서의 통제 모듈 및 하부에서의 상세 모듈의 형태로 계층적 도표로서 묘사됨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3) </a:t>
            </a:r>
            <a:r>
              <a:rPr lang="ko-KR" altLang="en-US" sz="2000" smtClean="0"/>
              <a:t>구조적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프로그램의 각 모듈은 그것이 수행하는 구체적 기능으로 정의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모듈간의 분리화 와 통합성의 최소화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4) SALT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    </a:t>
            </a:r>
            <a:r>
              <a:rPr lang="ko-KR" altLang="en-US" sz="2000" smtClean="0"/>
              <a:t>하향방식의 시스템의 기능 및 사용되는 데이터를 표현하기 위해 도형적 모델링 언어를 사용하는 전체 시스템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5) HIPO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    </a:t>
            </a:r>
            <a:r>
              <a:rPr lang="ko-KR" altLang="en-US" sz="2000" smtClean="0"/>
              <a:t>설계과정을 통하여 시스템 명세에 관하여 프로젝트에 참여자들의 의사소통을 위해 사용하는 기법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</a:t>
            </a:r>
            <a:r>
              <a:rPr lang="ko-KR" altLang="en-US" sz="3600" smtClean="0"/>
              <a:t>객체 모형화 기법을 위한 방법론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분석단계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1. </a:t>
            </a:r>
            <a:r>
              <a:rPr lang="ko-KR" altLang="en-US" sz="2400" smtClean="0"/>
              <a:t>문제의 제기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2. </a:t>
            </a:r>
            <a:r>
              <a:rPr lang="ko-KR" altLang="en-US" sz="2400" smtClean="0"/>
              <a:t>객체모형의 구축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3.</a:t>
            </a:r>
            <a:r>
              <a:rPr lang="ko-KR" altLang="en-US" sz="2400" smtClean="0"/>
              <a:t>동태모형의 개발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4. </a:t>
            </a:r>
            <a:r>
              <a:rPr lang="ko-KR" altLang="en-US" sz="2400" smtClean="0"/>
              <a:t>기능모형의 구축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2) </a:t>
            </a:r>
            <a:r>
              <a:rPr lang="ko-KR" altLang="en-US" sz="2400" smtClean="0"/>
              <a:t>시스템 설계와 객체 설계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시스템 설계 동안에는 시스템의 고차원 구조가 선택</a:t>
            </a:r>
          </a:p>
          <a:p>
            <a:pPr marL="609600" indent="-609600" eaLnBrk="1" hangingPunct="1">
              <a:buFontTx/>
              <a:buNone/>
            </a:pPr>
            <a:endParaRPr lang="ko-KR" altLang="en-US" sz="2400" smtClean="0"/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객체설계 동안에는 분석모형을 다듬고 구축을 위한 자세한 기초를 제공한다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객체설계는 분석모형의 실제세계 원천으로부터 실제 구축에 요구되는 컴퓨터 원천으로의 이동이 시작된다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endParaRPr lang="en-US" altLang="ko-K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5. CASE</a:t>
            </a:r>
            <a:r>
              <a:rPr lang="ko-KR" altLang="en-US" dirty="0" smtClean="0"/>
              <a:t>의 개요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ko-KR" dirty="0" smtClean="0"/>
              <a:t>CASE </a:t>
            </a:r>
            <a:endParaRPr lang="ko-KR" alt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dirty="0" smtClean="0"/>
              <a:t>   </a:t>
            </a:r>
            <a:r>
              <a:rPr lang="en-US" altLang="ko-KR" sz="2400" dirty="0" smtClean="0"/>
              <a:t>1986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9</a:t>
            </a:r>
            <a:r>
              <a:rPr lang="ko-KR" altLang="en-US" sz="2400" dirty="0" smtClean="0"/>
              <a:t>월 </a:t>
            </a:r>
            <a:r>
              <a:rPr lang="ko-KR" altLang="en-US" sz="2400" dirty="0" err="1" smtClean="0"/>
              <a:t>월스트리트저널지에</a:t>
            </a:r>
            <a:r>
              <a:rPr lang="ko-KR" altLang="en-US" sz="2400" dirty="0" smtClean="0"/>
              <a:t>  </a:t>
            </a:r>
            <a:r>
              <a:rPr lang="en-US" altLang="ko-KR" sz="2400" dirty="0" smtClean="0"/>
              <a:t>CASE</a:t>
            </a:r>
            <a:r>
              <a:rPr lang="ko-KR" altLang="en-US" sz="2400" dirty="0" smtClean="0"/>
              <a:t>라는 용어가 처음으로 쓰이게 되었는데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소프트웨어 개발을 지원하는 시스템으로 소프트 </a:t>
            </a:r>
            <a:r>
              <a:rPr lang="ko-KR" altLang="en-US" sz="2400" dirty="0" err="1" smtClean="0"/>
              <a:t>웨어</a:t>
            </a:r>
            <a:r>
              <a:rPr lang="ko-KR" altLang="en-US" sz="2400" dirty="0" smtClean="0"/>
              <a:t> 개발 방법의자동화를 지향하는 시스템을 말한다</a:t>
            </a:r>
            <a:r>
              <a:rPr lang="en-US" altLang="ko-KR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en-US" altLang="ko-KR" sz="2400" dirty="0" smtClean="0"/>
              <a:t>CASE</a:t>
            </a:r>
            <a:r>
              <a:rPr lang="ko-KR" altLang="en-US" sz="2400" dirty="0" smtClean="0"/>
              <a:t>의 역사와 등장배경 요인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1)</a:t>
            </a:r>
            <a:r>
              <a:rPr lang="ko-KR" altLang="en-US" sz="2400" dirty="0" smtClean="0"/>
              <a:t>복잡도의 증가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2)</a:t>
            </a:r>
            <a:r>
              <a:rPr lang="ko-KR" altLang="en-US" sz="2400" dirty="0" smtClean="0"/>
              <a:t>의사소통의 어려움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3)</a:t>
            </a:r>
            <a:r>
              <a:rPr lang="ko-KR" altLang="en-US" sz="2400" dirty="0" smtClean="0"/>
              <a:t>소프트웨어의 위기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4)</a:t>
            </a:r>
            <a:r>
              <a:rPr lang="ko-KR" altLang="en-US" sz="2400" dirty="0" err="1" smtClean="0"/>
              <a:t>신기료</a:t>
            </a:r>
            <a:r>
              <a:rPr lang="ko-KR" altLang="en-US" sz="2400" dirty="0" smtClean="0"/>
              <a:t> 증후군</a:t>
            </a:r>
            <a:r>
              <a:rPr lang="en-US" altLang="ko-KR" sz="2400" dirty="0" smtClean="0"/>
              <a:t>(shoe-maker</a:t>
            </a:r>
            <a:r>
              <a:rPr lang="en-US" altLang="ko-KR" sz="2400" dirty="0" smtClean="0">
                <a:latin typeface="Times New Roman" pitchFamily="18" charset="0"/>
              </a:rPr>
              <a:t>’</a:t>
            </a:r>
            <a:r>
              <a:rPr lang="en-US" altLang="ko-KR" sz="2400" dirty="0" smtClean="0"/>
              <a:t>s syndrome)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9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CASE </a:t>
            </a:r>
            <a:r>
              <a:rPr lang="ko-KR" altLang="en-US" sz="3600" smtClean="0"/>
              <a:t>툴의 기능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1) </a:t>
            </a:r>
            <a:r>
              <a:rPr lang="ko-KR" altLang="en-US" smtClean="0"/>
              <a:t>소프트웨어의 수명주기에 대한 통합과 지원기능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2) </a:t>
            </a:r>
            <a:r>
              <a:rPr lang="ko-KR" altLang="en-US" smtClean="0"/>
              <a:t>분석기능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3) </a:t>
            </a:r>
            <a:r>
              <a:rPr lang="ko-KR" altLang="en-US" smtClean="0"/>
              <a:t>정보저장기능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4) </a:t>
            </a:r>
            <a:r>
              <a:rPr lang="ko-KR" altLang="en-US" smtClean="0"/>
              <a:t>시스템 기술 능력</a:t>
            </a:r>
          </a:p>
          <a:p>
            <a:pPr eaLnBrk="1" hangingPunct="1">
              <a:buFontTx/>
              <a:buNone/>
            </a:pP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8486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CASE </a:t>
            </a:r>
            <a:r>
              <a:rPr lang="ko-KR" altLang="en-US" sz="3600" smtClean="0"/>
              <a:t>툴의 활용에 대한 이점</a:t>
            </a:r>
            <a:endParaRPr lang="en-US" altLang="ko-KR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smtClean="0"/>
              <a:t>1.</a:t>
            </a:r>
            <a:r>
              <a:rPr lang="ko-KR" altLang="en-US" sz="2400" smtClean="0"/>
              <a:t>시스템의 수정</a:t>
            </a:r>
            <a:r>
              <a:rPr lang="en-US" altLang="ko-KR" sz="2400" smtClean="0"/>
              <a:t>, </a:t>
            </a:r>
            <a:r>
              <a:rPr lang="ko-KR" altLang="en-US" sz="2400" smtClean="0"/>
              <a:t>유지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보수의 간결성과 용이성 증대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2. </a:t>
            </a:r>
            <a:r>
              <a:rPr lang="ko-KR" altLang="en-US" sz="2400" smtClean="0"/>
              <a:t>자동코드 생성기능으로 시스템 개발 기간의 단축과 개발속도 증가로 비용의 감소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3. </a:t>
            </a:r>
            <a:r>
              <a:rPr lang="ko-KR" altLang="en-US" sz="2400" smtClean="0"/>
              <a:t>자동화된 내부통제기능으로 소프트웨어 품질 행상과 프로젝트 관기의 원할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4. </a:t>
            </a:r>
            <a:r>
              <a:rPr lang="ko-KR" altLang="en-US" sz="2400" smtClean="0"/>
              <a:t>소프트웨어 개발의 전단계에 걸쳐 표준이 확립되고</a:t>
            </a:r>
            <a:r>
              <a:rPr lang="en-US" altLang="ko-KR" sz="2400" smtClean="0"/>
              <a:t>,</a:t>
            </a:r>
            <a:r>
              <a:rPr lang="ko-KR" altLang="en-US" sz="2400" smtClean="0"/>
              <a:t>정형화 됨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5. </a:t>
            </a:r>
            <a:r>
              <a:rPr lang="ko-KR" altLang="en-US" sz="2400" smtClean="0"/>
              <a:t>설계사양 등의 빈번한 변경 요구에 신속히 대처하고 시스템 개발 시 사용자의 참여를 증대 시킨다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CASE</a:t>
            </a:r>
            <a:r>
              <a:rPr lang="ko-KR" altLang="en-US" sz="3600" smtClean="0"/>
              <a:t>툴의 기본적 특성</a:t>
            </a:r>
            <a:endParaRPr lang="en-US" altLang="ko-KR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사용자가 워크스테이션에 관한 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분석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설계를 위한 그림을 그릴 수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객체 사이의 관계와 그림의 객체에 관한 정보를 요구하여 정보의 완전한 집합을 구축할 수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그림 자체보다는 저장소에 있는 그림의 의미를 저장한다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정확성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통합성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완전성을 위한 그림을 견제한다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분석과 설계의 다른 측면을 표현하는 다중 그림의 형태를 채택하는 것이 가능하다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정보공학과 </a:t>
            </a:r>
            <a:r>
              <a:rPr lang="en-US" altLang="ko-KR" dirty="0" smtClean="0"/>
              <a:t>CASE</a:t>
            </a:r>
            <a:endParaRPr lang="ko-KR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8956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의의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</a:t>
            </a:r>
            <a:r>
              <a:rPr lang="en-US" altLang="ko-KR" smtClean="0"/>
              <a:t>4</a:t>
            </a:r>
            <a:r>
              <a:rPr lang="ko-KR" altLang="en-US" smtClean="0"/>
              <a:t>단계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발전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 방법론</a:t>
            </a:r>
          </a:p>
        </p:txBody>
      </p:sp>
      <p:pic>
        <p:nvPicPr>
          <p:cNvPr id="4100" name="그림 5" descr="ency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2571750"/>
            <a:ext cx="29083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000" smtClean="0"/>
              <a:t>(5) CASE </a:t>
            </a:r>
            <a:r>
              <a:rPr lang="ko-KR" altLang="en-US" sz="3000" smtClean="0"/>
              <a:t>툴 선정 시 고려할 요소</a:t>
            </a:r>
            <a:r>
              <a:rPr lang="en-US" altLang="ko-KR" sz="3000" smtClean="0"/>
              <a:t>(</a:t>
            </a:r>
            <a:r>
              <a:rPr lang="ko-KR" altLang="en-US" sz="3000" smtClean="0"/>
              <a:t>선정기준</a:t>
            </a:r>
            <a:r>
              <a:rPr lang="en-US" altLang="ko-KR" sz="3000" smtClean="0"/>
              <a:t>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통합성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비용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호환성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사용의 용이함과 예상되는 사용숙달 시간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업체의 지명도와 판매실적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툴의 기능에 대한 평가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 수명 주기중 지원단계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지원 가능한 구조적 방법론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정보저장소</a:t>
            </a:r>
            <a:r>
              <a:rPr lang="en-US" altLang="ko-KR" sz="2400" smtClean="0"/>
              <a:t>, </a:t>
            </a:r>
            <a:r>
              <a:rPr lang="ko-KR" altLang="en-US" sz="2400" smtClean="0"/>
              <a:t>그래픽 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다이어그램 작성 지원정도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생성된 코드형태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오류검토의 지원정도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목표시스템의 유형</a:t>
            </a:r>
            <a:r>
              <a:rPr lang="en-US" altLang="ko-KR" sz="2400" smtClean="0"/>
              <a:t>, </a:t>
            </a:r>
            <a:r>
              <a:rPr lang="ko-KR" altLang="en-US" sz="2400" smtClean="0"/>
              <a:t>프로타이핑 지원형태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모듈화 여부와 조합의 가능여부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dirty="0" smtClean="0"/>
              <a:t>6. CASE</a:t>
            </a:r>
            <a:r>
              <a:rPr lang="ko-KR" altLang="en-US" dirty="0" smtClean="0"/>
              <a:t>툴의 분류</a:t>
            </a:r>
          </a:p>
        </p:txBody>
      </p:sp>
      <p:grpSp>
        <p:nvGrpSpPr>
          <p:cNvPr id="24579" name="Group 43"/>
          <p:cNvGrpSpPr>
            <a:grpSpLocks/>
          </p:cNvGrpSpPr>
          <p:nvPr/>
        </p:nvGrpSpPr>
        <p:grpSpPr bwMode="auto">
          <a:xfrm>
            <a:off x="228600" y="2100263"/>
            <a:ext cx="8686800" cy="4397375"/>
            <a:chOff x="144" y="1323"/>
            <a:chExt cx="5472" cy="2770"/>
          </a:xfrm>
        </p:grpSpPr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1584" y="1680"/>
              <a:ext cx="81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전략차원의</a:t>
              </a:r>
            </a:p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포함 여부</a:t>
              </a: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1584" y="2928"/>
              <a:ext cx="81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구조적기법</a:t>
              </a:r>
            </a:p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처리 범위</a:t>
              </a: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320" y="1323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IFF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ADW</a:t>
              </a: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320" y="1998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PACBSE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TELON</a:t>
              </a: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4320" y="2469"/>
              <a:ext cx="1296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FOUNDATION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EXELLARATOR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ORACLE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TEAMWORK</a:t>
              </a: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4320" y="3312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BACHMAN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VIASOFT</a:t>
              </a: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144" y="2256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코드의 생성여부</a:t>
              </a:r>
            </a:p>
          </p:txBody>
        </p:sp>
        <p:cxnSp>
          <p:nvCxnSpPr>
            <p:cNvPr id="24587" name="AutoShape 13"/>
            <p:cNvCxnSpPr>
              <a:cxnSpLocks noChangeShapeType="1"/>
              <a:stCxn id="24586" idx="3"/>
              <a:endCxn id="24580" idx="1"/>
            </p:cNvCxnSpPr>
            <p:nvPr/>
          </p:nvCxnSpPr>
          <p:spPr bwMode="auto">
            <a:xfrm flipV="1">
              <a:off x="1316" y="1896"/>
              <a:ext cx="268" cy="47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8" name="AutoShape 15"/>
            <p:cNvCxnSpPr>
              <a:cxnSpLocks noChangeShapeType="1"/>
              <a:stCxn id="24586" idx="3"/>
              <a:endCxn id="24581" idx="1"/>
            </p:cNvCxnSpPr>
            <p:nvPr/>
          </p:nvCxnSpPr>
          <p:spPr bwMode="auto">
            <a:xfrm>
              <a:off x="1316" y="2372"/>
              <a:ext cx="268" cy="77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9" name="Text Box 18"/>
            <p:cNvSpPr txBox="1">
              <a:spLocks noChangeArrowheads="1"/>
            </p:cNvSpPr>
            <p:nvPr/>
          </p:nvSpPr>
          <p:spPr bwMode="auto">
            <a:xfrm>
              <a:off x="1104" y="1968"/>
              <a:ext cx="28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예</a:t>
              </a:r>
            </a:p>
          </p:txBody>
        </p:sp>
        <p:sp>
          <p:nvSpPr>
            <p:cNvPr id="24590" name="Text Box 19"/>
            <p:cNvSpPr txBox="1">
              <a:spLocks noChangeArrowheads="1"/>
            </p:cNvSpPr>
            <p:nvPr/>
          </p:nvSpPr>
          <p:spPr bwMode="auto">
            <a:xfrm>
              <a:off x="1200" y="2544"/>
              <a:ext cx="289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아니오</a:t>
              </a:r>
            </a:p>
          </p:txBody>
        </p:sp>
        <p:sp>
          <p:nvSpPr>
            <p:cNvPr id="24591" name="Text Box 20"/>
            <p:cNvSpPr txBox="1">
              <a:spLocks noChangeArrowheads="1"/>
            </p:cNvSpPr>
            <p:nvPr/>
          </p:nvSpPr>
          <p:spPr bwMode="auto">
            <a:xfrm>
              <a:off x="2304" y="1344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포함</a:t>
              </a:r>
            </a:p>
          </p:txBody>
        </p:sp>
        <p:sp>
          <p:nvSpPr>
            <p:cNvPr id="24592" name="Text Box 21"/>
            <p:cNvSpPr txBox="1">
              <a:spLocks noChangeArrowheads="1"/>
            </p:cNvSpPr>
            <p:nvPr/>
          </p:nvSpPr>
          <p:spPr bwMode="auto">
            <a:xfrm>
              <a:off x="2352" y="2112"/>
              <a:ext cx="289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불포함</a:t>
              </a:r>
            </a:p>
          </p:txBody>
        </p:sp>
        <p:sp>
          <p:nvSpPr>
            <p:cNvPr id="24593" name="Text Box 22"/>
            <p:cNvSpPr txBox="1">
              <a:spLocks noChangeArrowheads="1"/>
            </p:cNvSpPr>
            <p:nvPr/>
          </p:nvSpPr>
          <p:spPr bwMode="auto">
            <a:xfrm>
              <a:off x="2832" y="2736"/>
              <a:ext cx="14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구조적방법비통합툴</a:t>
              </a:r>
            </a:p>
          </p:txBody>
        </p:sp>
        <p:sp>
          <p:nvSpPr>
            <p:cNvPr id="24594" name="Text Box 23"/>
            <p:cNvSpPr txBox="1">
              <a:spLocks noChangeArrowheads="1"/>
            </p:cNvSpPr>
            <p:nvPr/>
          </p:nvSpPr>
          <p:spPr bwMode="auto">
            <a:xfrm>
              <a:off x="2784" y="1392"/>
              <a:ext cx="11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정보공학통합툴</a:t>
              </a:r>
            </a:p>
          </p:txBody>
        </p:sp>
        <p:sp>
          <p:nvSpPr>
            <p:cNvPr id="24595" name="Text Box 24"/>
            <p:cNvSpPr txBox="1">
              <a:spLocks noChangeArrowheads="1"/>
            </p:cNvSpPr>
            <p:nvPr/>
          </p:nvSpPr>
          <p:spPr bwMode="auto">
            <a:xfrm>
              <a:off x="2784" y="2073"/>
              <a:ext cx="12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구조적방법통합툴</a:t>
              </a:r>
            </a:p>
          </p:txBody>
        </p:sp>
        <p:sp>
          <p:nvSpPr>
            <p:cNvPr id="24596" name="Text Box 25"/>
            <p:cNvSpPr txBox="1">
              <a:spLocks noChangeArrowheads="1"/>
            </p:cNvSpPr>
            <p:nvPr/>
          </p:nvSpPr>
          <p:spPr bwMode="auto">
            <a:xfrm>
              <a:off x="2832" y="3387"/>
              <a:ext cx="8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개발지원 툴</a:t>
              </a:r>
            </a:p>
          </p:txBody>
        </p:sp>
        <p:cxnSp>
          <p:nvCxnSpPr>
            <p:cNvPr id="24597" name="AutoShape 26"/>
            <p:cNvCxnSpPr>
              <a:cxnSpLocks noChangeShapeType="1"/>
              <a:stCxn id="24580" idx="3"/>
              <a:endCxn id="24594" idx="1"/>
            </p:cNvCxnSpPr>
            <p:nvPr/>
          </p:nvCxnSpPr>
          <p:spPr bwMode="auto">
            <a:xfrm flipV="1">
              <a:off x="2400" y="1508"/>
              <a:ext cx="384" cy="38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8" name="AutoShape 27"/>
            <p:cNvCxnSpPr>
              <a:cxnSpLocks noChangeShapeType="1"/>
              <a:stCxn id="24580" idx="3"/>
              <a:endCxn id="24595" idx="1"/>
            </p:cNvCxnSpPr>
            <p:nvPr/>
          </p:nvCxnSpPr>
          <p:spPr bwMode="auto">
            <a:xfrm>
              <a:off x="2400" y="1896"/>
              <a:ext cx="384" cy="29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9" name="AutoShape 28"/>
            <p:cNvCxnSpPr>
              <a:cxnSpLocks noChangeShapeType="1"/>
              <a:stCxn id="24581" idx="3"/>
              <a:endCxn id="24593" idx="1"/>
            </p:cNvCxnSpPr>
            <p:nvPr/>
          </p:nvCxnSpPr>
          <p:spPr bwMode="auto">
            <a:xfrm flipV="1">
              <a:off x="2400" y="2852"/>
              <a:ext cx="432" cy="2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0" name="AutoShape 29"/>
            <p:cNvCxnSpPr>
              <a:cxnSpLocks noChangeShapeType="1"/>
              <a:stCxn id="24581" idx="3"/>
              <a:endCxn id="24596" idx="1"/>
            </p:cNvCxnSpPr>
            <p:nvPr/>
          </p:nvCxnSpPr>
          <p:spPr bwMode="auto">
            <a:xfrm>
              <a:off x="2400" y="3144"/>
              <a:ext cx="432" cy="35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1" name="Text Box 30"/>
            <p:cNvSpPr txBox="1">
              <a:spLocks noChangeArrowheads="1"/>
            </p:cNvSpPr>
            <p:nvPr/>
          </p:nvSpPr>
          <p:spPr bwMode="auto">
            <a:xfrm>
              <a:off x="2400" y="2640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전부</a:t>
              </a:r>
            </a:p>
          </p:txBody>
        </p:sp>
        <p:sp>
          <p:nvSpPr>
            <p:cNvPr id="24602" name="Text Box 31"/>
            <p:cNvSpPr txBox="1">
              <a:spLocks noChangeArrowheads="1"/>
            </p:cNvSpPr>
            <p:nvPr/>
          </p:nvSpPr>
          <p:spPr bwMode="auto">
            <a:xfrm>
              <a:off x="2400" y="3360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일부</a:t>
              </a:r>
            </a:p>
          </p:txBody>
        </p:sp>
        <p:cxnSp>
          <p:nvCxnSpPr>
            <p:cNvPr id="24603" name="AutoShape 32"/>
            <p:cNvCxnSpPr>
              <a:cxnSpLocks noChangeShapeType="1"/>
              <a:stCxn id="24594" idx="3"/>
              <a:endCxn id="24582" idx="1"/>
            </p:cNvCxnSpPr>
            <p:nvPr/>
          </p:nvCxnSpPr>
          <p:spPr bwMode="auto">
            <a:xfrm>
              <a:off x="3908" y="1508"/>
              <a:ext cx="412" cy="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4" name="AutoShape 37"/>
            <p:cNvCxnSpPr>
              <a:cxnSpLocks noChangeShapeType="1"/>
              <a:stCxn id="24595" idx="3"/>
              <a:endCxn id="24583" idx="1"/>
            </p:cNvCxnSpPr>
            <p:nvPr/>
          </p:nvCxnSpPr>
          <p:spPr bwMode="auto">
            <a:xfrm>
              <a:off x="4052" y="2189"/>
              <a:ext cx="268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5" name="AutoShape 40"/>
            <p:cNvCxnSpPr>
              <a:cxnSpLocks noChangeShapeType="1"/>
              <a:stCxn id="24593" idx="3"/>
              <a:endCxn id="24584" idx="1"/>
            </p:cNvCxnSpPr>
            <p:nvPr/>
          </p:nvCxnSpPr>
          <p:spPr bwMode="auto">
            <a:xfrm>
              <a:off x="4244" y="2852"/>
              <a:ext cx="76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6" name="AutoShape 41"/>
            <p:cNvCxnSpPr>
              <a:cxnSpLocks noChangeShapeType="1"/>
              <a:stCxn id="24596" idx="3"/>
              <a:endCxn id="24585" idx="1"/>
            </p:cNvCxnSpPr>
            <p:nvPr/>
          </p:nvCxnSpPr>
          <p:spPr bwMode="auto">
            <a:xfrm>
              <a:off x="3716" y="3503"/>
              <a:ext cx="604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7" name="Text Box 42"/>
            <p:cNvSpPr txBox="1">
              <a:spLocks noChangeArrowheads="1"/>
            </p:cNvSpPr>
            <p:nvPr/>
          </p:nvSpPr>
          <p:spPr bwMode="auto">
            <a:xfrm>
              <a:off x="2150" y="3805"/>
              <a:ext cx="14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>
                  <a:latin typeface="굴림" pitchFamily="50" charset="-127"/>
                </a:rPr>
                <a:t>CASE</a:t>
              </a:r>
              <a:r>
                <a:rPr lang="ko-KR" altLang="en-US">
                  <a:latin typeface="굴림" pitchFamily="50" charset="-127"/>
                </a:rPr>
                <a:t>의 분류도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7. CASE</a:t>
            </a:r>
            <a:r>
              <a:rPr lang="ko-KR" altLang="en-US" dirty="0" smtClean="0"/>
              <a:t>의 내용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800" smtClean="0"/>
              <a:t>객체와 관계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객체는 그림에서 상자로 그려지고 관계는 상자를 연결하는 선으로 그려진다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(2) </a:t>
            </a:r>
            <a:r>
              <a:rPr lang="ko-KR" altLang="en-US" sz="2800" smtClean="0"/>
              <a:t>프로그램의 그림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프로그램의 구조를 보여주는 것인데 최적의 프로그램 구조화를 표현하고 루프</a:t>
            </a:r>
            <a:r>
              <a:rPr lang="en-US" altLang="ko-KR" sz="2800" smtClean="0"/>
              <a:t>,</a:t>
            </a:r>
            <a:r>
              <a:rPr lang="ko-KR" altLang="en-US" sz="2800" smtClean="0"/>
              <a:t>둥지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조건</a:t>
            </a:r>
            <a:r>
              <a:rPr lang="en-US" altLang="ko-KR" sz="2800" smtClean="0"/>
              <a:t>,CASE</a:t>
            </a:r>
            <a:r>
              <a:rPr lang="ko-KR" altLang="en-US" sz="2800" smtClean="0"/>
              <a:t>구조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회피</a:t>
            </a:r>
            <a:r>
              <a:rPr lang="en-US" altLang="ko-KR" sz="2800" smtClean="0"/>
              <a:t>, </a:t>
            </a:r>
            <a:r>
              <a:rPr lang="ko-KR" altLang="en-US" sz="2800" smtClean="0"/>
              <a:t>데이터베이스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접근</a:t>
            </a:r>
            <a:r>
              <a:rPr lang="en-US" altLang="ko-KR" sz="2800" smtClean="0"/>
              <a:t>, </a:t>
            </a:r>
            <a:r>
              <a:rPr lang="ko-KR" altLang="en-US" sz="2800" smtClean="0"/>
              <a:t>하위루틴 호출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기타 프로그램 구조를 나타내어야 한다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dirty="0" smtClean="0"/>
              <a:t>8. </a:t>
            </a:r>
            <a:r>
              <a:rPr lang="ko-KR" altLang="en-US" sz="3200" dirty="0" smtClean="0"/>
              <a:t>통합 </a:t>
            </a:r>
            <a:r>
              <a:rPr lang="en-US" altLang="ko-KR" sz="3200" dirty="0" smtClean="0"/>
              <a:t>CASE </a:t>
            </a:r>
            <a:r>
              <a:rPr lang="ko-KR" altLang="en-US" sz="3200" dirty="0" smtClean="0"/>
              <a:t>도구의 기본적 특성</a:t>
            </a:r>
            <a:endParaRPr lang="en-US" altLang="ko-KR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구축 각각의 활동이 다중 도구를 가진 소프트웨어 작업대를 가지는데 이 작업대는 완전히 통합되어서 하나의 작업대가 다른 것으로부터 정보를 직접적으로 사용한다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백과사전은 통합된 수단으로 다중 작업대로부터의 지식을 저장한다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코드 생성자는 설계작업대를 갖고 완전히 통합한다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생성자는 필수적 운영시스템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자료사전을 포함한 데이터베이스 관리시스템의 생성을 촉진한다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생성자는 필수적 데이터 베이스문과 작업통제 언어를 생성한다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최종사용자 컴퓨팅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최종사용자 컴퓨팅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2. EUC </a:t>
            </a:r>
            <a:r>
              <a:rPr lang="ko-KR" altLang="en-US" smtClean="0"/>
              <a:t>의 구성과 내용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3. EUC </a:t>
            </a:r>
            <a:r>
              <a:rPr lang="ko-KR" altLang="en-US" smtClean="0"/>
              <a:t>의 응용분야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4. </a:t>
            </a:r>
            <a:r>
              <a:rPr lang="ko-KR" altLang="en-US" smtClean="0"/>
              <a:t>최종사용자 컴퓨팅의 발전전략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5. </a:t>
            </a:r>
            <a:r>
              <a:rPr lang="ko-KR" altLang="en-US" smtClean="0"/>
              <a:t>최종사용자 교육방안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6. </a:t>
            </a:r>
            <a:r>
              <a:rPr lang="ko-KR" altLang="en-US" smtClean="0"/>
              <a:t>개인 최종사용자 데이터베이스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eriod"/>
            </a:pPr>
            <a:r>
              <a:rPr lang="ko-KR" altLang="en-US" sz="3600" smtClean="0"/>
              <a:t>최종사용자 컴퓨팅</a:t>
            </a:r>
            <a:br>
              <a:rPr lang="ko-KR" altLang="en-US" sz="3600" smtClean="0"/>
            </a:br>
            <a:r>
              <a:rPr lang="en-US" altLang="ko-KR" sz="3600" smtClean="0"/>
              <a:t>(EUC :end user computing)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276600"/>
          </a:xfrm>
        </p:spPr>
        <p:txBody>
          <a:bodyPr/>
          <a:lstStyle/>
          <a:p>
            <a:pPr marL="609600" indent="-609600" eaLnBrk="1" hangingPunct="1"/>
            <a:r>
              <a:rPr lang="ko-KR" altLang="en-US" sz="2800" smtClean="0"/>
              <a:t>사용자들이 자신이 컴퓨터 사용요구를 직접 통제하는 능력을 말한다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/>
            <a:r>
              <a:rPr lang="ko-KR" altLang="en-US" sz="2800" smtClean="0"/>
              <a:t>최종사용자 컴퓨팅의 유형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개인별 최종사용자 컴퓨팅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그룹별 최종사용자 컴퓨팅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부서별 최종사용자 컴퓨팅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2. EUC</a:t>
            </a:r>
            <a:r>
              <a:rPr lang="ko-KR" altLang="en-US" sz="3600" smtClean="0"/>
              <a:t>의 구성과 내용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구성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하드웨어                 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소프트웨어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인력                             </a:t>
            </a:r>
            <a:r>
              <a:rPr lang="en-US" altLang="ko-KR" sz="2400" smtClean="0"/>
              <a:t>4) </a:t>
            </a:r>
            <a:r>
              <a:rPr lang="ko-KR" altLang="en-US" sz="2400" smtClean="0"/>
              <a:t>자료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최종사용자의 범위 및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</a:t>
            </a:r>
            <a:r>
              <a:rPr lang="en-US" altLang="ko-KR" sz="2400" smtClean="0"/>
              <a:t>Rockart</a:t>
            </a:r>
            <a:r>
              <a:rPr lang="ko-KR" altLang="en-US" sz="2400" smtClean="0"/>
              <a:t>와 </a:t>
            </a:r>
            <a:r>
              <a:rPr lang="en-US" altLang="ko-KR" sz="2400" smtClean="0"/>
              <a:t>Flannery</a:t>
            </a:r>
            <a:r>
              <a:rPr lang="ko-KR" altLang="en-US" sz="2400" smtClean="0"/>
              <a:t>의 분류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비프로그래밍 최종사용자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명령어 수준 사용자</a:t>
            </a:r>
            <a:r>
              <a:rPr lang="en-US" altLang="ko-KR" sz="2400" smtClean="0"/>
              <a:t>, </a:t>
            </a:r>
            <a:r>
              <a:rPr lang="ko-KR" altLang="en-US" sz="2400" smtClean="0"/>
              <a:t>최종사용자 프로그래머</a:t>
            </a:r>
            <a:r>
              <a:rPr lang="en-US" altLang="ko-KR" sz="2400" smtClean="0"/>
              <a:t>, </a:t>
            </a:r>
            <a:r>
              <a:rPr lang="ko-KR" altLang="en-US" sz="2400" smtClean="0"/>
              <a:t>기능적 지원인력</a:t>
            </a:r>
            <a:r>
              <a:rPr lang="en-US" altLang="ko-KR" sz="2400" smtClean="0"/>
              <a:t>, </a:t>
            </a:r>
            <a:r>
              <a:rPr lang="ko-KR" altLang="en-US" sz="2400" smtClean="0"/>
              <a:t>최종사용자 컴퓨팅 지원인력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전산자료처리 프로그래머의 여섯 가지 범주로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(3) </a:t>
            </a:r>
            <a:r>
              <a:rPr lang="ko-KR" altLang="en-US" sz="2400" smtClean="0"/>
              <a:t>최종사용자 컴퓨팅의 주요 관리적 과제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최종관리자 컴퓨팅은 잘 관리되지 않으면 그로 인한 서비스나 지원의 요구가 정보시스템 부서의 영역과 기능을 넘어서는 정도로 심각한 국면으로 치 닫을 수 있다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2"/>
          <p:cNvGrpSpPr>
            <a:grpSpLocks/>
          </p:cNvGrpSpPr>
          <p:nvPr/>
        </p:nvGrpSpPr>
        <p:grpSpPr bwMode="auto">
          <a:xfrm>
            <a:off x="990600" y="304800"/>
            <a:ext cx="7772400" cy="1676400"/>
            <a:chOff x="-3" y="-3"/>
            <a:chExt cx="2615" cy="1224"/>
          </a:xfrm>
        </p:grpSpPr>
        <p:grpSp>
          <p:nvGrpSpPr>
            <p:cNvPr id="30753" name="Group 20"/>
            <p:cNvGrpSpPr>
              <a:grpSpLocks/>
            </p:cNvGrpSpPr>
            <p:nvPr/>
          </p:nvGrpSpPr>
          <p:grpSpPr bwMode="auto">
            <a:xfrm>
              <a:off x="0" y="0"/>
              <a:ext cx="2609" cy="1218"/>
              <a:chOff x="0" y="0"/>
              <a:chExt cx="2609" cy="1218"/>
            </a:xfrm>
          </p:grpSpPr>
          <p:grpSp>
            <p:nvGrpSpPr>
              <p:cNvPr id="30755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640" cy="500"/>
                <a:chOff x="0" y="0"/>
                <a:chExt cx="640" cy="500"/>
              </a:xfrm>
            </p:grpSpPr>
            <p:sp>
              <p:nvSpPr>
                <p:cNvPr id="30767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40" cy="5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grpSp>
              <p:nvGrpSpPr>
                <p:cNvPr id="30768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40" cy="500"/>
                  <a:chOff x="0" y="0"/>
                  <a:chExt cx="640" cy="500"/>
                </a:xfrm>
              </p:grpSpPr>
              <p:sp>
                <p:nvSpPr>
                  <p:cNvPr id="30769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5" y="0"/>
                    <a:ext cx="630" cy="500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8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EUC 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구성요소</a:t>
                    </a:r>
                    <a:endPara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30770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40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grpSp>
            <p:nvGrpSpPr>
              <p:cNvPr id="30756" name="Group 15"/>
              <p:cNvGrpSpPr>
                <a:grpSpLocks/>
              </p:cNvGrpSpPr>
              <p:nvPr/>
            </p:nvGrpSpPr>
            <p:grpSpPr bwMode="auto">
              <a:xfrm>
                <a:off x="640" y="0"/>
                <a:ext cx="1969" cy="500"/>
                <a:chOff x="640" y="0"/>
                <a:chExt cx="1969" cy="500"/>
              </a:xfrm>
            </p:grpSpPr>
            <p:sp>
              <p:nvSpPr>
                <p:cNvPr id="30763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" y="0"/>
                  <a:ext cx="1969" cy="5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grpSp>
              <p:nvGrpSpPr>
                <p:cNvPr id="30764" name="Group 13"/>
                <p:cNvGrpSpPr>
                  <a:grpSpLocks/>
                </p:cNvGrpSpPr>
                <p:nvPr/>
              </p:nvGrpSpPr>
              <p:grpSpPr bwMode="auto">
                <a:xfrm>
                  <a:off x="640" y="0"/>
                  <a:ext cx="1969" cy="500"/>
                  <a:chOff x="640" y="0"/>
                  <a:chExt cx="1969" cy="500"/>
                </a:xfrm>
              </p:grpSpPr>
              <p:sp>
                <p:nvSpPr>
                  <p:cNvPr id="30765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645" y="0"/>
                    <a:ext cx="1959" cy="500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주요관리와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 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제도</a:t>
                    </a:r>
                    <a:endPara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3076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40" y="0"/>
                    <a:ext cx="1969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grpSp>
            <p:nvGrpSpPr>
              <p:cNvPr id="30757" name="Group 17"/>
              <p:cNvGrpSpPr>
                <a:grpSpLocks/>
              </p:cNvGrpSpPr>
              <p:nvPr/>
            </p:nvGrpSpPr>
            <p:grpSpPr bwMode="auto">
              <a:xfrm>
                <a:off x="0" y="500"/>
                <a:ext cx="640" cy="718"/>
                <a:chOff x="0" y="500"/>
                <a:chExt cx="640" cy="718"/>
              </a:xfrm>
            </p:grpSpPr>
            <p:sp>
              <p:nvSpPr>
                <p:cNvPr id="30761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500"/>
                  <a:ext cx="630" cy="7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하드웨어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62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500"/>
                  <a:ext cx="640" cy="7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58" name="Group 19"/>
              <p:cNvGrpSpPr>
                <a:grpSpLocks/>
              </p:cNvGrpSpPr>
              <p:nvPr/>
            </p:nvGrpSpPr>
            <p:grpSpPr bwMode="auto">
              <a:xfrm>
                <a:off x="640" y="500"/>
                <a:ext cx="1969" cy="718"/>
                <a:chOff x="640" y="500"/>
                <a:chExt cx="1969" cy="718"/>
              </a:xfrm>
            </p:grpSpPr>
            <p:sp>
              <p:nvSpPr>
                <p:cNvPr id="30759" name="Rectangle 7"/>
                <p:cNvSpPr>
                  <a:spLocks noChangeArrowheads="1"/>
                </p:cNvSpPr>
                <p:nvPr/>
              </p:nvSpPr>
              <p:spPr bwMode="auto">
                <a:xfrm>
                  <a:off x="645" y="500"/>
                  <a:ext cx="1959" cy="7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표준화를 통한 하드웨어간의 호환성 유지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개인의 사물화 통제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400">
                      <a:solidFill>
                        <a:srgbClr val="000000"/>
                      </a:solidFill>
                      <a:cs typeface="Times New Roman" pitchFamily="18" charset="0"/>
                    </a:rPr>
                    <a:t>PC</a:t>
                  </a:r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와 워크스테이션</a:t>
                  </a:r>
                  <a:r>
                    <a: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, </a:t>
                  </a:r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메인프레임들 상호간의 통신체계 구축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이용자들의 터미널 이용증대를 감안한 충분한 용량확보</a:t>
                  </a:r>
                  <a:endParaRPr lang="ko-KR" altLang="en-US" sz="1400">
                    <a:latin typeface="굴림" pitchFamily="50" charset="-127"/>
                  </a:endParaRPr>
                </a:p>
              </p:txBody>
            </p:sp>
            <p:sp>
              <p:nvSpPr>
                <p:cNvPr id="30760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" y="500"/>
                  <a:ext cx="1969" cy="7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0754" name="Rectangle 21"/>
            <p:cNvSpPr>
              <a:spLocks noChangeArrowheads="1"/>
            </p:cNvSpPr>
            <p:nvPr/>
          </p:nvSpPr>
          <p:spPr bwMode="auto">
            <a:xfrm>
              <a:off x="-3" y="-3"/>
              <a:ext cx="2615" cy="122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0723" name="Rectangle 23"/>
          <p:cNvSpPr>
            <a:spLocks noChangeArrowheads="1"/>
          </p:cNvSpPr>
          <p:nvPr/>
        </p:nvSpPr>
        <p:spPr bwMode="auto">
          <a:xfrm>
            <a:off x="3175" y="3783013"/>
            <a:ext cx="3902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30724" name="Rectangle 24"/>
          <p:cNvSpPr>
            <a:spLocks noChangeArrowheads="1"/>
          </p:cNvSpPr>
          <p:nvPr/>
        </p:nvSpPr>
        <p:spPr bwMode="auto">
          <a:xfrm>
            <a:off x="3175" y="4392613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grpSp>
        <p:nvGrpSpPr>
          <p:cNvPr id="30725" name="Group 51"/>
          <p:cNvGrpSpPr>
            <a:grpSpLocks/>
          </p:cNvGrpSpPr>
          <p:nvPr/>
        </p:nvGrpSpPr>
        <p:grpSpPr bwMode="auto">
          <a:xfrm>
            <a:off x="990600" y="2057400"/>
            <a:ext cx="7772400" cy="4572000"/>
            <a:chOff x="-3" y="-3"/>
            <a:chExt cx="2615" cy="2904"/>
          </a:xfrm>
        </p:grpSpPr>
        <p:grpSp>
          <p:nvGrpSpPr>
            <p:cNvPr id="30727" name="Group 49"/>
            <p:cNvGrpSpPr>
              <a:grpSpLocks/>
            </p:cNvGrpSpPr>
            <p:nvPr/>
          </p:nvGrpSpPr>
          <p:grpSpPr bwMode="auto">
            <a:xfrm>
              <a:off x="0" y="0"/>
              <a:ext cx="2609" cy="2898"/>
              <a:chOff x="0" y="0"/>
              <a:chExt cx="2609" cy="2898"/>
            </a:xfrm>
          </p:grpSpPr>
          <p:grpSp>
            <p:nvGrpSpPr>
              <p:cNvPr id="30729" name="Group 34"/>
              <p:cNvGrpSpPr>
                <a:grpSpLocks/>
              </p:cNvGrpSpPr>
              <p:nvPr/>
            </p:nvGrpSpPr>
            <p:grpSpPr bwMode="auto">
              <a:xfrm>
                <a:off x="0" y="0"/>
                <a:ext cx="640" cy="746"/>
                <a:chOff x="0" y="0"/>
                <a:chExt cx="640" cy="746"/>
              </a:xfrm>
            </p:grpSpPr>
            <p:sp>
              <p:nvSpPr>
                <p:cNvPr id="30751" name="Rectangle 25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630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소프트웨어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52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40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0" name="Group 36"/>
              <p:cNvGrpSpPr>
                <a:grpSpLocks/>
              </p:cNvGrpSpPr>
              <p:nvPr/>
            </p:nvGrpSpPr>
            <p:grpSpPr bwMode="auto">
              <a:xfrm>
                <a:off x="640" y="0"/>
                <a:ext cx="1969" cy="746"/>
                <a:chOff x="640" y="0"/>
                <a:chExt cx="1969" cy="746"/>
              </a:xfrm>
            </p:grpSpPr>
            <p:sp>
              <p:nvSpPr>
                <p:cNvPr id="30749" name="Rectangle 26"/>
                <p:cNvSpPr>
                  <a:spLocks noChangeArrowheads="1"/>
                </p:cNvSpPr>
                <p:nvPr/>
              </p:nvSpPr>
              <p:spPr bwMode="auto">
                <a:xfrm>
                  <a:off x="645" y="0"/>
                  <a:ext cx="1959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88913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표준화를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통한 소프트웨어간의 호환성 유지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개발대상 응용프로그램의 범주를 명확히 규정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개발 응용프로그램의 소유권 명확화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다양한 특성을 고려한 다양한 운영체계 지원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메인프레임 지원을 위한 시분할체계의 효율적 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소프트웨어의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불법복제 및 유출의 방지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50" name="Rectangle 35"/>
                <p:cNvSpPr>
                  <a:spLocks noChangeArrowheads="1"/>
                </p:cNvSpPr>
                <p:nvPr/>
              </p:nvSpPr>
              <p:spPr bwMode="auto">
                <a:xfrm>
                  <a:off x="640" y="0"/>
                  <a:ext cx="1969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1" name="Group 38"/>
              <p:cNvGrpSpPr>
                <a:grpSpLocks/>
              </p:cNvGrpSpPr>
              <p:nvPr/>
            </p:nvGrpSpPr>
            <p:grpSpPr bwMode="auto">
              <a:xfrm>
                <a:off x="0" y="746"/>
                <a:ext cx="640" cy="746"/>
                <a:chOff x="0" y="746"/>
                <a:chExt cx="640" cy="746"/>
              </a:xfrm>
            </p:grpSpPr>
            <p:sp>
              <p:nvSpPr>
                <p:cNvPr id="30747" name="Rectangle 27"/>
                <p:cNvSpPr>
                  <a:spLocks noChangeArrowheads="1"/>
                </p:cNvSpPr>
                <p:nvPr/>
              </p:nvSpPr>
              <p:spPr bwMode="auto">
                <a:xfrm>
                  <a:off x="5" y="746"/>
                  <a:ext cx="630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자료관리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8" name="Rectangle 37"/>
                <p:cNvSpPr>
                  <a:spLocks noChangeArrowheads="1"/>
                </p:cNvSpPr>
                <p:nvPr/>
              </p:nvSpPr>
              <p:spPr bwMode="auto">
                <a:xfrm>
                  <a:off x="0" y="746"/>
                  <a:ext cx="640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2" name="Group 40"/>
              <p:cNvGrpSpPr>
                <a:grpSpLocks/>
              </p:cNvGrpSpPr>
              <p:nvPr/>
            </p:nvGrpSpPr>
            <p:grpSpPr bwMode="auto">
              <a:xfrm>
                <a:off x="640" y="746"/>
                <a:ext cx="1969" cy="746"/>
                <a:chOff x="640" y="746"/>
                <a:chExt cx="1969" cy="746"/>
              </a:xfrm>
            </p:grpSpPr>
            <p:sp>
              <p:nvSpPr>
                <p:cNvPr id="30745" name="Rectangle 28"/>
                <p:cNvSpPr>
                  <a:spLocks noChangeArrowheads="1"/>
                </p:cNvSpPr>
                <p:nvPr/>
              </p:nvSpPr>
              <p:spPr bwMode="auto">
                <a:xfrm>
                  <a:off x="645" y="746"/>
                  <a:ext cx="1959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통합성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및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일관성 유지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중앙데이터베이스를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PC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등에 하향이전 하는 방안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의한 자료입력 및 상신 방안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교환시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오류의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감지 및 정정방안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보안성 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자료 이용입장과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MIS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요원의 자료보호입장 조화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46" name="Rectangle 39"/>
                <p:cNvSpPr>
                  <a:spLocks noChangeArrowheads="1"/>
                </p:cNvSpPr>
                <p:nvPr/>
              </p:nvSpPr>
              <p:spPr bwMode="auto">
                <a:xfrm>
                  <a:off x="640" y="746"/>
                  <a:ext cx="1969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3" name="Group 42"/>
              <p:cNvGrpSpPr>
                <a:grpSpLocks/>
              </p:cNvGrpSpPr>
              <p:nvPr/>
            </p:nvGrpSpPr>
            <p:grpSpPr bwMode="auto">
              <a:xfrm>
                <a:off x="0" y="1492"/>
                <a:ext cx="640" cy="574"/>
                <a:chOff x="0" y="1492"/>
                <a:chExt cx="640" cy="574"/>
              </a:xfrm>
            </p:grpSpPr>
            <p:sp>
              <p:nvSpPr>
                <p:cNvPr id="30743" name="Rectangle 29"/>
                <p:cNvSpPr>
                  <a:spLocks noChangeArrowheads="1"/>
                </p:cNvSpPr>
                <p:nvPr/>
              </p:nvSpPr>
              <p:spPr bwMode="auto">
                <a:xfrm>
                  <a:off x="5" y="1492"/>
                  <a:ext cx="630" cy="5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이용자</a:t>
                  </a:r>
                  <a:r>
                    <a:rPr lang="ko-KR" altLang="en-US" sz="1800">
                      <a:solidFill>
                        <a:srgbClr val="000000"/>
                      </a:solidFill>
                      <a:ea typeface="바탕" pitchFamily="18" charset="-127"/>
                    </a:rPr>
                    <a:t> </a:t>
                  </a:r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교육</a:t>
                  </a:r>
                </a:p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 및 지원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4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1492"/>
                  <a:ext cx="640" cy="5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4" name="Group 44"/>
              <p:cNvGrpSpPr>
                <a:grpSpLocks/>
              </p:cNvGrpSpPr>
              <p:nvPr/>
            </p:nvGrpSpPr>
            <p:grpSpPr bwMode="auto">
              <a:xfrm>
                <a:off x="640" y="1492"/>
                <a:ext cx="1969" cy="574"/>
                <a:chOff x="640" y="1492"/>
                <a:chExt cx="1969" cy="574"/>
              </a:xfrm>
            </p:grpSpPr>
            <p:sp>
              <p:nvSpPr>
                <p:cNvPr id="30741" name="Rectangle 30"/>
                <p:cNvSpPr>
                  <a:spLocks noChangeArrowheads="1"/>
                </p:cNvSpPr>
                <p:nvPr/>
              </p:nvSpPr>
              <p:spPr bwMode="auto">
                <a:xfrm>
                  <a:off x="645" y="1492"/>
                  <a:ext cx="1959" cy="5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69863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다양성이 고려된 교육안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학습과정 및 동태적 특성이 고려된 교육방안 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교육 및 지원에 따른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MIS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요원의 부담경감 방안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42" name="Rectangle 43"/>
                <p:cNvSpPr>
                  <a:spLocks noChangeArrowheads="1"/>
                </p:cNvSpPr>
                <p:nvPr/>
              </p:nvSpPr>
              <p:spPr bwMode="auto">
                <a:xfrm>
                  <a:off x="640" y="1492"/>
                  <a:ext cx="1969" cy="5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5" name="Group 46"/>
              <p:cNvGrpSpPr>
                <a:grpSpLocks/>
              </p:cNvGrpSpPr>
              <p:nvPr/>
            </p:nvGrpSpPr>
            <p:grpSpPr bwMode="auto">
              <a:xfrm>
                <a:off x="0" y="2066"/>
                <a:ext cx="640" cy="832"/>
                <a:chOff x="0" y="2066"/>
                <a:chExt cx="640" cy="832"/>
              </a:xfrm>
            </p:grpSpPr>
            <p:sp>
              <p:nvSpPr>
                <p:cNvPr id="30739" name="Rectangle 31"/>
                <p:cNvSpPr>
                  <a:spLocks noChangeArrowheads="1"/>
                </p:cNvSpPr>
                <p:nvPr/>
              </p:nvSpPr>
              <p:spPr bwMode="auto">
                <a:xfrm>
                  <a:off x="5" y="2066"/>
                  <a:ext cx="630" cy="8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운영절차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0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2066"/>
                  <a:ext cx="640" cy="83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6" name="Group 48"/>
              <p:cNvGrpSpPr>
                <a:grpSpLocks/>
              </p:cNvGrpSpPr>
              <p:nvPr/>
            </p:nvGrpSpPr>
            <p:grpSpPr bwMode="auto">
              <a:xfrm>
                <a:off x="640" y="2066"/>
                <a:ext cx="1969" cy="832"/>
                <a:chOff x="640" y="2066"/>
                <a:chExt cx="1969" cy="832"/>
              </a:xfrm>
            </p:grpSpPr>
            <p:sp>
              <p:nvSpPr>
                <p:cNvPr id="30737" name="Rectangle 32"/>
                <p:cNvSpPr>
                  <a:spLocks noChangeArrowheads="1"/>
                </p:cNvSpPr>
                <p:nvPr/>
              </p:nvSpPr>
              <p:spPr bwMode="auto">
                <a:xfrm>
                  <a:off x="645" y="2066"/>
                  <a:ext cx="1959" cy="8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778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하드웨어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획득절차 및 비용효과분석 등의 경제적 분석방안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참여가 극대화된 소프트웨어의 획득 및 개발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소프트웨어의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변경에 대한 범위및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절차의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의한 자료입력 및 갱신절차와 검정프로그램의 확보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정보시스템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관련 자원배분 및 획득절차에 이용자의 참여확대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38" name="Rectangle 47"/>
                <p:cNvSpPr>
                  <a:spLocks noChangeArrowheads="1"/>
                </p:cNvSpPr>
                <p:nvPr/>
              </p:nvSpPr>
              <p:spPr bwMode="auto">
                <a:xfrm>
                  <a:off x="640" y="2066"/>
                  <a:ext cx="1969" cy="83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0728" name="Rectangle 50"/>
            <p:cNvSpPr>
              <a:spLocks noChangeArrowheads="1"/>
            </p:cNvSpPr>
            <p:nvPr/>
          </p:nvSpPr>
          <p:spPr bwMode="auto">
            <a:xfrm>
              <a:off x="-3" y="-3"/>
              <a:ext cx="2615" cy="290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0726" name="Rectangle 52"/>
          <p:cNvSpPr>
            <a:spLocks noChangeArrowheads="1"/>
          </p:cNvSpPr>
          <p:nvPr/>
        </p:nvSpPr>
        <p:spPr bwMode="auto">
          <a:xfrm>
            <a:off x="3175" y="5116513"/>
            <a:ext cx="3902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3. EUC</a:t>
            </a:r>
            <a:r>
              <a:rPr lang="ko-KR" altLang="en-US" smtClean="0"/>
              <a:t>의 응용분야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EUC</a:t>
            </a:r>
            <a:r>
              <a:rPr lang="ko-KR" altLang="en-US" smtClean="0"/>
              <a:t>가 활용되는 대상영역은 최종사용자가 메인 프레임을 사용하는 경우와 </a:t>
            </a:r>
            <a:r>
              <a:rPr lang="en-US" altLang="ko-KR" smtClean="0"/>
              <a:t>PC</a:t>
            </a:r>
            <a:r>
              <a:rPr lang="ko-KR" altLang="en-US" smtClean="0"/>
              <a:t>를 사용하는 경우가 있다</a:t>
            </a:r>
          </a:p>
          <a:p>
            <a:pPr eaLnBrk="1" hangingPunct="1"/>
            <a:r>
              <a:rPr lang="ko-KR" altLang="en-US" smtClean="0"/>
              <a:t>본원적 응용분야</a:t>
            </a:r>
            <a:r>
              <a:rPr lang="en-US" altLang="ko-KR" smtClean="0"/>
              <a:t>-</a:t>
            </a:r>
            <a:r>
              <a:rPr lang="ko-KR" altLang="en-US" smtClean="0"/>
              <a:t>대체로 하나의 독립적인 소프트웨어에 의해 지원될 수 있는 성격을 가진 분야로 여기에는 의사소통</a:t>
            </a:r>
            <a:r>
              <a:rPr lang="en-US" altLang="ko-KR" smtClean="0"/>
              <a:t>, </a:t>
            </a:r>
            <a:r>
              <a:rPr lang="ko-KR" altLang="en-US" smtClean="0"/>
              <a:t>분석</a:t>
            </a:r>
            <a:r>
              <a:rPr lang="en-US" altLang="ko-KR" smtClean="0"/>
              <a:t>, </a:t>
            </a:r>
            <a:r>
              <a:rPr lang="ko-KR" altLang="en-US" smtClean="0"/>
              <a:t>자료관리</a:t>
            </a:r>
            <a:r>
              <a:rPr lang="en-US" altLang="ko-KR" smtClean="0"/>
              <a:t>, </a:t>
            </a:r>
            <a:r>
              <a:rPr lang="ko-KR" altLang="en-US" smtClean="0"/>
              <a:t>업무관리 및 그래픽 분야 등이 포함된다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4. </a:t>
            </a:r>
            <a:r>
              <a:rPr lang="ko-KR" altLang="en-US" sz="3600" smtClean="0"/>
              <a:t>최종사용자 컴퓨팅의 발전전략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3100" smtClean="0"/>
              <a:t>가라앉든지 또는 헤엄을 치든지 하는 것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채찍질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유인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서비스</a:t>
            </a:r>
          </a:p>
          <a:p>
            <a:pPr marL="609600" indent="-609600" eaLnBrk="1" hangingPunct="1">
              <a:buFontTx/>
              <a:buNone/>
            </a:pP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정보공학의 정의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400" smtClean="0"/>
              <a:t>정보공학</a:t>
            </a:r>
            <a:r>
              <a:rPr lang="en-US" altLang="ko-KR" sz="2400" smtClean="0"/>
              <a:t>(IE: Information Engineering)</a:t>
            </a:r>
            <a:r>
              <a:rPr lang="ko-KR" altLang="en-US" sz="2400" smtClean="0"/>
              <a:t>이란 이해 가능한 지식 기반에서 구축되고 자료 처리 시스템의 생성과 유지에 사용될 기업모델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자료모델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처리모델에 있어서 자동화된 기법을 연결하는 집합이다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자료처리에 있어서 혼란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(The mess in data processing)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</a:t>
            </a:r>
            <a:r>
              <a:rPr lang="ko-KR" altLang="en-US" sz="2200" smtClean="0"/>
              <a:t>오늘날의 경쟁적인 기업은 더 통합되고 복잡한 실행 소프트웨어를 요구하고 있는 강력한 혁신이 전개될 것이다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기업에 있어서 주요 성공요인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(A critical success factor in business)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 </a:t>
            </a:r>
            <a:r>
              <a:rPr lang="ko-KR" altLang="en-US" sz="2200" smtClean="0"/>
              <a:t>컴퓨터와 된 절차로  구축하고 수정을 신속히 할 수 있다면 곧 기업의 성공요인 되고 모든 계층의 관리자는 이를 이해할 필요가 있다</a:t>
            </a:r>
            <a:r>
              <a:rPr lang="en-US" altLang="ko-KR" sz="22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5. </a:t>
            </a:r>
            <a:r>
              <a:rPr lang="ko-KR" altLang="en-US" smtClean="0"/>
              <a:t>최종사용자 교육방안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자료처리의 개념에 대한 교육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손쉬운 시작방법에 대한 교육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사용해본 지 오래된 기능들에 대한 기억재생 욕구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다양한 도움말 제공 및 해독기능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모형의 가정에 대한 설명 욕구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6. </a:t>
            </a:r>
            <a:r>
              <a:rPr lang="ko-KR" altLang="en-US" sz="4000" smtClean="0"/>
              <a:t>개인 최종사용자 데이터베이스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ko-KR" altLang="en-US" smtClean="0"/>
              <a:t>최종 사용자가 자신이 워크스테이션에서 개발한 다양한 자료 파일들로 구성된다</a:t>
            </a:r>
            <a:r>
              <a:rPr lang="en-US" altLang="ko-KR" smtClean="0"/>
              <a:t>.</a:t>
            </a:r>
          </a:p>
          <a:p>
            <a:pPr marL="609600" indent="-609600" eaLnBrk="1" hangingPunct="1"/>
            <a:endParaRPr lang="en-US" altLang="ko-KR" smtClean="0"/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워크스테이션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전자우편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전자 스프레드시트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클라우드 컴퓨팅 시대</a:t>
            </a:r>
          </a:p>
        </p:txBody>
      </p:sp>
      <p:sp>
        <p:nvSpPr>
          <p:cNvPr id="3584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b="1" smtClean="0"/>
              <a:t>"</a:t>
            </a:r>
            <a:r>
              <a:rPr lang="ko-KR" altLang="en-US" b="1" smtClean="0"/>
              <a:t>진정한 </a:t>
            </a:r>
            <a:r>
              <a:rPr lang="en-US" altLang="ko-KR" b="1" smtClean="0"/>
              <a:t>IT </a:t>
            </a:r>
            <a:r>
              <a:rPr lang="ko-KR" altLang="en-US" b="1" smtClean="0"/>
              <a:t>혁명은 지금부터</a:t>
            </a:r>
            <a:r>
              <a:rPr lang="en-US" altLang="ko-KR" b="1" smtClean="0"/>
              <a:t>… </a:t>
            </a:r>
            <a:r>
              <a:rPr lang="ko-KR" altLang="en-US" b="1" smtClean="0"/>
              <a:t>클라우드 컴퓨팅 시대 온다</a:t>
            </a:r>
            <a:r>
              <a:rPr lang="en-US" altLang="ko-KR" b="1" smtClean="0"/>
              <a:t>" </a:t>
            </a:r>
            <a:r>
              <a:rPr lang="ko-KR" altLang="en-US" b="1" smtClean="0"/>
              <a:t>세계적 </a:t>
            </a:r>
            <a:r>
              <a:rPr lang="en-US" altLang="ko-KR" b="1" smtClean="0"/>
              <a:t>IT </a:t>
            </a:r>
            <a:r>
              <a:rPr lang="ko-KR" altLang="en-US" b="1" smtClean="0"/>
              <a:t>미래학자 니컬러스 카</a:t>
            </a:r>
            <a:endParaRPr lang="ko-KR" altLang="en-US" smtClean="0"/>
          </a:p>
          <a:p>
            <a:pPr eaLnBrk="1" hangingPunct="1"/>
            <a:r>
              <a:rPr lang="en-US" altLang="ko-KR" sz="2000" smtClean="0"/>
              <a:t>"</a:t>
            </a:r>
            <a:r>
              <a:rPr lang="ko-KR" altLang="en-US" sz="2000" smtClean="0"/>
              <a:t>전기 쓴다고 모두 발전소 만듭니까</a:t>
            </a:r>
            <a:r>
              <a:rPr lang="en-US" altLang="ko-KR" sz="2000" smtClean="0"/>
              <a:t>? IT</a:t>
            </a:r>
            <a:r>
              <a:rPr lang="ko-KR" altLang="en-US" sz="2000" smtClean="0"/>
              <a:t>는 빌려쓰면 됩니다</a:t>
            </a:r>
            <a:r>
              <a:rPr lang="en-US" altLang="ko-KR" sz="2000" smtClean="0"/>
              <a:t>" </a:t>
            </a:r>
          </a:p>
          <a:p>
            <a:pPr eaLnBrk="1" hangingPunct="1"/>
            <a:r>
              <a:rPr lang="en-US" altLang="ko-KR" sz="2000" smtClean="0"/>
              <a:t>100</a:t>
            </a:r>
            <a:r>
              <a:rPr lang="ko-KR" altLang="en-US" sz="2000" smtClean="0"/>
              <a:t>년 전쯤</a:t>
            </a:r>
            <a:r>
              <a:rPr lang="en-US" altLang="ko-KR" sz="2000" smtClean="0"/>
              <a:t>, </a:t>
            </a:r>
            <a:r>
              <a:rPr lang="ko-KR" altLang="en-US" sz="2000" smtClean="0"/>
              <a:t>에디슨이 발전기를 발명한 직후 기업인들은 공장 기계를 돌리기 위해 실내에 발전기를 설치해 스스로 전기를 만들었다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그러다가 지역별로 전기를 대량으로 공급하는 전력회사들이 생겨났고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기업들은 스스로 발전기를 만들기보다는 매달 사용료를 주고 전기를 쓰게 된다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이렇게 전기가 거미줄처럼 깔리고 보편화되기 시작하면서 거대한 경제 혁명이 일어나게 된다</a:t>
            </a:r>
            <a:r>
              <a:rPr lang="en-US" altLang="ko-KR" sz="2000" smtClean="0"/>
              <a:t>.</a:t>
            </a:r>
          </a:p>
          <a:p>
            <a:pPr eaLnBrk="1" hangingPunct="1"/>
            <a:r>
              <a:rPr lang="en-US" altLang="ko-KR" sz="2000" smtClean="0"/>
              <a:t> </a:t>
            </a:r>
            <a:r>
              <a:rPr lang="en-US" altLang="ko-KR" sz="2000" smtClean="0">
                <a:hlinkClick r:id="rId2"/>
              </a:rPr>
              <a:t>http://cms.daegu.ac.kr/goodljh        </a:t>
            </a:r>
            <a:r>
              <a:rPr lang="en-US" altLang="ko-KR" sz="2000" smtClean="0"/>
              <a:t>114</a:t>
            </a:r>
            <a:r>
              <a:rPr lang="ko-KR" altLang="en-US" sz="2000" smtClean="0"/>
              <a:t>게시판</a:t>
            </a:r>
            <a:r>
              <a:rPr lang="en-US" altLang="ko-KR" sz="2000" smtClean="0"/>
              <a:t>&gt; </a:t>
            </a:r>
            <a:r>
              <a:rPr lang="ko-KR" altLang="en-US" sz="2000" smtClean="0"/>
              <a:t>일반 참조</a:t>
            </a:r>
            <a:endParaRPr lang="en-US" altLang="ko-KR" sz="2000" smtClean="0"/>
          </a:p>
          <a:p>
            <a:pPr eaLnBrk="1" hangingPunct="1"/>
            <a:endParaRPr lang="en-US" altLang="ko-KR" sz="2000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및 응답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2590800"/>
          </a:xfrm>
        </p:spPr>
        <p:txBody>
          <a:bodyPr/>
          <a:lstStyle/>
          <a:p>
            <a:pPr eaLnBrk="1" hangingPunct="1"/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정보공학의 특성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1.</a:t>
            </a:r>
            <a:r>
              <a:rPr lang="ko-KR" altLang="en-US" sz="2800" smtClean="0"/>
              <a:t>프로젝트 범위보다는 기업 범위의 기반 또는 기업의 대규모 부문에 관한 구조화된 기법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2. </a:t>
            </a:r>
            <a:r>
              <a:rPr lang="ko-KR" altLang="en-US" sz="2800" smtClean="0"/>
              <a:t>기업전략 시스템 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기업정보계획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업무분야 분석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시스템 설계</a:t>
            </a:r>
            <a:r>
              <a:rPr lang="en-US" altLang="ko-KR" sz="2800" smtClean="0"/>
              <a:t>, </a:t>
            </a:r>
            <a:r>
              <a:rPr lang="ko-KR" altLang="en-US" sz="2800" smtClean="0"/>
              <a:t>구축 단계를 통한 상하식 형태로 진행한다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3. </a:t>
            </a:r>
            <a:r>
              <a:rPr lang="ko-KR" altLang="en-US" sz="2800" smtClean="0"/>
              <a:t>기업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기업의 자료모델</a:t>
            </a:r>
            <a:r>
              <a:rPr lang="en-US" altLang="ko-KR" sz="2800" smtClean="0"/>
              <a:t>, </a:t>
            </a:r>
            <a:r>
              <a:rPr lang="ko-KR" altLang="en-US" sz="2800" smtClean="0"/>
              <a:t>처리모델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시스템 설계에 관한 지식은 꾸준한 혁신적 저장소를 구축한다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4. </a:t>
            </a:r>
            <a:r>
              <a:rPr lang="ko-KR" altLang="en-US" sz="2800" smtClean="0"/>
              <a:t>컴퓨터화된 기업을 개발시키기 위한 구조를 생성한다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5. </a:t>
            </a:r>
            <a:r>
              <a:rPr lang="ko-KR" altLang="en-US" sz="2800" smtClean="0"/>
              <a:t>분리되어 개발된 시스템이 구조에 꼭 일치하도록 한다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정보공학의 이점</a:t>
            </a:r>
            <a:endParaRPr lang="en-US" altLang="ko-KR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전략적 시스템의 기회를 인식하고 경쟁자보다 먼저 시스템을 구축하여 경쟁적인 이점을 성취하는 것을 도와준다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기업의 목표에 관한 자료처리에 초점을 둔다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기업이 함께 일을 할 수 있도록 해주며 다른 시스템이 협력하며 같은 자료도 다른 시스템에서 똑같은 방법으로 표현되고 필요할 때 시스템 사이의 통합이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정보를 관리해서 주요 의사결정자가 최상의 유용한 정보를 가질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새로운 시스템을 정보공학 구조내의 강력한 도구를 사용하여 상대적으로 빨리 구축한다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(5) </a:t>
            </a:r>
            <a:r>
              <a:rPr lang="ko-KR" altLang="en-US" sz="3600" smtClean="0"/>
              <a:t>피라미드</a:t>
            </a:r>
            <a:r>
              <a:rPr lang="en-US" altLang="ko-KR" sz="3600" smtClean="0"/>
              <a:t>(pyramid)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3810000" y="198120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전    략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810000" y="306705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분     석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3810000" y="421005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시스템설계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3810000" y="529590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구    축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3155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가능한 한 효율적으로 기업을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운영하는데 필요한 정보의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전략적 관점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04800" y="3124200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완전히 정규화 된 논리적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자료의 모델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04800" y="4267200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특정한 절차에 의해 사용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되는 레코드 설계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304800" y="5486400"/>
            <a:ext cx="292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자료의 실행 프로그램 관점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5988050" y="5219700"/>
            <a:ext cx="2774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코드 생성자를 위한 상세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프로그램 논리와 입력의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설계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5988050" y="4262438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특정한 과정을 실행하기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위한 절차의 설계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5988050" y="3119438"/>
            <a:ext cx="2622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기업운영과 통합방법에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필요한 과정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5988050" y="1905000"/>
            <a:ext cx="29273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기업을 개선하는데 사용 될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수 있는 기술의 방법의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전략적 관점</a:t>
            </a:r>
          </a:p>
        </p:txBody>
      </p:sp>
      <p:cxnSp>
        <p:nvCxnSpPr>
          <p:cNvPr id="8207" name="AutoShape 20"/>
          <p:cNvCxnSpPr>
            <a:cxnSpLocks noChangeShapeType="1"/>
            <a:stCxn id="8199" idx="3"/>
            <a:endCxn id="8195" idx="1"/>
          </p:cNvCxnSpPr>
          <p:nvPr/>
        </p:nvCxnSpPr>
        <p:spPr bwMode="auto">
          <a:xfrm flipV="1">
            <a:off x="3460750" y="23622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8" name="AutoShape 21"/>
          <p:cNvCxnSpPr>
            <a:cxnSpLocks noChangeShapeType="1"/>
            <a:stCxn id="8195" idx="3"/>
            <a:endCxn id="8206" idx="1"/>
          </p:cNvCxnSpPr>
          <p:nvPr/>
        </p:nvCxnSpPr>
        <p:spPr bwMode="auto">
          <a:xfrm>
            <a:off x="5638800" y="23622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9" name="AutoShape 22"/>
          <p:cNvCxnSpPr>
            <a:cxnSpLocks noChangeShapeType="1"/>
            <a:stCxn id="8200" idx="3"/>
            <a:endCxn id="8196" idx="1"/>
          </p:cNvCxnSpPr>
          <p:nvPr/>
        </p:nvCxnSpPr>
        <p:spPr bwMode="auto">
          <a:xfrm>
            <a:off x="3003550" y="3444875"/>
            <a:ext cx="80645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0" name="AutoShape 23"/>
          <p:cNvCxnSpPr>
            <a:cxnSpLocks noChangeShapeType="1"/>
            <a:stCxn id="8196" idx="3"/>
            <a:endCxn id="8205" idx="1"/>
          </p:cNvCxnSpPr>
          <p:nvPr/>
        </p:nvCxnSpPr>
        <p:spPr bwMode="auto">
          <a:xfrm flipV="1">
            <a:off x="5638800" y="3440113"/>
            <a:ext cx="349250" cy="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AutoShape 24"/>
          <p:cNvCxnSpPr>
            <a:cxnSpLocks noChangeShapeType="1"/>
            <a:stCxn id="8201" idx="3"/>
            <a:endCxn id="8197" idx="1"/>
          </p:cNvCxnSpPr>
          <p:nvPr/>
        </p:nvCxnSpPr>
        <p:spPr bwMode="auto">
          <a:xfrm>
            <a:off x="3003550" y="4587875"/>
            <a:ext cx="80645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2" name="AutoShape 25"/>
          <p:cNvCxnSpPr>
            <a:cxnSpLocks noChangeShapeType="1"/>
            <a:stCxn id="8197" idx="3"/>
            <a:endCxn id="8204" idx="1"/>
          </p:cNvCxnSpPr>
          <p:nvPr/>
        </p:nvCxnSpPr>
        <p:spPr bwMode="auto">
          <a:xfrm flipV="1">
            <a:off x="5638800" y="4583113"/>
            <a:ext cx="349250" cy="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3" name="AutoShape 26"/>
          <p:cNvCxnSpPr>
            <a:cxnSpLocks noChangeShapeType="1"/>
            <a:stCxn id="8202" idx="3"/>
            <a:endCxn id="8198" idx="1"/>
          </p:cNvCxnSpPr>
          <p:nvPr/>
        </p:nvCxnSpPr>
        <p:spPr bwMode="auto">
          <a:xfrm>
            <a:off x="3232150" y="5670550"/>
            <a:ext cx="577850" cy="6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AutoShape 27"/>
          <p:cNvCxnSpPr>
            <a:cxnSpLocks noChangeShapeType="1"/>
            <a:stCxn id="8198" idx="3"/>
            <a:endCxn id="8203" idx="1"/>
          </p:cNvCxnSpPr>
          <p:nvPr/>
        </p:nvCxnSpPr>
        <p:spPr bwMode="auto">
          <a:xfrm>
            <a:off x="5638800" y="56769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정보공학의 </a:t>
            </a:r>
            <a:r>
              <a:rPr lang="en-US" altLang="ko-KR" smtClean="0"/>
              <a:t>4</a:t>
            </a:r>
            <a:r>
              <a:rPr lang="ko-KR" altLang="en-US" smtClean="0"/>
              <a:t>단계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단계 </a:t>
            </a:r>
            <a:r>
              <a:rPr lang="en-US" altLang="ko-KR" smtClean="0"/>
              <a:t>1 :</a:t>
            </a:r>
            <a:r>
              <a:rPr lang="ko-KR" altLang="en-US" smtClean="0"/>
              <a:t>정보전략계획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 </a:t>
            </a:r>
            <a:r>
              <a:rPr lang="en-US" altLang="ko-KR" smtClean="0"/>
              <a:t>(ISP : Information strategy planning)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(2) </a:t>
            </a:r>
            <a:r>
              <a:rPr lang="ko-KR" altLang="en-US" smtClean="0"/>
              <a:t>단계 </a:t>
            </a:r>
            <a:r>
              <a:rPr lang="en-US" altLang="ko-KR" smtClean="0"/>
              <a:t>2 :</a:t>
            </a:r>
            <a:r>
              <a:rPr lang="ko-KR" altLang="en-US" smtClean="0"/>
              <a:t>업무분야 분석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(BAA : Business area analysis)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(3) </a:t>
            </a:r>
            <a:r>
              <a:rPr lang="ko-KR" altLang="en-US" smtClean="0"/>
              <a:t>단계 </a:t>
            </a:r>
            <a:r>
              <a:rPr lang="en-US" altLang="ko-KR" smtClean="0"/>
              <a:t>3 : </a:t>
            </a:r>
            <a:r>
              <a:rPr lang="ko-KR" altLang="en-US" smtClean="0"/>
              <a:t>시스템설계</a:t>
            </a:r>
            <a:r>
              <a:rPr lang="en-US" altLang="ko-KR" smtClean="0"/>
              <a:t>(system design)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(4) </a:t>
            </a:r>
            <a:r>
              <a:rPr lang="ko-KR" altLang="en-US" smtClean="0"/>
              <a:t>단계 </a:t>
            </a:r>
            <a:r>
              <a:rPr lang="en-US" altLang="ko-KR" smtClean="0"/>
              <a:t>4 : </a:t>
            </a:r>
            <a:r>
              <a:rPr lang="ko-KR" altLang="en-US" smtClean="0"/>
              <a:t>구축  </a:t>
            </a:r>
            <a:r>
              <a:rPr lang="en-US" altLang="ko-KR" smtClean="0"/>
              <a:t>(construction)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업무분야분석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0244" name="_x128412640" descr="EMB000003186c7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857375"/>
            <a:ext cx="8215313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ko-KR" smtClean="0"/>
              <a:t>3. </a:t>
            </a:r>
            <a:r>
              <a:rPr lang="ko-KR" altLang="en-US" smtClean="0"/>
              <a:t>정보공학의 발전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800" smtClean="0"/>
              <a:t>백과사전과 사전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800" smtClean="0"/>
              <a:t>Case </a:t>
            </a:r>
            <a:r>
              <a:rPr lang="ko-KR" altLang="en-US" sz="2800" smtClean="0"/>
              <a:t>와 정보공학은 사전과 백과사전의 두 가지 저장소가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</a:t>
            </a:r>
            <a:r>
              <a:rPr lang="ko-KR" altLang="en-US" sz="2400" smtClean="0"/>
              <a:t>시스템의 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구축</a:t>
            </a:r>
            <a:r>
              <a:rPr lang="en-US" altLang="ko-KR" sz="2400" smtClean="0"/>
              <a:t>, </a:t>
            </a:r>
            <a:r>
              <a:rPr lang="ko-KR" altLang="en-US" sz="2400" smtClean="0"/>
              <a:t>유지와 관련된 정보를 꾸준히 쌓아놓은 컴퓨터화 된 저장소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자료항목의 이름과 설명</a:t>
            </a:r>
            <a:r>
              <a:rPr lang="en-US" altLang="ko-KR" sz="2400" smtClean="0"/>
              <a:t>, </a:t>
            </a:r>
            <a:r>
              <a:rPr lang="ko-KR" altLang="en-US" sz="2400" smtClean="0"/>
              <a:t>처리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변수 등을 포함하나 백과사전은 상호견제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상관분석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신뢰성을 위한 도구를 갖고 사전의 정보도 포함하고 완전하고 코드화 된 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설계의 표현이다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 백과 서전에는 그림으로 표현된 의미를 저장하고 이 표현 내에 일관성을 강요하고 단순한 사전이 하지 못하는 설계를 이해한다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수묵화">
  <a:themeElements>
    <a:clrScheme name="수묵화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수묵화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수묵화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Office\Templates\디자인\수묵화.pot</Template>
  <TotalTime>491</TotalTime>
  <Words>1860</Words>
  <Application>Microsoft Office PowerPoint</Application>
  <PresentationFormat>화면 슬라이드 쇼(4:3)</PresentationFormat>
  <Paragraphs>266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수묵화</vt:lpstr>
      <vt:lpstr>제 1 장 정보공학</vt:lpstr>
      <vt:lpstr>제 1 절 정보공학과 CASE</vt:lpstr>
      <vt:lpstr>1. 정보공학의 정의</vt:lpstr>
      <vt:lpstr>(3) 정보공학의 특성</vt:lpstr>
      <vt:lpstr>(4) 정보공학의 이점</vt:lpstr>
      <vt:lpstr>(5) 피라미드(pyramid)</vt:lpstr>
      <vt:lpstr>2. 정보공학의 4단계</vt:lpstr>
      <vt:lpstr>업무분야분석</vt:lpstr>
      <vt:lpstr>3. 정보공학의 발전</vt:lpstr>
      <vt:lpstr>(2) 정보공학의 8가지 경향</vt:lpstr>
      <vt:lpstr>(3) 정보공학의 비용</vt:lpstr>
      <vt:lpstr>4. 정보공학 방법론</vt:lpstr>
      <vt:lpstr>(1) 관리기법/1</vt:lpstr>
      <vt:lpstr>(2) 수명주기 개발 방법론</vt:lpstr>
      <vt:lpstr>(3)객체 모형화 기법을 위한 방법론</vt:lpstr>
      <vt:lpstr>5. CASE의 개요</vt:lpstr>
      <vt:lpstr>(2) CASE 툴의 기능</vt:lpstr>
      <vt:lpstr>(3) CASE 툴의 활용에 대한 이점</vt:lpstr>
      <vt:lpstr>(4) CASE툴의 기본적 특성</vt:lpstr>
      <vt:lpstr>(5) CASE 툴 선정 시 고려할 요소(선정기준)</vt:lpstr>
      <vt:lpstr>6. CASE툴의 분류</vt:lpstr>
      <vt:lpstr>7. CASE의 내용</vt:lpstr>
      <vt:lpstr>8. 통합 CASE 도구의 기본적 특성</vt:lpstr>
      <vt:lpstr>제 2 절 최종사용자 컴퓨팅</vt:lpstr>
      <vt:lpstr>최종사용자 컴퓨팅 (EUC :end user computing)</vt:lpstr>
      <vt:lpstr>2. EUC의 구성과 내용</vt:lpstr>
      <vt:lpstr>PowerPoint 프레젠테이션</vt:lpstr>
      <vt:lpstr>3. EUC의 응용분야</vt:lpstr>
      <vt:lpstr>4. 최종사용자 컴퓨팅의 발전전략</vt:lpstr>
      <vt:lpstr>5. 최종사용자 교육방안</vt:lpstr>
      <vt:lpstr>6. 개인 최종사용자 데이터베이스</vt:lpstr>
      <vt:lpstr>클라우드 컴퓨팅 시대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8 장 정보공학</dc:title>
  <dc:creator>한국통신</dc:creator>
  <cp:lastModifiedBy>USER</cp:lastModifiedBy>
  <cp:revision>20</cp:revision>
  <dcterms:created xsi:type="dcterms:W3CDTF">2000-10-30T04:49:03Z</dcterms:created>
  <dcterms:modified xsi:type="dcterms:W3CDTF">2019-03-07T07:44:25Z</dcterms:modified>
</cp:coreProperties>
</file>