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76" r:id="rId4"/>
    <p:sldId id="277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77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DDF1-D677-41BD-98ED-D894BD7B12ED}" type="datetimeFigureOut">
              <a:rPr lang="ko-KR" altLang="en-US" smtClean="0"/>
              <a:t>2018-06-26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58BF-6E4B-475D-9EF5-255665B35F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365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DDF1-D677-41BD-98ED-D894BD7B12ED}" type="datetimeFigureOut">
              <a:rPr lang="ko-KR" altLang="en-US" smtClean="0"/>
              <a:t>2018-06-26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58BF-6E4B-475D-9EF5-255665B35F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1001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DDF1-D677-41BD-98ED-D894BD7B12ED}" type="datetimeFigureOut">
              <a:rPr lang="ko-KR" altLang="en-US" smtClean="0"/>
              <a:t>2018-06-26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58BF-6E4B-475D-9EF5-255665B35F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6006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DDF1-D677-41BD-98ED-D894BD7B12ED}" type="datetimeFigureOut">
              <a:rPr lang="ko-KR" altLang="en-US" smtClean="0"/>
              <a:t>2018-06-26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58BF-6E4B-475D-9EF5-255665B35F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9191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DDF1-D677-41BD-98ED-D894BD7B12ED}" type="datetimeFigureOut">
              <a:rPr lang="ko-KR" altLang="en-US" smtClean="0"/>
              <a:t>2018-06-26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58BF-6E4B-475D-9EF5-255665B35F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9241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DDF1-D677-41BD-98ED-D894BD7B12ED}" type="datetimeFigureOut">
              <a:rPr lang="ko-KR" altLang="en-US" smtClean="0"/>
              <a:t>2018-06-26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58BF-6E4B-475D-9EF5-255665B35F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3501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DDF1-D677-41BD-98ED-D894BD7B12ED}" type="datetimeFigureOut">
              <a:rPr lang="ko-KR" altLang="en-US" smtClean="0"/>
              <a:t>2018-06-26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58BF-6E4B-475D-9EF5-255665B35F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367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DDF1-D677-41BD-98ED-D894BD7B12ED}" type="datetimeFigureOut">
              <a:rPr lang="ko-KR" altLang="en-US" smtClean="0"/>
              <a:t>2018-06-26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58BF-6E4B-475D-9EF5-255665B35F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3823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DDF1-D677-41BD-98ED-D894BD7B12ED}" type="datetimeFigureOut">
              <a:rPr lang="ko-KR" altLang="en-US" smtClean="0"/>
              <a:t>2018-06-26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58BF-6E4B-475D-9EF5-255665B35F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2202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DDF1-D677-41BD-98ED-D894BD7B12ED}" type="datetimeFigureOut">
              <a:rPr lang="ko-KR" altLang="en-US" smtClean="0"/>
              <a:t>2018-06-26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58BF-6E4B-475D-9EF5-255665B35F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056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DDF1-D677-41BD-98ED-D894BD7B12ED}" type="datetimeFigureOut">
              <a:rPr lang="ko-KR" altLang="en-US" smtClean="0"/>
              <a:t>2018-06-26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958BF-6E4B-475D-9EF5-255665B35F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1322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BDDF1-D677-41BD-98ED-D894BD7B12ED}" type="datetimeFigureOut">
              <a:rPr lang="ko-KR" altLang="en-US" smtClean="0"/>
              <a:t>2018-06-26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958BF-6E4B-475D-9EF5-255665B35F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390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136904" cy="208652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회계정보시스템연습 </a:t>
            </a:r>
            <a:r>
              <a:rPr lang="en-US" altLang="ko-KR" dirty="0" smtClean="0"/>
              <a:t>OT &amp;</a:t>
            </a:r>
            <a:br>
              <a:rPr lang="en-US" altLang="ko-KR" dirty="0" smtClean="0"/>
            </a:br>
            <a:r>
              <a:rPr lang="en-US" altLang="ko-KR" dirty="0"/>
              <a:t>Chapter 01.</a:t>
            </a:r>
            <a:br>
              <a:rPr lang="en-US" altLang="ko-KR" dirty="0"/>
            </a:br>
            <a:r>
              <a:rPr lang="ko-KR" altLang="en-US" dirty="0"/>
              <a:t>회계정보시스템과 기업 활동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대구대학교</a:t>
            </a:r>
            <a:endParaRPr lang="en-US" altLang="ko-KR" dirty="0" smtClean="0"/>
          </a:p>
          <a:p>
            <a:r>
              <a:rPr lang="ko-KR" altLang="en-US" dirty="0" smtClean="0"/>
              <a:t>회계학과</a:t>
            </a:r>
            <a:endParaRPr lang="en-US" altLang="ko-KR" dirty="0" smtClean="0"/>
          </a:p>
          <a:p>
            <a:r>
              <a:rPr lang="ko-KR" altLang="en-US" dirty="0" err="1" smtClean="0"/>
              <a:t>이장형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7277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/>
              <a:t>2. </a:t>
            </a:r>
            <a:r>
              <a:rPr lang="ko-KR" altLang="en-US" b="1" dirty="0"/>
              <a:t>회계정보시스템과 정보기술 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4097" name="_x236215392" descr="EMB00002adc752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340768"/>
            <a:ext cx="5760640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81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/>
              <a:t>3. </a:t>
            </a:r>
            <a:r>
              <a:rPr lang="ko-KR" altLang="en-US" b="1" dirty="0"/>
              <a:t>시스템으로서 회계정보시스템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138953"/>
              </p:ext>
            </p:extLst>
          </p:nvPr>
        </p:nvGraphicFramePr>
        <p:xfrm>
          <a:off x="971600" y="1340770"/>
          <a:ext cx="7200800" cy="4863811"/>
        </p:xfrm>
        <a:graphic>
          <a:graphicData uri="http://schemas.openxmlformats.org/drawingml/2006/table">
            <a:tbl>
              <a:tblPr/>
              <a:tblGrid>
                <a:gridCol w="2384828"/>
                <a:gridCol w="4815972"/>
              </a:tblGrid>
              <a:tr h="75224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항목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내역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</a:tr>
              <a:tr h="83118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서로 연결된 구성 요소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관련 구성요소가 서로에게 의존하고 있다는 것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745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공동의 목적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해당 시스템을 구성하는 모든 요소들이 공동으로 추구하는 목적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18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환경과 연관 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환경과 유기적인 연관을 맺고 있음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.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745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조직적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질서 정연하게 각자의 영역 내에서 구성요소가 서로 연관을 맺고 있다는 것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. 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858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/>
              <a:t>4. </a:t>
            </a:r>
            <a:r>
              <a:rPr lang="ko-KR" altLang="en-US" b="1" dirty="0"/>
              <a:t>회계정보시스템의 이용자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6145" name="_x195433320" descr="EMB00002adc75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12776"/>
            <a:ext cx="7128792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501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/>
              <a:t>5. </a:t>
            </a:r>
            <a:r>
              <a:rPr lang="ko-KR" altLang="en-US" b="1" dirty="0"/>
              <a:t>회계정보시스템의 사이클 </a:t>
            </a:r>
            <a:r>
              <a:rPr lang="ko-KR" altLang="en-US" b="1" dirty="0" smtClean="0"/>
              <a:t>접근방법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7169" name="_x195433720" descr="EMB00002adc753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132856"/>
            <a:ext cx="7704856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13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b="1" dirty="0"/>
              <a:t>6. </a:t>
            </a:r>
            <a:r>
              <a:rPr lang="ko-KR" altLang="en-US" b="1" dirty="0"/>
              <a:t>회계정보시스템의 </a:t>
            </a:r>
            <a:r>
              <a:rPr lang="ko-KR" altLang="en-US" b="1" dirty="0" smtClean="0"/>
              <a:t>배경도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8193" name="_x195433640" descr="EMB00002adc75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628800"/>
            <a:ext cx="7128792" cy="4915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35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회계정보시스템의 </a:t>
            </a:r>
            <a:r>
              <a:rPr lang="ko-KR" altLang="en-US" dirty="0" smtClean="0"/>
              <a:t>개체관계도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9217" name="_x195433800" descr="EMB00002adc75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01278"/>
            <a:ext cx="8424936" cy="5408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896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b="1" dirty="0"/>
              <a:t>제 </a:t>
            </a:r>
            <a:r>
              <a:rPr lang="en-US" altLang="ko-KR" b="1" dirty="0"/>
              <a:t>2 </a:t>
            </a:r>
            <a:r>
              <a:rPr lang="ko-KR" altLang="en-US" b="1" dirty="0"/>
              <a:t>절</a:t>
            </a:r>
            <a:r>
              <a:rPr lang="en-US" altLang="ko-KR" b="1" dirty="0"/>
              <a:t>. </a:t>
            </a:r>
            <a:r>
              <a:rPr lang="ko-KR" altLang="en-US" b="1" dirty="0"/>
              <a:t>회계정보시스템의 </a:t>
            </a:r>
            <a:r>
              <a:rPr lang="ko-KR" altLang="en-US" b="1" dirty="0" smtClean="0"/>
              <a:t>접근</a:t>
            </a: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41" name="_x195433800" descr="EMB00002adc754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7" y="1484784"/>
            <a:ext cx="6912768" cy="427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2699792" y="6093296"/>
            <a:ext cx="4414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 latinLnBrk="0"/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1-8&gt; </a:t>
            </a:r>
            <a:r>
              <a:rPr lang="ko-KR" altLang="en-US" dirty="0"/>
              <a:t>회계정보시스템 학습의 요소</a:t>
            </a:r>
          </a:p>
        </p:txBody>
      </p:sp>
    </p:spTree>
    <p:extLst>
      <p:ext uri="{BB962C8B-B14F-4D97-AF65-F5344CB8AC3E}">
        <p14:creationId xmlns:p14="http://schemas.microsoft.com/office/powerpoint/2010/main" val="74693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/>
              <a:t>2. </a:t>
            </a:r>
            <a:r>
              <a:rPr lang="ko-KR" altLang="en-US" b="1" dirty="0"/>
              <a:t>회계정보시스템과 </a:t>
            </a:r>
            <a:r>
              <a:rPr lang="ko-KR" altLang="en-US" b="1" dirty="0" err="1"/>
              <a:t>클라우드</a:t>
            </a:r>
            <a:r>
              <a:rPr lang="ko-KR" altLang="en-US" b="1" dirty="0"/>
              <a:t> 컴퓨팅</a:t>
            </a:r>
            <a:r>
              <a:rPr lang="ko-KR" altLang="en-US" dirty="0"/>
              <a:t> 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827584" y="1628800"/>
            <a:ext cx="34006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altLang="ko-KR" dirty="0"/>
              <a:t>(1) SaaS(Software as a Service)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827584" y="2132856"/>
            <a:ext cx="22317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altLang="ko-KR" dirty="0"/>
              <a:t>(2) </a:t>
            </a:r>
            <a:r>
              <a:rPr lang="ko-KR" altLang="en-US" dirty="0"/>
              <a:t>유틸리티 컴퓨팅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827584" y="2787200"/>
            <a:ext cx="2544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altLang="ko-KR" dirty="0"/>
              <a:t>(3) </a:t>
            </a:r>
            <a:r>
              <a:rPr lang="ko-KR" altLang="en-US" dirty="0" err="1"/>
              <a:t>클라우드</a:t>
            </a:r>
            <a:r>
              <a:rPr lang="ko-KR" altLang="en-US" dirty="0"/>
              <a:t> 웹 서비스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853617" y="3429000"/>
            <a:ext cx="337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altLang="ko-KR" dirty="0"/>
              <a:t>(4) PaaS(Platform as a Service)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858148" y="4077072"/>
            <a:ext cx="39969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altLang="ko-KR" dirty="0"/>
              <a:t>(5) MSP(Managed Service Providers)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858148" y="4653136"/>
            <a:ext cx="69542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dirty="0"/>
              <a:t>(6) </a:t>
            </a:r>
            <a:r>
              <a:rPr lang="ko-KR" altLang="en-US" dirty="0"/>
              <a:t>서비스 거래 플랫폼</a:t>
            </a:r>
            <a:r>
              <a:rPr lang="en-US" altLang="ko-KR" dirty="0"/>
              <a:t>(Service Commerce Platforms)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909411" y="5301208"/>
            <a:ext cx="3953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altLang="ko-KR" dirty="0"/>
              <a:t>(7) </a:t>
            </a:r>
            <a:r>
              <a:rPr lang="ko-KR" altLang="en-US" dirty="0"/>
              <a:t>인터넷 통합</a:t>
            </a:r>
            <a:r>
              <a:rPr lang="en-US" altLang="ko-KR" dirty="0"/>
              <a:t>(Internet Integration)</a:t>
            </a:r>
          </a:p>
        </p:txBody>
      </p:sp>
    </p:spTree>
    <p:extLst>
      <p:ext uri="{BB962C8B-B14F-4D97-AF65-F5344CB8AC3E}">
        <p14:creationId xmlns:p14="http://schemas.microsoft.com/office/powerpoint/2010/main" val="326947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/>
              <a:t>3. </a:t>
            </a:r>
            <a:r>
              <a:rPr lang="ko-KR" altLang="en-US" b="1" dirty="0"/>
              <a:t>회계전문인과 회계정보시스템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1265" name="_x195450504" descr="DRW00002adc75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052736"/>
            <a:ext cx="6336704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243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/>
              <a:t>4. </a:t>
            </a:r>
            <a:r>
              <a:rPr lang="ko-KR" altLang="en-US" b="1" dirty="0"/>
              <a:t>내부통제와 회계정보시스템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2289" name="_x195415816" descr="EMB00002adc757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340768"/>
            <a:ext cx="6912768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2837389" y="6093296"/>
            <a:ext cx="3469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 latinLnBrk="0"/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1-10&gt; </a:t>
            </a:r>
            <a:r>
              <a:rPr lang="ko-KR" altLang="en-US" dirty="0"/>
              <a:t>통제의 일반 모형 </a:t>
            </a:r>
          </a:p>
        </p:txBody>
      </p:sp>
    </p:spTree>
    <p:extLst>
      <p:ext uri="{BB962C8B-B14F-4D97-AF65-F5344CB8AC3E}">
        <p14:creationId xmlns:p14="http://schemas.microsoft.com/office/powerpoint/2010/main" val="322171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FF0000"/>
                </a:solidFill>
              </a:rPr>
              <a:t>Q : </a:t>
            </a:r>
            <a:r>
              <a:rPr lang="ko-KR" altLang="en-US" dirty="0" smtClean="0">
                <a:solidFill>
                  <a:srgbClr val="FF0000"/>
                </a:solidFill>
              </a:rPr>
              <a:t>회계정보시스템 연습은 무엇을 학습하나</a:t>
            </a:r>
            <a:r>
              <a:rPr lang="en-US" altLang="ko-KR" dirty="0" smtClean="0">
                <a:solidFill>
                  <a:srgbClr val="FF0000"/>
                </a:solidFill>
              </a:rPr>
              <a:t>?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</a:rPr>
              <a:t>A : </a:t>
            </a:r>
            <a:r>
              <a:rPr lang="ko-KR" altLang="en-US" dirty="0" smtClean="0">
                <a:solidFill>
                  <a:srgbClr val="0070C0"/>
                </a:solidFill>
              </a:rPr>
              <a:t>기본적으로 </a:t>
            </a:r>
            <a:r>
              <a:rPr lang="ko-KR" altLang="en-US" dirty="0">
                <a:solidFill>
                  <a:srgbClr val="0070C0"/>
                </a:solidFill>
              </a:rPr>
              <a:t>기업 활동을 우선 이해해야 하고</a:t>
            </a:r>
            <a:r>
              <a:rPr lang="en-US" altLang="ko-KR" dirty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회계순환 </a:t>
            </a:r>
            <a:r>
              <a:rPr lang="ko-KR" altLang="en-US" dirty="0">
                <a:solidFill>
                  <a:srgbClr val="0070C0"/>
                </a:solidFill>
              </a:rPr>
              <a:t>과정과 문서화를 이해하여야 </a:t>
            </a:r>
            <a:r>
              <a:rPr lang="ko-KR" altLang="en-US" dirty="0" smtClean="0">
                <a:solidFill>
                  <a:srgbClr val="0070C0"/>
                </a:solidFill>
              </a:rPr>
              <a:t>함</a:t>
            </a:r>
            <a:r>
              <a:rPr lang="en-US" altLang="ko-KR" dirty="0" smtClean="0">
                <a:solidFill>
                  <a:srgbClr val="0070C0"/>
                </a:solidFill>
              </a:rPr>
              <a:t>. </a:t>
            </a:r>
            <a:r>
              <a:rPr lang="ko-KR" altLang="en-US" dirty="0">
                <a:solidFill>
                  <a:srgbClr val="0070C0"/>
                </a:solidFill>
              </a:rPr>
              <a:t>이를 좀 더 세분화하여 구매 관리</a:t>
            </a:r>
            <a:r>
              <a:rPr lang="en-US" altLang="ko-KR" dirty="0">
                <a:solidFill>
                  <a:srgbClr val="0070C0"/>
                </a:solidFill>
              </a:rPr>
              <a:t>, </a:t>
            </a:r>
            <a:r>
              <a:rPr lang="ko-KR" altLang="en-US" dirty="0">
                <a:solidFill>
                  <a:srgbClr val="0070C0"/>
                </a:solidFill>
              </a:rPr>
              <a:t>생산 관리</a:t>
            </a:r>
            <a:r>
              <a:rPr lang="en-US" altLang="ko-KR" dirty="0">
                <a:solidFill>
                  <a:srgbClr val="0070C0"/>
                </a:solidFill>
              </a:rPr>
              <a:t>, </a:t>
            </a:r>
            <a:r>
              <a:rPr lang="ko-KR" altLang="en-US" dirty="0">
                <a:solidFill>
                  <a:srgbClr val="0070C0"/>
                </a:solidFill>
              </a:rPr>
              <a:t>판매 관리</a:t>
            </a:r>
            <a:r>
              <a:rPr lang="en-US" altLang="ko-KR" dirty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물류 </a:t>
            </a:r>
            <a:r>
              <a:rPr lang="ko-KR" altLang="en-US" dirty="0">
                <a:solidFill>
                  <a:srgbClr val="0070C0"/>
                </a:solidFill>
              </a:rPr>
              <a:t>관리</a:t>
            </a:r>
            <a:r>
              <a:rPr lang="en-US" altLang="ko-KR" dirty="0">
                <a:solidFill>
                  <a:srgbClr val="0070C0"/>
                </a:solidFill>
              </a:rPr>
              <a:t>, </a:t>
            </a:r>
            <a:r>
              <a:rPr lang="ko-KR" altLang="en-US" dirty="0">
                <a:solidFill>
                  <a:srgbClr val="0070C0"/>
                </a:solidFill>
              </a:rPr>
              <a:t>무역과 인사 관리등과 연계된 회계정보시스템을 </a:t>
            </a:r>
            <a:r>
              <a:rPr lang="ko-KR" altLang="en-US" dirty="0" smtClean="0">
                <a:solidFill>
                  <a:srgbClr val="0070C0"/>
                </a:solidFill>
              </a:rPr>
              <a:t>이해하고 정보시스템 </a:t>
            </a:r>
            <a:r>
              <a:rPr lang="ko-KR" altLang="en-US" dirty="0">
                <a:solidFill>
                  <a:srgbClr val="0070C0"/>
                </a:solidFill>
              </a:rPr>
              <a:t>감사와 전자공시 및 회계정보시스템의 미래를 </a:t>
            </a:r>
            <a:r>
              <a:rPr lang="ko-KR" altLang="en-US" dirty="0" smtClean="0">
                <a:solidFill>
                  <a:srgbClr val="0070C0"/>
                </a:solidFill>
              </a:rPr>
              <a:t>학습할  필요가 있음</a:t>
            </a:r>
            <a:r>
              <a:rPr lang="en-US" altLang="ko-KR" dirty="0" smtClean="0">
                <a:solidFill>
                  <a:srgbClr val="0070C0"/>
                </a:solidFill>
              </a:rPr>
              <a:t>. </a:t>
            </a:r>
            <a:endParaRPr lang="ko-KR" altLang="en-US" dirty="0">
              <a:solidFill>
                <a:srgbClr val="0070C0"/>
              </a:solidFill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회계정보시스템 연습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75496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/>
              <a:t>5. </a:t>
            </a:r>
            <a:r>
              <a:rPr lang="ko-KR" altLang="en-US" b="1" dirty="0"/>
              <a:t>시스템 접근방법</a:t>
            </a:r>
            <a:r>
              <a:rPr lang="en-US" altLang="ko-KR" b="1" dirty="0"/>
              <a:t>(systems approach</a:t>
            </a:r>
            <a:r>
              <a:rPr lang="en-US" altLang="ko-KR" b="1" dirty="0" smtClean="0"/>
              <a:t>)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234303"/>
              </p:ext>
            </p:extLst>
          </p:nvPr>
        </p:nvGraphicFramePr>
        <p:xfrm>
          <a:off x="1043610" y="1916833"/>
          <a:ext cx="7272804" cy="2315284"/>
        </p:xfrm>
        <a:graphic>
          <a:graphicData uri="http://schemas.openxmlformats.org/drawingml/2006/table">
            <a:tbl>
              <a:tblPr/>
              <a:tblGrid>
                <a:gridCol w="1212134"/>
                <a:gridCol w="1212134"/>
                <a:gridCol w="1212134"/>
                <a:gridCol w="1212134"/>
                <a:gridCol w="1212134"/>
                <a:gridCol w="1212134"/>
              </a:tblGrid>
              <a:tr h="2315284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시스템목적 의 진술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대체안의 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생성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시스템분석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시스템설계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시스템구현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시스템평가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360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1-12&gt; </a:t>
            </a:r>
            <a:r>
              <a:rPr lang="ko-KR" altLang="en-US" dirty="0"/>
              <a:t>시스템 개발 수명주기 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4337" name="_x235874408" descr="EMB00002adc758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24744"/>
            <a:ext cx="7488832" cy="5367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90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질의 및 응답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질의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ko-KR" altLang="en-US" dirty="0" smtClean="0"/>
              <a:t>응답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116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2060"/>
                </a:solidFill>
              </a:rPr>
              <a:t>1. </a:t>
            </a:r>
            <a:r>
              <a:rPr lang="ko-KR" altLang="en-US" dirty="0">
                <a:solidFill>
                  <a:srgbClr val="002060"/>
                </a:solidFill>
              </a:rPr>
              <a:t>회계정보시스템에 관한 기본적인 개념과 원리를 이해하고</a:t>
            </a:r>
            <a:r>
              <a:rPr lang="en-US" altLang="ko-KR" dirty="0">
                <a:solidFill>
                  <a:srgbClr val="002060"/>
                </a:solidFill>
              </a:rPr>
              <a:t>, </a:t>
            </a:r>
            <a:r>
              <a:rPr lang="ko-KR" altLang="en-US" dirty="0">
                <a:solidFill>
                  <a:srgbClr val="002060"/>
                </a:solidFill>
              </a:rPr>
              <a:t>이를 바탕으로 기업에서 필요한 </a:t>
            </a:r>
            <a:r>
              <a:rPr lang="ko-KR" altLang="en-US" dirty="0" smtClean="0">
                <a:solidFill>
                  <a:srgbClr val="002060"/>
                </a:solidFill>
              </a:rPr>
              <a:t>실무를 </a:t>
            </a:r>
            <a:r>
              <a:rPr lang="ko-KR" altLang="en-US" dirty="0">
                <a:solidFill>
                  <a:srgbClr val="002060"/>
                </a:solidFill>
              </a:rPr>
              <a:t>효과적으로 수행할 수 있다</a:t>
            </a:r>
            <a:r>
              <a:rPr lang="en-US" altLang="ko-KR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en-US" altLang="ko-KR" dirty="0">
                <a:solidFill>
                  <a:srgbClr val="002060"/>
                </a:solidFill>
              </a:rPr>
              <a:t>2. </a:t>
            </a:r>
            <a:r>
              <a:rPr lang="ko-KR" altLang="en-US" dirty="0">
                <a:solidFill>
                  <a:srgbClr val="002060"/>
                </a:solidFill>
              </a:rPr>
              <a:t>회계정보시스템과 관련한 최근 환경을 이해하도록 하여</a:t>
            </a:r>
            <a:r>
              <a:rPr lang="en-US" altLang="ko-KR" dirty="0">
                <a:solidFill>
                  <a:srgbClr val="002060"/>
                </a:solidFill>
              </a:rPr>
              <a:t>, </a:t>
            </a:r>
            <a:r>
              <a:rPr lang="ko-KR" altLang="en-US" dirty="0">
                <a:solidFill>
                  <a:srgbClr val="002060"/>
                </a:solidFill>
              </a:rPr>
              <a:t>이를 바탕으로 회계정보시스템 </a:t>
            </a:r>
            <a:r>
              <a:rPr lang="ko-KR" altLang="en-US" dirty="0" smtClean="0">
                <a:solidFill>
                  <a:srgbClr val="002060"/>
                </a:solidFill>
              </a:rPr>
              <a:t>실무에 </a:t>
            </a:r>
            <a:r>
              <a:rPr lang="ko-KR" altLang="en-US" dirty="0">
                <a:solidFill>
                  <a:srgbClr val="002060"/>
                </a:solidFill>
              </a:rPr>
              <a:t>적응할 수 있다</a:t>
            </a:r>
            <a:r>
              <a:rPr lang="en-US" altLang="ko-KR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en-US" altLang="ko-KR" dirty="0">
                <a:solidFill>
                  <a:srgbClr val="002060"/>
                </a:solidFill>
              </a:rPr>
              <a:t>3. </a:t>
            </a:r>
            <a:r>
              <a:rPr lang="ko-KR" altLang="en-US" dirty="0">
                <a:solidFill>
                  <a:srgbClr val="002060"/>
                </a:solidFill>
              </a:rPr>
              <a:t>변화하고 있는 기업의 경영 환경에 적응할 수 있다</a:t>
            </a:r>
            <a:r>
              <a:rPr lang="en-US" altLang="ko-KR" dirty="0">
                <a:solidFill>
                  <a:srgbClr val="002060"/>
                </a:solidFill>
              </a:rPr>
              <a:t>.</a:t>
            </a:r>
            <a:endParaRPr lang="ko-KR" altLang="en-US" dirty="0">
              <a:solidFill>
                <a:srgbClr val="002060"/>
              </a:solidFill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회계정보시스템 </a:t>
            </a:r>
            <a:r>
              <a:rPr lang="ko-KR" altLang="en-US" dirty="0" smtClean="0"/>
              <a:t>연습의 </a:t>
            </a:r>
            <a:r>
              <a:rPr lang="ko-KR" altLang="en-US" dirty="0"/>
              <a:t>학습 </a:t>
            </a:r>
            <a:r>
              <a:rPr lang="ko-KR" altLang="en-US" dirty="0" smtClean="0"/>
              <a:t>목표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2617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554805" cy="939784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회계정보시스템 연습 </a:t>
            </a:r>
            <a:r>
              <a:rPr lang="ko-KR" altLang="en-US" dirty="0" smtClean="0"/>
              <a:t>의 </a:t>
            </a:r>
            <a:r>
              <a:rPr lang="ko-KR" altLang="en-US" dirty="0"/>
              <a:t>학습 내용</a:t>
            </a:r>
          </a:p>
        </p:txBody>
      </p:sp>
      <p:graphicFrame>
        <p:nvGraphicFramePr>
          <p:cNvPr id="10" name="내용 개체 틀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4652496"/>
              </p:ext>
            </p:extLst>
          </p:nvPr>
        </p:nvGraphicFramePr>
        <p:xfrm>
          <a:off x="251521" y="1340768"/>
          <a:ext cx="8640960" cy="511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8523"/>
                <a:gridCol w="6142437"/>
              </a:tblGrid>
              <a:tr h="1000120">
                <a:tc>
                  <a:txBody>
                    <a:bodyPr/>
                    <a:lstStyle/>
                    <a:p>
                      <a:pPr latinLnBrk="1"/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영역</a:t>
                      </a:r>
                      <a:endParaRPr lang="ko-KR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내용 요소</a:t>
                      </a:r>
                      <a:endParaRPr lang="ko-KR" alt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도입부</a:t>
                      </a:r>
                      <a:endParaRPr kumimoji="0" lang="en-US" altLang="ko-KR" sz="3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atinLnBrk="1"/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장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장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회계정보시스템과 기업 활동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회계순환과정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시스템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문서화</a:t>
                      </a:r>
                      <a:endParaRPr lang="ko-KR" alt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kumimoji="0" lang="ko-KR" altLang="en-US" sz="3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본론부</a:t>
                      </a:r>
                      <a:endParaRPr kumimoji="0" lang="en-US" altLang="ko-KR" sz="3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atinLnBrk="1"/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장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-10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장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구매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생산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판매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물류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무역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인사와 회계정보시스템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개발</a:t>
                      </a:r>
                      <a:endParaRPr lang="ko-KR" alt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결론부</a:t>
                      </a:r>
                      <a:endParaRPr kumimoji="0" lang="en-US" altLang="ko-KR" sz="3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atinLnBrk="1"/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(11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장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-13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장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정보시스템 감사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전자공시</a:t>
                      </a:r>
                      <a:r>
                        <a:rPr kumimoji="0" lang="en-US" altLang="ko-KR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3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회계정보시스템 미래</a:t>
                      </a:r>
                      <a:endParaRPr lang="ko-KR" altLang="en-US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695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01. </a:t>
            </a:r>
            <a:r>
              <a:rPr lang="ko-KR" altLang="en-US" dirty="0" smtClean="0"/>
              <a:t>회계정보시스템과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기업 활동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1.1 </a:t>
            </a:r>
            <a:r>
              <a:rPr lang="ko-KR" altLang="en-US" dirty="0"/>
              <a:t>회계정보시스템의 개관</a:t>
            </a:r>
          </a:p>
          <a:p>
            <a:r>
              <a:rPr lang="en-US" altLang="ko-KR" dirty="0"/>
              <a:t>1.2 </a:t>
            </a:r>
            <a:r>
              <a:rPr lang="ko-KR" altLang="en-US" dirty="0"/>
              <a:t>회계정보시스템의 접근</a:t>
            </a:r>
          </a:p>
          <a:p>
            <a:r>
              <a:rPr lang="en-US" altLang="ko-KR" dirty="0"/>
              <a:t>1.3 </a:t>
            </a:r>
            <a:r>
              <a:rPr lang="ko-KR" altLang="en-US" dirty="0"/>
              <a:t>회계정보시스템의 개관</a:t>
            </a:r>
          </a:p>
        </p:txBody>
      </p:sp>
    </p:spTree>
    <p:extLst>
      <p:ext uri="{BB962C8B-B14F-4D97-AF65-F5344CB8AC3E}">
        <p14:creationId xmlns:p14="http://schemas.microsoft.com/office/powerpoint/2010/main" val="386055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/>
          <a:lstStyle/>
          <a:p>
            <a:r>
              <a:rPr lang="ko-KR" altLang="en-US" b="1" dirty="0"/>
              <a:t>사</a:t>
            </a:r>
            <a:r>
              <a:rPr lang="en-US" altLang="ko-KR" dirty="0"/>
              <a:t>·</a:t>
            </a:r>
            <a:r>
              <a:rPr lang="ko-KR" altLang="en-US" b="1" dirty="0" err="1"/>
              <a:t>례</a:t>
            </a:r>
            <a:r>
              <a:rPr lang="en-US" altLang="ko-KR" dirty="0"/>
              <a:t>·</a:t>
            </a:r>
            <a:r>
              <a:rPr lang="ko-KR" altLang="en-US" b="1" dirty="0"/>
              <a:t>에</a:t>
            </a:r>
            <a:r>
              <a:rPr lang="en-US" altLang="ko-KR" dirty="0"/>
              <a:t>·</a:t>
            </a:r>
            <a:r>
              <a:rPr lang="ko-KR" altLang="en-US" b="1" dirty="0"/>
              <a:t>서</a:t>
            </a:r>
            <a:r>
              <a:rPr lang="en-US" altLang="ko-KR" dirty="0"/>
              <a:t>·</a:t>
            </a:r>
            <a:r>
              <a:rPr lang="ko-KR" altLang="en-US" b="1" dirty="0"/>
              <a:t>배</a:t>
            </a:r>
            <a:r>
              <a:rPr lang="en-US" altLang="ko-KR" dirty="0"/>
              <a:t>·</a:t>
            </a:r>
            <a:r>
              <a:rPr lang="ko-KR" altLang="en-US" b="1" dirty="0"/>
              <a:t>우</a:t>
            </a:r>
            <a:r>
              <a:rPr lang="en-US" altLang="ko-KR" dirty="0"/>
              <a:t>·</a:t>
            </a:r>
            <a:r>
              <a:rPr lang="ko-KR" altLang="en-US" b="1" dirty="0"/>
              <a:t>자</a:t>
            </a:r>
            <a:r>
              <a:rPr lang="en-US" altLang="ko-KR" dirty="0"/>
              <a:t>·</a:t>
            </a:r>
            <a:r>
              <a:rPr lang="en-US" altLang="ko-KR" b="1" dirty="0"/>
              <a:t>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760640"/>
          </a:xfrm>
        </p:spPr>
        <p:txBody>
          <a:bodyPr>
            <a:noAutofit/>
          </a:bodyPr>
          <a:lstStyle/>
          <a:p>
            <a:r>
              <a:rPr lang="en-US" altLang="ko-KR" sz="1400" b="1" dirty="0" smtClean="0"/>
              <a:t>FedEx</a:t>
            </a:r>
            <a:r>
              <a:rPr lang="ko-KR" altLang="en-US" sz="1400" b="1" dirty="0"/>
              <a:t>의 </a:t>
            </a:r>
            <a:r>
              <a:rPr lang="en-US" altLang="ko-KR" sz="1400" b="1" dirty="0"/>
              <a:t>e-</a:t>
            </a:r>
            <a:r>
              <a:rPr lang="ko-KR" altLang="en-US" sz="1400" b="1" dirty="0"/>
              <a:t>비즈니스 구축</a:t>
            </a:r>
          </a:p>
          <a:p>
            <a:r>
              <a:rPr lang="en-US" altLang="ko-KR" sz="1400" dirty="0"/>
              <a:t>FedEx</a:t>
            </a:r>
            <a:r>
              <a:rPr lang="ko-KR" altLang="en-US" sz="1400" dirty="0"/>
              <a:t>는 </a:t>
            </a:r>
            <a:r>
              <a:rPr lang="en-US" altLang="ko-KR" sz="1400" dirty="0"/>
              <a:t>1973</a:t>
            </a:r>
            <a:r>
              <a:rPr lang="ko-KR" altLang="en-US" sz="1400" dirty="0"/>
              <a:t>년 </a:t>
            </a:r>
            <a:r>
              <a:rPr lang="en-US" altLang="ko-KR" sz="1400" dirty="0"/>
              <a:t>Fred Smith</a:t>
            </a:r>
            <a:r>
              <a:rPr lang="ko-KR" altLang="en-US" sz="1400" dirty="0"/>
              <a:t>가 창립한 </a:t>
            </a:r>
            <a:r>
              <a:rPr lang="ko-KR" altLang="en-US" sz="1400" dirty="0" smtClean="0"/>
              <a:t>회사</a:t>
            </a:r>
            <a:r>
              <a:rPr lang="en-US" altLang="ko-KR" sz="1400" dirty="0" smtClean="0"/>
              <a:t>.</a:t>
            </a:r>
          </a:p>
          <a:p>
            <a:r>
              <a:rPr lang="en-US" altLang="ko-KR" sz="1400" dirty="0" smtClean="0"/>
              <a:t> </a:t>
            </a:r>
            <a:r>
              <a:rPr lang="ko-KR" altLang="en-US" sz="1400" dirty="0"/>
              <a:t>물리적 </a:t>
            </a:r>
            <a:r>
              <a:rPr lang="ko-KR" altLang="en-US" sz="1400" dirty="0" err="1"/>
              <a:t>인프라스트럭처와</a:t>
            </a:r>
            <a:r>
              <a:rPr lang="ko-KR" altLang="en-US" sz="1400" dirty="0"/>
              <a:t> </a:t>
            </a:r>
            <a:r>
              <a:rPr lang="ko-KR" altLang="en-US" sz="1400" dirty="0" smtClean="0"/>
              <a:t>가상의 </a:t>
            </a:r>
            <a:r>
              <a:rPr lang="ko-KR" altLang="en-US" sz="1400" dirty="0" err="1" smtClean="0"/>
              <a:t>인프라스트락처를</a:t>
            </a:r>
            <a:r>
              <a:rPr lang="ko-KR" altLang="en-US" sz="1400" dirty="0" smtClean="0"/>
              <a:t> </a:t>
            </a:r>
            <a:r>
              <a:rPr lang="ko-KR" altLang="en-US" sz="1400" dirty="0"/>
              <a:t>완전히 통합하여 현재 이 회사의 비즈니스 모델은 세계 어느 곳이든지 </a:t>
            </a:r>
            <a:r>
              <a:rPr lang="en-US" altLang="ko-KR" sz="1400" dirty="0"/>
              <a:t>24-48 </a:t>
            </a:r>
            <a:r>
              <a:rPr lang="ko-KR" altLang="en-US" sz="1400" dirty="0" smtClean="0"/>
              <a:t>시간배달 </a:t>
            </a:r>
            <a:r>
              <a:rPr lang="ko-KR" altLang="en-US" sz="1400" dirty="0"/>
              <a:t>체제를 갖추고 </a:t>
            </a:r>
            <a:r>
              <a:rPr lang="ko-KR" altLang="en-US" sz="1400" dirty="0" smtClean="0"/>
              <a:t>있음</a:t>
            </a:r>
            <a:r>
              <a:rPr lang="en-US" altLang="ko-KR" sz="1400" dirty="0" smtClean="0"/>
              <a:t>. </a:t>
            </a:r>
          </a:p>
          <a:p>
            <a:r>
              <a:rPr lang="ko-KR" altLang="en-US" sz="1400" dirty="0" smtClean="0"/>
              <a:t>회사는 </a:t>
            </a:r>
            <a:r>
              <a:rPr lang="ko-KR" altLang="en-US" sz="1400" dirty="0"/>
              <a:t>세계에서 가장 분주한 데이터 처리 센터를 운영하는 곳 중 하나로</a:t>
            </a:r>
            <a:r>
              <a:rPr lang="en-US" altLang="ko-KR" sz="1400" dirty="0" smtClean="0"/>
              <a:t>, 3</a:t>
            </a:r>
            <a:r>
              <a:rPr lang="ko-KR" altLang="en-US" sz="1400" dirty="0"/>
              <a:t>천 개의 데이터베이스와 </a:t>
            </a:r>
            <a:r>
              <a:rPr lang="en-US" altLang="ko-KR" sz="1400" dirty="0"/>
              <a:t>50</a:t>
            </a:r>
            <a:r>
              <a:rPr lang="ko-KR" altLang="en-US" sz="1400" dirty="0"/>
              <a:t>만개의 보존 파일을 이용하여 하루 평균 </a:t>
            </a:r>
            <a:r>
              <a:rPr lang="en-US" altLang="ko-KR" sz="1400" dirty="0"/>
              <a:t>1</a:t>
            </a:r>
            <a:r>
              <a:rPr lang="ko-KR" altLang="en-US" sz="1400" dirty="0"/>
              <a:t>억 개의 정보 처리를 </a:t>
            </a:r>
            <a:r>
              <a:rPr lang="ko-KR" altLang="en-US" sz="1400" dirty="0" smtClean="0"/>
              <a:t>다루고 있음</a:t>
            </a:r>
            <a:r>
              <a:rPr lang="en-US" altLang="ko-KR" sz="1400" dirty="0" smtClean="0"/>
              <a:t>. </a:t>
            </a:r>
          </a:p>
          <a:p>
            <a:r>
              <a:rPr lang="en-US" altLang="ko-KR" sz="1400" dirty="0" smtClean="0"/>
              <a:t>FedEx</a:t>
            </a:r>
            <a:r>
              <a:rPr lang="ko-KR" altLang="en-US" sz="1400" dirty="0"/>
              <a:t>는 세계에서 가장 큰 실시간</a:t>
            </a:r>
            <a:r>
              <a:rPr lang="en-US" altLang="ko-KR" sz="1400" dirty="0"/>
              <a:t>, </a:t>
            </a:r>
            <a:r>
              <a:rPr lang="ko-KR" altLang="en-US" sz="1400" dirty="0"/>
              <a:t>온라인 클라이언트</a:t>
            </a:r>
            <a:r>
              <a:rPr lang="en-US" altLang="ko-KR" sz="1400" dirty="0"/>
              <a:t>-</a:t>
            </a:r>
            <a:r>
              <a:rPr lang="ko-KR" altLang="en-US" sz="1400" dirty="0"/>
              <a:t>서버 네트워크 중 하나를 운영하고 </a:t>
            </a:r>
            <a:r>
              <a:rPr lang="ko-KR" altLang="en-US" sz="1400" dirty="0" smtClean="0"/>
              <a:t>있는 회사로</a:t>
            </a:r>
            <a:r>
              <a:rPr lang="en-US" altLang="ko-KR" sz="1400" dirty="0" smtClean="0"/>
              <a:t> </a:t>
            </a:r>
            <a:r>
              <a:rPr lang="ko-KR" altLang="en-US" sz="1400" dirty="0"/>
              <a:t>회사의 핵심 역량은 빠른 우편물 처리와 </a:t>
            </a:r>
            <a:r>
              <a:rPr lang="en-US" altLang="ko-KR" sz="1400" dirty="0"/>
              <a:t>e-</a:t>
            </a:r>
            <a:r>
              <a:rPr lang="ko-KR" altLang="en-US" sz="1400" dirty="0"/>
              <a:t>솔루션에 </a:t>
            </a:r>
            <a:r>
              <a:rPr lang="ko-KR" altLang="en-US" sz="1400" dirty="0" smtClean="0"/>
              <a:t>있음</a:t>
            </a:r>
            <a:endParaRPr lang="en-US" altLang="ko-KR" sz="1400" dirty="0"/>
          </a:p>
          <a:p>
            <a:r>
              <a:rPr lang="en-US" altLang="ko-KR" sz="1400" dirty="0"/>
              <a:t>FedEx</a:t>
            </a:r>
            <a:r>
              <a:rPr lang="ko-KR" altLang="en-US" sz="1400" dirty="0"/>
              <a:t>는 증가하는 인플레이션 압력과 치열한 경쟁에 직면하게 </a:t>
            </a:r>
            <a:r>
              <a:rPr lang="ko-KR" altLang="en-US" sz="1400" dirty="0" smtClean="0"/>
              <a:t>됨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 </a:t>
            </a:r>
            <a:r>
              <a:rPr lang="ko-KR" altLang="en-US" sz="1400" dirty="0"/>
              <a:t>압력은 저비용으로</a:t>
            </a:r>
          </a:p>
          <a:p>
            <a:r>
              <a:rPr lang="ko-KR" altLang="en-US" sz="1400" dirty="0"/>
              <a:t>배달을 하면서 고객 서비스의 질을 높여야 하는 요구를 </a:t>
            </a:r>
            <a:r>
              <a:rPr lang="ko-KR" altLang="en-US" sz="1400" dirty="0" smtClean="0"/>
              <a:t>증대시킴</a:t>
            </a:r>
            <a:r>
              <a:rPr lang="en-US" altLang="ko-KR" sz="1400" dirty="0" smtClean="0"/>
              <a:t>. </a:t>
            </a:r>
            <a:r>
              <a:rPr lang="ko-KR" altLang="en-US" sz="1400" dirty="0"/>
              <a:t>최근에 </a:t>
            </a:r>
            <a:r>
              <a:rPr lang="en-US" altLang="ko-KR" sz="1400" dirty="0"/>
              <a:t>FedEx</a:t>
            </a:r>
            <a:r>
              <a:rPr lang="ko-KR" altLang="en-US" sz="1400" dirty="0"/>
              <a:t>는 </a:t>
            </a:r>
            <a:r>
              <a:rPr lang="ko-KR" altLang="en-US" sz="1400" dirty="0" smtClean="0"/>
              <a:t>지리적으로나 서비스 </a:t>
            </a:r>
            <a:r>
              <a:rPr lang="ko-KR" altLang="en-US" sz="1400" dirty="0"/>
              <a:t>제공 면에서 저렴하고 편리한 인터넷 접근 환경으로 사업 영역을 넓히는 기회를 모색하고 </a:t>
            </a:r>
            <a:r>
              <a:rPr lang="ko-KR" altLang="en-US" sz="1400" dirty="0" smtClean="0"/>
              <a:t>있음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회사는 </a:t>
            </a:r>
            <a:r>
              <a:rPr lang="ko-KR" altLang="en-US" sz="1400" dirty="0"/>
              <a:t>‘</a:t>
            </a:r>
            <a:r>
              <a:rPr lang="en-US" altLang="ko-KR" sz="1400" dirty="0"/>
              <a:t>100% </a:t>
            </a:r>
            <a:r>
              <a:rPr lang="ko-KR" altLang="en-US" sz="1400" dirty="0"/>
              <a:t>고객 서비스’와 ‘</a:t>
            </a:r>
            <a:r>
              <a:rPr lang="en-US" altLang="ko-KR" sz="1400" dirty="0"/>
              <a:t>0%</a:t>
            </a:r>
            <a:r>
              <a:rPr lang="ko-KR" altLang="en-US" sz="1400" dirty="0"/>
              <a:t>의 작업 중단’이라는 </a:t>
            </a:r>
            <a:r>
              <a:rPr lang="en-US" altLang="ko-KR" sz="1400" dirty="0"/>
              <a:t>2</a:t>
            </a:r>
            <a:r>
              <a:rPr lang="ko-KR" altLang="en-US" sz="1400" dirty="0"/>
              <a:t>가지 주요 목적을 동시에 달성하는 </a:t>
            </a:r>
            <a:r>
              <a:rPr lang="ko-KR" altLang="en-US" sz="1400" dirty="0" smtClean="0"/>
              <a:t>것을 시도하고 있음</a:t>
            </a:r>
            <a:r>
              <a:rPr lang="en-US" altLang="ko-KR" sz="1400" dirty="0" smtClean="0"/>
              <a:t>.</a:t>
            </a:r>
            <a:endParaRPr lang="en-US" altLang="ko-KR" sz="1400" dirty="0"/>
          </a:p>
          <a:p>
            <a:r>
              <a:rPr lang="en-US" altLang="ko-KR" sz="1400" dirty="0"/>
              <a:t>FedEx</a:t>
            </a:r>
            <a:r>
              <a:rPr lang="ko-KR" altLang="en-US" sz="1400" dirty="0"/>
              <a:t>가 사용하는 주된 소프트웨어 응용 </a:t>
            </a:r>
            <a:r>
              <a:rPr lang="ko-KR" altLang="en-US" sz="1400" dirty="0" smtClean="0"/>
              <a:t>프로그램</a:t>
            </a:r>
            <a:r>
              <a:rPr lang="en-US" altLang="ko-KR" sz="1400" dirty="0" smtClean="0"/>
              <a:t>:</a:t>
            </a:r>
            <a:r>
              <a:rPr lang="ko-KR" altLang="en-US" sz="1400" dirty="0" smtClean="0"/>
              <a:t> </a:t>
            </a:r>
            <a:r>
              <a:rPr lang="en-US" altLang="ko-KR" sz="1400" dirty="0"/>
              <a:t>e-shipping </a:t>
            </a:r>
            <a:r>
              <a:rPr lang="en-US" altLang="ko-KR" sz="1400" dirty="0" smtClean="0"/>
              <a:t>Tools-</a:t>
            </a:r>
            <a:r>
              <a:rPr lang="ko-KR" altLang="en-US" sz="1400" dirty="0" smtClean="0"/>
              <a:t> 고객이 </a:t>
            </a:r>
            <a:r>
              <a:rPr lang="en-US" altLang="ko-KR" sz="1400" dirty="0" smtClean="0"/>
              <a:t>FedEx</a:t>
            </a:r>
            <a:r>
              <a:rPr lang="ko-KR" altLang="en-US" sz="1400" dirty="0"/>
              <a:t>의 웹 페이지를 통해 선적 상태를 조회할 수 있게 하는 </a:t>
            </a:r>
            <a:r>
              <a:rPr lang="ko-KR" altLang="en-US" sz="1400" dirty="0" err="1"/>
              <a:t>웹기반</a:t>
            </a:r>
            <a:r>
              <a:rPr lang="ko-KR" altLang="en-US" sz="1400" dirty="0"/>
              <a:t> 응용 </a:t>
            </a:r>
            <a:r>
              <a:rPr lang="ko-KR" altLang="en-US" sz="1400" dirty="0" smtClean="0"/>
              <a:t>프로그램</a:t>
            </a:r>
            <a:r>
              <a:rPr lang="en-US" altLang="ko-KR" sz="1400" dirty="0" smtClean="0"/>
              <a:t>. -</a:t>
            </a:r>
            <a:r>
              <a:rPr lang="ko-KR" altLang="en-US" sz="1400" dirty="0" smtClean="0"/>
              <a:t> 고객의 </a:t>
            </a:r>
            <a:r>
              <a:rPr lang="ko-KR" altLang="en-US" sz="1400" dirty="0"/>
              <a:t>전체 판매와 공급 사슬 정보에 대한 요구를 다룰 수 있는 통합 솔루션을 </a:t>
            </a:r>
            <a:r>
              <a:rPr lang="ko-KR" altLang="en-US" sz="1400" dirty="0" smtClean="0"/>
              <a:t>제공</a:t>
            </a:r>
            <a:endParaRPr lang="ko-KR" altLang="en-US" sz="1400" dirty="0"/>
          </a:p>
          <a:p>
            <a:r>
              <a:rPr lang="ko-KR" altLang="en-US" sz="1400" dirty="0"/>
              <a:t>전자상거래 </a:t>
            </a:r>
            <a:r>
              <a:rPr lang="ko-KR" altLang="en-US" sz="1400" dirty="0" smtClean="0"/>
              <a:t>솔루션</a:t>
            </a:r>
            <a:r>
              <a:rPr lang="en-US" altLang="ko-KR" sz="1400" dirty="0" smtClean="0"/>
              <a:t>::</a:t>
            </a:r>
            <a:r>
              <a:rPr lang="ko-KR" altLang="en-US" sz="1400" dirty="0" smtClean="0"/>
              <a:t>기업들로 </a:t>
            </a:r>
            <a:r>
              <a:rPr lang="ko-KR" altLang="en-US" sz="1400" dirty="0"/>
              <a:t>하여금 자신들의 사업 운영에 있어서 정보시스템과 </a:t>
            </a:r>
            <a:r>
              <a:rPr lang="en-US" altLang="ko-KR" sz="1400" dirty="0"/>
              <a:t>FedEx</a:t>
            </a:r>
            <a:r>
              <a:rPr lang="ko-KR" altLang="en-US" sz="1400" dirty="0"/>
              <a:t>의 배송</a:t>
            </a:r>
          </a:p>
          <a:p>
            <a:r>
              <a:rPr lang="ko-KR" altLang="en-US" sz="1400" dirty="0"/>
              <a:t>정보를 빈틈없이 </a:t>
            </a:r>
            <a:r>
              <a:rPr lang="ko-KR" altLang="en-US" sz="1400" dirty="0" smtClean="0"/>
              <a:t>통합시켜줌</a:t>
            </a:r>
            <a:r>
              <a:rPr lang="en-US" altLang="ko-KR" sz="1400" dirty="0" smtClean="0"/>
              <a:t>. -</a:t>
            </a:r>
            <a:r>
              <a:rPr lang="ko-KR" altLang="en-US" sz="1400" dirty="0" smtClean="0"/>
              <a:t>선적회사 </a:t>
            </a:r>
            <a:r>
              <a:rPr lang="ko-KR" altLang="en-US" sz="1400" dirty="0"/>
              <a:t>이상으로 성장하고 </a:t>
            </a:r>
            <a:r>
              <a:rPr lang="ko-KR" altLang="en-US" sz="1400" dirty="0" smtClean="0"/>
              <a:t>있음</a:t>
            </a:r>
            <a:r>
              <a:rPr lang="en-US" altLang="ko-KR" sz="1400" dirty="0" smtClean="0"/>
              <a:t>.</a:t>
            </a:r>
            <a:endParaRPr lang="en-US" altLang="ko-KR" sz="1400" dirty="0"/>
          </a:p>
          <a:p>
            <a:r>
              <a:rPr lang="ko-KR" altLang="en-US" sz="1400" dirty="0"/>
              <a:t>새로운 전자상거래 기반의 </a:t>
            </a:r>
            <a:r>
              <a:rPr lang="en-US" altLang="ko-KR" sz="1400" dirty="0"/>
              <a:t>FedEx e-</a:t>
            </a:r>
            <a:r>
              <a:rPr lang="ko-KR" altLang="en-US" sz="1400" dirty="0"/>
              <a:t>비즈니스 모델은 고객들에게 여러 가지 면에서 가치를 </a:t>
            </a:r>
            <a:r>
              <a:rPr lang="ko-KR" altLang="en-US" sz="1400" dirty="0" smtClean="0"/>
              <a:t>부여함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판매와 </a:t>
            </a:r>
            <a:r>
              <a:rPr lang="ko-KR" altLang="en-US" sz="1400" dirty="0"/>
              <a:t>공급사슬에 관련된 당사자 간에 더 나은 의사소통과 협력체계를 구축할 수 있으며</a:t>
            </a:r>
            <a:r>
              <a:rPr lang="en-US" altLang="ko-KR" sz="1400" dirty="0"/>
              <a:t>, </a:t>
            </a:r>
            <a:r>
              <a:rPr lang="ko-KR" altLang="en-US" sz="1400" dirty="0"/>
              <a:t>주문 </a:t>
            </a:r>
            <a:r>
              <a:rPr lang="ko-KR" altLang="en-US" sz="1400" dirty="0" smtClean="0"/>
              <a:t>처리비용을 </a:t>
            </a:r>
            <a:r>
              <a:rPr lang="ko-KR" altLang="en-US" sz="1400" dirty="0"/>
              <a:t>줄이고 주문 처리 주기의 속도를 향상시켜 효율을 높여 </a:t>
            </a:r>
            <a:r>
              <a:rPr lang="ko-KR" altLang="en-US" sz="1400" dirty="0" smtClean="0"/>
              <a:t>줌</a:t>
            </a:r>
            <a:r>
              <a:rPr lang="en-US" altLang="ko-KR" sz="1400" dirty="0" smtClean="0"/>
              <a:t>. </a:t>
            </a:r>
            <a:r>
              <a:rPr lang="ko-KR" altLang="en-US" sz="1400" dirty="0"/>
              <a:t>고객들은 </a:t>
            </a:r>
            <a:r>
              <a:rPr lang="en-US" altLang="ko-KR" sz="1400" dirty="0"/>
              <a:t>FedEx</a:t>
            </a:r>
            <a:r>
              <a:rPr lang="ko-KR" altLang="en-US" sz="1400" dirty="0"/>
              <a:t>를 </a:t>
            </a:r>
            <a:r>
              <a:rPr lang="ko-KR" altLang="en-US" sz="1400" dirty="0" err="1" smtClean="0"/>
              <a:t>배송인으로</a:t>
            </a:r>
            <a:r>
              <a:rPr lang="ko-KR" altLang="en-US" sz="1400" dirty="0" smtClean="0"/>
              <a:t> 이용할 </a:t>
            </a:r>
            <a:r>
              <a:rPr lang="ko-KR" altLang="en-US" sz="1400" dirty="0"/>
              <a:t>뿐만 아니라 모든 물류 활동을 위한 </a:t>
            </a:r>
            <a:r>
              <a:rPr lang="ko-KR" altLang="en-US" sz="1400" dirty="0" err="1"/>
              <a:t>조달자로</a:t>
            </a:r>
            <a:r>
              <a:rPr lang="ko-KR" altLang="en-US" sz="1400" dirty="0"/>
              <a:t> 이용할 수 있다</a:t>
            </a:r>
            <a:r>
              <a:rPr lang="en-US" altLang="ko-KR" sz="1400" dirty="0"/>
              <a:t>. </a:t>
            </a:r>
            <a:r>
              <a:rPr lang="ko-KR" altLang="en-US" sz="1400" dirty="0"/>
              <a:t>이것은 </a:t>
            </a:r>
            <a:r>
              <a:rPr lang="en-US" altLang="ko-KR" sz="1400" dirty="0"/>
              <a:t>FedEx</a:t>
            </a:r>
            <a:r>
              <a:rPr lang="ko-KR" altLang="en-US" sz="1400" dirty="0"/>
              <a:t>에게 </a:t>
            </a:r>
            <a:r>
              <a:rPr lang="ko-KR" altLang="en-US" sz="1400" dirty="0" smtClean="0"/>
              <a:t>경쟁우위를 </a:t>
            </a:r>
            <a:r>
              <a:rPr lang="ko-KR" altLang="en-US" sz="1400" dirty="0"/>
              <a:t>제공하며 수입과 수익을 향상시켜 준다</a:t>
            </a:r>
            <a:r>
              <a:rPr lang="en-US" altLang="ko-KR" sz="1400" dirty="0"/>
              <a:t>. </a:t>
            </a:r>
            <a:r>
              <a:rPr lang="ko-KR" altLang="en-US" sz="1400" dirty="0"/>
              <a:t>결국 </a:t>
            </a:r>
            <a:r>
              <a:rPr lang="en-US" altLang="ko-KR" sz="1400" dirty="0"/>
              <a:t>FedEx</a:t>
            </a:r>
            <a:r>
              <a:rPr lang="ko-KR" altLang="en-US" sz="1400" dirty="0"/>
              <a:t>를 구경제의 선적회사에서 </a:t>
            </a:r>
            <a:r>
              <a:rPr lang="en-US" altLang="ko-KR" sz="1400" dirty="0"/>
              <a:t>e-</a:t>
            </a:r>
            <a:r>
              <a:rPr lang="ko-KR" altLang="en-US" sz="1400" dirty="0" smtClean="0"/>
              <a:t>비즈니스 </a:t>
            </a:r>
            <a:r>
              <a:rPr lang="ko-KR" altLang="en-US" sz="1400" dirty="0" err="1" smtClean="0"/>
              <a:t>로지스틱스</a:t>
            </a:r>
            <a:r>
              <a:rPr lang="ko-KR" altLang="en-US" sz="1400" dirty="0" smtClean="0"/>
              <a:t> </a:t>
            </a:r>
            <a:r>
              <a:rPr lang="ko-KR" altLang="en-US" sz="1400" dirty="0"/>
              <a:t>기업으로 </a:t>
            </a:r>
            <a:r>
              <a:rPr lang="ko-KR" altLang="en-US" sz="1400" dirty="0" smtClean="0"/>
              <a:t>변화시킴</a:t>
            </a:r>
            <a:r>
              <a:rPr lang="en-US" altLang="ko-KR" sz="1400" dirty="0" smtClean="0"/>
              <a:t>.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97734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1.1 </a:t>
            </a:r>
            <a:r>
              <a:rPr lang="ko-KR" altLang="en-US" dirty="0"/>
              <a:t>회계정보시스템의 개관</a:t>
            </a:r>
            <a:br>
              <a:rPr lang="ko-KR" altLang="en-US" dirty="0"/>
            </a:br>
            <a:r>
              <a:rPr lang="en-US" altLang="ko-KR" dirty="0"/>
              <a:t>1. </a:t>
            </a:r>
            <a:r>
              <a:rPr lang="ko-KR" altLang="en-US" dirty="0"/>
              <a:t>회계정보시스템의 정의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194022656" descr="EMB00002adc75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72816"/>
            <a:ext cx="7704856" cy="369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2391819" y="5805264"/>
            <a:ext cx="42883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 latinLnBrk="0"/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-1&gt; </a:t>
            </a:r>
            <a:r>
              <a:rPr lang="ko-KR" altLang="en-US" dirty="0"/>
              <a:t>회계정보시스템의 일반 모형</a:t>
            </a:r>
          </a:p>
        </p:txBody>
      </p:sp>
    </p:spTree>
    <p:extLst>
      <p:ext uri="{BB962C8B-B14F-4D97-AF65-F5344CB8AC3E}">
        <p14:creationId xmlns:p14="http://schemas.microsoft.com/office/powerpoint/2010/main" val="373320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en-US" altLang="ko-KR" dirty="0"/>
              <a:t>&lt;</a:t>
            </a:r>
            <a:r>
              <a:rPr lang="ko-KR" altLang="en-US" dirty="0"/>
              <a:t>표 </a:t>
            </a:r>
            <a:r>
              <a:rPr lang="en-US" altLang="ko-KR" dirty="0"/>
              <a:t>1-1&gt; </a:t>
            </a:r>
            <a:r>
              <a:rPr lang="ko-KR" altLang="en-US" dirty="0"/>
              <a:t>회계정보시스템의 개요</a:t>
            </a: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5548710"/>
              </p:ext>
            </p:extLst>
          </p:nvPr>
        </p:nvGraphicFramePr>
        <p:xfrm>
          <a:off x="755576" y="1484784"/>
          <a:ext cx="7488832" cy="4855907"/>
        </p:xfrm>
        <a:graphic>
          <a:graphicData uri="http://schemas.openxmlformats.org/drawingml/2006/table">
            <a:tbl>
              <a:tblPr/>
              <a:tblGrid>
                <a:gridCol w="1589118"/>
                <a:gridCol w="5899714"/>
              </a:tblGrid>
              <a:tr h="64039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항목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내역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</a:tr>
              <a:tr h="64039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목적</a:t>
                      </a: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회계 의사결정에 유용한 정보를 제공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39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이용자</a:t>
                      </a: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기업 내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․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외의 이해 관계자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39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자료</a:t>
                      </a: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회계 관련 재무 자료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441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정보</a:t>
                      </a: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각 경영 활동 기능과 관련된 정보 중에서 회계 관련 정보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(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예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: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재무제표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,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예산 통제 정보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,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원가 분석 정보 등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)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320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정보이용자의 의사결정</a:t>
            </a:r>
            <a:endParaRPr lang="ko-KR" alt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73" name="_x236190816" descr="EMB00002adc75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56792"/>
            <a:ext cx="7344815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2369265" y="5589240"/>
            <a:ext cx="4414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 latinLnBrk="0"/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1-2&gt; </a:t>
            </a:r>
            <a:r>
              <a:rPr lang="ko-KR" altLang="en-US" dirty="0"/>
              <a:t>정보이용자의 의사결정과정 </a:t>
            </a:r>
          </a:p>
        </p:txBody>
      </p:sp>
    </p:spTree>
    <p:extLst>
      <p:ext uri="{BB962C8B-B14F-4D97-AF65-F5344CB8AC3E}">
        <p14:creationId xmlns:p14="http://schemas.microsoft.com/office/powerpoint/2010/main" val="13778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751</Words>
  <Application>Microsoft Office PowerPoint</Application>
  <PresentationFormat>화면 슬라이드 쇼(4:3)</PresentationFormat>
  <Paragraphs>99</Paragraphs>
  <Slides>22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3" baseType="lpstr">
      <vt:lpstr>Office 테마</vt:lpstr>
      <vt:lpstr> 회계정보시스템연습 OT &amp; Chapter 01. 회계정보시스템과 기업 활동 </vt:lpstr>
      <vt:lpstr>회계정보시스템 연습</vt:lpstr>
      <vt:lpstr>회계정보시스템 연습의 학습 목표</vt:lpstr>
      <vt:lpstr>회계정보시스템 연습 의 학습 내용</vt:lpstr>
      <vt:lpstr>01. 회계정보시스템과 기업 활동</vt:lpstr>
      <vt:lpstr>사·례·에·서·배·우·자·1</vt:lpstr>
      <vt:lpstr>1.1 회계정보시스템의 개관 1. 회계정보시스템의 정의</vt:lpstr>
      <vt:lpstr>&lt;표 1-1&gt; 회계정보시스템의 개요</vt:lpstr>
      <vt:lpstr>정보이용자의 의사결정</vt:lpstr>
      <vt:lpstr>2. 회계정보시스템과 정보기술  </vt:lpstr>
      <vt:lpstr>3. 시스템으로서 회계정보시스템 </vt:lpstr>
      <vt:lpstr>4. 회계정보시스템의 이용자 </vt:lpstr>
      <vt:lpstr>5. 회계정보시스템의 사이클 접근방법</vt:lpstr>
      <vt:lpstr>6. 회계정보시스템의 배경도</vt:lpstr>
      <vt:lpstr>회계정보시스템의 개체관계도 </vt:lpstr>
      <vt:lpstr>제 2 절. 회계정보시스템의 접근</vt:lpstr>
      <vt:lpstr>2. 회계정보시스템과 클라우드 컴퓨팅 </vt:lpstr>
      <vt:lpstr>3. 회계전문인과 회계정보시스템 </vt:lpstr>
      <vt:lpstr>4. 내부통제와 회계정보시스템 </vt:lpstr>
      <vt:lpstr>5. 시스템 접근방법(systems approach)</vt:lpstr>
      <vt:lpstr>&lt;그림 1-12&gt; 시스템 개발 수명주기  </vt:lpstr>
      <vt:lpstr>질의 및 응답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01. 회계정보시스템과 기업 활동</dc:title>
  <dc:creator>USER</dc:creator>
  <cp:lastModifiedBy>USER</cp:lastModifiedBy>
  <cp:revision>7</cp:revision>
  <dcterms:created xsi:type="dcterms:W3CDTF">2018-06-26T14:25:42Z</dcterms:created>
  <dcterms:modified xsi:type="dcterms:W3CDTF">2018-06-26T15:04:20Z</dcterms:modified>
</cp:coreProperties>
</file>