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7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699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5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28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563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33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825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870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089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131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261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893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6E165-3148-43D0-9F73-455C8C530A66}" type="datetimeFigureOut">
              <a:rPr lang="ko-KR" altLang="en-US" smtClean="0"/>
              <a:t>2018-06-27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3E561-CCD3-464A-A927-550CB31E00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998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장 회계 순환 과정과 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912768" cy="1752600"/>
          </a:xfrm>
        </p:spPr>
        <p:txBody>
          <a:bodyPr>
            <a:normAutofit fontScale="32500" lnSpcReduction="2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회계 순환 과정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회계 순환 과정의 개요 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거래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계정</a:t>
            </a:r>
          </a:p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거래 요소의 증감 기록</a:t>
            </a:r>
          </a:p>
          <a:p>
            <a:pPr fontAlgn="base"/>
            <a:r>
              <a:rPr lang="en-US" altLang="ko-KR" b="1" dirty="0"/>
              <a:t>5. </a:t>
            </a:r>
            <a:r>
              <a:rPr lang="ko-KR" altLang="en-US" b="1" dirty="0"/>
              <a:t>거래 요소의 결합 관계</a:t>
            </a:r>
          </a:p>
          <a:p>
            <a:pPr fontAlgn="base"/>
            <a:r>
              <a:rPr lang="en-US" altLang="ko-KR" b="1" dirty="0"/>
              <a:t>6. </a:t>
            </a:r>
            <a:r>
              <a:rPr lang="ko-KR" altLang="en-US" b="1" dirty="0"/>
              <a:t>재무제표</a:t>
            </a:r>
          </a:p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회계 순환 과정의 시스템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경영 활동과 회계 처리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거래 사이클과 회계 처리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회계정보시스템 모형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380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/>
              <a:t>상기업의</a:t>
            </a:r>
            <a:r>
              <a:rPr lang="ko-KR" altLang="en-US" dirty="0"/>
              <a:t> 사이클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9217" name="_x236224224" descr="EMB00002adc778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14"/>
          <a:stretch>
            <a:fillRect/>
          </a:stretch>
        </p:blipFill>
        <p:spPr bwMode="auto">
          <a:xfrm>
            <a:off x="323528" y="1412776"/>
            <a:ext cx="8136904" cy="5113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00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ko-KR" altLang="en-US" dirty="0" err="1"/>
              <a:t>상기업의</a:t>
            </a:r>
            <a:r>
              <a:rPr lang="ko-KR" altLang="en-US" dirty="0"/>
              <a:t> 사이클과 거래 처리 시스템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41" name="_x235874888" descr="EMB00002adc77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9"/>
          <a:stretch>
            <a:fillRect/>
          </a:stretch>
        </p:blipFill>
        <p:spPr bwMode="auto">
          <a:xfrm>
            <a:off x="0" y="908720"/>
            <a:ext cx="9144000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99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err="1"/>
              <a:t>상기업의</a:t>
            </a:r>
            <a:r>
              <a:rPr lang="ko-KR" altLang="en-US" dirty="0"/>
              <a:t> 정보 흐름 과정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5" name="_x237730800" descr="EMB00002adc779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26"/>
          <a:stretch>
            <a:fillRect/>
          </a:stretch>
        </p:blipFill>
        <p:spPr bwMode="auto">
          <a:xfrm>
            <a:off x="683568" y="908720"/>
            <a:ext cx="720080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86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제조 기업의 정보 흐름 과정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289" name="_x237730960" descr="EMB00002adc77a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77686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9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회계 거래 처리의 시스템화 과정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3313" name="_x237567032" descr="EMB00002adc77a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741682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51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정보시스템 모형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4337" name="_x237094376" descr="EMB00002adc77a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48883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43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전략적 계획 과정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237629832" descr="EMB00002adc77b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8820472" cy="491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1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및 응답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질의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smtClean="0"/>
              <a:t>응답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98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사례에서 배우자 </a:t>
            </a:r>
            <a:r>
              <a:rPr lang="en-US" altLang="ko-KR" b="1" dirty="0"/>
              <a:t>2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May Kay</a:t>
            </a:r>
            <a:r>
              <a:rPr lang="ko-KR" altLang="en-US" b="1" dirty="0"/>
              <a:t>의 정보기술 시스템</a:t>
            </a:r>
            <a:endParaRPr lang="ko-KR" altLang="en-US" dirty="0"/>
          </a:p>
          <a:p>
            <a:r>
              <a:rPr lang="en-US" altLang="ko-KR" sz="2000" dirty="0"/>
              <a:t>1962</a:t>
            </a:r>
            <a:r>
              <a:rPr lang="ko-KR" altLang="en-US" sz="2000" dirty="0"/>
              <a:t>년에 설립된 약 </a:t>
            </a:r>
            <a:r>
              <a:rPr lang="en-US" altLang="ko-KR" sz="2000" dirty="0"/>
              <a:t>180</a:t>
            </a:r>
            <a:r>
              <a:rPr lang="ko-KR" altLang="en-US" sz="2000" dirty="0"/>
              <a:t>만 명의 컨설턴트들</a:t>
            </a:r>
            <a:r>
              <a:rPr lang="en-US" altLang="ko-KR" sz="2000" dirty="0"/>
              <a:t>(</a:t>
            </a:r>
            <a:r>
              <a:rPr lang="ko-KR" altLang="en-US" sz="2000" dirty="0"/>
              <a:t>독립된 판매사원</a:t>
            </a:r>
            <a:r>
              <a:rPr lang="en-US" altLang="ko-KR" sz="2000" dirty="0"/>
              <a:t>)</a:t>
            </a:r>
            <a:r>
              <a:rPr lang="ko-KR" altLang="en-US" sz="2000" dirty="0"/>
              <a:t>이 화장품과 향수를 </a:t>
            </a:r>
            <a:r>
              <a:rPr lang="en-US" altLang="ko-KR" sz="2000" dirty="0"/>
              <a:t>34</a:t>
            </a:r>
            <a:r>
              <a:rPr lang="ko-KR" altLang="en-US" sz="2000" dirty="0"/>
              <a:t>개 국가에 팔고 있는 회사</a:t>
            </a:r>
          </a:p>
          <a:p>
            <a:r>
              <a:rPr lang="ko-KR" altLang="en-US" sz="2000" dirty="0"/>
              <a:t>가정 방문과 가정 모임에서의 사적인 접촉을 기반으로 성장해 왔으며</a:t>
            </a:r>
            <a:r>
              <a:rPr lang="en-US" altLang="ko-KR" sz="2000" dirty="0"/>
              <a:t>, </a:t>
            </a:r>
            <a:r>
              <a:rPr lang="ko-KR" altLang="en-US" sz="2000" dirty="0"/>
              <a:t>전산화된 네트워크는 이익을 취할 수 있는 최고의 </a:t>
            </a:r>
            <a:r>
              <a:rPr lang="ko-KR" altLang="en-US" sz="2000" dirty="0" smtClean="0"/>
              <a:t>방법</a:t>
            </a:r>
            <a:endParaRPr lang="en-US" altLang="ko-KR" sz="2000" dirty="0" smtClean="0"/>
          </a:p>
          <a:p>
            <a:r>
              <a:rPr lang="en-US" altLang="ko-KR" sz="2000" dirty="0"/>
              <a:t>IT</a:t>
            </a:r>
            <a:r>
              <a:rPr lang="ko-KR" altLang="en-US" sz="2000" dirty="0"/>
              <a:t>부서는 전자상거래</a:t>
            </a:r>
            <a:r>
              <a:rPr lang="en-US" altLang="ko-KR" sz="2000" dirty="0"/>
              <a:t>, </a:t>
            </a:r>
            <a:r>
              <a:rPr lang="ko-KR" altLang="en-US" sz="2000" dirty="0" err="1"/>
              <a:t>공급망</a:t>
            </a:r>
            <a:r>
              <a:rPr lang="en-US" altLang="ko-KR" sz="2000" dirty="0"/>
              <a:t>, </a:t>
            </a:r>
            <a:r>
              <a:rPr lang="ko-KR" altLang="en-US" sz="2000" dirty="0"/>
              <a:t>사무 부서의 </a:t>
            </a:r>
            <a:r>
              <a:rPr lang="en-US" altLang="ko-KR" sz="2000" dirty="0"/>
              <a:t>3</a:t>
            </a:r>
            <a:r>
              <a:rPr lang="ko-KR" altLang="en-US" sz="2000" dirty="0"/>
              <a:t>부분으로 나누어지고 회사는 컨설턴트들과의 접촉 때문에 전자상거래에 집중</a:t>
            </a:r>
          </a:p>
          <a:p>
            <a:r>
              <a:rPr lang="ko-KR" altLang="en-US" sz="2000" dirty="0"/>
              <a:t>전 세계적인 전자 주문 시스템인 </a:t>
            </a:r>
            <a:r>
              <a:rPr lang="en-US" altLang="ko-KR" sz="2000" dirty="0"/>
              <a:t>Atlas</a:t>
            </a:r>
            <a:r>
              <a:rPr lang="ko-KR" altLang="en-US" sz="2000" dirty="0"/>
              <a:t>를 컨설턴트와 회사 창고에 도입</a:t>
            </a:r>
          </a:p>
          <a:p>
            <a:r>
              <a:rPr lang="ko-KR" altLang="en-US" sz="2000" dirty="0"/>
              <a:t>컴퓨터 서버의 수를 감소시키고 관리적 부담과 데이터 저장 장소 관점에서 비용을 </a:t>
            </a:r>
            <a:r>
              <a:rPr lang="ko-KR" altLang="en-US" sz="2000" dirty="0" smtClean="0"/>
              <a:t>절감</a:t>
            </a:r>
            <a:endParaRPr lang="en-US" altLang="ko-KR" sz="2000" dirty="0" smtClean="0"/>
          </a:p>
          <a:p>
            <a:r>
              <a:rPr lang="en-US" altLang="ko-KR" sz="2000" dirty="0"/>
              <a:t>IT </a:t>
            </a:r>
            <a:r>
              <a:rPr lang="ko-KR" altLang="en-US" sz="2000" dirty="0"/>
              <a:t>담당자가 전략적 업무에 </a:t>
            </a:r>
            <a:r>
              <a:rPr lang="ko-KR" altLang="en-US" sz="2000" dirty="0" smtClean="0"/>
              <a:t>집중</a:t>
            </a:r>
            <a:endParaRPr lang="en-US" altLang="ko-KR" sz="2000" dirty="0" smtClean="0"/>
          </a:p>
          <a:p>
            <a:endParaRPr lang="ko-KR" altLang="en-US" sz="2000" dirty="0"/>
          </a:p>
          <a:p>
            <a:endParaRPr lang="ko-KR" altLang="en-US" sz="2000" dirty="0"/>
          </a:p>
          <a:p>
            <a:endParaRPr lang="ko-KR" altLang="en-US" sz="20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015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ko-KR" altLang="en-US" b="1" dirty="0"/>
              <a:t>제 </a:t>
            </a:r>
            <a:r>
              <a:rPr lang="en-US" altLang="ko-KR" b="1" dirty="0"/>
              <a:t>1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회계 순환 과정</a:t>
            </a:r>
            <a:br>
              <a:rPr lang="ko-KR" altLang="en-US" b="1" dirty="0"/>
            </a:br>
            <a:r>
              <a:rPr lang="en-US" altLang="ko-KR" b="1" dirty="0"/>
              <a:t>1. </a:t>
            </a:r>
            <a:r>
              <a:rPr lang="ko-KR" altLang="en-US" b="1" dirty="0"/>
              <a:t>회계 순환 과정의 개요 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750215"/>
              </p:ext>
            </p:extLst>
          </p:nvPr>
        </p:nvGraphicFramePr>
        <p:xfrm>
          <a:off x="899593" y="1628801"/>
          <a:ext cx="7056784" cy="1709103"/>
        </p:xfrm>
        <a:graphic>
          <a:graphicData uri="http://schemas.openxmlformats.org/drawingml/2006/table">
            <a:tbl>
              <a:tblPr/>
              <a:tblGrid>
                <a:gridCol w="1475919"/>
                <a:gridCol w="5580865"/>
              </a:tblGrid>
              <a:tr h="165618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회계기간 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중의 절차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</a:rPr>
                        <a:t>	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1.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거래의 파악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 smtClean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         2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.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분개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: </a:t>
                      </a:r>
                      <a:r>
                        <a:rPr lang="ko-KR" altLang="en-US" sz="24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분개장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</a:rPr>
                        <a:t>	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3.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전기 </a:t>
                      </a: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: 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총계정원장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32783"/>
              </p:ext>
            </p:extLst>
          </p:nvPr>
        </p:nvGraphicFramePr>
        <p:xfrm>
          <a:off x="899592" y="3356992"/>
          <a:ext cx="7056783" cy="2893187"/>
        </p:xfrm>
        <a:graphic>
          <a:graphicData uri="http://schemas.openxmlformats.org/drawingml/2006/table">
            <a:tbl>
              <a:tblPr/>
              <a:tblGrid>
                <a:gridCol w="1475919"/>
                <a:gridCol w="5580864"/>
              </a:tblGrid>
              <a:tr h="182741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회계기말의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절차 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: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결산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</a:rPr>
                        <a:t>	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시산표의 작성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</a:rPr>
                        <a:t>	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2.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수정분개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</a:rPr>
                        <a:t>	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정산표의 작성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(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수정후시산표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)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</a:rPr>
                        <a:t>	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4.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재무제표작성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 smtClean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           5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.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장부마감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 smtClean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           6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.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이월시산표작성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32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그림 </a:t>
            </a:r>
            <a:r>
              <a:rPr lang="en-US" altLang="ko-KR" dirty="0"/>
              <a:t>2-1&gt; </a:t>
            </a:r>
            <a:r>
              <a:rPr lang="ko-KR" altLang="en-US" dirty="0"/>
              <a:t>회계 순환 과정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237722688" descr="DRW00002adc75b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136904" cy="526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98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표 </a:t>
            </a:r>
            <a:r>
              <a:rPr lang="en-US" altLang="ko-KR" dirty="0"/>
              <a:t>2-1&gt; </a:t>
            </a:r>
            <a:r>
              <a:rPr lang="ko-KR" altLang="en-US" dirty="0"/>
              <a:t>회계상 거래와 회계상 거래로 볼 수 없는 </a:t>
            </a:r>
            <a:r>
              <a:rPr lang="ko-KR" altLang="en-US" dirty="0" smtClean="0"/>
              <a:t>것</a:t>
            </a: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983608"/>
              </p:ext>
            </p:extLst>
          </p:nvPr>
        </p:nvGraphicFramePr>
        <p:xfrm>
          <a:off x="1115616" y="1700808"/>
          <a:ext cx="7272808" cy="3888432"/>
        </p:xfrm>
        <a:graphic>
          <a:graphicData uri="http://schemas.openxmlformats.org/drawingml/2006/table">
            <a:tbl>
              <a:tblPr/>
              <a:tblGrid>
                <a:gridCol w="3498973"/>
                <a:gridCol w="3773835"/>
              </a:tblGrid>
              <a:tr h="834428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회계상 거래로 볼 수 있는 것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회계상 거래로 볼 수 없는 것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</a:tr>
              <a:tr h="305400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ㅇ 재화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용역의 매매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 채권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채무의 발생과 소멸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 수익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비용의 발생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 자산의 감가상각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 자산의 도난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분실</a:t>
                      </a:r>
                      <a:r>
                        <a:rPr lang="en-US" altLang="ko-KR" sz="2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화재</a:t>
                      </a:r>
                      <a:endParaRPr lang="ko-KR" altLang="en-US" sz="2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ㅇ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 재화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용역의 주문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  <a:ea typeface="바탕"/>
                        </a:rPr>
                        <a:t>매매계약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 각종 고지서의 수령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 거래에 대한 약속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대가없는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 용역제공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ㅇ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 신입사원의 채용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15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/>
              <a:t>제 </a:t>
            </a:r>
            <a:r>
              <a:rPr lang="en-US" altLang="ko-KR" b="1" dirty="0"/>
              <a:t>2 </a:t>
            </a:r>
            <a:r>
              <a:rPr lang="ko-KR" altLang="en-US" b="1" dirty="0"/>
              <a:t>절</a:t>
            </a:r>
            <a:r>
              <a:rPr lang="en-US" altLang="ko-KR" b="1" dirty="0"/>
              <a:t>. </a:t>
            </a:r>
            <a:r>
              <a:rPr lang="ko-KR" altLang="en-US" b="1" dirty="0"/>
              <a:t>회계 순환 과정의 시스템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771800" y="5661248"/>
            <a:ext cx="30508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ko-KR" altLang="en-US" dirty="0"/>
              <a:t>경영 활동과 회계 처리 흐름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1" name="_x235874808" descr="EMB00002adc77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6912768" cy="455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1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거래가 회계정보시스템으로 처리하기 전의 거래 처리 과정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145" name="_x236224304" descr="EMB00002adc77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72816"/>
            <a:ext cx="792088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90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거래가 회계정보시스템으로 처리한 후의 거래 처리 과정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7169" name="_x236224384" descr="EMB00002adc77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07"/>
          <a:stretch>
            <a:fillRect/>
          </a:stretch>
        </p:blipFill>
        <p:spPr bwMode="auto">
          <a:xfrm>
            <a:off x="755576" y="1628800"/>
            <a:ext cx="741682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57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b="1" dirty="0"/>
              <a:t>2. </a:t>
            </a:r>
            <a:r>
              <a:rPr lang="ko-KR" altLang="en-US" b="1" dirty="0"/>
              <a:t>거래 사이클과 회계 처리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8193" name="_x237567032" descr="EMB00002adc77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23"/>
          <a:stretch>
            <a:fillRect/>
          </a:stretch>
        </p:blipFill>
        <p:spPr bwMode="auto">
          <a:xfrm>
            <a:off x="899592" y="1052736"/>
            <a:ext cx="684076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048748" y="5975122"/>
            <a:ext cx="52743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/>
            <a:r>
              <a:rPr lang="ko-KR" altLang="en-US" dirty="0"/>
              <a:t>용역</a:t>
            </a:r>
            <a:r>
              <a:rPr lang="en-US" altLang="ko-KR" dirty="0"/>
              <a:t>/</a:t>
            </a:r>
            <a:r>
              <a:rPr lang="ko-KR" altLang="en-US" dirty="0"/>
              <a:t>서비스 기업의 거래 사이클과 정보의 흐름</a:t>
            </a:r>
          </a:p>
        </p:txBody>
      </p:sp>
    </p:spTree>
    <p:extLst>
      <p:ext uri="{BB962C8B-B14F-4D97-AF65-F5344CB8AC3E}">
        <p14:creationId xmlns:p14="http://schemas.microsoft.com/office/powerpoint/2010/main" val="139700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321</Words>
  <Application>Microsoft Office PowerPoint</Application>
  <PresentationFormat>화면 슬라이드 쇼(4:3)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제 2 장 회계 순환 과정과 시스템 </vt:lpstr>
      <vt:lpstr>사례에서 배우자 2 </vt:lpstr>
      <vt:lpstr>제 1 절. 회계 순환 과정 1. 회계 순환 과정의 개요  </vt:lpstr>
      <vt:lpstr>&lt;그림 2-1&gt; 회계 순환 과정 </vt:lpstr>
      <vt:lpstr>&lt;표 2-1&gt; 회계상 거래와 회계상 거래로 볼 수 없는 것</vt:lpstr>
      <vt:lpstr>제 2 절. 회계 순환 과정의 시스템 </vt:lpstr>
      <vt:lpstr>거래가 회계정보시스템으로 처리하기 전의 거래 처리 과정 </vt:lpstr>
      <vt:lpstr>거래가 회계정보시스템으로 처리한 후의 거래 처리 과정 </vt:lpstr>
      <vt:lpstr>2. 거래 사이클과 회계 처리 </vt:lpstr>
      <vt:lpstr>상기업의 사이클 </vt:lpstr>
      <vt:lpstr>상기업의 사이클과 거래 처리 시스템 </vt:lpstr>
      <vt:lpstr>상기업의 정보 흐름 과정 </vt:lpstr>
      <vt:lpstr>제조 기업의 정보 흐름 과정 </vt:lpstr>
      <vt:lpstr>회계 거래 처리의 시스템화 과정 </vt:lpstr>
      <vt:lpstr>정보시스템 모형 </vt:lpstr>
      <vt:lpstr>전략적 계획 과정 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2 장 회계 순환 과정과 시스템 </dc:title>
  <dc:creator>USER</dc:creator>
  <cp:lastModifiedBy>USER</cp:lastModifiedBy>
  <cp:revision>4</cp:revision>
  <dcterms:created xsi:type="dcterms:W3CDTF">2018-06-26T15:05:36Z</dcterms:created>
  <dcterms:modified xsi:type="dcterms:W3CDTF">2018-06-26T15:27:12Z</dcterms:modified>
</cp:coreProperties>
</file>