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14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3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67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70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0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6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6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99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54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66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441F-8805-4A19-AAEE-9A45E28D76DF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3847-491E-4A7A-B541-57AC3F06B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8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/>
              <a:t>04. </a:t>
            </a:r>
            <a:r>
              <a:rPr lang="ko-KR" altLang="en-US" b="1" dirty="0" smtClean="0"/>
              <a:t>구매와 회계정보시스템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구매 관리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구매 활동의 기능</a:t>
            </a:r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구매 관리의 처리</a:t>
            </a:r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중요 문서와 장부</a:t>
            </a:r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구매 처리 시스템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구매 처리 시스템</a:t>
            </a:r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구매의 시스템 흐름도</a:t>
            </a:r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구매의 자료 흐름도</a:t>
            </a:r>
          </a:p>
          <a:p>
            <a:pPr fontAlgn="base"/>
            <a:r>
              <a:rPr lang="en-US" altLang="ko-KR" b="1" dirty="0"/>
              <a:t>4. </a:t>
            </a:r>
            <a:r>
              <a:rPr lang="ko-KR" altLang="en-US" b="1" dirty="0"/>
              <a:t>구매의 데이터 </a:t>
            </a:r>
            <a:r>
              <a:rPr lang="ko-KR" altLang="en-US" b="1" dirty="0" smtClean="0"/>
              <a:t>모형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497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4-4&gt; </a:t>
            </a:r>
            <a:r>
              <a:rPr lang="ko-KR" altLang="en-US" dirty="0"/>
              <a:t>검수 보고서 양식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95425240" descr="EMB000026cc2b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24855" r="33157" b="23680"/>
          <a:stretch>
            <a:fillRect/>
          </a:stretch>
        </p:blipFill>
        <p:spPr bwMode="auto">
          <a:xfrm>
            <a:off x="755576" y="980728"/>
            <a:ext cx="75608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8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4-5&gt; </a:t>
            </a:r>
            <a:r>
              <a:rPr lang="ko-KR" altLang="en-US" dirty="0"/>
              <a:t>구매 영수증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05831"/>
              </p:ext>
            </p:extLst>
          </p:nvPr>
        </p:nvGraphicFramePr>
        <p:xfrm>
          <a:off x="611560" y="1545391"/>
          <a:ext cx="7776864" cy="4635582"/>
        </p:xfrm>
        <a:graphic>
          <a:graphicData uri="http://schemas.openxmlformats.org/drawingml/2006/table">
            <a:tbl>
              <a:tblPr/>
              <a:tblGrid>
                <a:gridCol w="2752699"/>
                <a:gridCol w="5024165"/>
              </a:tblGrid>
              <a:tr h="38941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구매영수증</a:t>
                      </a:r>
                      <a:r>
                        <a:rPr lang="en-US" altLang="ko-KR" sz="1900" b="1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(</a:t>
                      </a:r>
                      <a:r>
                        <a:rPr lang="ko-KR" altLang="en-US" sz="1900" b="1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카드용</a:t>
                      </a:r>
                      <a:r>
                        <a:rPr lang="en-US" altLang="ko-KR" sz="1900" b="1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  <a:endParaRPr lang="ko-KR" altLang="en-US" sz="1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처리일련번호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거래일련번호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카드 종류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카드 번호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유효 기간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거래 일시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거래종류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품 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거래내역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□ 일 반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/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□ 할 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금 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세 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봉 사 료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합 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가맹점 번호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대표자 성명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승인번호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가맹정 주소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사업자등록번호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809" marR="62809" marT="17365" marB="173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2809" marR="62809" marT="17365" marB="173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60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4-6&gt; </a:t>
            </a:r>
            <a:r>
              <a:rPr lang="ko-KR" altLang="en-US" dirty="0" err="1"/>
              <a:t>매입장</a:t>
            </a:r>
            <a:r>
              <a:rPr lang="ko-KR" altLang="en-US" dirty="0"/>
              <a:t>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09045"/>
              </p:ext>
            </p:extLst>
          </p:nvPr>
        </p:nvGraphicFramePr>
        <p:xfrm>
          <a:off x="395537" y="1600196"/>
          <a:ext cx="8424935" cy="4525971"/>
        </p:xfrm>
        <a:graphic>
          <a:graphicData uri="http://schemas.openxmlformats.org/drawingml/2006/table">
            <a:tbl>
              <a:tblPr/>
              <a:tblGrid>
                <a:gridCol w="4532805"/>
                <a:gridCol w="2946573"/>
                <a:gridCol w="945557"/>
              </a:tblGrid>
              <a:tr h="22767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매 입 장</a:t>
                      </a:r>
                      <a:endParaRPr lang="ko-KR" altLang="en-US" sz="2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r" fontAlgn="base" latinLnBrk="0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 월 일 </a:t>
                      </a:r>
                      <a:r>
                        <a:rPr lang="en-US" altLang="ko-KR" sz="28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~ </a:t>
                      </a: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 월 일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 marL="34714" marR="34714" marT="17357" marB="1735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 marL="34714" marR="34714" marT="17357" marB="17357"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날 짜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적 요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금 액</a:t>
                      </a:r>
                      <a:endParaRPr lang="ko-KR" altLang="en-US" sz="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6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합 계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24589" marR="24589" marT="6798" marB="67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0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4-7&gt; </a:t>
            </a:r>
            <a:r>
              <a:rPr lang="ko-KR" altLang="en-US" dirty="0"/>
              <a:t>매입전표의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9640"/>
              </p:ext>
            </p:extLst>
          </p:nvPr>
        </p:nvGraphicFramePr>
        <p:xfrm>
          <a:off x="827584" y="1196750"/>
          <a:ext cx="7488833" cy="4896549"/>
        </p:xfrm>
        <a:graphic>
          <a:graphicData uri="http://schemas.openxmlformats.org/drawingml/2006/table">
            <a:tbl>
              <a:tblPr/>
              <a:tblGrid>
                <a:gridCol w="693082"/>
                <a:gridCol w="206925"/>
                <a:gridCol w="206925"/>
                <a:gridCol w="385610"/>
                <a:gridCol w="206925"/>
                <a:gridCol w="693082"/>
                <a:gridCol w="249632"/>
                <a:gridCol w="250308"/>
                <a:gridCol w="250308"/>
                <a:gridCol w="250308"/>
                <a:gridCol w="250308"/>
                <a:gridCol w="206925"/>
                <a:gridCol w="206925"/>
                <a:gridCol w="223924"/>
                <a:gridCol w="206925"/>
                <a:gridCol w="223924"/>
                <a:gridCol w="223924"/>
                <a:gridCol w="206925"/>
                <a:gridCol w="223924"/>
                <a:gridCol w="206925"/>
                <a:gridCol w="206925"/>
                <a:gridCol w="206925"/>
                <a:gridCol w="206925"/>
                <a:gridCol w="206925"/>
                <a:gridCol w="440237"/>
                <a:gridCol w="206925"/>
                <a:gridCol w="440237"/>
              </a:tblGrid>
              <a:tr h="349074">
                <a:tc rowSpan="2" gridSpan="1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</a:rPr>
                        <a:t>	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매 입 전 표 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20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00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00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No.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5578">
                <a:tc gridSpan="1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2982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코드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 rowSpan="3" gridSpan="10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목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69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매입처：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9074">
                <a:tc gridSpan="2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9801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품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	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수량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단가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금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		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적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	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요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9974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9974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9974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8020">
                <a:tc rowSpan="3"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비 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합 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기 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입 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5809"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부가세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5809"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종합계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8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4-8&gt; </a:t>
            </a:r>
            <a:r>
              <a:rPr lang="ko-KR" altLang="en-US" dirty="0"/>
              <a:t>선급금 사용내역서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0170"/>
              </p:ext>
            </p:extLst>
          </p:nvPr>
        </p:nvGraphicFramePr>
        <p:xfrm>
          <a:off x="827585" y="1715230"/>
          <a:ext cx="7704854" cy="3930142"/>
        </p:xfrm>
        <a:graphic>
          <a:graphicData uri="http://schemas.openxmlformats.org/drawingml/2006/table">
            <a:tbl>
              <a:tblPr/>
              <a:tblGrid>
                <a:gridCol w="4105901"/>
                <a:gridCol w="473085"/>
                <a:gridCol w="684494"/>
                <a:gridCol w="472978"/>
                <a:gridCol w="805375"/>
                <a:gridCol w="835515"/>
                <a:gridCol w="327506"/>
              </a:tblGrid>
              <a:tr h="22928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선급금 사용내역서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건 명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: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○○○○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단위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: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원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공 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계약금액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기성수령금액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잔여금액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선급금신청금액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선급금사용내역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비 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8"/>
                    </a:solidFill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73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4-9&gt; </a:t>
            </a:r>
            <a:r>
              <a:rPr lang="ko-KR" altLang="en-US" dirty="0"/>
              <a:t>매출원가 명세서의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71167"/>
              </p:ext>
            </p:extLst>
          </p:nvPr>
        </p:nvGraphicFramePr>
        <p:xfrm>
          <a:off x="755576" y="313480"/>
          <a:ext cx="7992888" cy="6583230"/>
        </p:xfrm>
        <a:graphic>
          <a:graphicData uri="http://schemas.openxmlformats.org/drawingml/2006/table">
            <a:tbl>
              <a:tblPr/>
              <a:tblGrid>
                <a:gridCol w="5521660"/>
                <a:gridCol w="945149"/>
                <a:gridCol w="823552"/>
                <a:gridCol w="702527"/>
              </a:tblGrid>
              <a:tr h="0">
                <a:tc>
                  <a:txBody>
                    <a:bodyPr/>
                    <a:lstStyle/>
                    <a:p>
                      <a:endParaRPr lang="ko-KR" altLang="en-US" sz="600" dirty="0"/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29333" marR="29333" marT="14667" marB="1466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29333" marR="29333" marT="14667" marB="14667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29333" marR="29333" marT="14667" marB="14667"/>
                </a:tc>
              </a:tr>
              <a:tr h="5169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 출 원 가 명 세 서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en-US" altLang="ko-KR" sz="600" dirty="0">
                          <a:effectLst/>
                        </a:rPr>
                        <a:t>(</a:t>
                      </a:r>
                      <a:r>
                        <a:rPr lang="ko-KR" altLang="en-US" sz="600" dirty="0">
                          <a:effectLst/>
                        </a:rPr>
                        <a:t>단위 </a:t>
                      </a:r>
                      <a:r>
                        <a:rPr lang="en-US" altLang="ko-KR" sz="600" dirty="0">
                          <a:effectLst/>
                        </a:rPr>
                        <a:t>: </a:t>
                      </a:r>
                      <a:r>
                        <a:rPr lang="ko-KR" altLang="en-US" sz="600" dirty="0">
                          <a:effectLst/>
                        </a:rPr>
                        <a:t>원</a:t>
                      </a:r>
                      <a:r>
                        <a:rPr lang="en-US" altLang="ko-KR" sz="600" dirty="0">
                          <a:effectLst/>
                        </a:rPr>
                        <a:t>) </a:t>
                      </a:r>
                    </a:p>
                  </a:txBody>
                  <a:tcPr marL="20778" marR="20778" marT="5744" marB="574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29333" marR="29333" marT="14667" marB="14667">
                    <a:lnL>
                      <a:noFill/>
                    </a:lnL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29333" marR="29333" marT="14667" marB="14667"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29333" marR="29333" marT="14667" marB="14667"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과 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금 액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합 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073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국내매출원가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수 출 원 가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57014">
                <a:tc>
                  <a:txBody>
                    <a:bodyPr/>
                    <a:lstStyle/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기 초 재 고 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상 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2.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제 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3.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반 제 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5334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4.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․․․․․․․․․․․․․․․․․․․․․․․․․․․․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228">
                <a:tc>
                  <a:txBody>
                    <a:bodyPr/>
                    <a:lstStyle/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Ⅱ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당 기 상 품 매 입 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일 반 상 품 순 매 입 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일 반 상 품 총 매 입 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나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일 반 상 품 매 입 에 누 리 와 환 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 입 환 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2.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관 계 회 사 매 입 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3.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 입 비 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5334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4.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․․․․․․․․․․․․․․․․․․․․․․․․․․․․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96">
                <a:tc>
                  <a:txBody>
                    <a:bodyPr/>
                    <a:lstStyle/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Ⅲ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당 기 제 품 제 조 원 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01">
                <a:tc>
                  <a:txBody>
                    <a:bodyPr/>
                    <a:lstStyle/>
                    <a:p>
                      <a:pPr marL="316230" marR="127000" indent="-12700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Ⅳ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 입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또 는 제 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이 외 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상 품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또 는 제 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증 가 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014">
                <a:tc>
                  <a:txBody>
                    <a:bodyPr/>
                    <a:lstStyle/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Ⅴ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기 말 재 고 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상 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2.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제 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3.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반 제 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7747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4.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․․․․․․․․․․․․․․․․․․․․․․․․․․․․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96">
                <a:tc>
                  <a:txBody>
                    <a:bodyPr/>
                    <a:lstStyle/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Ⅵ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매출이외의상품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또는 제품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감소액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05">
                <a:tc>
                  <a:txBody>
                    <a:bodyPr/>
                    <a:lstStyle/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Ⅶ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용 역 원 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1. × ×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2. × ×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96">
                <a:tc>
                  <a:txBody>
                    <a:bodyPr/>
                    <a:lstStyle/>
                    <a:p>
                      <a:pPr marL="63500" marR="6985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Ⅷ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․․․․․․․․․․․․․․․․․․․․․․․․․․․․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96">
                <a:tc>
                  <a:txBody>
                    <a:bodyPr/>
                    <a:lstStyle/>
                    <a:p>
                      <a:pPr marL="63500" marR="12700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Ⅸ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당 기 매 출 원 가 합 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0778" marR="20778" marT="5744" marB="5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57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4-10&gt; </a:t>
            </a:r>
            <a:r>
              <a:rPr lang="ko-KR" altLang="en-US" dirty="0"/>
              <a:t>매입 현황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34643"/>
              </p:ext>
            </p:extLst>
          </p:nvPr>
        </p:nvGraphicFramePr>
        <p:xfrm>
          <a:off x="755576" y="980728"/>
          <a:ext cx="7344816" cy="5548899"/>
        </p:xfrm>
        <a:graphic>
          <a:graphicData uri="http://schemas.openxmlformats.org/drawingml/2006/table">
            <a:tbl>
              <a:tblPr/>
              <a:tblGrid>
                <a:gridCol w="4097375"/>
                <a:gridCol w="985020"/>
                <a:gridCol w="563506"/>
                <a:gridCol w="864284"/>
                <a:gridCol w="834631"/>
              </a:tblGrid>
              <a:tr h="388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매입 현황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36245" marR="36245" marT="18122" marB="18122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36245" marR="36245" marT="18122" marB="18122"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36245" marR="36245" marT="18122" marB="18122"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36245" marR="36245" marT="18122" marB="18122"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월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매입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세금계산서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부가세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매입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계산서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합 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합계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합계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총계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673" marR="25673" marT="7098" marB="709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25673" marR="25673" marT="7098" marB="70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71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구매관련 서류 및 문서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매입 채무 전표</a:t>
            </a:r>
            <a:r>
              <a:rPr lang="en-US" altLang="ko-KR" dirty="0"/>
              <a:t>(accounts payable voucher), </a:t>
            </a:r>
            <a:r>
              <a:rPr lang="ko-KR" altLang="en-US" dirty="0"/>
              <a:t>반품 처리 확인서</a:t>
            </a:r>
            <a:r>
              <a:rPr lang="en-US" altLang="ko-KR" dirty="0"/>
              <a:t>(debit memo), </a:t>
            </a:r>
            <a:r>
              <a:rPr lang="ko-KR" altLang="en-US" dirty="0"/>
              <a:t>외상매입금 보조 원장</a:t>
            </a:r>
            <a:r>
              <a:rPr lang="en-US" altLang="ko-KR" dirty="0"/>
              <a:t>(accounts payable ledger), </a:t>
            </a:r>
            <a:r>
              <a:rPr lang="ko-KR" altLang="en-US" dirty="0"/>
              <a:t>구매 주문 </a:t>
            </a:r>
            <a:r>
              <a:rPr lang="ko-KR" altLang="en-US" dirty="0" err="1"/>
              <a:t>상태표</a:t>
            </a:r>
            <a:r>
              <a:rPr lang="en-US" altLang="ko-KR" dirty="0"/>
              <a:t>(purchase order status report), </a:t>
            </a:r>
            <a:r>
              <a:rPr lang="ko-KR" altLang="en-US" dirty="0"/>
              <a:t>구매 분석 보고서</a:t>
            </a:r>
            <a:r>
              <a:rPr lang="en-US" altLang="ko-KR" dirty="0"/>
              <a:t>(analysis of purchase), </a:t>
            </a:r>
            <a:r>
              <a:rPr lang="ko-KR" altLang="en-US" dirty="0"/>
              <a:t>공급업체 평가 보고서</a:t>
            </a:r>
            <a:r>
              <a:rPr lang="en-US" altLang="ko-KR" dirty="0"/>
              <a:t>(vender performance report), </a:t>
            </a:r>
            <a:r>
              <a:rPr lang="ko-KR" altLang="en-US" dirty="0"/>
              <a:t>매입채무 </a:t>
            </a:r>
            <a:r>
              <a:rPr lang="ko-KR" altLang="en-US" dirty="0" err="1"/>
              <a:t>기일별</a:t>
            </a:r>
            <a:r>
              <a:rPr lang="ko-KR" altLang="en-US" dirty="0"/>
              <a:t> 명세서</a:t>
            </a:r>
            <a:r>
              <a:rPr lang="en-US" altLang="ko-KR" dirty="0"/>
              <a:t>(list of accounts payable) </a:t>
            </a:r>
            <a:r>
              <a:rPr lang="ko-KR" altLang="en-US" dirty="0"/>
              <a:t>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39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구매 처리 </a:t>
            </a:r>
            <a:r>
              <a:rPr lang="ko-KR" altLang="en-US" b="1" dirty="0" smtClean="0"/>
              <a:t>시스템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95432040" descr="EMB000026cc2b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5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4-12&gt; </a:t>
            </a:r>
            <a:r>
              <a:rPr lang="ko-KR" altLang="en-US" dirty="0"/>
              <a:t>구매 시스템 흐름도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195430520" descr="EMB000026cc2b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96944" cy="56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 </a:t>
            </a:r>
            <a:r>
              <a:rPr lang="en-US" altLang="ko-KR" b="1" dirty="0"/>
              <a:t>4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b="1" dirty="0"/>
              <a:t>국가 안보와 </a:t>
            </a:r>
            <a:r>
              <a:rPr lang="ko-KR" altLang="en-US" b="1" dirty="0" err="1"/>
              <a:t>인텔리전스</a:t>
            </a:r>
            <a:r>
              <a:rPr lang="ko-KR" altLang="en-US" b="1" dirty="0"/>
              <a:t> 및 </a:t>
            </a:r>
            <a:r>
              <a:rPr lang="ko-KR" altLang="en-US" b="1" dirty="0" err="1"/>
              <a:t>데이터마이닝</a:t>
            </a:r>
            <a:endParaRPr lang="ko-KR" altLang="en-US" dirty="0"/>
          </a:p>
          <a:p>
            <a:r>
              <a:rPr lang="en-US" altLang="ko-KR" sz="2000" dirty="0"/>
              <a:t>2001년 9월 1일의 911테러 </a:t>
            </a:r>
            <a:r>
              <a:rPr lang="en-US" altLang="ko-KR" sz="2000" dirty="0" err="1"/>
              <a:t>공격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사례</a:t>
            </a:r>
            <a:endParaRPr lang="en-US" altLang="ko-KR" sz="2000" dirty="0"/>
          </a:p>
          <a:p>
            <a:r>
              <a:rPr lang="ko-KR" altLang="en-US" sz="2000" dirty="0"/>
              <a:t>해킹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스패밍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피싱</a:t>
            </a:r>
            <a:r>
              <a:rPr lang="en-US" altLang="ko-KR" sz="2000" dirty="0"/>
              <a:t>, </a:t>
            </a:r>
            <a:r>
              <a:rPr lang="ko-KR" altLang="en-US" sz="2000" dirty="0"/>
              <a:t>신원도용</a:t>
            </a:r>
            <a:r>
              <a:rPr lang="en-US" altLang="ko-KR" sz="2000" dirty="0"/>
              <a:t>, </a:t>
            </a:r>
            <a:r>
              <a:rPr lang="ko-KR" altLang="en-US" sz="2000" dirty="0"/>
              <a:t>웹사이트 선전 과 채용 등</a:t>
            </a:r>
            <a:r>
              <a:rPr lang="en-US" altLang="ko-KR" sz="2000" dirty="0"/>
              <a:t>. </a:t>
            </a:r>
            <a:r>
              <a:rPr lang="ko-KR" altLang="en-US" sz="2000" dirty="0"/>
              <a:t>아프가니스탄에서 압수된 컴퓨터에 따르면 </a:t>
            </a:r>
            <a:r>
              <a:rPr lang="ko-KR" altLang="en-US" sz="2000" dirty="0" err="1"/>
              <a:t>알카에다는</a:t>
            </a:r>
            <a:r>
              <a:rPr lang="ko-KR" altLang="en-US" sz="2000" dirty="0"/>
              <a:t> 목표물에 대한 정보 수집과 암호화된 메시지 전달을 인터넷을 통해 하고 있는 것</a:t>
            </a:r>
          </a:p>
          <a:p>
            <a:r>
              <a:rPr lang="ko-KR" altLang="en-US" sz="2000" dirty="0"/>
              <a:t>미국의 </a:t>
            </a:r>
            <a:r>
              <a:rPr lang="en-US" altLang="ko-KR" sz="2000" dirty="0"/>
              <a:t>FBI</a:t>
            </a:r>
            <a:r>
              <a:rPr lang="ko-KR" altLang="en-US" sz="2000" dirty="0"/>
              <a:t>와 </a:t>
            </a:r>
            <a:r>
              <a:rPr lang="en-US" altLang="ko-KR" sz="2000" dirty="0"/>
              <a:t>CIA, </a:t>
            </a:r>
            <a:r>
              <a:rPr lang="ko-KR" altLang="en-US" sz="2000" dirty="0"/>
              <a:t>영국의 </a:t>
            </a:r>
            <a:r>
              <a:rPr lang="en-US" altLang="ko-KR" sz="2000" dirty="0"/>
              <a:t>MI6</a:t>
            </a:r>
            <a:r>
              <a:rPr lang="ko-KR" altLang="en-US" sz="2000" dirty="0"/>
              <a:t>와 </a:t>
            </a:r>
            <a:r>
              <a:rPr lang="en-US" altLang="ko-KR" sz="2000" dirty="0"/>
              <a:t>Defense Intelligence Staff(DIS)</a:t>
            </a:r>
            <a:r>
              <a:rPr lang="ko-KR" altLang="en-US" sz="2000" dirty="0"/>
              <a:t>와 같은 정보 기관은 국가 안보에 대한 잠재적 위험을 </a:t>
            </a:r>
            <a:r>
              <a:rPr lang="ko-KR" altLang="en-US" sz="2000" dirty="0" err="1"/>
              <a:t>모니터링하기</a:t>
            </a:r>
            <a:r>
              <a:rPr lang="ko-KR" altLang="en-US" sz="2000" dirty="0"/>
              <a:t> 위해 막대한 데이터를 탐색</a:t>
            </a:r>
          </a:p>
          <a:p>
            <a:r>
              <a:rPr lang="ko-KR" altLang="en-US" sz="2000" dirty="0" err="1"/>
              <a:t>인텔리전스</a:t>
            </a:r>
            <a:r>
              <a:rPr lang="ko-KR" altLang="en-US" sz="2000" dirty="0"/>
              <a:t> 목적을 위한 </a:t>
            </a:r>
            <a:r>
              <a:rPr lang="ko-KR" altLang="en-US" sz="2000" dirty="0" err="1"/>
              <a:t>데이터마이닝은</a:t>
            </a:r>
            <a:r>
              <a:rPr lang="ko-KR" altLang="en-US" sz="2000" dirty="0"/>
              <a:t> 가치 있는 정보를 발견하고 검색하기 위해 통계 모델</a:t>
            </a:r>
            <a:r>
              <a:rPr lang="en-US" altLang="ko-KR" sz="2000" dirty="0"/>
              <a:t>, </a:t>
            </a:r>
            <a:r>
              <a:rPr lang="ko-KR" altLang="en-US" sz="2000" dirty="0"/>
              <a:t>강력한 프로세서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인공지능</a:t>
            </a:r>
            <a:r>
              <a:rPr lang="en-US" altLang="ko-KR" sz="2000" dirty="0"/>
              <a:t>(AI)</a:t>
            </a:r>
            <a:r>
              <a:rPr lang="ko-KR" altLang="en-US" sz="2000" dirty="0"/>
              <a:t>을 결합</a:t>
            </a:r>
          </a:p>
          <a:p>
            <a:r>
              <a:rPr lang="ko-KR" altLang="en-US" sz="2000" dirty="0" err="1"/>
              <a:t>데이터마이닝은</a:t>
            </a:r>
            <a:r>
              <a:rPr lang="ko-KR" altLang="en-US" sz="2000" dirty="0"/>
              <a:t> </a:t>
            </a:r>
            <a:r>
              <a:rPr lang="en-US" altLang="ko-KR" sz="2000" dirty="0"/>
              <a:t>2</a:t>
            </a:r>
            <a:r>
              <a:rPr lang="ko-KR" altLang="en-US" sz="2000" dirty="0"/>
              <a:t>가지 </a:t>
            </a:r>
            <a:r>
              <a:rPr lang="ko-KR" altLang="en-US" sz="2000" dirty="0" smtClean="0"/>
              <a:t>형태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단서를 </a:t>
            </a:r>
            <a:r>
              <a:rPr lang="ko-KR" altLang="en-US" sz="2000" dirty="0"/>
              <a:t>따라 데이터를 검색하는 주제기반 시스템과 의심스런 행동을 찾기 위한 패턴기반 </a:t>
            </a:r>
            <a:r>
              <a:rPr lang="ko-KR" altLang="en-US" sz="2000" dirty="0" smtClean="0"/>
              <a:t>시스템</a:t>
            </a:r>
            <a:endParaRPr lang="en-US" altLang="ko-KR" sz="2000" dirty="0" smtClean="0"/>
          </a:p>
          <a:p>
            <a:r>
              <a:rPr lang="ko-KR" altLang="en-US" sz="2000" dirty="0"/>
              <a:t>미국 정보기관들이 함께 공조하고 정보를 공유하여 위험발견을 위한 하나의 통합된 </a:t>
            </a:r>
            <a:r>
              <a:rPr lang="ko-KR" altLang="en-US" sz="2000" dirty="0" err="1"/>
              <a:t>인텔리전스</a:t>
            </a:r>
            <a:r>
              <a:rPr lang="ko-KR" altLang="en-US" sz="2000" dirty="0"/>
              <a:t> 기업으로 행동하여야 한다는 점</a:t>
            </a:r>
          </a:p>
          <a:p>
            <a:endParaRPr lang="ko-KR" altLang="en-US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4747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4-13&gt; </a:t>
            </a:r>
            <a:r>
              <a:rPr lang="ko-KR" altLang="en-US" dirty="0"/>
              <a:t>구매 업무 배경도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195429560" descr="EMB000026cc2b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8912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5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4-14&gt; </a:t>
            </a:r>
            <a:r>
              <a:rPr lang="ko-KR" altLang="en-US" dirty="0"/>
              <a:t>구매업무</a:t>
            </a:r>
            <a:r>
              <a:rPr lang="en-US" altLang="ko-KR" dirty="0"/>
              <a:t>(</a:t>
            </a:r>
            <a:r>
              <a:rPr lang="ko-KR" altLang="en-US" dirty="0"/>
              <a:t>수준 </a:t>
            </a:r>
            <a:r>
              <a:rPr lang="en-US" altLang="ko-KR" dirty="0"/>
              <a:t>0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195426280" descr="EMB000026cc2b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6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4-15&gt; </a:t>
            </a:r>
            <a:r>
              <a:rPr lang="ko-KR" altLang="en-US" dirty="0"/>
              <a:t>구매업무</a:t>
            </a:r>
            <a:r>
              <a:rPr lang="en-US" altLang="ko-KR" dirty="0"/>
              <a:t>1(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95430120" descr="EMB000026cc2c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/>
          <a:stretch>
            <a:fillRect/>
          </a:stretch>
        </p:blipFill>
        <p:spPr bwMode="auto">
          <a:xfrm>
            <a:off x="683568" y="1052736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4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4-16&gt; </a:t>
            </a:r>
            <a:r>
              <a:rPr lang="ko-KR" altLang="en-US" dirty="0"/>
              <a:t>구매업무</a:t>
            </a:r>
            <a:r>
              <a:rPr lang="en-US" altLang="ko-KR" dirty="0"/>
              <a:t>2(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195430520" descr="EMB000026cc2c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4"/>
          <a:stretch>
            <a:fillRect/>
          </a:stretch>
        </p:blipFill>
        <p:spPr bwMode="auto">
          <a:xfrm>
            <a:off x="755576" y="1124744"/>
            <a:ext cx="78488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9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4-17&gt; </a:t>
            </a:r>
            <a:r>
              <a:rPr lang="ko-KR" altLang="en-US" dirty="0"/>
              <a:t>구매업무</a:t>
            </a:r>
            <a:r>
              <a:rPr lang="en-US" altLang="ko-KR" dirty="0"/>
              <a:t>3(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195432760" descr="EMB000026cc2c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/>
          <a:stretch>
            <a:fillRect/>
          </a:stretch>
        </p:blipFill>
        <p:spPr bwMode="auto">
          <a:xfrm>
            <a:off x="539552" y="1052736"/>
            <a:ext cx="7848872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47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4-18&gt; </a:t>
            </a:r>
            <a:r>
              <a:rPr lang="ko-KR" altLang="en-US" dirty="0"/>
              <a:t>구매 업무 </a:t>
            </a:r>
            <a:r>
              <a:rPr lang="en-US" altLang="ko-KR" dirty="0"/>
              <a:t>ERD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195427480" descr="EMB000026cc2c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64488" cy="5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4-19&gt; </a:t>
            </a:r>
            <a:r>
              <a:rPr lang="ko-KR" altLang="en-US" dirty="0"/>
              <a:t>상품 주문 및 수령 </a:t>
            </a:r>
            <a:r>
              <a:rPr lang="en-US" altLang="ko-KR" dirty="0"/>
              <a:t>REA </a:t>
            </a:r>
            <a:r>
              <a:rPr lang="ko-KR" altLang="en-US" dirty="0" smtClean="0"/>
              <a:t>모형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195430600" descr="EMB000026cc2c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92888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8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smtClean="0"/>
              <a:t>응</a:t>
            </a:r>
            <a:r>
              <a:rPr lang="ko-KR" altLang="en-US"/>
              <a:t>답</a:t>
            </a:r>
          </a:p>
        </p:txBody>
      </p:sp>
    </p:spTree>
    <p:extLst>
      <p:ext uri="{BB962C8B-B14F-4D97-AF65-F5344CB8AC3E}">
        <p14:creationId xmlns:p14="http://schemas.microsoft.com/office/powerpoint/2010/main" val="218545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4-1&gt; </a:t>
            </a:r>
            <a:r>
              <a:rPr lang="ko-KR" altLang="en-US" dirty="0"/>
              <a:t>구매 </a:t>
            </a:r>
            <a:r>
              <a:rPr lang="ko-KR" altLang="en-US" dirty="0" smtClean="0"/>
              <a:t>활동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5429880" descr="EMB000026cc2b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008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3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4-2&gt; </a:t>
            </a:r>
            <a:r>
              <a:rPr lang="ko-KR" altLang="en-US" dirty="0"/>
              <a:t>구매 관리의 목표와 </a:t>
            </a:r>
            <a:r>
              <a:rPr lang="ko-KR" altLang="en-US" dirty="0" smtClean="0"/>
              <a:t>역할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5432920" descr="EMB000026cc2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9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구매 활동의 </a:t>
            </a:r>
            <a:r>
              <a:rPr lang="ko-KR" altLang="en-US" dirty="0" smtClean="0"/>
              <a:t>관리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5428120" descr="EMB000026cc2b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3"/>
          <a:stretch>
            <a:fillRect/>
          </a:stretch>
        </p:blipFill>
        <p:spPr bwMode="auto">
          <a:xfrm>
            <a:off x="539552" y="1484784"/>
            <a:ext cx="80648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4-3&gt; </a:t>
            </a:r>
            <a:r>
              <a:rPr lang="ko-KR" altLang="en-US" dirty="0"/>
              <a:t>구매 관리 </a:t>
            </a:r>
            <a:r>
              <a:rPr lang="ko-KR" altLang="en-US" dirty="0" smtClean="0"/>
              <a:t>프로세스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95428120" descr="EMB000026cc2b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1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4-4&gt; </a:t>
            </a:r>
            <a:r>
              <a:rPr lang="ko-KR" altLang="en-US" dirty="0"/>
              <a:t>구매 요구서 </a:t>
            </a:r>
            <a:r>
              <a:rPr lang="ko-KR" altLang="en-US" dirty="0" smtClean="0"/>
              <a:t>양식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95430680" descr="EMB000026cc2b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4640" r="6566" b="13478"/>
          <a:stretch>
            <a:fillRect/>
          </a:stretch>
        </p:blipFill>
        <p:spPr bwMode="auto">
          <a:xfrm>
            <a:off x="467544" y="1556792"/>
            <a:ext cx="792088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9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 </a:t>
            </a:r>
            <a:r>
              <a:rPr lang="ko-KR" altLang="en-US" dirty="0"/>
              <a:t>그림 </a:t>
            </a:r>
            <a:r>
              <a:rPr lang="en-US" altLang="ko-KR" dirty="0"/>
              <a:t>4-2&gt; </a:t>
            </a:r>
            <a:r>
              <a:rPr lang="ko-KR" altLang="en-US" dirty="0"/>
              <a:t>구매 품의서 </a:t>
            </a:r>
            <a:r>
              <a:rPr lang="ko-KR" altLang="en-US" dirty="0" smtClean="0"/>
              <a:t>양식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63461"/>
              </p:ext>
            </p:extLst>
          </p:nvPr>
        </p:nvGraphicFramePr>
        <p:xfrm>
          <a:off x="611563" y="1594122"/>
          <a:ext cx="7632844" cy="4931216"/>
        </p:xfrm>
        <a:graphic>
          <a:graphicData uri="http://schemas.openxmlformats.org/drawingml/2006/table">
            <a:tbl>
              <a:tblPr/>
              <a:tblGrid>
                <a:gridCol w="540205"/>
                <a:gridCol w="314383"/>
                <a:gridCol w="490555"/>
                <a:gridCol w="649715"/>
                <a:gridCol w="314383"/>
                <a:gridCol w="540205"/>
                <a:gridCol w="485448"/>
                <a:gridCol w="422927"/>
                <a:gridCol w="314383"/>
                <a:gridCol w="314383"/>
                <a:gridCol w="314383"/>
                <a:gridCol w="322610"/>
                <a:gridCol w="314383"/>
                <a:gridCol w="314383"/>
                <a:gridCol w="314383"/>
                <a:gridCol w="675866"/>
                <a:gridCol w="314383"/>
                <a:gridCol w="675866"/>
              </a:tblGrid>
              <a:tr h="296565">
                <a:tc rowSpan="2"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구 매 품 의 서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결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재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담 당 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과 장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부 장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이 사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사 장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5">
                <a:tc gridSpan="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11"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구 매 부 서 용</a:t>
                      </a: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9003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구 입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요 구 처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납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 rowSpan="3"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발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주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처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번호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570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품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일자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56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사용목적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자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비고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284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인도장소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지불방법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납품기간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완납일자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5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품번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품 명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규 격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단 위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수 량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단 가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금 액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 고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2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3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4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5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6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7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8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9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10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11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12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27">
                <a:tc gridSpan="1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※ 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특 기 사 항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1185">
                <a:tc gridSpan="1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3683">
                <a:tc gridSpan="1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6527780" algn="l"/>
                          <a:tab pos="-16019780" algn="l"/>
                          <a:tab pos="-15511780" algn="l"/>
                          <a:tab pos="-15003780" algn="l"/>
                          <a:tab pos="-14495780" algn="l"/>
                          <a:tab pos="-13987780" algn="l"/>
                          <a:tab pos="-13479780" algn="l"/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</a:tabLst>
                      </a:pPr>
                      <a:r>
                        <a:rPr lang="ko-KR" altLang="en-US" sz="700" b="1" kern="0" spc="0" dirty="0">
                          <a:solidFill>
                            <a:srgbClr val="FFFFFF"/>
                          </a:solidFill>
                          <a:effectLst/>
                          <a:latin typeface="굴림체"/>
                          <a:ea typeface="굴림체"/>
                        </a:rPr>
                        <a:t>대구주식회사 </a:t>
                      </a:r>
                      <a:endParaRPr lang="ko-KR" altLang="en-US" sz="700" b="1" kern="0" spc="0" dirty="0">
                        <a:solidFill>
                          <a:srgbClr val="FFFFFF"/>
                        </a:solidFill>
                        <a:effectLst/>
                        <a:latin typeface="굴림체"/>
                      </a:endParaRPr>
                    </a:p>
                  </a:txBody>
                  <a:tcPr marL="33768" marR="33768" marT="9336" marB="9336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3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4-3&gt; </a:t>
            </a:r>
            <a:r>
              <a:rPr lang="ko-KR" altLang="en-US" dirty="0"/>
              <a:t>구매 주문서 </a:t>
            </a:r>
            <a:r>
              <a:rPr lang="ko-KR" altLang="en-US" dirty="0" smtClean="0"/>
              <a:t>양식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49432"/>
              </p:ext>
            </p:extLst>
          </p:nvPr>
        </p:nvGraphicFramePr>
        <p:xfrm>
          <a:off x="611560" y="1416317"/>
          <a:ext cx="7920880" cy="4611347"/>
        </p:xfrm>
        <a:graphic>
          <a:graphicData uri="http://schemas.openxmlformats.org/drawingml/2006/table">
            <a:tbl>
              <a:tblPr/>
              <a:tblGrid>
                <a:gridCol w="2987402"/>
                <a:gridCol w="405298"/>
                <a:gridCol w="405298"/>
                <a:gridCol w="4122882"/>
              </a:tblGrid>
              <a:tr h="282330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①</a:t>
                      </a: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PURCHASE ORDER</a:t>
                      </a:r>
                      <a:endParaRPr lang="en-US" sz="11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78411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② 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Messrs.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③ 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Your Ref................................. 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④ 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OurRef................................... 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⑤ 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Date &amp; Place............................. 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59374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⑥ 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Dear Sirs.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We as Buyer, hereby confirm our purchase of the following goods in accordance with the terms and conditions given below .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121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⑦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DESCRIPTION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10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⑧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QUALITY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716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⑨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PACKING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441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⑩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QUANTITY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8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⑪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PRICE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8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⑫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AMOUNT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8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⑬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INSURANCE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8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⑭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PAYMENT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8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⑮</a:t>
                      </a: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SHIPMENT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8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MARKS&amp;NOS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8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REMARKS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6229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Confirmed &amp; accepted by 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38520" marR="38520" marT="10650" marB="1065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30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904</Words>
  <Application>Microsoft Office PowerPoint</Application>
  <PresentationFormat>화면 슬라이드 쇼(4:3)</PresentationFormat>
  <Paragraphs>226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04. 구매와 회계정보시스템</vt:lpstr>
      <vt:lpstr>사례에서 배우자 4 </vt:lpstr>
      <vt:lpstr>&lt;그림 4-1&gt; 구매 활동</vt:lpstr>
      <vt:lpstr>&lt;그림 4-2&gt; 구매 관리의 목표와 역할</vt:lpstr>
      <vt:lpstr>구매 활동의 관리</vt:lpstr>
      <vt:lpstr>&lt;그림 4-3&gt; 구매 관리 프로세스</vt:lpstr>
      <vt:lpstr>&lt;그림 4-4&gt; 구매 요구서 양식</vt:lpstr>
      <vt:lpstr>&lt; 그림 4-2&gt; 구매 품의서 양식</vt:lpstr>
      <vt:lpstr>&lt;그림 4-3&gt; 구매 주문서 양식</vt:lpstr>
      <vt:lpstr>&lt;그림 4-4&gt; 검수 보고서 양식 </vt:lpstr>
      <vt:lpstr>&lt;그림 4-5&gt; 구매 영수증 양식 </vt:lpstr>
      <vt:lpstr>&lt;그림 4-6&gt; 매입장 양식 </vt:lpstr>
      <vt:lpstr>&lt;그림 4-7&gt; 매입전표의 양식 </vt:lpstr>
      <vt:lpstr>&lt;그림 4-8&gt; 선급금 사용내역서 양식 </vt:lpstr>
      <vt:lpstr>&lt;그림 4-9&gt; 매출원가 명세서의 양식 </vt:lpstr>
      <vt:lpstr>&lt;그림 4-10&gt; 매입 현황 양식 </vt:lpstr>
      <vt:lpstr>기타 구매관련 서류 및 문서</vt:lpstr>
      <vt:lpstr>제 2 절. 구매 처리 시스템</vt:lpstr>
      <vt:lpstr>&lt;그림 4-12&gt; 구매 시스템 흐름도 </vt:lpstr>
      <vt:lpstr>&lt;그림 4-13&gt; 구매 업무 배경도 </vt:lpstr>
      <vt:lpstr>&lt;그림 4-14&gt; 구매업무(수준 0 DFD) </vt:lpstr>
      <vt:lpstr>&lt;그림 4-15&gt; 구매업무1(수준 1 DFD) </vt:lpstr>
      <vt:lpstr>&lt;그림 4-16&gt; 구매업무2(수준 1 DFD) </vt:lpstr>
      <vt:lpstr>&lt;그림 4-17&gt; 구매업무3(수준 1 DFD) </vt:lpstr>
      <vt:lpstr>&lt;그림 4-18&gt; 구매 업무 ERD </vt:lpstr>
      <vt:lpstr>&lt;그림 4-19&gt; 상품 주문 및 수령 REA 모형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04. 구매와 회계정보시스템</dc:title>
  <dc:creator>USER</dc:creator>
  <cp:lastModifiedBy>USER</cp:lastModifiedBy>
  <cp:revision>4</cp:revision>
  <dcterms:created xsi:type="dcterms:W3CDTF">2018-06-27T05:52:35Z</dcterms:created>
  <dcterms:modified xsi:type="dcterms:W3CDTF">2018-06-27T06:16:37Z</dcterms:modified>
</cp:coreProperties>
</file>