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EFE6-A0C5-448D-8078-C73E36B7EF7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3018-1E3B-4662-B6BE-112847B1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29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EFE6-A0C5-448D-8078-C73E36B7EF7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3018-1E3B-4662-B6BE-112847B1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64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EFE6-A0C5-448D-8078-C73E36B7EF7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3018-1E3B-4662-B6BE-112847B1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37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EFE6-A0C5-448D-8078-C73E36B7EF7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3018-1E3B-4662-B6BE-112847B1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392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EFE6-A0C5-448D-8078-C73E36B7EF7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3018-1E3B-4662-B6BE-112847B1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3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EFE6-A0C5-448D-8078-C73E36B7EF7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3018-1E3B-4662-B6BE-112847B1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87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EFE6-A0C5-448D-8078-C73E36B7EF7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3018-1E3B-4662-B6BE-112847B1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06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EFE6-A0C5-448D-8078-C73E36B7EF7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3018-1E3B-4662-B6BE-112847B1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03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EFE6-A0C5-448D-8078-C73E36B7EF7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3018-1E3B-4662-B6BE-112847B1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08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EFE6-A0C5-448D-8078-C73E36B7EF7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3018-1E3B-4662-B6BE-112847B1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21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EFE6-A0C5-448D-8078-C73E36B7EF7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3018-1E3B-4662-B6BE-112847B1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73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EFE6-A0C5-448D-8078-C73E36B7EF70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D3018-1E3B-4662-B6BE-112847B1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77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 smtClean="0"/>
              <a:t>06. </a:t>
            </a:r>
            <a:r>
              <a:rPr lang="ko-KR" altLang="en-US" b="1" dirty="0" smtClean="0"/>
              <a:t>판매와 </a:t>
            </a:r>
            <a:r>
              <a:rPr lang="ko-KR" altLang="en-US" b="1" dirty="0"/>
              <a:t>회계정보시스템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1 </a:t>
            </a:r>
            <a:r>
              <a:rPr lang="ko-KR" altLang="en-US" b="1" dirty="0"/>
              <a:t>절</a:t>
            </a:r>
            <a:r>
              <a:rPr lang="en-US" altLang="ko-KR" b="1" dirty="0"/>
              <a:t>. </a:t>
            </a:r>
            <a:r>
              <a:rPr lang="ko-KR" altLang="en-US" b="1" dirty="0"/>
              <a:t>판매 관리</a:t>
            </a:r>
          </a:p>
          <a:p>
            <a:pPr fontAlgn="base"/>
            <a:r>
              <a:rPr lang="en-US" altLang="ko-KR" b="1" dirty="0"/>
              <a:t>1. </a:t>
            </a:r>
            <a:r>
              <a:rPr lang="ko-KR" altLang="en-US" b="1" dirty="0"/>
              <a:t>판매 활동</a:t>
            </a:r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판매 관리의 처리</a:t>
            </a:r>
          </a:p>
          <a:p>
            <a:pPr fontAlgn="base"/>
            <a:r>
              <a:rPr lang="en-US" altLang="ko-KR" b="1" dirty="0"/>
              <a:t>3. </a:t>
            </a:r>
            <a:r>
              <a:rPr lang="ko-KR" altLang="en-US" b="1" dirty="0"/>
              <a:t>중요 양식 및 장부 </a:t>
            </a:r>
          </a:p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2 </a:t>
            </a:r>
            <a:r>
              <a:rPr lang="ko-KR" altLang="en-US" b="1" dirty="0"/>
              <a:t>절</a:t>
            </a:r>
            <a:r>
              <a:rPr lang="en-US" altLang="ko-KR" b="1" dirty="0"/>
              <a:t>. </a:t>
            </a:r>
            <a:r>
              <a:rPr lang="ko-KR" altLang="en-US" b="1" dirty="0"/>
              <a:t>판매 처리 시스템</a:t>
            </a:r>
          </a:p>
          <a:p>
            <a:pPr fontAlgn="base"/>
            <a:r>
              <a:rPr lang="en-US" altLang="ko-KR" b="1" dirty="0"/>
              <a:t>1. </a:t>
            </a:r>
            <a:r>
              <a:rPr lang="ko-KR" altLang="en-US" b="1" dirty="0"/>
              <a:t>판매 처리 시스템</a:t>
            </a:r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판매 시스템 흐름도</a:t>
            </a:r>
          </a:p>
          <a:p>
            <a:pPr fontAlgn="base"/>
            <a:r>
              <a:rPr lang="en-US" altLang="ko-KR" b="1" dirty="0"/>
              <a:t>3. </a:t>
            </a:r>
            <a:r>
              <a:rPr lang="ko-KR" altLang="en-US" b="1" dirty="0"/>
              <a:t>판매 데이터 흐름도</a:t>
            </a:r>
          </a:p>
          <a:p>
            <a:pPr fontAlgn="base"/>
            <a:r>
              <a:rPr lang="en-US" altLang="ko-KR" b="1" dirty="0"/>
              <a:t>4. </a:t>
            </a:r>
            <a:r>
              <a:rPr lang="ko-KR" altLang="en-US" b="1" dirty="0"/>
              <a:t>판매 데이터 모형</a:t>
            </a:r>
          </a:p>
          <a:p>
            <a:pPr fontAlgn="base"/>
            <a:r>
              <a:rPr lang="en-US" altLang="ko-KR" b="1" dirty="0"/>
              <a:t>5. </a:t>
            </a:r>
            <a:r>
              <a:rPr lang="ko-KR" altLang="en-US" b="1" dirty="0"/>
              <a:t>판매 사례 연구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73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6-17&gt; </a:t>
            </a:r>
            <a:r>
              <a:rPr lang="ko-KR" altLang="en-US" dirty="0"/>
              <a:t>주문 및 판매</a:t>
            </a:r>
            <a:r>
              <a:rPr lang="en-US" altLang="ko-KR" dirty="0"/>
              <a:t>1(</a:t>
            </a:r>
            <a:r>
              <a:rPr lang="ko-KR" altLang="en-US" dirty="0"/>
              <a:t>수준 </a:t>
            </a:r>
            <a:r>
              <a:rPr lang="en-US" altLang="ko-KR" dirty="0"/>
              <a:t>1 DFD)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5" name="_x195430680" descr="EMB000026cc2d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2899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6-18&gt; </a:t>
            </a:r>
            <a:r>
              <a:rPr lang="ko-KR" altLang="en-US" dirty="0"/>
              <a:t>주문 및 판매</a:t>
            </a:r>
            <a:r>
              <a:rPr lang="en-US" altLang="ko-KR" dirty="0"/>
              <a:t>2(</a:t>
            </a:r>
            <a:r>
              <a:rPr lang="ko-KR" altLang="en-US" dirty="0"/>
              <a:t>수준 </a:t>
            </a:r>
            <a:r>
              <a:rPr lang="en-US" altLang="ko-KR" dirty="0"/>
              <a:t>1 DFD)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195429080" descr="EMB000026cc2d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63284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6-19&gt; </a:t>
            </a:r>
            <a:r>
              <a:rPr lang="ko-KR" altLang="en-US" dirty="0"/>
              <a:t>주문 및 판매</a:t>
            </a:r>
            <a:r>
              <a:rPr lang="en-US" altLang="ko-KR" dirty="0"/>
              <a:t>3(</a:t>
            </a:r>
            <a:r>
              <a:rPr lang="ko-KR" altLang="en-US" dirty="0"/>
              <a:t>수준 </a:t>
            </a:r>
            <a:r>
              <a:rPr lang="en-US" altLang="ko-KR" dirty="0"/>
              <a:t>1 DFD)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3" name="_x195428600" descr="EMB000026cc2d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9036496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8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6-20&gt; </a:t>
            </a:r>
            <a:r>
              <a:rPr lang="ko-KR" altLang="en-US" dirty="0"/>
              <a:t>주문 판매 </a:t>
            </a:r>
            <a:r>
              <a:rPr lang="en-US" altLang="ko-KR" dirty="0"/>
              <a:t>ERD1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7" name="_x195425320" descr="EMB000026cc2d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849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6-21&gt; </a:t>
            </a:r>
            <a:r>
              <a:rPr lang="ko-KR" altLang="en-US" dirty="0"/>
              <a:t>주문 판매 </a:t>
            </a:r>
            <a:r>
              <a:rPr lang="en-US" altLang="ko-KR" dirty="0"/>
              <a:t>ERD2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1" name="_x195430680" descr="EMB000026cc2d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1"/>
          <a:stretch>
            <a:fillRect/>
          </a:stretch>
        </p:blipFill>
        <p:spPr bwMode="auto">
          <a:xfrm>
            <a:off x="323528" y="1412776"/>
            <a:ext cx="871296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6-22&gt; </a:t>
            </a:r>
            <a:r>
              <a:rPr lang="ko-KR" altLang="en-US" dirty="0"/>
              <a:t>판매 </a:t>
            </a:r>
            <a:r>
              <a:rPr lang="en-US" altLang="ko-KR" dirty="0"/>
              <a:t>REA</a:t>
            </a:r>
            <a:r>
              <a:rPr lang="ko-KR" altLang="en-US" dirty="0"/>
              <a:t>모형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195427560" descr="EMB000026cc2d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49694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1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5. </a:t>
            </a:r>
            <a:r>
              <a:rPr lang="ko-KR" altLang="en-US" b="1" dirty="0"/>
              <a:t>판매 사례 연구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195432600" descr="EMB000026cc2d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2089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질의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응답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질의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smtClean="0"/>
              <a:t>응답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9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사례에서 배우자 </a:t>
            </a:r>
            <a:r>
              <a:rPr lang="en-US" altLang="ko-KR" b="1" dirty="0"/>
              <a:t>6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 err="1"/>
              <a:t>ChoicePoint</a:t>
            </a:r>
            <a:r>
              <a:rPr lang="ko-KR" altLang="en-US" b="1" dirty="0"/>
              <a:t>의 데이터 침해</a:t>
            </a:r>
            <a:endParaRPr lang="ko-KR" altLang="en-US" dirty="0"/>
          </a:p>
          <a:p>
            <a:r>
              <a:rPr lang="ko-KR" altLang="en-US" sz="2000" dirty="0"/>
              <a:t>데이터 중개와 신용정보 서비스의 선두 </a:t>
            </a:r>
            <a:r>
              <a:rPr lang="ko-KR" altLang="en-US" sz="2000" dirty="0" smtClean="0"/>
              <a:t>기업</a:t>
            </a:r>
            <a:endParaRPr lang="en-US" altLang="ko-KR" sz="2000" dirty="0" smtClean="0"/>
          </a:p>
          <a:p>
            <a:r>
              <a:rPr lang="en-US" altLang="ko-KR" sz="2000" dirty="0"/>
              <a:t>2</a:t>
            </a:r>
            <a:r>
              <a:rPr lang="ko-KR" altLang="en-US" sz="2000" dirty="0"/>
              <a:t>억 </a:t>
            </a:r>
            <a:r>
              <a:rPr lang="en-US" altLang="ko-KR" sz="2000" dirty="0"/>
              <a:t>2</a:t>
            </a:r>
            <a:r>
              <a:rPr lang="ko-KR" altLang="en-US" sz="2000" dirty="0"/>
              <a:t>천만 이상 미국 시민에 대한 </a:t>
            </a:r>
            <a:r>
              <a:rPr lang="en-US" altLang="ko-KR" sz="2000" dirty="0"/>
              <a:t>190</a:t>
            </a:r>
            <a:r>
              <a:rPr lang="ko-KR" altLang="en-US" sz="2000" dirty="0"/>
              <a:t>억 개 이상의 공중 레코드를 유지</a:t>
            </a:r>
          </a:p>
          <a:p>
            <a:r>
              <a:rPr lang="ko-KR" altLang="en-US" sz="2000" dirty="0"/>
              <a:t>성명</a:t>
            </a:r>
            <a:r>
              <a:rPr lang="en-US" altLang="ko-KR" sz="2000" dirty="0"/>
              <a:t>, </a:t>
            </a:r>
            <a:r>
              <a:rPr lang="ko-KR" altLang="en-US" sz="2000" dirty="0"/>
              <a:t>사회보장번호</a:t>
            </a:r>
            <a:r>
              <a:rPr lang="en-US" altLang="ko-KR" sz="2000" dirty="0"/>
              <a:t>, </a:t>
            </a:r>
            <a:r>
              <a:rPr lang="ko-KR" altLang="en-US" sz="2000" dirty="0"/>
              <a:t>생년월일</a:t>
            </a:r>
            <a:r>
              <a:rPr lang="en-US" altLang="ko-KR" sz="2000" dirty="0"/>
              <a:t>, </a:t>
            </a:r>
            <a:r>
              <a:rPr lang="ko-KR" altLang="en-US" sz="2000" dirty="0"/>
              <a:t>고용데이터</a:t>
            </a:r>
            <a:r>
              <a:rPr lang="en-US" altLang="ko-KR" sz="2000" dirty="0"/>
              <a:t>, </a:t>
            </a:r>
            <a:r>
              <a:rPr lang="ko-KR" altLang="en-US" sz="2000" dirty="0"/>
              <a:t>신용이력과 같은 개인 데이터를 구매하고 이를 기업과 정부기관에 판매</a:t>
            </a:r>
          </a:p>
          <a:p>
            <a:r>
              <a:rPr lang="en-US" altLang="ko-KR" sz="2000" dirty="0"/>
              <a:t>2005</a:t>
            </a:r>
            <a:r>
              <a:rPr lang="ko-KR" altLang="en-US" sz="2000" dirty="0"/>
              <a:t>년 </a:t>
            </a:r>
            <a:r>
              <a:rPr lang="en-US" altLang="ko-KR" sz="2000" dirty="0"/>
              <a:t>2</a:t>
            </a:r>
            <a:r>
              <a:rPr lang="ko-KR" altLang="en-US" sz="2000" dirty="0"/>
              <a:t>월 </a:t>
            </a:r>
            <a:r>
              <a:rPr lang="en-US" altLang="ko-KR" sz="2000" dirty="0"/>
              <a:t>15</a:t>
            </a:r>
            <a:r>
              <a:rPr lang="ko-KR" altLang="en-US" sz="2000" dirty="0"/>
              <a:t>일에 </a:t>
            </a:r>
            <a:r>
              <a:rPr lang="en-US" altLang="ko-KR" sz="2000" dirty="0" err="1"/>
              <a:t>ChoicePoint</a:t>
            </a:r>
            <a:r>
              <a:rPr lang="ko-KR" altLang="en-US" sz="2000" dirty="0"/>
              <a:t>는 </a:t>
            </a:r>
            <a:r>
              <a:rPr lang="en-US" altLang="ko-KR" sz="2000" dirty="0"/>
              <a:t>145,000</a:t>
            </a:r>
            <a:r>
              <a:rPr lang="ko-KR" altLang="en-US" sz="2000" dirty="0"/>
              <a:t>명에 대한 개인적 및 재무적 데이터가 침해되었다고 발표</a:t>
            </a:r>
          </a:p>
          <a:p>
            <a:r>
              <a:rPr lang="ko-KR" altLang="en-US" sz="2000" dirty="0"/>
              <a:t>캘리포니아에 살고 있는 나이지리아 국적의 </a:t>
            </a:r>
            <a:r>
              <a:rPr lang="en-US" altLang="ko-KR" sz="2000" dirty="0" err="1"/>
              <a:t>Olatunji</a:t>
            </a:r>
            <a:r>
              <a:rPr lang="en-US" altLang="ko-KR" sz="2000" dirty="0"/>
              <a:t> </a:t>
            </a:r>
            <a:r>
              <a:rPr lang="en-US" altLang="ko-KR" sz="2000" dirty="0" err="1"/>
              <a:t>Oluwatosin</a:t>
            </a:r>
            <a:r>
              <a:rPr lang="ko-KR" altLang="en-US" sz="2000" dirty="0"/>
              <a:t>이 여러 개의 합법적 회사를 대표하는 것처럼 행동한 이후에 모든 개인을 아이디 절도의 위험에 노출</a:t>
            </a:r>
          </a:p>
          <a:p>
            <a:r>
              <a:rPr lang="ko-KR" altLang="en-US" sz="2000" dirty="0"/>
              <a:t>미국 프라이버시 및 사기방지법</a:t>
            </a:r>
          </a:p>
          <a:p>
            <a:r>
              <a:rPr lang="ko-KR" altLang="en-US" sz="2000" dirty="0"/>
              <a:t>위험 노출에 비해 상대적으로 너무 느슨했던 보안 방책과 업무 수행 방식을 재편</a:t>
            </a:r>
          </a:p>
          <a:p>
            <a:endParaRPr lang="ko-KR" altLang="en-US" sz="2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88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6-1&gt; </a:t>
            </a:r>
            <a:r>
              <a:rPr lang="ko-KR" altLang="en-US" dirty="0"/>
              <a:t>판매 활동과 관련된 업무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95429080" descr="EMB000026cc2d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4888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7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6-2&gt; </a:t>
            </a:r>
            <a:r>
              <a:rPr lang="ko-KR" altLang="en-US" dirty="0"/>
              <a:t>판매 관리 프로세스의 </a:t>
            </a:r>
            <a:r>
              <a:rPr lang="ko-KR" altLang="en-US" dirty="0" smtClean="0"/>
              <a:t>흐름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95430040" descr="EMB000026cc2d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77" y="1484784"/>
            <a:ext cx="8748464" cy="251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195429400" descr="EMB000026cc2d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8496944" cy="24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6-4&gt; </a:t>
            </a:r>
            <a:r>
              <a:rPr lang="ko-KR" altLang="en-US" dirty="0"/>
              <a:t>세금 계산서의 양식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95426920" descr="EMB000026cc2d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0" t="20010" r="42683" b="36501"/>
          <a:stretch>
            <a:fillRect/>
          </a:stretch>
        </p:blipFill>
        <p:spPr bwMode="auto">
          <a:xfrm>
            <a:off x="539552" y="980728"/>
            <a:ext cx="799288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1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6-5&gt; </a:t>
            </a:r>
            <a:r>
              <a:rPr lang="ko-KR" altLang="en-US" dirty="0"/>
              <a:t>선하 증권의 양식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95429080" descr="EMB000026cc2d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8" t="34270" r="28868" b="12105"/>
          <a:stretch>
            <a:fillRect/>
          </a:stretch>
        </p:blipFill>
        <p:spPr bwMode="auto">
          <a:xfrm>
            <a:off x="233772" y="908720"/>
            <a:ext cx="867645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6-10&gt; </a:t>
            </a:r>
            <a:r>
              <a:rPr lang="ko-KR" altLang="en-US" dirty="0"/>
              <a:t>판매 처리 시스템의 개요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195424840" descr="EMB000026cc2d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0648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6-15&gt; </a:t>
            </a:r>
            <a:r>
              <a:rPr lang="ko-KR" altLang="en-US" dirty="0"/>
              <a:t>주문 및 판매의 배경도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7" name="_x195425560" descr="EMB000026cc2d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928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6-16&gt; </a:t>
            </a:r>
            <a:r>
              <a:rPr lang="ko-KR" altLang="en-US" dirty="0"/>
              <a:t>주문 및 판매</a:t>
            </a:r>
            <a:r>
              <a:rPr lang="en-US" altLang="ko-KR" dirty="0"/>
              <a:t>(</a:t>
            </a:r>
            <a:r>
              <a:rPr lang="ko-KR" altLang="en-US" dirty="0"/>
              <a:t>수준 </a:t>
            </a:r>
            <a:r>
              <a:rPr lang="en-US" altLang="ko-KR" dirty="0"/>
              <a:t>0 DFD)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195428520" descr="EMB000026cc2d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64096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285</Words>
  <Application>Microsoft Office PowerPoint</Application>
  <PresentationFormat>화면 슬라이드 쇼(4:3)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06. 판매와 회계정보시스템 </vt:lpstr>
      <vt:lpstr>사례에서 배우자 6 </vt:lpstr>
      <vt:lpstr>&lt;그림 6-1&gt; 판매 활동과 관련된 업무 </vt:lpstr>
      <vt:lpstr>&lt;그림 6-2&gt; 판매 관리 프로세스의 흐름</vt:lpstr>
      <vt:lpstr>&lt;그림 6-4&gt; 세금 계산서의 양식 </vt:lpstr>
      <vt:lpstr>&lt;그림 6-5&gt; 선하 증권의 양식 </vt:lpstr>
      <vt:lpstr>&lt;그림 6-10&gt; 판매 처리 시스템의 개요 </vt:lpstr>
      <vt:lpstr>&lt;그림 6-15&gt; 주문 및 판매의 배경도 </vt:lpstr>
      <vt:lpstr>&lt;그림 6-16&gt; 주문 및 판매(수준 0 DFD) </vt:lpstr>
      <vt:lpstr>&lt;그림 6-17&gt; 주문 및 판매1(수준 1 DFD) </vt:lpstr>
      <vt:lpstr>&lt;그림 6-18&gt; 주문 및 판매2(수준 1 DFD) </vt:lpstr>
      <vt:lpstr>&lt;그림 6-19&gt; 주문 및 판매3(수준 1 DFD) </vt:lpstr>
      <vt:lpstr>&lt;그림 6-20&gt; 주문 판매 ERD1 </vt:lpstr>
      <vt:lpstr>&lt;그림 6-21&gt; 주문 판매 ERD2 </vt:lpstr>
      <vt:lpstr>&lt;그림 6-22&gt; 판매 REA모형 </vt:lpstr>
      <vt:lpstr>5. 판매 사례 연구 </vt:lpstr>
      <vt:lpstr>질의 및 응답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06. 판매와 회계정보시스템 </dc:title>
  <dc:creator>USER</dc:creator>
  <cp:lastModifiedBy>USER</cp:lastModifiedBy>
  <cp:revision>11</cp:revision>
  <dcterms:created xsi:type="dcterms:W3CDTF">2018-06-27T06:48:15Z</dcterms:created>
  <dcterms:modified xsi:type="dcterms:W3CDTF">2018-06-28T16:03:11Z</dcterms:modified>
</cp:coreProperties>
</file>