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277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E698C-FE6C-4954-BCD8-502C5468C7B5}" type="datetimeFigureOut">
              <a:rPr lang="ko-KR" altLang="en-US" smtClean="0"/>
              <a:t>2018-06-29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6FB07-9080-4D5F-8582-28349547EBD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425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E698C-FE6C-4954-BCD8-502C5468C7B5}" type="datetimeFigureOut">
              <a:rPr lang="ko-KR" altLang="en-US" smtClean="0"/>
              <a:t>2018-06-29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6FB07-9080-4D5F-8582-28349547EBD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8838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E698C-FE6C-4954-BCD8-502C5468C7B5}" type="datetimeFigureOut">
              <a:rPr lang="ko-KR" altLang="en-US" smtClean="0"/>
              <a:t>2018-06-29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6FB07-9080-4D5F-8582-28349547EBD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8888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E698C-FE6C-4954-BCD8-502C5468C7B5}" type="datetimeFigureOut">
              <a:rPr lang="ko-KR" altLang="en-US" smtClean="0"/>
              <a:t>2018-06-29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6FB07-9080-4D5F-8582-28349547EBD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7041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E698C-FE6C-4954-BCD8-502C5468C7B5}" type="datetimeFigureOut">
              <a:rPr lang="ko-KR" altLang="en-US" smtClean="0"/>
              <a:t>2018-06-29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6FB07-9080-4D5F-8582-28349547EBD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1511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E698C-FE6C-4954-BCD8-502C5468C7B5}" type="datetimeFigureOut">
              <a:rPr lang="ko-KR" altLang="en-US" smtClean="0"/>
              <a:t>2018-06-29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6FB07-9080-4D5F-8582-28349547EBD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7805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E698C-FE6C-4954-BCD8-502C5468C7B5}" type="datetimeFigureOut">
              <a:rPr lang="ko-KR" altLang="en-US" smtClean="0"/>
              <a:t>2018-06-29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6FB07-9080-4D5F-8582-28349547EBD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7114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E698C-FE6C-4954-BCD8-502C5468C7B5}" type="datetimeFigureOut">
              <a:rPr lang="ko-KR" altLang="en-US" smtClean="0"/>
              <a:t>2018-06-29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6FB07-9080-4D5F-8582-28349547EBD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1320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E698C-FE6C-4954-BCD8-502C5468C7B5}" type="datetimeFigureOut">
              <a:rPr lang="ko-KR" altLang="en-US" smtClean="0"/>
              <a:t>2018-06-29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6FB07-9080-4D5F-8582-28349547EBD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3358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E698C-FE6C-4954-BCD8-502C5468C7B5}" type="datetimeFigureOut">
              <a:rPr lang="ko-KR" altLang="en-US" smtClean="0"/>
              <a:t>2018-06-29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6FB07-9080-4D5F-8582-28349547EBD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8477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E698C-FE6C-4954-BCD8-502C5468C7B5}" type="datetimeFigureOut">
              <a:rPr lang="ko-KR" altLang="en-US" smtClean="0"/>
              <a:t>2018-06-29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6FB07-9080-4D5F-8582-28349547EBD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3898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E698C-FE6C-4954-BCD8-502C5468C7B5}" type="datetimeFigureOut">
              <a:rPr lang="ko-KR" altLang="en-US" smtClean="0"/>
              <a:t>2018-06-29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6FB07-9080-4D5F-8582-28349547EBD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137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b="1" dirty="0" smtClean="0"/>
              <a:t>07. </a:t>
            </a:r>
            <a:r>
              <a:rPr lang="ko-KR" altLang="en-US" b="1" dirty="0" smtClean="0"/>
              <a:t>물류와 </a:t>
            </a:r>
            <a:r>
              <a:rPr lang="ko-KR" altLang="en-US" b="1" dirty="0"/>
              <a:t>회계정보시스템</a:t>
            </a:r>
            <a:r>
              <a:rPr lang="ko-KR" altLang="en-US" dirty="0"/>
              <a:t/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0000" lnSpcReduction="20000"/>
          </a:bodyPr>
          <a:lstStyle/>
          <a:p>
            <a:pPr fontAlgn="base"/>
            <a:r>
              <a:rPr lang="ko-KR" altLang="en-US" b="1" dirty="0"/>
              <a:t>제 </a:t>
            </a:r>
            <a:r>
              <a:rPr lang="en-US" altLang="ko-KR" b="1" dirty="0"/>
              <a:t>1 </a:t>
            </a:r>
            <a:r>
              <a:rPr lang="ko-KR" altLang="en-US" b="1" dirty="0"/>
              <a:t>절</a:t>
            </a:r>
            <a:r>
              <a:rPr lang="en-US" altLang="ko-KR" b="1" dirty="0"/>
              <a:t>. </a:t>
            </a:r>
            <a:r>
              <a:rPr lang="ko-KR" altLang="en-US" b="1" dirty="0"/>
              <a:t>물류관리</a:t>
            </a:r>
          </a:p>
          <a:p>
            <a:pPr fontAlgn="base"/>
            <a:r>
              <a:rPr lang="en-US" altLang="ko-KR" b="1" dirty="0"/>
              <a:t>1. </a:t>
            </a:r>
            <a:r>
              <a:rPr lang="ko-KR" altLang="en-US" b="1" dirty="0"/>
              <a:t>물류의 기본 개념</a:t>
            </a:r>
          </a:p>
          <a:p>
            <a:pPr fontAlgn="base"/>
            <a:r>
              <a:rPr lang="en-US" altLang="ko-KR" b="1" dirty="0"/>
              <a:t>2. </a:t>
            </a:r>
            <a:r>
              <a:rPr lang="ko-KR" altLang="en-US" b="1" dirty="0"/>
              <a:t>물류 관리 시스템</a:t>
            </a:r>
          </a:p>
          <a:p>
            <a:pPr fontAlgn="base"/>
            <a:r>
              <a:rPr lang="en-US" altLang="ko-KR" b="1" dirty="0"/>
              <a:t>3. </a:t>
            </a:r>
            <a:r>
              <a:rPr lang="ko-KR" altLang="en-US" b="1" dirty="0"/>
              <a:t>양식 및 장부</a:t>
            </a:r>
          </a:p>
          <a:p>
            <a:pPr fontAlgn="base"/>
            <a:r>
              <a:rPr lang="ko-KR" altLang="en-US" b="1" dirty="0"/>
              <a:t>제 </a:t>
            </a:r>
            <a:r>
              <a:rPr lang="en-US" altLang="ko-KR" b="1" dirty="0"/>
              <a:t>2 </a:t>
            </a:r>
            <a:r>
              <a:rPr lang="ko-KR" altLang="en-US" b="1" dirty="0"/>
              <a:t>절</a:t>
            </a:r>
            <a:r>
              <a:rPr lang="en-US" altLang="ko-KR" b="1" dirty="0"/>
              <a:t>. </a:t>
            </a:r>
            <a:r>
              <a:rPr lang="ko-KR" altLang="en-US" b="1" dirty="0"/>
              <a:t>물류처리시스템</a:t>
            </a:r>
          </a:p>
          <a:p>
            <a:pPr fontAlgn="base"/>
            <a:r>
              <a:rPr lang="en-US" altLang="ko-KR" b="1" dirty="0"/>
              <a:t>1. </a:t>
            </a:r>
            <a:r>
              <a:rPr lang="ko-KR" altLang="en-US" b="1" dirty="0"/>
              <a:t>물류 처리 시스템</a:t>
            </a:r>
          </a:p>
          <a:p>
            <a:pPr fontAlgn="base"/>
            <a:r>
              <a:rPr lang="en-US" altLang="ko-KR" b="1" dirty="0"/>
              <a:t>2. </a:t>
            </a:r>
            <a:r>
              <a:rPr lang="ko-KR" altLang="en-US" b="1" dirty="0"/>
              <a:t>일반 회계 관리의 데이터베이스 준비</a:t>
            </a:r>
          </a:p>
          <a:p>
            <a:pPr fontAlgn="base"/>
            <a:r>
              <a:rPr lang="en-US" altLang="ko-KR" b="1" dirty="0"/>
              <a:t>3. </a:t>
            </a:r>
            <a:r>
              <a:rPr lang="ko-KR" altLang="en-US" b="1" dirty="0"/>
              <a:t>회계 관리 데이터베이스 구축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0084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&lt;</a:t>
            </a:r>
            <a:r>
              <a:rPr lang="ko-KR" altLang="en-US" dirty="0"/>
              <a:t>그림 </a:t>
            </a:r>
            <a:r>
              <a:rPr lang="en-US" altLang="ko-KR" dirty="0"/>
              <a:t>7-10&gt; </a:t>
            </a:r>
            <a:r>
              <a:rPr lang="ko-KR" altLang="en-US" dirty="0"/>
              <a:t>화물 운송 주선업자 신고서 양식</a:t>
            </a:r>
            <a:br>
              <a:rPr lang="ko-KR" altLang="en-US" dirty="0"/>
            </a:b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3844233"/>
              </p:ext>
            </p:extLst>
          </p:nvPr>
        </p:nvGraphicFramePr>
        <p:xfrm>
          <a:off x="323531" y="1461456"/>
          <a:ext cx="8280912" cy="4991881"/>
        </p:xfrm>
        <a:graphic>
          <a:graphicData uri="http://schemas.openxmlformats.org/drawingml/2006/table">
            <a:tbl>
              <a:tblPr/>
              <a:tblGrid>
                <a:gridCol w="1478082"/>
                <a:gridCol w="255025"/>
                <a:gridCol w="255025"/>
                <a:gridCol w="300224"/>
                <a:gridCol w="255025"/>
                <a:gridCol w="255025"/>
                <a:gridCol w="255025"/>
                <a:gridCol w="255025"/>
                <a:gridCol w="255025"/>
                <a:gridCol w="281495"/>
                <a:gridCol w="281495"/>
                <a:gridCol w="255025"/>
                <a:gridCol w="255025"/>
                <a:gridCol w="255025"/>
                <a:gridCol w="255025"/>
                <a:gridCol w="293669"/>
                <a:gridCol w="293669"/>
                <a:gridCol w="293669"/>
                <a:gridCol w="255025"/>
                <a:gridCol w="255025"/>
                <a:gridCol w="255025"/>
                <a:gridCol w="293669"/>
                <a:gridCol w="255025"/>
                <a:gridCol w="255025"/>
                <a:gridCol w="684540"/>
              </a:tblGrid>
              <a:tr h="360025">
                <a:tc gridSpan="25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1420"/>
                        </a:spcAft>
                      </a:pPr>
                      <a:r>
                        <a:rPr lang="ko-KR" altLang="en-US" sz="1000" b="1" u="sng" kern="0" spc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굴림"/>
                          <a:ea typeface="굴림"/>
                        </a:rPr>
                        <a:t>화물운송주선업자신고서</a:t>
                      </a: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40473" marR="40473" marT="11190" marB="11190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12798">
                <a:tc gridSpan="1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b="1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40473" marR="40473" marT="11190" marB="11190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13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b="1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40473" marR="40473" marT="11190" marB="11190" anchor="ctr">
                    <a:lnL>
                      <a:noFill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92608">
                <a:tc gridSpan="3">
                  <a:txBody>
                    <a:bodyPr/>
                    <a:lstStyle/>
                    <a:p>
                      <a:pPr marL="6350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① 신고</a:t>
                      </a:r>
                      <a:r>
                        <a:rPr lang="en-US" altLang="ko-KR" sz="600" kern="0" spc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(</a:t>
                      </a: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등록</a:t>
                      </a:r>
                      <a:r>
                        <a:rPr lang="en-US" altLang="ko-KR" sz="600" kern="0" spc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)</a:t>
                      </a: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부호</a:t>
                      </a: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40473" marR="40473" marT="11190" marB="11190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40473" marR="40473" marT="11190" marB="11190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40473" marR="40473" marT="11190" marB="111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40473" marR="40473" marT="11190" marB="111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40473" marR="40473" marT="11190" marB="111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13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40473" marR="40473" marT="11190" marB="11190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60551">
                <a:tc gridSpan="2">
                  <a:txBody>
                    <a:bodyPr/>
                    <a:lstStyle/>
                    <a:p>
                      <a:pPr marL="6350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② 신 고 자</a:t>
                      </a: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  <a:p>
                      <a:pPr marL="31750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업종구분</a:t>
                      </a: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40473" marR="40473" marT="11190" marB="11190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3">
                  <a:txBody>
                    <a:bodyPr/>
                    <a:lstStyle/>
                    <a:p>
                      <a:pPr marL="6350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600" kern="0" spc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(</a:t>
                      </a: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해당란에 </a:t>
                      </a:r>
                      <a:r>
                        <a:rPr lang="en-US" altLang="ko-KR" sz="600" kern="0" spc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0 </a:t>
                      </a: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표 할 것</a:t>
                      </a:r>
                      <a:r>
                        <a:rPr lang="en-US" altLang="ko-KR" sz="600" kern="0" spc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)</a:t>
                      </a: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  <a:p>
                      <a:pPr marL="6350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ⓐ 해상화물운송주선업 </a:t>
                      </a:r>
                      <a:r>
                        <a:rPr lang="en-US" altLang="ko-KR" sz="600" kern="0" spc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( ) </a:t>
                      </a: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ⓑ 항공화물운송주선업 </a:t>
                      </a:r>
                      <a:r>
                        <a:rPr lang="en-US" altLang="ko-KR" sz="600" kern="0" spc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( )</a:t>
                      </a: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40473" marR="40473" marT="11190" marB="111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44521">
                <a:tc gridSpan="3">
                  <a:txBody>
                    <a:bodyPr/>
                    <a:lstStyle/>
                    <a:p>
                      <a:pPr marL="6350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③ 보세화물운송</a:t>
                      </a: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  <a:p>
                      <a:pPr marL="6350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주선업자명</a:t>
                      </a: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40473" marR="40473" marT="11190" marB="11190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2">
                  <a:txBody>
                    <a:bodyPr/>
                    <a:lstStyle/>
                    <a:p>
                      <a:pPr marL="63500" marR="0" indent="0" algn="just" fontAlgn="base" latinLnBrk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600" kern="0" spc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(</a:t>
                      </a: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한글</a:t>
                      </a:r>
                      <a:r>
                        <a:rPr lang="en-US" altLang="ko-KR" sz="600" kern="0" spc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)</a:t>
                      </a: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  <a:p>
                      <a:pPr marL="63500" marR="0" indent="0" algn="just" fontAlgn="base" latinLnBrk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600" kern="0" spc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(</a:t>
                      </a: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영문</a:t>
                      </a:r>
                      <a:r>
                        <a:rPr lang="en-US" altLang="ko-KR" sz="600" kern="0" spc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)</a:t>
                      </a: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40473" marR="40473" marT="11190" marB="111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51913">
                <a:tc gridSpan="3">
                  <a:txBody>
                    <a:bodyPr/>
                    <a:lstStyle/>
                    <a:p>
                      <a:pPr marL="6350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④ 대표자 성명</a:t>
                      </a: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40473" marR="40473" marT="11190" marB="11190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40473" marR="40473" marT="11190" marB="111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6350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⑤ 주민등록번호</a:t>
                      </a: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40473" marR="40473" marT="11190" marB="111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40473" marR="40473" marT="11190" marB="111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528492">
                <a:tc gridSpan="3">
                  <a:txBody>
                    <a:bodyPr/>
                    <a:lstStyle/>
                    <a:p>
                      <a:pPr marL="6350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⑥ 사업자등록번호</a:t>
                      </a: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40473" marR="40473" marT="11190" marB="11190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40473" marR="40473" marT="11190" marB="111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40473" marR="40473" marT="11190" marB="111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40473" marR="40473" marT="11190" marB="111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600" kern="0" spc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―</a:t>
                      </a: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40473" marR="40473" marT="11190" marB="111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40473" marR="40473" marT="11190" marB="111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40473" marR="40473" marT="11190" marB="111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600" kern="0" spc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―</a:t>
                      </a: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40473" marR="40473" marT="11190" marB="111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40473" marR="40473" marT="11190" marB="111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40473" marR="40473" marT="11190" marB="111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40473" marR="40473" marT="11190" marB="111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40473" marR="40473" marT="11190" marB="111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40473" marR="40473" marT="11190" marB="111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6350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⑦ 국 적</a:t>
                      </a: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40473" marR="40473" marT="11190" marB="111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40473" marR="40473" marT="11190" marB="111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521">
                <a:tc gridSpan="3">
                  <a:txBody>
                    <a:bodyPr/>
                    <a:lstStyle/>
                    <a:p>
                      <a:pPr marL="6350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⑧ 주 소</a:t>
                      </a: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40473" marR="40473" marT="11190" marB="11190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2">
                  <a:txBody>
                    <a:bodyPr/>
                    <a:lstStyle/>
                    <a:p>
                      <a:pPr marL="63500" marR="0" indent="0" algn="just" fontAlgn="base" latinLnBrk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600" kern="0" spc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(</a:t>
                      </a: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본사</a:t>
                      </a:r>
                      <a:r>
                        <a:rPr lang="en-US" altLang="ko-KR" sz="600" kern="0" spc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)</a:t>
                      </a: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  <a:p>
                      <a:pPr marL="63500" marR="0" indent="0" algn="just" fontAlgn="base" latinLnBrk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600" kern="0" spc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(</a:t>
                      </a: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국내대리점</a:t>
                      </a:r>
                      <a:r>
                        <a:rPr lang="en-US" altLang="ko-KR" sz="600" kern="0" spc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)</a:t>
                      </a: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40473" marR="40473" marT="11190" marB="111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11327">
                <a:tc gridSpan="6">
                  <a:txBody>
                    <a:bodyPr/>
                    <a:lstStyle/>
                    <a:p>
                      <a:pPr marL="6350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⑨ 전화번호</a:t>
                      </a:r>
                      <a:r>
                        <a:rPr lang="en-US" altLang="ko-KR" sz="600" kern="0" spc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(FAX</a:t>
                      </a: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번호</a:t>
                      </a:r>
                      <a:r>
                        <a:rPr lang="en-US" altLang="ko-KR" sz="600" kern="0" spc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)</a:t>
                      </a:r>
                      <a:endParaRPr lang="ko-KR" altLang="en-US" sz="19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40473" marR="40473" marT="11190" marB="11190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13">
                  <a:txBody>
                    <a:bodyPr/>
                    <a:lstStyle/>
                    <a:p>
                      <a:pPr marL="12700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☎</a:t>
                      </a: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40473" marR="40473" marT="11190" marB="111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12700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 spc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FAX</a:t>
                      </a:r>
                      <a:endParaRPr 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40473" marR="40473" marT="11190" marB="111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28821">
                <a:tc gridSpan="12">
                  <a:txBody>
                    <a:bodyPr/>
                    <a:lstStyle/>
                    <a:p>
                      <a:pPr marL="6350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⑩ 등록번호</a:t>
                      </a:r>
                      <a:r>
                        <a:rPr lang="en-US" altLang="ko-KR" sz="600" kern="0" spc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(</a:t>
                      </a: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해당업종면허증번호</a:t>
                      </a:r>
                      <a:r>
                        <a:rPr lang="en-US" altLang="ko-KR" sz="600" kern="0" spc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)</a:t>
                      </a: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40473" marR="40473" marT="11190" marB="11190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13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40473" marR="40473" marT="11190" marB="111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28821">
                <a:tc gridSpan="3">
                  <a:txBody>
                    <a:bodyPr/>
                    <a:lstStyle/>
                    <a:p>
                      <a:pPr marL="6350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⑪ 작성일자</a:t>
                      </a: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40473" marR="40473" marT="11190" marB="11190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년 월 일</a:t>
                      </a: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  <a:ea typeface="굴림"/>
                      </a:endParaRPr>
                    </a:p>
                  </a:txBody>
                  <a:tcPr marL="40473" marR="40473" marT="11190" marB="111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marL="6350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⑫작성자명</a:t>
                      </a: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40473" marR="40473" marT="11190" marB="111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1270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600" kern="0" spc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(</a:t>
                      </a: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인</a:t>
                      </a:r>
                      <a:r>
                        <a:rPr lang="en-US" altLang="ko-KR" sz="600" kern="0" spc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)</a:t>
                      </a: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40473" marR="40473" marT="11190" marB="111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986658">
                <a:tc gridSpan="25">
                  <a:txBody>
                    <a:bodyPr/>
                    <a:lstStyle/>
                    <a:p>
                      <a:pPr marL="63500" marR="63500" indent="0" algn="just" fontAlgn="base" latinLnBrk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관세법 제</a:t>
                      </a:r>
                      <a:r>
                        <a:rPr lang="en-US" altLang="ko-KR" sz="600" kern="0" spc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225</a:t>
                      </a: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조 및 보세화물입출항하선하기 및 적재에 고시 제</a:t>
                      </a:r>
                      <a:r>
                        <a:rPr lang="en-US" altLang="ko-KR" sz="600" kern="0" spc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5-1-2</a:t>
                      </a: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조의</a:t>
                      </a: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  <a:ea typeface="굴림"/>
                      </a:endParaRPr>
                    </a:p>
                    <a:p>
                      <a:pPr marL="63500" marR="63500" indent="0" algn="just" fontAlgn="base" latinLnBrk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규정에 의하여 위와같이 신고합니다</a:t>
                      </a:r>
                      <a:r>
                        <a:rPr lang="en-US" altLang="ko-KR" sz="600" kern="0" spc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.</a:t>
                      </a: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  <a:p>
                      <a:pPr marL="0" marR="190500" indent="0" algn="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년 월 일</a:t>
                      </a: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  <a:p>
                      <a:pPr marL="0" marR="190500" indent="0" algn="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신고인 </a:t>
                      </a:r>
                      <a:r>
                        <a:rPr lang="en-US" altLang="ko-KR" sz="600" kern="0" spc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(</a:t>
                      </a: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인</a:t>
                      </a:r>
                      <a:r>
                        <a:rPr lang="en-US" altLang="ko-KR" sz="600" kern="0" spc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)</a:t>
                      </a: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  <a:p>
                      <a:pPr marL="0" marR="190500" indent="0" algn="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세 관 장 귀하</a:t>
                      </a: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40473" marR="40473" marT="11190" marB="11190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35730">
                <a:tc gridSpan="25">
                  <a:txBody>
                    <a:bodyPr/>
                    <a:lstStyle/>
                    <a:p>
                      <a:pPr marL="63500" marR="6350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  <a:ea typeface="굴림"/>
                      </a:endParaRPr>
                    </a:p>
                  </a:txBody>
                  <a:tcPr marL="40473" marR="40473" marT="11190" marB="11190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05095">
                <a:tc>
                  <a:txBody>
                    <a:bodyPr/>
                    <a:lstStyle/>
                    <a:p>
                      <a:pPr marL="6350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600" kern="0" spc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첨부서류</a:t>
                      </a:r>
                      <a:endParaRPr lang="ko-KR" altLang="en-US" sz="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40473" marR="40473" marT="11190" marB="11190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4">
                  <a:txBody>
                    <a:bodyPr/>
                    <a:lstStyle/>
                    <a:p>
                      <a:pPr marL="6350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600" kern="0" spc="0" dirty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1. </a:t>
                      </a:r>
                      <a:r>
                        <a:rPr lang="ko-KR" altLang="en-US" sz="600" kern="0" spc="0" dirty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등록증 사본 </a:t>
                      </a:r>
                      <a:r>
                        <a:rPr lang="en-US" altLang="ko-KR" sz="600" kern="0" spc="0" dirty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2. </a:t>
                      </a:r>
                      <a:r>
                        <a:rPr lang="ko-KR" altLang="en-US" sz="600" kern="0" spc="0" dirty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사업자등록증 사본</a:t>
                      </a:r>
                      <a:endParaRPr lang="ko-KR" altLang="en-US" sz="6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  <a:p>
                      <a:pPr marL="6350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600" kern="0" spc="0" dirty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3. </a:t>
                      </a:r>
                      <a:r>
                        <a:rPr lang="ko-KR" altLang="en-US" sz="600" kern="0" spc="0" dirty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법인등기부 등본</a:t>
                      </a:r>
                      <a:r>
                        <a:rPr lang="en-US" altLang="ko-KR" sz="600" kern="0" spc="0" dirty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(</a:t>
                      </a:r>
                      <a:r>
                        <a:rPr lang="ko-KR" altLang="en-US" sz="600" kern="0" spc="0" dirty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법인에 한한다</a:t>
                      </a:r>
                      <a:r>
                        <a:rPr lang="en-US" altLang="ko-KR" sz="600" kern="0" spc="0" dirty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)</a:t>
                      </a:r>
                      <a:endParaRPr lang="ko-KR" altLang="en-US" sz="6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40473" marR="40473" marT="11190" marB="111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993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&lt;</a:t>
            </a:r>
            <a:r>
              <a:rPr lang="ko-KR" altLang="en-US" dirty="0"/>
              <a:t>그림 </a:t>
            </a:r>
            <a:r>
              <a:rPr lang="en-US" altLang="ko-KR" dirty="0"/>
              <a:t>7-10&gt; </a:t>
            </a:r>
            <a:r>
              <a:rPr lang="ko-KR" altLang="en-US" dirty="0"/>
              <a:t>출고 전표의 양식</a:t>
            </a:r>
            <a:br>
              <a:rPr lang="ko-KR" altLang="en-US" dirty="0"/>
            </a:b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4744398"/>
              </p:ext>
            </p:extLst>
          </p:nvPr>
        </p:nvGraphicFramePr>
        <p:xfrm>
          <a:off x="539550" y="1268758"/>
          <a:ext cx="8136909" cy="4752530"/>
        </p:xfrm>
        <a:graphic>
          <a:graphicData uri="http://schemas.openxmlformats.org/drawingml/2006/table">
            <a:tbl>
              <a:tblPr/>
              <a:tblGrid>
                <a:gridCol w="719376"/>
                <a:gridCol w="474048"/>
                <a:gridCol w="418655"/>
                <a:gridCol w="418655"/>
                <a:gridCol w="1731857"/>
                <a:gridCol w="418655"/>
                <a:gridCol w="1143012"/>
                <a:gridCol w="418655"/>
                <a:gridCol w="418655"/>
                <a:gridCol w="418655"/>
                <a:gridCol w="418655"/>
                <a:gridCol w="418655"/>
                <a:gridCol w="719376"/>
              </a:tblGrid>
              <a:tr h="23360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42621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굴림체"/>
                          <a:ea typeface="굴림체"/>
                        </a:rPr>
                        <a:t>외주명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grid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>
                          <a:solidFill>
                            <a:srgbClr val="000000"/>
                          </a:solidFill>
                          <a:effectLst/>
                          <a:latin typeface="굴림체"/>
                          <a:ea typeface="굴림체"/>
                        </a:rPr>
                        <a:t>출 고 전 표</a:t>
                      </a: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  <a:p>
                      <a:pPr marL="0" marR="0" indent="0" algn="ctr" fontAlgn="base" latinLnBrk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latin typeface="굴림체"/>
                          <a:ea typeface="굴림체"/>
                        </a:rPr>
                        <a:t>═════════════</a:t>
                      </a:r>
                      <a:r>
                        <a:rPr lang="en-US" altLang="ko-KR" sz="1000" b="1" kern="0" spc="0">
                          <a:solidFill>
                            <a:srgbClr val="000000"/>
                          </a:solidFill>
                          <a:effectLst/>
                          <a:latin typeface="굴림체"/>
                          <a:ea typeface="굴림체"/>
                        </a:rPr>
                        <a:t>=============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굴림체"/>
                          <a:ea typeface="굴림체"/>
                        </a:rPr>
                        <a:t>담당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굴림체"/>
                          <a:ea typeface="굴림체"/>
                        </a:rPr>
                        <a:t>󰄫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굴림체"/>
                          <a:ea typeface="굴림체"/>
                        </a:rPr>
                        <a:t>󰄫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  <a:ea typeface="굴림체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42621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굴림체"/>
                          <a:ea typeface="굴림체"/>
                        </a:rPr>
                        <a:t>출고일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굴림체"/>
                          <a:ea typeface="굴림체"/>
                        </a:rPr>
                        <a:t>월 일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  <a:ea typeface="굴림체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33601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413"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굴림체"/>
                          <a:ea typeface="굴림체"/>
                        </a:rPr>
                        <a:t>부 품 번 호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굴림체"/>
                          <a:ea typeface="굴림체"/>
                        </a:rPr>
                        <a:t>부 품 명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굴림체"/>
                          <a:ea typeface="굴림체"/>
                        </a:rPr>
                        <a:t>출고예정수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굴림체"/>
                          <a:ea typeface="굴림체"/>
                        </a:rPr>
                        <a:t>출 고 수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굴림체"/>
                          <a:ea typeface="굴림체"/>
                        </a:rPr>
                        <a:t>잔 수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굴림체"/>
                          <a:ea typeface="굴림체"/>
                        </a:rPr>
                        <a:t>비 고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22815"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1270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1270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1270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22815"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1270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1270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1270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22815"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1270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1270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1270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22815"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1270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1270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1270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54413"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1270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1270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1270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80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&lt;</a:t>
            </a:r>
            <a:r>
              <a:rPr lang="ko-KR" altLang="en-US" dirty="0"/>
              <a:t>그림 </a:t>
            </a:r>
            <a:r>
              <a:rPr lang="en-US" altLang="ko-KR" dirty="0"/>
              <a:t>7-11&gt; </a:t>
            </a:r>
            <a:r>
              <a:rPr lang="ko-KR" altLang="en-US" dirty="0"/>
              <a:t>물류 처리 시스템의 개요</a:t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41" name="_x809268824" descr="EMB0000217c789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8208912" cy="5220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02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&lt;</a:t>
            </a:r>
            <a:r>
              <a:rPr lang="ko-KR" altLang="en-US" dirty="0"/>
              <a:t>그림 </a:t>
            </a:r>
            <a:r>
              <a:rPr lang="en-US" altLang="ko-KR" dirty="0"/>
              <a:t>7-12&gt; </a:t>
            </a:r>
            <a:r>
              <a:rPr lang="ko-KR" altLang="en-US" dirty="0"/>
              <a:t>자재 관리 시스템의 개요</a:t>
            </a:r>
            <a:r>
              <a:rPr lang="en-US" altLang="ko-KR" dirty="0"/>
              <a:t>1</a:t>
            </a:r>
            <a:r>
              <a:rPr lang="ko-KR" altLang="en-US" dirty="0"/>
              <a:t/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1265" name="_x811576752" descr="EMB0000217c78a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6" t="28915" r="17584" b="9016"/>
          <a:stretch>
            <a:fillRect/>
          </a:stretch>
        </p:blipFill>
        <p:spPr bwMode="auto">
          <a:xfrm>
            <a:off x="395536" y="1196752"/>
            <a:ext cx="8424936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38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&lt;</a:t>
            </a:r>
            <a:r>
              <a:rPr lang="ko-KR" altLang="en-US" dirty="0"/>
              <a:t>그림 </a:t>
            </a:r>
            <a:r>
              <a:rPr lang="en-US" altLang="ko-KR" dirty="0"/>
              <a:t>7-13&gt; </a:t>
            </a:r>
            <a:r>
              <a:rPr lang="ko-KR" altLang="en-US" dirty="0"/>
              <a:t>자재 관리 시스템의 개요</a:t>
            </a:r>
            <a:r>
              <a:rPr lang="en-US" altLang="ko-KR" dirty="0"/>
              <a:t>2</a:t>
            </a:r>
            <a:r>
              <a:rPr lang="ko-KR" altLang="en-US" dirty="0"/>
              <a:t/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2289" name="_x376127544" descr="EMB0000217c78a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5" t="15648" r="17088" b="21608"/>
          <a:stretch>
            <a:fillRect/>
          </a:stretch>
        </p:blipFill>
        <p:spPr bwMode="auto">
          <a:xfrm>
            <a:off x="467544" y="1484784"/>
            <a:ext cx="8208912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45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b="1" dirty="0"/>
              <a:t>일반 회계 관리의 데이터베이스 </a:t>
            </a:r>
            <a:r>
              <a:rPr lang="ko-KR" altLang="en-US" dirty="0"/>
              <a:t/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3313" name="_x633150072" descr="EMB0000217c78a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792088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20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질의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및 응답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질의</a:t>
            </a:r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smtClean="0"/>
              <a:t>응답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943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b="1" dirty="0"/>
              <a:t>사례에서 배우자 </a:t>
            </a:r>
            <a:r>
              <a:rPr lang="en-US" altLang="ko-KR" b="1" dirty="0"/>
              <a:t>7</a:t>
            </a:r>
            <a:r>
              <a:rPr lang="ko-KR" altLang="en-US" dirty="0"/>
              <a:t/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b="1" dirty="0"/>
              <a:t>Watson Wyatt</a:t>
            </a:r>
            <a:r>
              <a:rPr lang="ko-KR" altLang="en-US" b="1" dirty="0"/>
              <a:t>의 재해 복구</a:t>
            </a:r>
            <a:endParaRPr lang="ko-KR" altLang="en-US" dirty="0"/>
          </a:p>
          <a:p>
            <a:r>
              <a:rPr lang="ko-KR" altLang="en-US" sz="2000" dirty="0"/>
              <a:t>가장 역사가 깊은 보험산정</a:t>
            </a:r>
            <a:r>
              <a:rPr lang="en-US" altLang="ko-KR" sz="2000" dirty="0"/>
              <a:t>(actuarial)</a:t>
            </a:r>
            <a:r>
              <a:rPr lang="ko-KR" altLang="en-US" sz="2000" dirty="0"/>
              <a:t>회사로 영국에 본부가 있는 </a:t>
            </a:r>
            <a:r>
              <a:rPr lang="en-US" altLang="ko-KR" sz="2000" dirty="0"/>
              <a:t>Fortune</a:t>
            </a:r>
            <a:r>
              <a:rPr lang="ko-KR" altLang="en-US" sz="2000" dirty="0"/>
              <a:t>지에서 발표하는 </a:t>
            </a:r>
            <a:r>
              <a:rPr lang="en-US" altLang="ko-KR" sz="2000" dirty="0"/>
              <a:t>500</a:t>
            </a:r>
            <a:r>
              <a:rPr lang="ko-KR" altLang="en-US" sz="2000" dirty="0"/>
              <a:t>대 다국적 기업의 </a:t>
            </a:r>
            <a:r>
              <a:rPr lang="en-US" altLang="ko-KR" sz="2000" dirty="0"/>
              <a:t>70%</a:t>
            </a:r>
            <a:r>
              <a:rPr lang="ko-KR" altLang="en-US" sz="2000" dirty="0"/>
              <a:t>에 대하여 후생</a:t>
            </a:r>
            <a:r>
              <a:rPr lang="en-US" altLang="ko-KR" sz="2000" dirty="0"/>
              <a:t>, </a:t>
            </a:r>
            <a:r>
              <a:rPr lang="ko-KR" altLang="en-US" sz="2000" dirty="0"/>
              <a:t>인적 자본</a:t>
            </a:r>
            <a:r>
              <a:rPr lang="en-US" altLang="ko-KR" sz="2000" dirty="0"/>
              <a:t>, </a:t>
            </a:r>
            <a:r>
              <a:rPr lang="ko-KR" altLang="en-US" sz="2000" dirty="0"/>
              <a:t>보험과 재무 서비스 및 투자 같은 솔루션 등의 컨설팅을 제공하는 </a:t>
            </a:r>
            <a:r>
              <a:rPr lang="ko-KR" altLang="en-US" sz="2000" dirty="0" smtClean="0"/>
              <a:t>회사</a:t>
            </a:r>
            <a:endParaRPr lang="en-US" altLang="ko-KR" sz="2000" dirty="0" smtClean="0"/>
          </a:p>
          <a:p>
            <a:r>
              <a:rPr lang="ko-KR" altLang="en-US" sz="2000" dirty="0"/>
              <a:t>붕괴 </a:t>
            </a:r>
            <a:r>
              <a:rPr lang="en-US" altLang="ko-KR" sz="2000" dirty="0"/>
              <a:t>2</a:t>
            </a:r>
            <a:r>
              <a:rPr lang="ko-KR" altLang="en-US" sz="2000" dirty="0"/>
              <a:t>시간 후인 화요일 오후 </a:t>
            </a:r>
            <a:r>
              <a:rPr lang="en-US" altLang="ko-KR" sz="2000" dirty="0"/>
              <a:t>6</a:t>
            </a:r>
            <a:r>
              <a:rPr lang="ko-KR" altLang="en-US" sz="2000" dirty="0"/>
              <a:t>시 </a:t>
            </a:r>
            <a:r>
              <a:rPr lang="en-US" altLang="ko-KR" sz="2000" dirty="0"/>
              <a:t>Watson Wyatt </a:t>
            </a:r>
            <a:r>
              <a:rPr lang="ko-KR" altLang="en-US" sz="2000" dirty="0"/>
              <a:t>회사의 </a:t>
            </a:r>
            <a:r>
              <a:rPr lang="ko-KR" altLang="en-US" sz="2000" dirty="0" err="1"/>
              <a:t>비상대응팀은</a:t>
            </a:r>
            <a:r>
              <a:rPr lang="ko-KR" altLang="en-US" sz="2000" dirty="0"/>
              <a:t> 이 회사의 재해 복구 서비스를 가동할 것을 결정</a:t>
            </a:r>
          </a:p>
          <a:p>
            <a:r>
              <a:rPr lang="ko-KR" altLang="en-US" sz="2000" dirty="0"/>
              <a:t>모든 직원들은 자신의 집</a:t>
            </a:r>
            <a:r>
              <a:rPr lang="en-US" altLang="ko-KR" sz="2000" dirty="0"/>
              <a:t>, </a:t>
            </a:r>
            <a:r>
              <a:rPr lang="ko-KR" altLang="en-US" sz="2000" dirty="0" err="1"/>
              <a:t>템스강</a:t>
            </a:r>
            <a:r>
              <a:rPr lang="ko-KR" altLang="en-US" sz="2000" dirty="0"/>
              <a:t> 건너의 복구센터 또는 지점에서 원격근무를 하도록 지시</a:t>
            </a:r>
          </a:p>
          <a:p>
            <a:r>
              <a:rPr lang="en-US" altLang="ko-KR" sz="2000" dirty="0" err="1"/>
              <a:t>비즈니스</a:t>
            </a:r>
            <a:r>
              <a:rPr lang="en-US" altLang="ko-KR" sz="2000" dirty="0"/>
              <a:t> </a:t>
            </a:r>
            <a:r>
              <a:rPr lang="en-US" altLang="ko-KR" sz="2000" dirty="0" err="1"/>
              <a:t>연속성을</a:t>
            </a:r>
            <a:r>
              <a:rPr lang="en-US" altLang="ko-KR" sz="2000" dirty="0"/>
              <a:t> </a:t>
            </a:r>
            <a:r>
              <a:rPr lang="en-US" altLang="ko-KR" sz="2000" dirty="0" err="1"/>
              <a:t>위해</a:t>
            </a:r>
            <a:r>
              <a:rPr lang="en-US" altLang="ko-KR" sz="2000" dirty="0"/>
              <a:t> </a:t>
            </a:r>
            <a:r>
              <a:rPr lang="en-US" altLang="ko-KR" sz="2000" dirty="0" err="1"/>
              <a:t>시행한</a:t>
            </a:r>
            <a:r>
              <a:rPr lang="en-US" altLang="ko-KR" sz="2000" dirty="0"/>
              <a:t> </a:t>
            </a:r>
            <a:r>
              <a:rPr lang="en-US" altLang="ko-KR" sz="2000" dirty="0" err="1"/>
              <a:t>모든</a:t>
            </a:r>
            <a:r>
              <a:rPr lang="en-US" altLang="ko-KR" sz="2000" dirty="0"/>
              <a:t> </a:t>
            </a:r>
            <a:r>
              <a:rPr lang="en-US" altLang="ko-KR" sz="2000" dirty="0" err="1"/>
              <a:t>투자의</a:t>
            </a:r>
            <a:r>
              <a:rPr lang="en-US" altLang="ko-KR" sz="2000" dirty="0"/>
              <a:t> </a:t>
            </a:r>
            <a:r>
              <a:rPr lang="en-US" altLang="ko-KR" sz="2000" dirty="0" err="1"/>
              <a:t>정당성을</a:t>
            </a:r>
            <a:r>
              <a:rPr lang="en-US" altLang="ko-KR" sz="2000" dirty="0"/>
              <a:t> </a:t>
            </a:r>
            <a:r>
              <a:rPr lang="en-US" altLang="ko-KR" sz="2000" dirty="0" err="1"/>
              <a:t>정말로</a:t>
            </a:r>
            <a:r>
              <a:rPr lang="en-US" altLang="ko-KR" sz="2000" dirty="0"/>
              <a:t> </a:t>
            </a:r>
            <a:r>
              <a:rPr lang="en-US" altLang="ko-KR" sz="2000" dirty="0" err="1"/>
              <a:t>입증한</a:t>
            </a:r>
            <a:r>
              <a:rPr lang="en-US" altLang="ko-KR" sz="2000" dirty="0"/>
              <a:t> 것</a:t>
            </a:r>
          </a:p>
          <a:p>
            <a:r>
              <a:rPr lang="ko-KR" altLang="en-US" sz="2000" dirty="0"/>
              <a:t>가상 시나리오를 실행하여 시스템을 시험해 왔지만 올바른 복합적 예방책을 수립했다는 것을 알게 한 사건</a:t>
            </a:r>
          </a:p>
          <a:p>
            <a:r>
              <a:rPr lang="ko-KR" altLang="en-US" sz="2000" dirty="0"/>
              <a:t>비즈니스의 연속성에 대한 예방조치는 보험에 가입하는 것과 같으며 그 계획이 실질적으로 작동한다는 것을 알았을 때 엄청난 </a:t>
            </a:r>
            <a:r>
              <a:rPr lang="ko-KR" altLang="en-US" sz="2000" dirty="0" smtClean="0"/>
              <a:t>안도감을</a:t>
            </a:r>
            <a:r>
              <a:rPr lang="en-US" altLang="ko-KR" sz="2000" dirty="0" smtClean="0"/>
              <a:t> </a:t>
            </a:r>
            <a:r>
              <a:rPr lang="ko-KR" altLang="en-US" sz="2000" dirty="0" smtClean="0"/>
              <a:t>느낌</a:t>
            </a:r>
            <a:r>
              <a:rPr lang="en-US" altLang="ko-KR" sz="2000" dirty="0" smtClean="0"/>
              <a:t>. </a:t>
            </a:r>
            <a:endParaRPr lang="ko-KR" altLang="en-US" sz="2000" dirty="0"/>
          </a:p>
          <a:p>
            <a:endParaRPr lang="ko-KR" altLang="en-US" sz="2000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6275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&lt;</a:t>
            </a:r>
            <a:r>
              <a:rPr lang="ko-KR" altLang="en-US" dirty="0"/>
              <a:t>그림 </a:t>
            </a:r>
            <a:r>
              <a:rPr lang="en-US" altLang="ko-KR" dirty="0"/>
              <a:t>7-1&gt; </a:t>
            </a:r>
            <a:r>
              <a:rPr lang="ko-KR" altLang="en-US" dirty="0"/>
              <a:t>물류 활동의 기업에서의 위치</a:t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195428520" descr="EMB000026cc2dd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7" t="43042" r="41827" b="27110"/>
          <a:stretch>
            <a:fillRect/>
          </a:stretch>
        </p:blipFill>
        <p:spPr bwMode="auto">
          <a:xfrm>
            <a:off x="539552" y="1196752"/>
            <a:ext cx="7848872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57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(3) </a:t>
            </a:r>
            <a:r>
              <a:rPr lang="ko-KR" altLang="en-US" dirty="0"/>
              <a:t>물류의 필요성</a:t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base"/>
            <a:r>
              <a:rPr lang="ko-KR" altLang="en-US" dirty="0"/>
              <a:t>① 생산부문의 합리화를 통한 생산비의 절감에는 </a:t>
            </a:r>
            <a:r>
              <a:rPr lang="ko-KR" altLang="en-US" dirty="0" smtClean="0"/>
              <a:t>한계</a:t>
            </a:r>
            <a:r>
              <a:rPr lang="en-US" altLang="ko-KR" dirty="0" smtClean="0"/>
              <a:t>.</a:t>
            </a:r>
            <a:endParaRPr lang="ko-KR" altLang="en-US" dirty="0"/>
          </a:p>
          <a:p>
            <a:pPr fontAlgn="base"/>
            <a:r>
              <a:rPr lang="ko-KR" altLang="en-US" dirty="0"/>
              <a:t>② </a:t>
            </a:r>
            <a:r>
              <a:rPr lang="ko-KR" altLang="en-US" dirty="0" err="1"/>
              <a:t>물류비</a:t>
            </a:r>
            <a:r>
              <a:rPr lang="en-US" altLang="ko-KR" dirty="0"/>
              <a:t>(</a:t>
            </a:r>
            <a:r>
              <a:rPr lang="ko-KR" altLang="en-US" dirty="0"/>
              <a:t>수송</a:t>
            </a:r>
            <a:r>
              <a:rPr lang="en-US" altLang="ko-KR" dirty="0"/>
              <a:t>, </a:t>
            </a:r>
            <a:r>
              <a:rPr lang="ko-KR" altLang="en-US" dirty="0"/>
              <a:t>포장</a:t>
            </a:r>
            <a:r>
              <a:rPr lang="en-US" altLang="ko-KR" dirty="0"/>
              <a:t>, </a:t>
            </a:r>
            <a:r>
              <a:rPr lang="ko-KR" altLang="en-US" dirty="0"/>
              <a:t>하역</a:t>
            </a:r>
            <a:r>
              <a:rPr lang="en-US" altLang="ko-KR" dirty="0"/>
              <a:t>, </a:t>
            </a:r>
            <a:r>
              <a:rPr lang="ko-KR" altLang="en-US" dirty="0"/>
              <a:t>보관</a:t>
            </a:r>
            <a:r>
              <a:rPr lang="en-US" altLang="ko-KR" dirty="0"/>
              <a:t>, </a:t>
            </a:r>
            <a:r>
              <a:rPr lang="ko-KR" altLang="en-US" dirty="0"/>
              <a:t>정보</a:t>
            </a:r>
            <a:r>
              <a:rPr lang="en-US" altLang="ko-KR" dirty="0"/>
              <a:t>)</a:t>
            </a:r>
            <a:r>
              <a:rPr lang="ko-KR" altLang="en-US" dirty="0"/>
              <a:t>는 매년 증가하는 </a:t>
            </a:r>
            <a:r>
              <a:rPr lang="ko-KR" altLang="en-US" dirty="0" smtClean="0"/>
              <a:t>경향</a:t>
            </a:r>
            <a:r>
              <a:rPr lang="en-US" altLang="ko-KR" dirty="0" smtClean="0"/>
              <a:t>.</a:t>
            </a:r>
            <a:endParaRPr lang="ko-KR" altLang="en-US" dirty="0"/>
          </a:p>
          <a:p>
            <a:pPr fontAlgn="base"/>
            <a:r>
              <a:rPr lang="ko-KR" altLang="en-US" dirty="0"/>
              <a:t>③ 기업 간 경쟁의 승리는 물류에 있다는 의식이 </a:t>
            </a:r>
            <a:r>
              <a:rPr lang="ko-KR" altLang="en-US" dirty="0" smtClean="0"/>
              <a:t>고취</a:t>
            </a:r>
            <a:r>
              <a:rPr lang="en-US" altLang="ko-KR" dirty="0" smtClean="0"/>
              <a:t>.</a:t>
            </a:r>
            <a:endParaRPr lang="ko-KR" altLang="en-US" dirty="0"/>
          </a:p>
          <a:p>
            <a:pPr fontAlgn="base"/>
            <a:r>
              <a:rPr lang="ko-KR" altLang="en-US" dirty="0"/>
              <a:t>④ 고객의 욕구가 전문화</a:t>
            </a:r>
            <a:r>
              <a:rPr lang="en-US" altLang="ko-KR" dirty="0"/>
              <a:t>, </a:t>
            </a:r>
            <a:r>
              <a:rPr lang="ko-KR" altLang="en-US" dirty="0"/>
              <a:t>다양화</a:t>
            </a:r>
            <a:r>
              <a:rPr lang="en-US" altLang="ko-KR" dirty="0"/>
              <a:t>, </a:t>
            </a:r>
            <a:r>
              <a:rPr lang="ko-KR" altLang="en-US" dirty="0"/>
              <a:t>고도화됨에 따라 고객에게 따른 서비스가 </a:t>
            </a:r>
            <a:r>
              <a:rPr lang="ko-KR" altLang="en-US" dirty="0" smtClean="0"/>
              <a:t>중요시됨</a:t>
            </a:r>
            <a:r>
              <a:rPr lang="en-US" altLang="ko-KR" dirty="0" smtClean="0"/>
              <a:t>.</a:t>
            </a:r>
            <a:endParaRPr lang="ko-KR" altLang="en-US" dirty="0"/>
          </a:p>
          <a:p>
            <a:pPr fontAlgn="base"/>
            <a:r>
              <a:rPr lang="ko-KR" altLang="en-US" dirty="0"/>
              <a:t>⑤ 모든 활동을 통제할 수 있는 정보화의 발달이 현저하게 빨리 진행되고 </a:t>
            </a:r>
            <a:r>
              <a:rPr lang="ko-KR" altLang="en-US" dirty="0" smtClean="0"/>
              <a:t>있음</a:t>
            </a:r>
            <a:r>
              <a:rPr lang="en-US" altLang="ko-KR" dirty="0" smtClean="0"/>
              <a:t>.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238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&lt;</a:t>
            </a:r>
            <a:r>
              <a:rPr lang="ko-KR" altLang="en-US" dirty="0"/>
              <a:t>그림 </a:t>
            </a:r>
            <a:r>
              <a:rPr lang="en-US" altLang="ko-KR" dirty="0"/>
              <a:t>7-2&gt; </a:t>
            </a:r>
            <a:r>
              <a:rPr lang="ko-KR" altLang="en-US" dirty="0"/>
              <a:t>재고 대장 양식의 일부</a:t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49" name="_x195428280" descr="EMB000026cc2de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" t="16965" r="17679" b="40967"/>
          <a:stretch>
            <a:fillRect/>
          </a:stretch>
        </p:blipFill>
        <p:spPr bwMode="auto">
          <a:xfrm>
            <a:off x="683568" y="980728"/>
            <a:ext cx="7848871" cy="547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9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&lt;</a:t>
            </a:r>
            <a:r>
              <a:rPr lang="en-US" altLang="ko-KR" dirty="0" err="1"/>
              <a:t>그림</a:t>
            </a:r>
            <a:r>
              <a:rPr lang="en-US" altLang="ko-KR" dirty="0"/>
              <a:t> 7-4&gt; </a:t>
            </a:r>
            <a:r>
              <a:rPr lang="en-US" altLang="ko-KR" dirty="0" err="1"/>
              <a:t>입고지시서의</a:t>
            </a:r>
            <a:r>
              <a:rPr lang="en-US" altLang="ko-KR" dirty="0"/>
              <a:t> </a:t>
            </a:r>
            <a:r>
              <a:rPr lang="en-US" altLang="ko-KR" dirty="0" err="1"/>
              <a:t>양식</a:t>
            </a:r>
            <a:r>
              <a:rPr lang="en-US" altLang="ko-KR" dirty="0"/>
              <a:t/>
            </a:r>
            <a:br>
              <a:rPr lang="en-US" altLang="ko-KR" dirty="0"/>
            </a:br>
            <a:endParaRPr lang="ko-KR" altLang="en-US" dirty="0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986058"/>
              </p:ext>
            </p:extLst>
          </p:nvPr>
        </p:nvGraphicFramePr>
        <p:xfrm>
          <a:off x="899590" y="1268758"/>
          <a:ext cx="7560842" cy="4536503"/>
        </p:xfrm>
        <a:graphic>
          <a:graphicData uri="http://schemas.openxmlformats.org/drawingml/2006/table">
            <a:tbl>
              <a:tblPr/>
              <a:tblGrid>
                <a:gridCol w="1935510"/>
                <a:gridCol w="406253"/>
                <a:gridCol w="406253"/>
                <a:gridCol w="406253"/>
                <a:gridCol w="406253"/>
                <a:gridCol w="406253"/>
                <a:gridCol w="406253"/>
                <a:gridCol w="406253"/>
                <a:gridCol w="1187654"/>
                <a:gridCol w="406253"/>
                <a:gridCol w="1187654"/>
              </a:tblGrid>
              <a:tr h="559441">
                <a:tc rowSpan="2"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>
                          <a:solidFill>
                            <a:srgbClr val="000000"/>
                          </a:solidFill>
                          <a:effectLst/>
                          <a:latin typeface="굴림체"/>
                          <a:ea typeface="굴림체"/>
                        </a:rPr>
                        <a:t>입 고 지 시 서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441">
                <a:tc gridSpan="3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0416">
                <a:tc gridSpan="11">
                  <a:txBody>
                    <a:bodyPr/>
                    <a:lstStyle/>
                    <a:p>
                      <a:endParaRPr lang="ko-KR" altLang="en-US"/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55944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latin typeface="굴림체"/>
                          <a:ea typeface="굴림체"/>
                        </a:rPr>
                        <a:t>작 성 일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latin typeface="굴림체"/>
                          <a:ea typeface="굴림체"/>
                        </a:rPr>
                        <a:t>입 고 일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559441"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latin typeface="굴림체"/>
                          <a:ea typeface="굴림체"/>
                        </a:rPr>
                        <a:t>품 목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latin typeface="굴림체"/>
                          <a:ea typeface="굴림체"/>
                        </a:rPr>
                        <a:t>품 명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latin typeface="굴림체"/>
                          <a:ea typeface="굴림체"/>
                        </a:rPr>
                        <a:t>수 량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latin typeface="굴림체"/>
                          <a:ea typeface="굴림체"/>
                        </a:rPr>
                        <a:t>비 고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559441">
                <a:tc gridSpan="2">
                  <a:txBody>
                    <a:bodyPr/>
                    <a:lstStyle/>
                    <a:p>
                      <a:pPr marL="6350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6350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6350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559441">
                <a:tc gridSpan="2">
                  <a:txBody>
                    <a:bodyPr/>
                    <a:lstStyle/>
                    <a:p>
                      <a:pPr marL="6350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6350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6350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559441">
                <a:tc gridSpan="2">
                  <a:txBody>
                    <a:bodyPr/>
                    <a:lstStyle/>
                    <a:p>
                      <a:pPr marL="6350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6350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6350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855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(8) </a:t>
            </a:r>
            <a:r>
              <a:rPr lang="ko-KR" altLang="en-US" dirty="0"/>
              <a:t>표준 물류 바코드</a:t>
            </a:r>
            <a:br>
              <a:rPr lang="ko-KR" altLang="en-US" dirty="0"/>
            </a:b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061901"/>
              </p:ext>
            </p:extLst>
          </p:nvPr>
        </p:nvGraphicFramePr>
        <p:xfrm>
          <a:off x="971600" y="1840701"/>
          <a:ext cx="7488830" cy="1871773"/>
        </p:xfrm>
        <a:graphic>
          <a:graphicData uri="http://schemas.openxmlformats.org/drawingml/2006/table">
            <a:tbl>
              <a:tblPr/>
              <a:tblGrid>
                <a:gridCol w="1199108"/>
                <a:gridCol w="1199108"/>
                <a:gridCol w="1199108"/>
                <a:gridCol w="1199108"/>
                <a:gridCol w="1199108"/>
                <a:gridCol w="1493290"/>
              </a:tblGrid>
              <a:tr h="868219">
                <a:tc gridSpan="5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-5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물류바코드</a:t>
                      </a:r>
                      <a:r>
                        <a:rPr lang="en-US" altLang="ko-KR" sz="1400" kern="0" spc="-5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(EAN</a:t>
                      </a:r>
                      <a:r>
                        <a:rPr lang="ko-KR" altLang="en-US" sz="1400" kern="0" spc="-5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－</a:t>
                      </a:r>
                      <a:r>
                        <a:rPr lang="en-US" altLang="ko-KR" sz="1400" kern="0" spc="-5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14)</a:t>
                      </a:r>
                      <a:r>
                        <a:rPr lang="ko-KR" altLang="en-US" sz="1400" kern="0" spc="-5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의 체계</a:t>
                      </a:r>
                      <a:endParaRPr lang="ko-KR" altLang="en-US" sz="1400" kern="0" spc="-50" dirty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-5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바코드 심벌</a:t>
                      </a:r>
                      <a:endParaRPr lang="ko-KR" altLang="en-US" sz="1400" kern="0" spc="-50" dirty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89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5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L</a:t>
                      </a:r>
                      <a:endParaRPr lang="en-US" sz="1400" kern="0" spc="-5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5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880</a:t>
                      </a:r>
                      <a:endParaRPr lang="en-US" sz="1400" kern="0" spc="-5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5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MIM2M3M4</a:t>
                      </a:r>
                      <a:endParaRPr lang="en-US" sz="1400" kern="0" spc="-5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5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I1I2I3I4I5</a:t>
                      </a:r>
                      <a:endParaRPr lang="en-US" sz="1400" kern="0" spc="-5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5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C⁄D</a:t>
                      </a:r>
                      <a:endParaRPr lang="en-US" sz="1400" kern="0" spc="-5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65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물류식별코드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-5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국가식별코드</a:t>
                      </a:r>
                      <a:endParaRPr lang="ko-KR" altLang="en-US" sz="1400" kern="0" spc="-5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-5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제조업체모드</a:t>
                      </a:r>
                      <a:endParaRPr lang="ko-KR" altLang="en-US" sz="1400" kern="0" spc="-5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-5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상품품목코드</a:t>
                      </a:r>
                      <a:endParaRPr lang="ko-KR" altLang="en-US" sz="1400" kern="0" spc="-5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-50" dirty="0" err="1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체크디지트</a:t>
                      </a:r>
                      <a:endParaRPr lang="ko-KR" altLang="en-US" sz="1400" kern="0" spc="-50" dirty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9889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-5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(1</a:t>
                      </a:r>
                      <a:r>
                        <a:rPr lang="ko-KR" altLang="en-US" sz="1400" kern="0" spc="-5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자리</a:t>
                      </a:r>
                      <a:r>
                        <a:rPr lang="en-US" altLang="ko-KR" sz="1400" kern="0" spc="-5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)</a:t>
                      </a:r>
                      <a:endParaRPr lang="ko-KR" altLang="en-US" sz="1400" kern="0" spc="-5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-5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(3</a:t>
                      </a:r>
                      <a:r>
                        <a:rPr lang="ko-KR" altLang="en-US" sz="1400" kern="0" spc="-5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자리</a:t>
                      </a:r>
                      <a:r>
                        <a:rPr lang="en-US" altLang="ko-KR" sz="1400" kern="0" spc="-5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)</a:t>
                      </a:r>
                      <a:endParaRPr lang="ko-KR" altLang="en-US" sz="1400" kern="0" spc="-5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-5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(4</a:t>
                      </a:r>
                      <a:r>
                        <a:rPr lang="ko-KR" altLang="en-US" sz="1400" kern="0" spc="-5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자리</a:t>
                      </a:r>
                      <a:r>
                        <a:rPr lang="en-US" altLang="ko-KR" sz="1400" kern="0" spc="-5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)</a:t>
                      </a:r>
                      <a:endParaRPr lang="ko-KR" altLang="en-US" sz="1400" kern="0" spc="-5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-5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(5</a:t>
                      </a:r>
                      <a:r>
                        <a:rPr lang="ko-KR" altLang="en-US" sz="1400" kern="0" spc="-5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자리</a:t>
                      </a:r>
                      <a:r>
                        <a:rPr lang="en-US" altLang="ko-KR" sz="1400" kern="0" spc="-5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)</a:t>
                      </a:r>
                      <a:endParaRPr lang="ko-KR" altLang="en-US" sz="1400" kern="0" spc="-5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-5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(1</a:t>
                      </a:r>
                      <a:r>
                        <a:rPr lang="ko-KR" altLang="en-US" sz="1400" kern="0" spc="-5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자리</a:t>
                      </a:r>
                      <a:r>
                        <a:rPr lang="en-US" altLang="ko-KR" sz="1400" kern="0" spc="-5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)</a:t>
                      </a:r>
                      <a:endParaRPr lang="ko-KR" altLang="en-US" sz="1400" kern="0" spc="-50" dirty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145" name="_x812473312" descr="EMB0000217c788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924944"/>
            <a:ext cx="895350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2569830" y="3923764"/>
            <a:ext cx="3634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ko-KR" altLang="en-US" dirty="0"/>
              <a:t>물류식별코드</a:t>
            </a:r>
            <a:r>
              <a:rPr lang="en-US" altLang="ko-KR" dirty="0"/>
              <a:t>(Indicator) </a:t>
            </a:r>
            <a:r>
              <a:rPr lang="ko-KR" altLang="en-US" dirty="0"/>
              <a:t>설정방법</a:t>
            </a: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3684415"/>
              </p:ext>
            </p:extLst>
          </p:nvPr>
        </p:nvGraphicFramePr>
        <p:xfrm>
          <a:off x="755576" y="4437111"/>
          <a:ext cx="7632848" cy="1872209"/>
        </p:xfrm>
        <a:graphic>
          <a:graphicData uri="http://schemas.openxmlformats.org/drawingml/2006/table">
            <a:tbl>
              <a:tblPr/>
              <a:tblGrid>
                <a:gridCol w="1326164"/>
                <a:gridCol w="6306684"/>
              </a:tblGrid>
              <a:tr h="40215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물류식별코드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5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의</a:t>
                      </a:r>
                      <a:r>
                        <a:rPr lang="ko-KR" altLang="en-US" sz="1200" kern="0" spc="-50" dirty="0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	</a:t>
                      </a:r>
                      <a:r>
                        <a:rPr lang="ko-KR" altLang="en-US" sz="1200" kern="0" spc="-5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미</a:t>
                      </a:r>
                      <a:endParaRPr lang="ko-KR" altLang="en-US" sz="1200" kern="0" spc="-50" dirty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</a:tr>
              <a:tr h="40215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-5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중고딕"/>
                        </a:rPr>
                        <a:t>0</a:t>
                      </a:r>
                      <a:endParaRPr lang="en-US" sz="1200" kern="0" spc="-5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5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∙</a:t>
                      </a:r>
                      <a:r>
                        <a:rPr lang="en-US" altLang="ko-KR" sz="1200" kern="0" spc="-5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중고딕"/>
                        </a:rPr>
                        <a:t>KAN</a:t>
                      </a:r>
                      <a:r>
                        <a:rPr lang="ko-KR" altLang="en-US" sz="1200" kern="0" spc="-5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－</a:t>
                      </a:r>
                      <a:r>
                        <a:rPr lang="en-US" altLang="ko-KR" sz="1200" kern="0" spc="-5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중고딕"/>
                        </a:rPr>
                        <a:t>13, UPC </a:t>
                      </a:r>
                      <a:r>
                        <a:rPr lang="ko-KR" altLang="en-US" sz="1200" kern="0" spc="-5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등 다른 코드를 나타내는 지시자의 기능을 함</a:t>
                      </a:r>
                      <a:endParaRPr lang="ko-KR" altLang="en-US" sz="1200" kern="0" spc="-50" dirty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574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-5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중고딕"/>
                        </a:rPr>
                        <a:t>1</a:t>
                      </a:r>
                      <a:r>
                        <a:rPr lang="en-US" sz="1200" kern="0" spc="-5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～</a:t>
                      </a:r>
                      <a:r>
                        <a:rPr lang="en-US" sz="1200" kern="0" spc="-5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중고딕"/>
                        </a:rPr>
                        <a:t>8</a:t>
                      </a:r>
                      <a:endParaRPr lang="en-US" sz="1200" kern="0" spc="-5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0" marR="0" indent="-114300" algn="just" fontAlgn="base" latinLnBrk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5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∙</a:t>
                      </a:r>
                      <a:r>
                        <a:rPr lang="ko-KR" altLang="en-US" sz="1200" kern="0" spc="-50" dirty="0" err="1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물류단위안에</a:t>
                      </a:r>
                      <a:r>
                        <a:rPr lang="ko-KR" altLang="en-US" sz="1200" kern="0" spc="-5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 동일한 제품만이 들어있는 경우</a:t>
                      </a:r>
                      <a:r>
                        <a:rPr lang="en-US" altLang="ko-KR" sz="1200" kern="0" spc="-5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중고딕"/>
                        </a:rPr>
                        <a:t>, </a:t>
                      </a:r>
                      <a:r>
                        <a:rPr lang="ko-KR" altLang="en-US" sz="1200" kern="0" spc="-5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물류식별코드는 물류단위에 포장된 상품 </a:t>
                      </a:r>
                      <a:r>
                        <a:rPr lang="ko-KR" altLang="en-US" sz="1200" kern="0" spc="-50" dirty="0" err="1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입수량의</a:t>
                      </a:r>
                      <a:r>
                        <a:rPr lang="ko-KR" altLang="en-US" sz="1200" kern="0" spc="-5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 차이를 구분</a:t>
                      </a:r>
                      <a:endParaRPr lang="ko-KR" altLang="en-US" sz="1200" kern="0" spc="-50" dirty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15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-5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중고딕"/>
                        </a:rPr>
                        <a:t>9</a:t>
                      </a:r>
                      <a:endParaRPr lang="en-US" sz="1200" kern="0" spc="-5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5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∙</a:t>
                      </a:r>
                      <a:r>
                        <a:rPr lang="ko-KR" altLang="en-US" sz="1200" kern="0" spc="-50" dirty="0" err="1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주심벌뒤에</a:t>
                      </a:r>
                      <a:r>
                        <a:rPr lang="ko-KR" altLang="en-US" sz="1200" kern="0" spc="-5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 </a:t>
                      </a:r>
                      <a:r>
                        <a:rPr lang="ko-KR" altLang="en-US" sz="1200" kern="0" spc="-50" dirty="0" err="1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추가형</a:t>
                      </a:r>
                      <a:r>
                        <a:rPr lang="ko-KR" altLang="en-US" sz="1200" kern="0" spc="-5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 코드가 부가되어 있음을 표시</a:t>
                      </a:r>
                      <a:endParaRPr lang="ko-KR" altLang="en-US" sz="1200" kern="0" spc="-50" dirty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787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&lt;</a:t>
            </a:r>
            <a:r>
              <a:rPr lang="ko-KR" altLang="en-US" dirty="0"/>
              <a:t>그림 </a:t>
            </a:r>
            <a:r>
              <a:rPr lang="en-US" altLang="ko-KR" dirty="0"/>
              <a:t>7-9&gt; </a:t>
            </a:r>
            <a:r>
              <a:rPr lang="ko-KR" altLang="en-US" dirty="0"/>
              <a:t>물류식별코드 및 상품품목코드 </a:t>
            </a:r>
            <a:r>
              <a:rPr lang="ko-KR" altLang="en-US" dirty="0" err="1"/>
              <a:t>설정예</a:t>
            </a:r>
            <a:r>
              <a:rPr lang="ko-KR" altLang="en-US" dirty="0"/>
              <a:t/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7169" name="_x633150864" descr="EMB0000217c7890"/>
          <p:cNvPicPr>
            <a:picLocks noChangeAspect="1" noChangeArrowheads="1"/>
          </p:cNvPicPr>
          <p:nvPr/>
        </p:nvPicPr>
        <p:blipFill>
          <a:blip r:embed="rId2">
            <a:lum bright="14000"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628800"/>
            <a:ext cx="8090099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34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/>
              <a:t>상품코드 설정방법</a:t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물류단위</a:t>
            </a:r>
            <a:r>
              <a:rPr lang="en-US" altLang="ko-KR" dirty="0"/>
              <a:t>(</a:t>
            </a:r>
            <a:r>
              <a:rPr lang="ko-KR" altLang="en-US" dirty="0"/>
              <a:t>박스</a:t>
            </a:r>
            <a:r>
              <a:rPr lang="en-US" altLang="ko-KR" dirty="0"/>
              <a:t>)</a:t>
            </a:r>
            <a:r>
              <a:rPr lang="ko-KR" altLang="en-US" dirty="0"/>
              <a:t>가 동일품목의 상품만을 포함하고 있는 경우에는 상품품목코드는 변하지 않는다</a:t>
            </a:r>
            <a:r>
              <a:rPr lang="en-US" altLang="ko-KR" dirty="0" smtClean="0"/>
              <a:t>.</a:t>
            </a:r>
          </a:p>
          <a:p>
            <a:endParaRPr lang="ko-KR" altLang="en-US" dirty="0"/>
          </a:p>
          <a:p>
            <a:r>
              <a:rPr lang="ko-KR" altLang="en-US" dirty="0"/>
              <a:t>물류 단위 내에 서로 다른 상품이 포장된 경우</a:t>
            </a:r>
            <a:r>
              <a:rPr lang="en-US" altLang="ko-KR" dirty="0"/>
              <a:t>, EAN</a:t>
            </a:r>
            <a:r>
              <a:rPr lang="ko-KR" altLang="en-US" dirty="0"/>
              <a:t>－</a:t>
            </a:r>
            <a:r>
              <a:rPr lang="en-US" altLang="ko-KR" dirty="0"/>
              <a:t>14</a:t>
            </a:r>
            <a:r>
              <a:rPr lang="ko-KR" altLang="en-US" dirty="0"/>
              <a:t>의 품목코드는 </a:t>
            </a:r>
            <a:r>
              <a:rPr lang="en-US" altLang="ko-KR" dirty="0"/>
              <a:t>KAN</a:t>
            </a:r>
            <a:r>
              <a:rPr lang="ko-KR" altLang="en-US" dirty="0"/>
              <a:t>코드의 상품품목코드와는 반드시 다르게 설정한다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3360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621</Words>
  <Application>Microsoft Office PowerPoint</Application>
  <PresentationFormat>화면 슬라이드 쇼(4:3)</PresentationFormat>
  <Paragraphs>126</Paragraphs>
  <Slides>16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17" baseType="lpstr">
      <vt:lpstr>Office 테마</vt:lpstr>
      <vt:lpstr>07. 물류와 회계정보시스템 </vt:lpstr>
      <vt:lpstr>사례에서 배우자 7 </vt:lpstr>
      <vt:lpstr>&lt;그림 7-1&gt; 물류 활동의 기업에서의 위치 </vt:lpstr>
      <vt:lpstr>(3) 물류의 필요성 </vt:lpstr>
      <vt:lpstr>&lt;그림 7-2&gt; 재고 대장 양식의 일부 </vt:lpstr>
      <vt:lpstr>&lt;그림 7-4&gt; 입고지시서의 양식 </vt:lpstr>
      <vt:lpstr>(8) 표준 물류 바코드 </vt:lpstr>
      <vt:lpstr>&lt;그림 7-9&gt; 물류식별코드 및 상품품목코드 설정예 </vt:lpstr>
      <vt:lpstr>상품코드 설정방법 </vt:lpstr>
      <vt:lpstr>&lt;그림 7-10&gt; 화물 운송 주선업자 신고서 양식 </vt:lpstr>
      <vt:lpstr>&lt;그림 7-10&gt; 출고 전표의 양식 </vt:lpstr>
      <vt:lpstr>&lt;그림 7-11&gt; 물류 처리 시스템의 개요 </vt:lpstr>
      <vt:lpstr>&lt;그림 7-12&gt; 자재 관리 시스템의 개요1 </vt:lpstr>
      <vt:lpstr>&lt;그림 7-13&gt; 자재 관리 시스템의 개요2 </vt:lpstr>
      <vt:lpstr>일반 회계 관리의 데이터베이스  </vt:lpstr>
      <vt:lpstr>질의 및 응답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07. 물류와 회계정보시스템 </dc:title>
  <dc:creator>USER</dc:creator>
  <cp:lastModifiedBy>USER</cp:lastModifiedBy>
  <cp:revision>9</cp:revision>
  <dcterms:created xsi:type="dcterms:W3CDTF">2018-06-27T07:39:43Z</dcterms:created>
  <dcterms:modified xsi:type="dcterms:W3CDTF">2018-06-28T16:01:01Z</dcterms:modified>
</cp:coreProperties>
</file>