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78" r:id="rId8"/>
    <p:sldId id="279" r:id="rId9"/>
    <p:sldId id="280" r:id="rId10"/>
    <p:sldId id="281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7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0673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6182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566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242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50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25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13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319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8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446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957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FECF5-BC88-4062-A993-D58887ADD7D1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630F2-7F1A-48D2-A77B-E1358B18E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083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b="1" dirty="0" smtClean="0"/>
              <a:t>08. </a:t>
            </a:r>
            <a:r>
              <a:rPr lang="ko-KR" altLang="en-US" b="1" dirty="0" smtClean="0"/>
              <a:t>무역과 </a:t>
            </a:r>
            <a:r>
              <a:rPr lang="ko-KR" altLang="en-US" b="1" dirty="0"/>
              <a:t>회계정보시스템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1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무역관리</a:t>
            </a:r>
            <a:endParaRPr lang="ko-KR" altLang="en-US" dirty="0"/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무역의 개요</a:t>
            </a:r>
            <a:endParaRPr lang="ko-KR" altLang="en-US" dirty="0"/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무역 관리 업무</a:t>
            </a:r>
            <a:endParaRPr lang="ko-KR" altLang="en-US" dirty="0"/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무역 서류 및 장부</a:t>
            </a:r>
            <a:endParaRPr lang="ko-KR" altLang="en-US" dirty="0"/>
          </a:p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2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무역처리시스템</a:t>
            </a:r>
            <a:endParaRPr lang="ko-KR" altLang="en-US" dirty="0"/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수출 프로세스 흐름도</a:t>
            </a:r>
            <a:endParaRPr lang="ko-KR" altLang="en-US" dirty="0"/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수입 프로세스 흐름도</a:t>
            </a:r>
            <a:endParaRPr lang="ko-KR" altLang="en-US" dirty="0"/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수입 및 수출 데이터 모형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579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질의 및 응답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질의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smtClean="0"/>
              <a:t>응</a:t>
            </a:r>
            <a:r>
              <a:rPr lang="ko-KR" altLang="en-US"/>
              <a:t>답</a:t>
            </a:r>
          </a:p>
        </p:txBody>
      </p:sp>
    </p:spTree>
    <p:extLst>
      <p:ext uri="{BB962C8B-B14F-4D97-AF65-F5344CB8AC3E}">
        <p14:creationId xmlns:p14="http://schemas.microsoft.com/office/powerpoint/2010/main" val="158736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/>
              <a:t>사례에서 배우자 </a:t>
            </a:r>
            <a:r>
              <a:rPr lang="en-US" altLang="ko-KR" b="1" dirty="0"/>
              <a:t>8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en-US" altLang="ko-KR" b="1" dirty="0"/>
              <a:t>NEC</a:t>
            </a:r>
            <a:r>
              <a:rPr lang="ko-KR" altLang="en-US" b="1" dirty="0"/>
              <a:t>의 내부통제 미흡</a:t>
            </a:r>
            <a:endParaRPr lang="ko-KR" altLang="en-US" dirty="0"/>
          </a:p>
          <a:p>
            <a:r>
              <a:rPr lang="en-US" altLang="ko-KR" sz="2000" dirty="0"/>
              <a:t>2007</a:t>
            </a:r>
            <a:r>
              <a:rPr lang="ko-KR" altLang="en-US" sz="2000" dirty="0"/>
              <a:t>년 </a:t>
            </a:r>
            <a:r>
              <a:rPr lang="en-US" altLang="ko-KR" sz="2000" dirty="0" smtClean="0"/>
              <a:t>9</a:t>
            </a:r>
            <a:r>
              <a:rPr lang="ko-KR" altLang="en-US" sz="2000" dirty="0" smtClean="0"/>
              <a:t>월 </a:t>
            </a:r>
            <a:r>
              <a:rPr lang="ko-KR" altLang="en-US" sz="2000" dirty="0"/>
              <a:t>일본에 본부를 둔 전자회사인 </a:t>
            </a:r>
            <a:r>
              <a:rPr lang="en-US" altLang="ko-KR" sz="2000" dirty="0" smtClean="0"/>
              <a:t>NEC:</a:t>
            </a:r>
            <a:r>
              <a:rPr lang="ko-KR" altLang="en-US" sz="2000" dirty="0" smtClean="0"/>
              <a:t> </a:t>
            </a:r>
            <a:r>
              <a:rPr lang="en-US" altLang="ko-KR" sz="2000" dirty="0"/>
              <a:t>SEC</a:t>
            </a:r>
            <a:r>
              <a:rPr lang="ko-KR" altLang="en-US" sz="2000" dirty="0"/>
              <a:t>에서 등재할 것을 요구하는 재무 분석을 완료할 수 없었다고 </a:t>
            </a:r>
            <a:r>
              <a:rPr lang="ko-KR" altLang="en-US" sz="2000" dirty="0" smtClean="0"/>
              <a:t>공표</a:t>
            </a:r>
            <a:endParaRPr lang="en-US" altLang="ko-KR" sz="2000" dirty="0" smtClean="0"/>
          </a:p>
          <a:p>
            <a:r>
              <a:rPr lang="en-US" altLang="ko-KR" sz="2000" dirty="0"/>
              <a:t>1995</a:t>
            </a:r>
            <a:r>
              <a:rPr lang="ko-KR" altLang="en-US" sz="2000" dirty="0"/>
              <a:t>년과 </a:t>
            </a:r>
            <a:r>
              <a:rPr lang="en-US" altLang="ko-KR" sz="2000" dirty="0"/>
              <a:t>2005</a:t>
            </a:r>
            <a:r>
              <a:rPr lang="ko-KR" altLang="en-US" sz="2000" dirty="0"/>
              <a:t>년 사이에 </a:t>
            </a:r>
            <a:r>
              <a:rPr lang="en-US" altLang="ko-KR" sz="2000" dirty="0"/>
              <a:t>NEC </a:t>
            </a:r>
            <a:r>
              <a:rPr lang="ko-KR" altLang="en-US" sz="2000" dirty="0"/>
              <a:t>직원들에 의해 저질러진 적어도 </a:t>
            </a:r>
            <a:r>
              <a:rPr lang="en-US" altLang="ko-KR" sz="2000" dirty="0"/>
              <a:t>2</a:t>
            </a:r>
            <a:r>
              <a:rPr lang="ko-KR" altLang="en-US" sz="2000" dirty="0"/>
              <a:t>가지 사기 행위 </a:t>
            </a:r>
            <a:r>
              <a:rPr lang="ko-KR" altLang="en-US" sz="2000" dirty="0" smtClean="0"/>
              <a:t>때문</a:t>
            </a:r>
            <a:r>
              <a:rPr lang="en-US" altLang="ko-KR" sz="2000" dirty="0" smtClean="0"/>
              <a:t>-</a:t>
            </a:r>
            <a:r>
              <a:rPr lang="ko-KR" altLang="en-US" sz="2000" dirty="0"/>
              <a:t>미흡한 내부통제는 수년에 걸쳐 사기 행위가 </a:t>
            </a:r>
            <a:r>
              <a:rPr lang="ko-KR" altLang="en-US" sz="2000" dirty="0" smtClean="0"/>
              <a:t>계속</a:t>
            </a:r>
            <a:endParaRPr lang="en-US" altLang="ko-KR" sz="2000" dirty="0" smtClean="0"/>
          </a:p>
          <a:p>
            <a:r>
              <a:rPr lang="ko-KR" altLang="en-US" sz="2000" dirty="0" smtClean="0"/>
              <a:t>사기 </a:t>
            </a:r>
            <a:r>
              <a:rPr lang="ko-KR" altLang="en-US" sz="2000" dirty="0"/>
              <a:t>행위 </a:t>
            </a:r>
            <a:r>
              <a:rPr lang="en-US" altLang="ko-KR" sz="2000" dirty="0"/>
              <a:t>1: 2006</a:t>
            </a:r>
            <a:r>
              <a:rPr lang="ko-KR" altLang="en-US" sz="2000" dirty="0"/>
              <a:t>년 </a:t>
            </a:r>
            <a:r>
              <a:rPr lang="en-US" altLang="ko-KR" sz="2000" dirty="0"/>
              <a:t>NEC</a:t>
            </a:r>
            <a:r>
              <a:rPr lang="ko-KR" altLang="en-US" sz="2000" dirty="0"/>
              <a:t>는 </a:t>
            </a:r>
            <a:r>
              <a:rPr lang="en-US" altLang="ko-KR" sz="2000" dirty="0"/>
              <a:t>50</a:t>
            </a:r>
            <a:r>
              <a:rPr lang="ko-KR" altLang="en-US" sz="2000" dirty="0"/>
              <a:t>세의 경영관리자</a:t>
            </a:r>
            <a:r>
              <a:rPr lang="en-US" altLang="ko-KR" sz="2000" dirty="0"/>
              <a:t>/</a:t>
            </a:r>
            <a:r>
              <a:rPr lang="ko-KR" altLang="en-US" sz="2000" dirty="0"/>
              <a:t>엔지니어가 비즈니스를 조작하였다는 사실을 발견한 후에 지난 </a:t>
            </a:r>
            <a:r>
              <a:rPr lang="en-US" altLang="ko-KR" sz="2000" dirty="0"/>
              <a:t>5</a:t>
            </a:r>
            <a:r>
              <a:rPr lang="ko-KR" altLang="en-US" sz="2000" dirty="0"/>
              <a:t>년의 수익을 </a:t>
            </a:r>
            <a:r>
              <a:rPr lang="ko-KR" altLang="en-US" sz="2000" dirty="0" err="1" smtClean="0"/>
              <a:t>재산정</a:t>
            </a:r>
            <a:endParaRPr lang="en-US" altLang="ko-KR" sz="2000" dirty="0" smtClean="0"/>
          </a:p>
          <a:p>
            <a:r>
              <a:rPr lang="ko-KR" altLang="en-US" sz="2000" dirty="0"/>
              <a:t>사기 행위 </a:t>
            </a:r>
            <a:r>
              <a:rPr lang="en-US" altLang="ko-KR" sz="2000" dirty="0"/>
              <a:t>2: NEC</a:t>
            </a:r>
            <a:r>
              <a:rPr lang="ko-KR" altLang="en-US" sz="2000" dirty="0"/>
              <a:t>는 </a:t>
            </a:r>
            <a:r>
              <a:rPr lang="en-US" altLang="ko-KR" sz="2000" dirty="0"/>
              <a:t>2006</a:t>
            </a:r>
            <a:r>
              <a:rPr lang="ko-KR" altLang="en-US" sz="2000" dirty="0"/>
              <a:t>년 </a:t>
            </a:r>
            <a:r>
              <a:rPr lang="en-US" altLang="ko-KR" sz="2000" dirty="0"/>
              <a:t>3</a:t>
            </a:r>
            <a:r>
              <a:rPr lang="ko-KR" altLang="en-US" sz="2000" dirty="0"/>
              <a:t>월 </a:t>
            </a:r>
            <a:r>
              <a:rPr lang="en-US" altLang="ko-KR" sz="2000" dirty="0"/>
              <a:t>31</a:t>
            </a:r>
            <a:r>
              <a:rPr lang="ko-KR" altLang="en-US" sz="2000" dirty="0"/>
              <a:t>일까지 지난 </a:t>
            </a:r>
            <a:r>
              <a:rPr lang="en-US" altLang="ko-KR" sz="2000" dirty="0"/>
              <a:t>7</a:t>
            </a:r>
            <a:r>
              <a:rPr lang="ko-KR" altLang="en-US" sz="2000" dirty="0"/>
              <a:t>년간 </a:t>
            </a:r>
            <a:r>
              <a:rPr lang="en-US" altLang="ko-KR" sz="2000" dirty="0"/>
              <a:t>10</a:t>
            </a:r>
            <a:r>
              <a:rPr lang="ko-KR" altLang="en-US" sz="2000" dirty="0"/>
              <a:t>명의 직원들이 사기행위를 자행한 것을 발견</a:t>
            </a:r>
          </a:p>
          <a:p>
            <a:r>
              <a:rPr lang="en-US" altLang="ko-KR" sz="2000" dirty="0"/>
              <a:t>NEC</a:t>
            </a:r>
            <a:r>
              <a:rPr lang="ko-KR" altLang="en-US" sz="2000" dirty="0"/>
              <a:t>는 규제기관들로부터 </a:t>
            </a:r>
            <a:r>
              <a:rPr lang="ko-KR" altLang="en-US" sz="2000" dirty="0" err="1"/>
              <a:t>오랜기간</a:t>
            </a:r>
            <a:r>
              <a:rPr lang="ko-KR" altLang="en-US" sz="2000" dirty="0"/>
              <a:t> 실질적인 감사</a:t>
            </a:r>
          </a:p>
          <a:p>
            <a:r>
              <a:rPr lang="en-US" altLang="ko-KR" sz="2000" dirty="0"/>
              <a:t>2007</a:t>
            </a:r>
            <a:r>
              <a:rPr lang="ko-KR" altLang="en-US" sz="2000" dirty="0"/>
              <a:t>년 </a:t>
            </a:r>
            <a:r>
              <a:rPr lang="en-US" altLang="ko-KR" sz="2000" dirty="0"/>
              <a:t>9</a:t>
            </a:r>
            <a:r>
              <a:rPr lang="ko-KR" altLang="en-US" sz="2000" dirty="0"/>
              <a:t>월에 </a:t>
            </a:r>
            <a:r>
              <a:rPr lang="en-US" altLang="ko-KR" sz="2000" dirty="0"/>
              <a:t>NEC</a:t>
            </a:r>
            <a:r>
              <a:rPr lang="ko-KR" altLang="en-US" sz="2000" dirty="0"/>
              <a:t>는 재무제표 등재의 실패를 인정</a:t>
            </a:r>
          </a:p>
          <a:p>
            <a:r>
              <a:rPr lang="ko-KR" altLang="en-US" sz="2000" dirty="0"/>
              <a:t>모든 투자자들에 대한 사과와 함께 </a:t>
            </a:r>
            <a:r>
              <a:rPr lang="en-US" altLang="ko-KR" sz="2000" dirty="0"/>
              <a:t>NEC</a:t>
            </a:r>
            <a:r>
              <a:rPr lang="ko-KR" altLang="en-US" sz="2000" dirty="0"/>
              <a:t>는 </a:t>
            </a:r>
            <a:r>
              <a:rPr lang="en-US" altLang="ko-KR" sz="2000" dirty="0"/>
              <a:t>2000</a:t>
            </a:r>
            <a:r>
              <a:rPr lang="ko-KR" altLang="en-US" sz="2000" dirty="0"/>
              <a:t>년부터 </a:t>
            </a:r>
            <a:r>
              <a:rPr lang="en-US" altLang="ko-KR" sz="2000" dirty="0"/>
              <a:t>2006</a:t>
            </a:r>
            <a:r>
              <a:rPr lang="ko-KR" altLang="en-US" sz="2000" dirty="0"/>
              <a:t>년까지의 재무제표는 신뢰할 수 없으며</a:t>
            </a:r>
            <a:r>
              <a:rPr lang="en-US" altLang="ko-KR" sz="2000" dirty="0"/>
              <a:t>, </a:t>
            </a:r>
            <a:r>
              <a:rPr lang="ko-KR" altLang="en-US" sz="2000" dirty="0"/>
              <a:t>뉴욕증권시장에서 상장취소를 수용</a:t>
            </a:r>
          </a:p>
          <a:p>
            <a:endParaRPr lang="ko-KR" altLang="en-US" sz="2000" dirty="0"/>
          </a:p>
          <a:p>
            <a:endParaRPr lang="ko-KR" altLang="en-US" sz="2000" dirty="0"/>
          </a:p>
          <a:p>
            <a:endParaRPr lang="ko-KR" altLang="en-US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149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US" altLang="ko-KR" dirty="0"/>
              <a:t>(2) </a:t>
            </a:r>
            <a:r>
              <a:rPr lang="ko-KR" altLang="en-US" dirty="0"/>
              <a:t>무역의 종류</a:t>
            </a:r>
            <a:br>
              <a:rPr lang="ko-KR" altLang="en-US" dirty="0"/>
            </a:br>
            <a:r>
              <a:rPr lang="en-US" altLang="ko-KR" dirty="0"/>
              <a:t>1) </a:t>
            </a:r>
            <a:r>
              <a:rPr lang="ko-KR" altLang="en-US" dirty="0"/>
              <a:t>무역의 주체에 따른 종류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ko-KR" altLang="en-US" dirty="0"/>
              <a:t>① 민간 무역</a:t>
            </a:r>
            <a:r>
              <a:rPr lang="en-US" altLang="ko-KR" dirty="0"/>
              <a:t>(private basis trade)</a:t>
            </a:r>
            <a:endParaRPr lang="ko-KR" altLang="en-US" dirty="0"/>
          </a:p>
          <a:p>
            <a:pPr fontAlgn="base"/>
            <a:r>
              <a:rPr lang="ko-KR" altLang="en-US" dirty="0"/>
              <a:t>개인 또는 사회 조직 등의 민간 무역업자들이 행하는 무역으로 무역업자는 국내 거래와 마찬가지로 무역을 하나의 영리 목적으로 행하기 때문에 수익이 없으면 수출입 행위를 하지 </a:t>
            </a:r>
            <a:r>
              <a:rPr lang="ko-KR" altLang="en-US" dirty="0" smtClean="0"/>
              <a:t>않음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② 국영 무역</a:t>
            </a:r>
            <a:r>
              <a:rPr lang="en-US" altLang="ko-KR" dirty="0"/>
              <a:t>(state trade)</a:t>
            </a:r>
            <a:endParaRPr lang="ko-KR" altLang="en-US" dirty="0"/>
          </a:p>
          <a:p>
            <a:pPr fontAlgn="base"/>
            <a:r>
              <a:rPr lang="ko-KR" altLang="en-US" dirty="0"/>
              <a:t>국가의 계획 통제 또는 무역 협정에 의하여 이루어지는 무역이다</a:t>
            </a:r>
            <a:r>
              <a:rPr lang="en-US" altLang="ko-KR" dirty="0"/>
              <a:t>. </a:t>
            </a:r>
            <a:r>
              <a:rPr lang="ko-KR" altLang="en-US" dirty="0"/>
              <a:t>정부가 직접 비영리 목적으로 무역을 행하는 정부 무역</a:t>
            </a:r>
            <a:r>
              <a:rPr lang="en-US" altLang="ko-KR" dirty="0"/>
              <a:t>(government trade)</a:t>
            </a:r>
            <a:r>
              <a:rPr lang="ko-KR" altLang="en-US" dirty="0"/>
              <a:t>과 정부가 출자하거나 대행 기관을 통하여 무역을 행하는 정부 베이스 무역</a:t>
            </a:r>
            <a:r>
              <a:rPr lang="en-US" altLang="ko-KR" dirty="0"/>
              <a:t>(government basis trade)</a:t>
            </a:r>
            <a:r>
              <a:rPr lang="ko-KR" altLang="en-US" dirty="0"/>
              <a:t>가 </a:t>
            </a:r>
            <a:r>
              <a:rPr lang="ko-KR" altLang="en-US" dirty="0" smtClean="0"/>
              <a:t>있음</a:t>
            </a:r>
            <a:r>
              <a:rPr lang="en-US" altLang="ko-KR" dirty="0" smtClean="0"/>
              <a:t>. </a:t>
            </a:r>
            <a:r>
              <a:rPr lang="ko-KR" altLang="en-US" dirty="0"/>
              <a:t>자본주의 국가에서는 민간 무역을 사회주의 국가에서는 국영무역의 형태를 띠는 경우가 </a:t>
            </a:r>
            <a:r>
              <a:rPr lang="ko-KR" altLang="en-US" dirty="0" smtClean="0"/>
              <a:t>많음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43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2) </a:t>
            </a:r>
            <a:r>
              <a:rPr lang="ko-KR" altLang="en-US" dirty="0"/>
              <a:t>물품 매매의 직접 및 간접에 따른 종류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ko-KR" altLang="en-US" dirty="0"/>
              <a:t>① 직접 무역</a:t>
            </a:r>
            <a:r>
              <a:rPr lang="en-US" altLang="ko-KR" dirty="0"/>
              <a:t>(direct trade)</a:t>
            </a:r>
            <a:endParaRPr lang="ko-KR" altLang="en-US" dirty="0"/>
          </a:p>
          <a:p>
            <a:pPr fontAlgn="base"/>
            <a:r>
              <a:rPr lang="ko-KR" altLang="en-US" dirty="0"/>
              <a:t>제 </a:t>
            </a:r>
            <a:r>
              <a:rPr lang="en-US" altLang="ko-KR" dirty="0"/>
              <a:t>3</a:t>
            </a:r>
            <a:r>
              <a:rPr lang="ko-KR" altLang="en-US" dirty="0"/>
              <a:t>국의 무역업자를 개입시키지 않고 거래 당사국이 직접 상품 매매 거래를 행하는 무역으로 수출국은 자국의 생산품을 수출하고</a:t>
            </a:r>
            <a:r>
              <a:rPr lang="en-US" altLang="ko-KR" dirty="0"/>
              <a:t>, </a:t>
            </a:r>
            <a:r>
              <a:rPr lang="ko-KR" altLang="en-US" dirty="0"/>
              <a:t>수입국은 국내 소비를 위해서 수입을 </a:t>
            </a:r>
            <a:r>
              <a:rPr lang="ko-KR" altLang="en-US" dirty="0" smtClean="0"/>
              <a:t>함</a:t>
            </a:r>
            <a:r>
              <a:rPr lang="en-US" altLang="ko-KR" dirty="0" smtClean="0"/>
              <a:t>..</a:t>
            </a:r>
            <a:endParaRPr lang="ko-KR" altLang="en-US" dirty="0"/>
          </a:p>
          <a:p>
            <a:pPr fontAlgn="base"/>
            <a:r>
              <a:rPr lang="ko-KR" altLang="en-US" dirty="0"/>
              <a:t>② 간접 무역</a:t>
            </a:r>
            <a:r>
              <a:rPr lang="en-US" altLang="ko-KR" dirty="0"/>
              <a:t>(indirect trade)</a:t>
            </a:r>
            <a:endParaRPr lang="ko-KR" altLang="en-US" dirty="0"/>
          </a:p>
          <a:p>
            <a:pPr fontAlgn="base"/>
            <a:r>
              <a:rPr lang="ko-KR" altLang="en-US" dirty="0"/>
              <a:t>무역 거래에 있어서 제 </a:t>
            </a:r>
            <a:r>
              <a:rPr lang="en-US" altLang="ko-KR" dirty="0"/>
              <a:t>3</a:t>
            </a:r>
            <a:r>
              <a:rPr lang="ko-KR" altLang="en-US" dirty="0"/>
              <a:t>국이 개입되어 이루어지는 무역으로 중계 무역</a:t>
            </a:r>
            <a:r>
              <a:rPr lang="en-US" altLang="ko-KR" dirty="0"/>
              <a:t>, </a:t>
            </a:r>
            <a:r>
              <a:rPr lang="ko-KR" altLang="en-US" dirty="0"/>
              <a:t>중개 무역</a:t>
            </a:r>
            <a:r>
              <a:rPr lang="en-US" altLang="ko-KR" dirty="0"/>
              <a:t>, </a:t>
            </a:r>
            <a:r>
              <a:rPr lang="ko-KR" altLang="en-US" dirty="0"/>
              <a:t>통과 무역 등으로 </a:t>
            </a:r>
            <a:r>
              <a:rPr lang="ko-KR" altLang="en-US" dirty="0" smtClean="0"/>
              <a:t>구분됨</a:t>
            </a:r>
            <a:r>
              <a:rPr lang="en-US" altLang="ko-KR" dirty="0" smtClean="0"/>
              <a:t>. </a:t>
            </a:r>
          </a:p>
          <a:p>
            <a:pPr fontAlgn="base"/>
            <a:r>
              <a:rPr lang="ko-KR" altLang="en-US" dirty="0" smtClean="0"/>
              <a:t>중계 </a:t>
            </a:r>
            <a:r>
              <a:rPr lang="ko-KR" altLang="en-US" dirty="0"/>
              <a:t>무역</a:t>
            </a:r>
            <a:r>
              <a:rPr lang="en-US" altLang="ko-KR" dirty="0"/>
              <a:t>(intermediate trade)</a:t>
            </a:r>
            <a:r>
              <a:rPr lang="ko-KR" altLang="en-US" dirty="0"/>
              <a:t>은 무역 상품이 수입국으로 직송되지 않고 일단 제 </a:t>
            </a:r>
            <a:r>
              <a:rPr lang="en-US" altLang="ko-KR" dirty="0"/>
              <a:t>3</a:t>
            </a:r>
            <a:r>
              <a:rPr lang="ko-KR" altLang="en-US" dirty="0"/>
              <a:t>국으로 양륙한 다음 수입국으로 재수출되는 경우로 중계국이 수수료나 가공 임금을 목적으로 하는 경우가 </a:t>
            </a:r>
            <a:r>
              <a:rPr lang="ko-KR" altLang="en-US" dirty="0" smtClean="0"/>
              <a:t>많음</a:t>
            </a:r>
            <a:r>
              <a:rPr lang="en-US" altLang="ko-KR" dirty="0" smtClean="0"/>
              <a:t>. </a:t>
            </a:r>
          </a:p>
          <a:p>
            <a:pPr fontAlgn="base"/>
            <a:r>
              <a:rPr lang="ko-KR" altLang="en-US" dirty="0" smtClean="0"/>
              <a:t>중개 </a:t>
            </a:r>
            <a:r>
              <a:rPr lang="ko-KR" altLang="en-US" dirty="0"/>
              <a:t>무역</a:t>
            </a:r>
            <a:r>
              <a:rPr lang="en-US" altLang="ko-KR" dirty="0"/>
              <a:t>(merchandising trade)</a:t>
            </a:r>
            <a:r>
              <a:rPr lang="ko-KR" altLang="en-US" dirty="0"/>
              <a:t>은 수출국과 수입국의 중간에서 제</a:t>
            </a:r>
            <a:r>
              <a:rPr lang="en-US" altLang="ko-KR" dirty="0"/>
              <a:t>3</a:t>
            </a:r>
            <a:r>
              <a:rPr lang="ko-KR" altLang="en-US" dirty="0"/>
              <a:t>국의 상인이 수출입을 중개하여 이루어지는 경우에 제 </a:t>
            </a:r>
            <a:r>
              <a:rPr lang="en-US" altLang="ko-KR" dirty="0"/>
              <a:t>3</a:t>
            </a:r>
            <a:r>
              <a:rPr lang="ko-KR" altLang="en-US" dirty="0"/>
              <a:t>국의 입장에서 볼 때의 거래를 </a:t>
            </a:r>
            <a:r>
              <a:rPr lang="ko-KR" altLang="en-US" dirty="0" smtClean="0"/>
              <a:t>말함</a:t>
            </a:r>
            <a:r>
              <a:rPr lang="en-US" altLang="ko-KR" dirty="0" smtClean="0"/>
              <a:t>.. </a:t>
            </a:r>
          </a:p>
          <a:p>
            <a:pPr fontAlgn="base"/>
            <a:r>
              <a:rPr lang="ko-KR" altLang="en-US" dirty="0" smtClean="0"/>
              <a:t>통과 </a:t>
            </a:r>
            <a:r>
              <a:rPr lang="ko-KR" altLang="en-US" dirty="0"/>
              <a:t>무역</a:t>
            </a:r>
            <a:r>
              <a:rPr lang="en-US" altLang="ko-KR" dirty="0"/>
              <a:t>(transit trade)</a:t>
            </a:r>
            <a:r>
              <a:rPr lang="ko-KR" altLang="en-US" dirty="0"/>
              <a:t>은 거래 상품이 수출국으로부터 수입국으로 운송되는 도중에 제</a:t>
            </a:r>
            <a:r>
              <a:rPr lang="en-US" altLang="ko-KR" dirty="0"/>
              <a:t>3</a:t>
            </a:r>
            <a:r>
              <a:rPr lang="ko-KR" altLang="en-US" dirty="0"/>
              <a:t>국을 통과할 경우에 제</a:t>
            </a:r>
            <a:r>
              <a:rPr lang="en-US" altLang="ko-KR" dirty="0"/>
              <a:t>3</a:t>
            </a:r>
            <a:r>
              <a:rPr lang="ko-KR" altLang="en-US" dirty="0"/>
              <a:t>국의 입장에서의 무역을 </a:t>
            </a:r>
            <a:r>
              <a:rPr lang="ko-KR" altLang="en-US" dirty="0" smtClean="0"/>
              <a:t>말함</a:t>
            </a:r>
            <a:r>
              <a:rPr lang="en-US" altLang="ko-KR" dirty="0" smtClean="0"/>
              <a:t>..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2000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3) </a:t>
            </a:r>
            <a:r>
              <a:rPr lang="ko-KR" altLang="en-US" dirty="0"/>
              <a:t>기타의 무역의 종류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ko-KR" altLang="en-US" b="1" dirty="0"/>
              <a:t>① 플랜트</a:t>
            </a:r>
            <a:r>
              <a:rPr lang="en-US" altLang="ko-KR" b="1" dirty="0"/>
              <a:t>(plant) </a:t>
            </a:r>
            <a:r>
              <a:rPr lang="ko-KR" altLang="en-US" b="1" dirty="0"/>
              <a:t>수출</a:t>
            </a:r>
          </a:p>
          <a:p>
            <a:pPr fontAlgn="base"/>
            <a:r>
              <a:rPr lang="ko-KR" altLang="en-US" dirty="0"/>
              <a:t>공장 설비</a:t>
            </a:r>
            <a:r>
              <a:rPr lang="en-US" altLang="ko-KR" dirty="0"/>
              <a:t>, </a:t>
            </a:r>
            <a:r>
              <a:rPr lang="ko-KR" altLang="en-US" dirty="0"/>
              <a:t>선박</a:t>
            </a:r>
            <a:r>
              <a:rPr lang="en-US" altLang="ko-KR" dirty="0"/>
              <a:t>, </a:t>
            </a:r>
            <a:r>
              <a:rPr lang="ko-KR" altLang="en-US" dirty="0"/>
              <a:t>철도</a:t>
            </a:r>
            <a:r>
              <a:rPr lang="en-US" altLang="ko-KR" dirty="0"/>
              <a:t>, </a:t>
            </a:r>
            <a:r>
              <a:rPr lang="ko-KR" altLang="en-US" dirty="0"/>
              <a:t>항만 등의 자본재 수출을 의미하며 이런 사회 간접 자본의 수출을 말한다</a:t>
            </a:r>
            <a:r>
              <a:rPr lang="en-US" altLang="ko-KR" dirty="0"/>
              <a:t>. </a:t>
            </a:r>
            <a:r>
              <a:rPr lang="ko-KR" altLang="en-US" dirty="0"/>
              <a:t>공장의 설계에서부터 기계의 제조</a:t>
            </a:r>
            <a:r>
              <a:rPr lang="en-US" altLang="ko-KR" dirty="0"/>
              <a:t>, </a:t>
            </a:r>
            <a:r>
              <a:rPr lang="ko-KR" altLang="en-US" dirty="0"/>
              <a:t>장치</a:t>
            </a:r>
            <a:r>
              <a:rPr lang="en-US" altLang="ko-KR" dirty="0"/>
              <a:t>, </a:t>
            </a:r>
            <a:r>
              <a:rPr lang="ko-KR" altLang="en-US" dirty="0"/>
              <a:t>시운전까지 모든 것을 수출 계약자가 일괄적으로 책임지는 </a:t>
            </a:r>
            <a:r>
              <a:rPr lang="ko-KR" altLang="en-US" dirty="0" err="1"/>
              <a:t>턴키</a:t>
            </a:r>
            <a:r>
              <a:rPr lang="ko-KR" altLang="en-US" dirty="0"/>
              <a:t> 방식의 형태가 </a:t>
            </a:r>
            <a:r>
              <a:rPr lang="ko-KR" altLang="en-US" dirty="0" smtClean="0"/>
              <a:t>있음</a:t>
            </a:r>
            <a:r>
              <a:rPr lang="en-US" altLang="ko-KR" dirty="0" smtClean="0"/>
              <a:t>. </a:t>
            </a:r>
            <a:endParaRPr lang="ko-KR" altLang="en-US" dirty="0"/>
          </a:p>
          <a:p>
            <a:pPr fontAlgn="base"/>
            <a:r>
              <a:rPr lang="ko-KR" altLang="en-US" b="1" dirty="0"/>
              <a:t>② </a:t>
            </a:r>
            <a:r>
              <a:rPr lang="en-US" altLang="ko-KR" b="1" dirty="0"/>
              <a:t>OEM(Original Equipment Manufacturing) </a:t>
            </a:r>
            <a:r>
              <a:rPr lang="ko-KR" altLang="en-US" b="1" dirty="0"/>
              <a:t>방식 무역</a:t>
            </a:r>
          </a:p>
          <a:p>
            <a:pPr fontAlgn="base"/>
            <a:r>
              <a:rPr lang="ko-KR" altLang="en-US" dirty="0"/>
              <a:t>주문자 상표 부착 방식의 무역으로 수입업자로부터 제품 생산을 </a:t>
            </a:r>
            <a:r>
              <a:rPr lang="ko-KR" altLang="en-US" dirty="0" err="1"/>
              <a:t>의뢰받아</a:t>
            </a:r>
            <a:r>
              <a:rPr lang="ko-KR" altLang="en-US" dirty="0"/>
              <a:t> 주로 상품에 상대방의 상표를 부착하여 수출하는 방식의 </a:t>
            </a:r>
            <a:r>
              <a:rPr lang="ko-KR" altLang="en-US" dirty="0" smtClean="0"/>
              <a:t>무역</a:t>
            </a:r>
            <a:r>
              <a:rPr lang="en-US" altLang="ko-KR" dirty="0" smtClean="0"/>
              <a:t>. </a:t>
            </a:r>
            <a:endParaRPr lang="ko-KR" altLang="en-US" dirty="0"/>
          </a:p>
          <a:p>
            <a:pPr fontAlgn="base"/>
            <a:r>
              <a:rPr lang="ko-KR" altLang="en-US" b="1" dirty="0"/>
              <a:t>③ 현지 조립</a:t>
            </a:r>
            <a:r>
              <a:rPr lang="en-US" altLang="ko-KR" b="1" dirty="0"/>
              <a:t>(knock-down) </a:t>
            </a:r>
            <a:r>
              <a:rPr lang="ko-KR" altLang="en-US" b="1" dirty="0"/>
              <a:t>방식 무역</a:t>
            </a:r>
          </a:p>
          <a:p>
            <a:pPr fontAlgn="base"/>
            <a:r>
              <a:rPr lang="ko-KR" altLang="en-US" dirty="0"/>
              <a:t>완제품을 수출하는 것이 아니라 조립할 수 있는 설비와 능력을 갖춘 거래처에 대하여 부품이나 반제품을 수출하고 실수요지에서 제품을 완성하도록 하는 수출 </a:t>
            </a:r>
            <a:r>
              <a:rPr lang="ko-KR" altLang="en-US" dirty="0" smtClean="0"/>
              <a:t>형태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161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8-5&gt; </a:t>
            </a:r>
            <a:r>
              <a:rPr lang="ko-KR" altLang="en-US" dirty="0"/>
              <a:t>신용장 개설 절차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121" name="_x806666216" descr="EMB0000217c79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06" t="46558" r="17429" b="13458"/>
          <a:stretch>
            <a:fillRect/>
          </a:stretch>
        </p:blipFill>
        <p:spPr bwMode="auto">
          <a:xfrm>
            <a:off x="395536" y="1124744"/>
            <a:ext cx="8352928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62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8-17&gt; </a:t>
            </a:r>
            <a:r>
              <a:rPr lang="ko-KR" altLang="en-US" dirty="0"/>
              <a:t>수출 프로세스 흐름도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8433" name="_x806781320" descr="EMB0000217c792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7920880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319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8-18&gt; </a:t>
            </a:r>
            <a:r>
              <a:rPr lang="ko-KR" altLang="en-US" dirty="0"/>
              <a:t>수입 프로세스 흐름도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9457" name="_x633148488" descr="EMB0000217c792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6"/>
            <a:ext cx="8748464" cy="5713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1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8-19&gt; </a:t>
            </a:r>
            <a:r>
              <a:rPr lang="ko-KR" altLang="en-US" dirty="0"/>
              <a:t>판매 및 구매의 </a:t>
            </a:r>
            <a:r>
              <a:rPr lang="en-US" altLang="ko-KR" dirty="0"/>
              <a:t>REA</a:t>
            </a:r>
            <a:r>
              <a:rPr lang="ko-KR" altLang="en-US" dirty="0"/>
              <a:t>모형</a:t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066169"/>
              </p:ext>
            </p:extLst>
          </p:nvPr>
        </p:nvGraphicFramePr>
        <p:xfrm>
          <a:off x="323528" y="1052736"/>
          <a:ext cx="8352928" cy="54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프레젠테이션" r:id="rId3" imgW="4570530" imgH="3427618" progId="PowerPoint.Show.8">
                  <p:embed/>
                </p:oleObj>
              </mc:Choice>
              <mc:Fallback>
                <p:oleObj name="프레젠테이션" r:id="rId3" imgW="4570530" imgH="3427618" progId="PowerPoint.Show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1052736"/>
                        <a:ext cx="8352928" cy="540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725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566</Words>
  <Application>Microsoft Office PowerPoint</Application>
  <PresentationFormat>화면 슬라이드 쇼(4:3)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프레젠테이션</vt:lpstr>
      <vt:lpstr>08. 무역과 회계정보시스템 </vt:lpstr>
      <vt:lpstr>사례에서 배우자 8 </vt:lpstr>
      <vt:lpstr>(2) 무역의 종류 1) 무역의 주체에 따른 종류 </vt:lpstr>
      <vt:lpstr>2) 물품 매매의 직접 및 간접에 따른 종류 </vt:lpstr>
      <vt:lpstr>3) 기타의 무역의 종류 </vt:lpstr>
      <vt:lpstr>&lt;그림 8-5&gt; 신용장 개설 절차 </vt:lpstr>
      <vt:lpstr>&lt;그림 8-17&gt; 수출 프로세스 흐름도 </vt:lpstr>
      <vt:lpstr>&lt;그림 8-18&gt; 수입 프로세스 흐름도 </vt:lpstr>
      <vt:lpstr>&lt;그림 8-19&gt; 판매 및 구매의 REA모형 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08. 무역과 회계정보시스템 </dc:title>
  <dc:creator>USER</dc:creator>
  <cp:lastModifiedBy>USER</cp:lastModifiedBy>
  <cp:revision>12</cp:revision>
  <dcterms:created xsi:type="dcterms:W3CDTF">2018-06-27T16:39:18Z</dcterms:created>
  <dcterms:modified xsi:type="dcterms:W3CDTF">2018-06-28T15:58:38Z</dcterms:modified>
</cp:coreProperties>
</file>