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61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08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9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46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4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02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55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90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68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01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4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AB729-E76B-46FF-AAB0-2429A3CC15F8}" type="datetimeFigureOut">
              <a:rPr lang="ko-KR" altLang="en-US" smtClean="0"/>
              <a:t>2018-06-28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9449-555F-46C3-B1B0-9802FD7E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66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 latinLnBrk="0"/>
            <a:r>
              <a:rPr lang="en-US" altLang="ko-KR" dirty="0" smtClean="0"/>
              <a:t>09. </a:t>
            </a:r>
            <a:r>
              <a:rPr lang="ko-KR" altLang="en-US" b="1" dirty="0"/>
              <a:t>인사와 회계정보시스템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1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인사 관리</a:t>
            </a:r>
            <a:endParaRPr lang="ko-KR" altLang="en-US" dirty="0"/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인사 관리</a:t>
            </a:r>
            <a:endParaRPr lang="ko-KR" altLang="en-US" dirty="0"/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인사 관리 업무</a:t>
            </a:r>
            <a:endParaRPr lang="ko-KR" altLang="en-US" dirty="0"/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중요 문서 및 장부</a:t>
            </a:r>
            <a:endParaRPr lang="ko-KR" altLang="en-US" dirty="0"/>
          </a:p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2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인사처리시스템</a:t>
            </a:r>
            <a:endParaRPr lang="ko-KR" altLang="en-US" dirty="0"/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인사 처리 시스템</a:t>
            </a:r>
            <a:endParaRPr lang="ko-KR" altLang="en-US" dirty="0"/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인사 시스템 흐름도</a:t>
            </a:r>
            <a:endParaRPr lang="ko-KR" altLang="en-US" dirty="0"/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인사 데이터 흐름도</a:t>
            </a:r>
            <a:endParaRPr lang="ko-KR" altLang="en-US" dirty="0"/>
          </a:p>
          <a:p>
            <a:pPr fontAlgn="base"/>
            <a:r>
              <a:rPr lang="en-US" altLang="ko-KR" b="1" dirty="0"/>
              <a:t>4. </a:t>
            </a:r>
            <a:r>
              <a:rPr lang="ko-KR" altLang="en-US" b="1" dirty="0"/>
              <a:t>인사 데이터 모형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1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9-7&gt; </a:t>
            </a:r>
            <a:r>
              <a:rPr lang="ko-KR" altLang="en-US" dirty="0"/>
              <a:t>임금 대장의 양식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75230"/>
              </p:ext>
            </p:extLst>
          </p:nvPr>
        </p:nvGraphicFramePr>
        <p:xfrm>
          <a:off x="539550" y="1600200"/>
          <a:ext cx="8136905" cy="4525963"/>
        </p:xfrm>
        <a:graphic>
          <a:graphicData uri="http://schemas.openxmlformats.org/drawingml/2006/table">
            <a:tbl>
              <a:tblPr/>
              <a:tblGrid>
                <a:gridCol w="455396"/>
                <a:gridCol w="399379"/>
                <a:gridCol w="492963"/>
                <a:gridCol w="185260"/>
                <a:gridCol w="185260"/>
                <a:gridCol w="185260"/>
                <a:gridCol w="185260"/>
                <a:gridCol w="185260"/>
                <a:gridCol w="353081"/>
                <a:gridCol w="185260"/>
                <a:gridCol w="185260"/>
                <a:gridCol w="262792"/>
                <a:gridCol w="401354"/>
                <a:gridCol w="185260"/>
                <a:gridCol w="401354"/>
                <a:gridCol w="150756"/>
                <a:gridCol w="185260"/>
                <a:gridCol w="318334"/>
                <a:gridCol w="185260"/>
                <a:gridCol w="185260"/>
                <a:gridCol w="185260"/>
                <a:gridCol w="185260"/>
                <a:gridCol w="323918"/>
                <a:gridCol w="324907"/>
                <a:gridCol w="185260"/>
                <a:gridCol w="185260"/>
                <a:gridCol w="324907"/>
                <a:gridCol w="185260"/>
                <a:gridCol w="185260"/>
                <a:gridCol w="229347"/>
                <a:gridCol w="318334"/>
                <a:gridCol w="230663"/>
              </a:tblGrid>
              <a:tr h="308448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임 금 대 장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━━━━━━━━━━━━━━━━━━━━━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관리번호 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: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󰠏󰠏󰠏󰠏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623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성 명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주민등록번호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기능및자격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고용연월일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종사업무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임금계산기초사항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가족 수당 계산 기초 사항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2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기본시간급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기본일급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기본월급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부양가족수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인당지급액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계산기간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34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496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구분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월별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일수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시간수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연 장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 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시간수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휴 일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 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시간수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야 간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 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시간수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본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급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제 수 당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현 금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 타 임 금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총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액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공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액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영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액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영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인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86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가족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수당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연장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수당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휴일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수당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야 간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 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수 당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현 물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514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품명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수량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평가액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915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5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522" marR="40522" marT="11203" marB="112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2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9-8&gt; </a:t>
            </a:r>
            <a:r>
              <a:rPr lang="ko-KR" altLang="en-US" dirty="0"/>
              <a:t>임직원 명단의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520993"/>
              </p:ext>
            </p:extLst>
          </p:nvPr>
        </p:nvGraphicFramePr>
        <p:xfrm>
          <a:off x="899592" y="1412778"/>
          <a:ext cx="7416823" cy="4896540"/>
        </p:xfrm>
        <a:graphic>
          <a:graphicData uri="http://schemas.openxmlformats.org/drawingml/2006/table">
            <a:tbl>
              <a:tblPr/>
              <a:tblGrid>
                <a:gridCol w="726024"/>
                <a:gridCol w="952918"/>
                <a:gridCol w="1179813"/>
                <a:gridCol w="1009642"/>
                <a:gridCol w="1009642"/>
                <a:gridCol w="1463431"/>
                <a:gridCol w="1075353"/>
              </a:tblGrid>
              <a:tr h="13391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성 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직 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담당업무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생년월일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전근무지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업무종사기간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비 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7114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4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4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4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4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9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9-9&gt; </a:t>
            </a:r>
            <a:r>
              <a:rPr lang="ko-KR" altLang="en-US" dirty="0"/>
              <a:t>직원 명세의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54795"/>
              </p:ext>
            </p:extLst>
          </p:nvPr>
        </p:nvGraphicFramePr>
        <p:xfrm>
          <a:off x="827585" y="1559598"/>
          <a:ext cx="7416824" cy="4525961"/>
        </p:xfrm>
        <a:graphic>
          <a:graphicData uri="http://schemas.openxmlformats.org/drawingml/2006/table">
            <a:tbl>
              <a:tblPr/>
              <a:tblGrid>
                <a:gridCol w="1440159"/>
                <a:gridCol w="1224136"/>
                <a:gridCol w="3024336"/>
                <a:gridCol w="1270856"/>
                <a:gridCol w="457337"/>
              </a:tblGrid>
              <a:tr h="1916165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직 원 명 세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갑근세신고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63426" marR="63426" marT="31713" marB="31713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63426" marR="63426" marT="31713" marB="31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63426" marR="63426" marT="31713" marB="31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63426" marR="63426" marT="31713" marB="31713"/>
                </a:tc>
              </a:tr>
              <a:tr h="16992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이 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주민등록번호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 소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부양가족수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본인제외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비 고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2276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4927" marR="44927" marT="12421" marB="12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9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9-10&gt; </a:t>
            </a:r>
            <a:r>
              <a:rPr lang="ko-KR" altLang="en-US" dirty="0"/>
              <a:t>재직 증명서의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60207"/>
              </p:ext>
            </p:extLst>
          </p:nvPr>
        </p:nvGraphicFramePr>
        <p:xfrm>
          <a:off x="539552" y="1560485"/>
          <a:ext cx="7632847" cy="4748838"/>
        </p:xfrm>
        <a:graphic>
          <a:graphicData uri="http://schemas.openxmlformats.org/drawingml/2006/table">
            <a:tbl>
              <a:tblPr/>
              <a:tblGrid>
                <a:gridCol w="4519314"/>
                <a:gridCol w="3113533"/>
              </a:tblGrid>
              <a:tr h="1280040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재직증명서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62873" marR="62873" marT="31436" marB="31436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08">
                <a:tc>
                  <a:txBody>
                    <a:bodyPr/>
                    <a:lstStyle/>
                    <a:p>
                      <a:pPr marL="63500" marR="635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성 명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08">
                <a:tc>
                  <a:txBody>
                    <a:bodyPr/>
                    <a:lstStyle/>
                    <a:p>
                      <a:pPr marL="63500" marR="635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주 소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08">
                <a:tc>
                  <a:txBody>
                    <a:bodyPr/>
                    <a:lstStyle/>
                    <a:p>
                      <a:pPr marL="63500" marR="635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주 민 등 록 번 호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08">
                <a:tc>
                  <a:txBody>
                    <a:bodyPr/>
                    <a:lstStyle/>
                    <a:p>
                      <a:pPr marL="63500" marR="635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소 속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08">
                <a:tc>
                  <a:txBody>
                    <a:bodyPr/>
                    <a:lstStyle/>
                    <a:p>
                      <a:pPr marL="63500" marR="635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직 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872">
                <a:tc>
                  <a:txBody>
                    <a:bodyPr/>
                    <a:lstStyle/>
                    <a:p>
                      <a:pPr marL="63500" marR="635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 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r>
                        <a:rPr lang="ko-KR" altLang="en-US" sz="1200">
                          <a:effectLst/>
                        </a:rPr>
                        <a:t>위와 같이 재직을 증명합니다</a:t>
                      </a:r>
                      <a:r>
                        <a:rPr lang="en-US" altLang="ko-KR" sz="1200">
                          <a:effectLst/>
                        </a:rPr>
                        <a:t>. </a:t>
                      </a:r>
                    </a:p>
                  </a:txBody>
                  <a:tcPr marL="44535" marR="44535" marT="12313" marB="123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08">
                <a:tc>
                  <a:txBody>
                    <a:bodyPr/>
                    <a:lstStyle/>
                    <a:p>
                      <a:pPr marL="63500" marR="635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주 소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608">
                <a:tc>
                  <a:txBody>
                    <a:bodyPr/>
                    <a:lstStyle/>
                    <a:p>
                      <a:pPr marL="63500" marR="635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상 호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670">
                <a:tc>
                  <a:txBody>
                    <a:bodyPr/>
                    <a:lstStyle/>
                    <a:p>
                      <a:pPr marL="63500" marR="6350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성 명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4535" marR="44535" marT="12313" marB="12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r>
                        <a:rPr lang="ko-KR" altLang="en-US" sz="1200" dirty="0">
                          <a:effectLst/>
                        </a:rPr>
                        <a:t>○ ○ ○ 귀하</a:t>
                      </a:r>
                    </a:p>
                  </a:txBody>
                  <a:tcPr marL="44535" marR="44535" marT="12313" marB="12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1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9-11&gt; </a:t>
            </a:r>
            <a:r>
              <a:rPr lang="ko-KR" altLang="en-US" dirty="0"/>
              <a:t>경력 증명서의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13393"/>
              </p:ext>
            </p:extLst>
          </p:nvPr>
        </p:nvGraphicFramePr>
        <p:xfrm>
          <a:off x="683566" y="1486187"/>
          <a:ext cx="7632849" cy="4823132"/>
        </p:xfrm>
        <a:graphic>
          <a:graphicData uri="http://schemas.openxmlformats.org/drawingml/2006/table">
            <a:tbl>
              <a:tblPr/>
              <a:tblGrid>
                <a:gridCol w="2952330"/>
                <a:gridCol w="1944216"/>
                <a:gridCol w="1501516"/>
                <a:gridCol w="1234787"/>
              </a:tblGrid>
              <a:tr h="1277898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경 </a:t>
                      </a:r>
                      <a:r>
                        <a:rPr lang="ko-KR" altLang="en-US" sz="1300" b="1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력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 증 명 서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/>
                    </a:p>
                  </a:txBody>
                  <a:tcPr marL="64936" marR="64936" marT="32468" marB="32468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 marL="64936" marR="64936" marT="32468" marB="32468"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 marL="64936" marR="64936" marT="32468" marB="32468"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성 명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주민등록번호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 소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생 년 월 일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 월 일생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재직시소속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직 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7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재 직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 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 월 일부터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 월 일간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 월 일까지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24881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상기와 같이 재직하였을 증명함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20 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 월 일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○ ○ 회사 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직인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5996" marR="45996" marT="12717" marB="12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6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9-12&gt; </a:t>
            </a:r>
            <a:r>
              <a:rPr lang="ko-KR" altLang="en-US" dirty="0"/>
              <a:t>갑종 근로 소득에 대한 소득세 원천 징수 증명서의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07981"/>
              </p:ext>
            </p:extLst>
          </p:nvPr>
        </p:nvGraphicFramePr>
        <p:xfrm>
          <a:off x="539576" y="1600201"/>
          <a:ext cx="8064871" cy="4525960"/>
        </p:xfrm>
        <a:graphic>
          <a:graphicData uri="http://schemas.openxmlformats.org/drawingml/2006/table">
            <a:tbl>
              <a:tblPr/>
              <a:tblGrid>
                <a:gridCol w="245580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84325"/>
                <a:gridCol w="129564"/>
                <a:gridCol w="184325"/>
                <a:gridCol w="316727"/>
              </a:tblGrid>
              <a:tr h="200678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발급번호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갑종근로소득에 대한 소득세원천징수증명서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처리기간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7628">
                <a:tc gridSpan="3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No.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굴림체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7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즉 시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67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납세자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①성 명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②주민등록번호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-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③주소또는거소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678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징수의무자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④상호또는명칭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⑤사업자등록번호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-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-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0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⑥사업장소재지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☎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굴림체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6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⑦대 표 자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⑧주 민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</a:t>
                      </a: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법 인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)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등 록 번 호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-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78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⑨증명서의사용목적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⑩제출처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⑪소요수량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통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677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연 월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⑫급여액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⑬세 액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⑭납부연월일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연 월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급여액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세 액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납부연월일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3458"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(101)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(108)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3458"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(102)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(109)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3458"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(103)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(110)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3458"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(104)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(111)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3458"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(105)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(112)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3458"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(106)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(113)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7628"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(107)</a:t>
                      </a:r>
                      <a:endParaRPr 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계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9404">
                <a:tc gridSpan="43">
                  <a:txBody>
                    <a:bodyPr/>
                    <a:lstStyle/>
                    <a:p>
                      <a:pPr marL="127000" marR="1270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소득세법시행규칙 제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90</a:t>
                      </a: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조의 규정에 의하여 발급일 현재 위와 같이 원천징수하였음을 증명하여 주시기 바랍니다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.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굴림체"/>
                      </a:endParaRPr>
                    </a:p>
                    <a:p>
                      <a:pPr marL="127000" marR="1270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년 월 일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1270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신 청 인 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</a:t>
                      </a: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서명 또는 인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)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1862">
                <a:tc gridSpan="43">
                  <a:txBody>
                    <a:bodyPr/>
                    <a:lstStyle/>
                    <a:p>
                      <a:pPr marL="127000" marR="1270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위와 같이 원천징수하였음을 증명합니다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.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굴림체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년 월 일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1270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증명자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</a:t>
                      </a: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원천징수의무자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) (</a:t>
                      </a: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서명 또는 인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)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9404">
                <a:tc gridSpan="43">
                  <a:txBody>
                    <a:bodyPr/>
                    <a:lstStyle/>
                    <a:p>
                      <a:pPr marL="127000" marR="1270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위 증명자는 소득세법 제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1</a:t>
                      </a: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조제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2</a:t>
                      </a: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항의 규정에 의한 원천징수의무자임을 확인합니다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.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굴림체"/>
                      </a:endParaRPr>
                    </a:p>
                    <a:p>
                      <a:pPr marL="127000" marR="1270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년 월 일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190500" indent="0" algn="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세 무 서 장 󰃡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317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(</a:t>
                      </a:r>
                      <a:r>
                        <a:rPr lang="ko-KR" altLang="en-US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담당자 성명 </a:t>
                      </a:r>
                      <a:r>
                        <a:rPr lang="en-US" altLang="ko-KR" sz="4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)</a:t>
                      </a: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1660">
                <a:tc gridSpan="43">
                  <a:txBody>
                    <a:bodyPr/>
                    <a:lstStyle/>
                    <a:p>
                      <a:pPr marL="127000" marR="1270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※</a:t>
                      </a:r>
                      <a:r>
                        <a:rPr lang="ko-KR" altLang="en-US" sz="4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구비서류 </a:t>
                      </a:r>
                      <a:r>
                        <a:rPr lang="en-US" altLang="ko-KR" sz="4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: </a:t>
                      </a:r>
                      <a:r>
                        <a:rPr lang="ko-KR" altLang="en-US" sz="400" kern="0" spc="0" dirty="0" err="1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소득자별</a:t>
                      </a:r>
                      <a:r>
                        <a:rPr lang="ko-KR" altLang="en-US" sz="4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 </a:t>
                      </a:r>
                      <a:r>
                        <a:rPr lang="ko-KR" altLang="en-US" sz="400" kern="0" spc="0" dirty="0" err="1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근로소득원천징수부</a:t>
                      </a:r>
                      <a:r>
                        <a:rPr lang="ko-KR" altLang="en-US" sz="4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 </a:t>
                      </a:r>
                      <a:r>
                        <a:rPr lang="en-US" altLang="ko-KR" sz="4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1</a:t>
                      </a:r>
                      <a:r>
                        <a:rPr lang="ko-KR" altLang="en-US" sz="4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부</a:t>
                      </a:r>
                      <a:endParaRPr lang="ko-KR" altLang="en-US" sz="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26364" marR="26364" marT="7289" marB="72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8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9-13&gt; </a:t>
            </a:r>
            <a:r>
              <a:rPr lang="ko-KR" altLang="en-US" dirty="0"/>
              <a:t>근로 소득 원천 징수 영수증의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60180"/>
              </p:ext>
            </p:extLst>
          </p:nvPr>
        </p:nvGraphicFramePr>
        <p:xfrm>
          <a:off x="467570" y="1453307"/>
          <a:ext cx="7848861" cy="4768375"/>
        </p:xfrm>
        <a:graphic>
          <a:graphicData uri="http://schemas.openxmlformats.org/drawingml/2006/table">
            <a:tbl>
              <a:tblPr/>
              <a:tblGrid>
                <a:gridCol w="106878"/>
                <a:gridCol w="76539"/>
                <a:gridCol w="76539"/>
                <a:gridCol w="76539"/>
                <a:gridCol w="106878"/>
                <a:gridCol w="76539"/>
                <a:gridCol w="76539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  <a:gridCol w="131862"/>
              </a:tblGrid>
              <a:tr h="94191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rowSpan="7" gridSpan="7">
                  <a:txBody>
                    <a:bodyPr/>
                    <a:lstStyle/>
                    <a:p>
                      <a:endParaRPr lang="ko-KR" altLang="en-US" sz="500"/>
                    </a:p>
                  </a:txBody>
                  <a:tcPr marL="16680" marR="16680" marT="4611" marB="461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>
                      <a:noFill/>
                    </a:lnL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159929">
                <a:tc gridSpan="7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관리번호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gridSpan="2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" b="1" kern="0" spc="1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□ 근로소득원천징수영수증</a:t>
                      </a:r>
                      <a:endParaRPr lang="ko-KR" altLang="en-US" sz="300" b="1" kern="0" spc="10" dirty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" b="1" kern="0" spc="3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□ </a:t>
                      </a:r>
                      <a:r>
                        <a:rPr lang="ko-KR" altLang="en-US" sz="300" b="1" kern="0" spc="21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근로소득 지급명세서</a:t>
                      </a:r>
                      <a:endParaRPr lang="ko-KR" altLang="en-US" sz="3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3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발행자 보고용</a:t>
                      </a:r>
                      <a:r>
                        <a:rPr lang="en-US" altLang="ko-KR" sz="3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 </a:t>
                      </a:r>
                      <a:endParaRPr lang="ko-KR" altLang="en-US" sz="3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 rowSpan="2"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거주구분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1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거주자</a:t>
                      </a:r>
                      <a:r>
                        <a:rPr lang="en-US" altLang="ko-KR" sz="200" kern="0" spc="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1/</a:t>
                      </a:r>
                      <a:r>
                        <a:rPr lang="ko-KR" altLang="en-US" sz="200" kern="0" spc="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비거주자</a:t>
                      </a:r>
                      <a:r>
                        <a:rPr lang="en-US" altLang="ko-KR" sz="200" kern="0" spc="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2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</a:tr>
              <a:tr h="94191">
                <a:tc gridSpan="7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</a:tr>
              <a:tr h="94191">
                <a:tc gridSpan="7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4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내ㆍ외국인</a:t>
                      </a:r>
                      <a:endParaRPr lang="ko-KR" altLang="en-US" sz="3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1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내국인</a:t>
                      </a:r>
                      <a:r>
                        <a:rPr lang="en-US" altLang="ko-KR" sz="200" kern="0" spc="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 /</a:t>
                      </a:r>
                      <a:r>
                        <a:rPr lang="ko-KR" altLang="en-US" sz="200" kern="0" spc="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외국인</a:t>
                      </a:r>
                      <a:r>
                        <a:rPr lang="en-US" altLang="ko-KR" sz="200" kern="0" spc="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9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gridSpan="7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gridSpan="7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1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12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외국인단일세율적용</a:t>
                      </a:r>
                      <a:endParaRPr lang="ko-KR" altLang="en-US" sz="3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12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여 </a:t>
                      </a:r>
                      <a:r>
                        <a:rPr lang="en-US" altLang="ko-KR" sz="200" kern="0" spc="-12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 / </a:t>
                      </a:r>
                      <a:r>
                        <a:rPr lang="ko-KR" altLang="en-US" sz="200" kern="0" spc="-12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부 </a:t>
                      </a:r>
                      <a:r>
                        <a:rPr lang="en-US" altLang="ko-KR" sz="200" kern="0" spc="-12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2</a:t>
                      </a:r>
                      <a:endParaRPr lang="ko-KR" altLang="en-US" sz="3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gridSpan="7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20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거주지국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16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거주지국코드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4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4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rowSpan="3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징 수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의무자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8100" marR="0" indent="1397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①법인명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상 호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②대 표 자</a:t>
                      </a:r>
                      <a:r>
                        <a:rPr lang="en-US" altLang="ko-KR" sz="200" kern="0" spc="-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-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성 명</a:t>
                      </a:r>
                      <a:r>
                        <a:rPr lang="en-US" altLang="ko-KR" sz="200" kern="0" spc="-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200" kern="0" spc="-7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8100" marR="0" indent="1397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③사업자등록번호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</a:t>
                      </a:r>
                      <a:endParaRPr 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</a:t>
                      </a:r>
                      <a:endParaRPr 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13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④주 민 등 록 번 호</a:t>
                      </a:r>
                      <a:endParaRPr lang="ko-KR" altLang="en-US" sz="200" kern="0" spc="-13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</a:t>
                      </a:r>
                      <a:endParaRPr 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8100" marR="0" indent="1397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⑤소 재 지 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주소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소득자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8100" marR="0" indent="13970" algn="just" fontAlgn="base" latinLnBrk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⑥성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양신명조"/>
                        </a:rPr>
                        <a:t> 명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1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⑦주 민 등 록 번 호</a:t>
                      </a:r>
                      <a:endParaRPr lang="ko-KR" altLang="en-US" sz="200" kern="0" spc="-14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</a:t>
                      </a:r>
                      <a:endParaRPr 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8100" marR="0" indent="1397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⑧주 소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row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Ⅰ</a:t>
                      </a:r>
                      <a:r>
                        <a:rPr lang="ko-KR" altLang="en-US" sz="2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근무처별소득명세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구 분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현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종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전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종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전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-1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납세조합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합 계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⑨근 무 처 명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⑩사업자등록번호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469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⑪근무기간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～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～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～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～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～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469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⑫감면기간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～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～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～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～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～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469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⑬급 여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469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⑭상 여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469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⑮인 정 상 여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469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1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⑮</a:t>
                      </a:r>
                      <a:r>
                        <a:rPr lang="en-US" altLang="ko-KR" sz="200" kern="0" spc="-1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-1 </a:t>
                      </a:r>
                      <a:r>
                        <a:rPr lang="ko-KR" altLang="en-US" sz="200" kern="0" spc="-1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주식매수선택권 행사이익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469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21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⑮</a:t>
                      </a:r>
                      <a:r>
                        <a:rPr lang="en-US" altLang="ko-KR" sz="200" kern="0" spc="-21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-2 </a:t>
                      </a:r>
                      <a:r>
                        <a:rPr lang="ko-KR" altLang="en-US" sz="200" kern="0" spc="-2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우리사주조합인출금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469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21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⑮</a:t>
                      </a:r>
                      <a:r>
                        <a:rPr lang="en-US" altLang="ko-KR" sz="200" kern="0" spc="-21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-3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469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21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⑮</a:t>
                      </a:r>
                      <a:r>
                        <a:rPr lang="en-US" altLang="ko-KR" sz="200" kern="0" spc="-21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-4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469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계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rowSpan="1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Ⅱ</a:t>
                      </a:r>
                      <a:r>
                        <a:rPr lang="ko-KR" altLang="en-US" sz="2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비과세소득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국외근로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M01</a:t>
                      </a:r>
                      <a:endParaRPr 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7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-1 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야간근로수당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O01</a:t>
                      </a:r>
                      <a:endParaRPr 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7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-2 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출산˙보육수당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Q01</a:t>
                      </a:r>
                      <a:endParaRPr 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7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-3 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외국인근로자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X01</a:t>
                      </a:r>
                      <a:endParaRPr 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-4</a:t>
                      </a:r>
                      <a:endParaRPr 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-5</a:t>
                      </a:r>
                      <a:endParaRPr 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-6</a:t>
                      </a:r>
                      <a:endParaRPr 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7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-7 ～ -19</a:t>
                      </a:r>
                      <a:endParaRPr 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7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그 밖의 비과세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비과세소득 계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Ⅲ</a:t>
                      </a:r>
                      <a:r>
                        <a:rPr lang="ko-KR" altLang="en-US" sz="2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세액명세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구 분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소 득 세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 민 세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9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농어촌특별세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계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결</a:t>
                      </a:r>
                      <a:r>
                        <a:rPr lang="ko-KR" altLang="en-US" sz="200" kern="0" spc="-4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양신명조"/>
                        </a:rPr>
                        <a:t> </a:t>
                      </a:r>
                      <a:r>
                        <a:rPr lang="ko-KR" altLang="en-US" sz="200" kern="0" spc="-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정 세 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액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기납부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세 액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종</a:t>
                      </a:r>
                      <a:r>
                        <a:rPr lang="en-US" altLang="ko-KR" sz="200" kern="0" spc="-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-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전</a:t>
                      </a:r>
                      <a:r>
                        <a:rPr lang="en-US" altLang="ko-KR" sz="200" kern="0" spc="-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r>
                        <a:rPr lang="ko-KR" altLang="en-US" sz="200" kern="0" spc="-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근무지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" kern="0" spc="-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-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결정세액란의 세액 기재</a:t>
                      </a:r>
                      <a:r>
                        <a:rPr lang="en-US" altLang="ko-KR" sz="200" kern="0" spc="-4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사업자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등록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번호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현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근무지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941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16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차 감 징 수 세 액</a:t>
                      </a: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/>
                </a:tc>
              </a:tr>
              <a:tr h="206894">
                <a:tc gridSpan="6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위의 원천징수액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근로소득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을 영수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지급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합니다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.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 월 일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징수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보고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의무자 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서명 또는 인</a:t>
                      </a:r>
                      <a:r>
                        <a:rPr lang="en-US" altLang="ko-KR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세무서장 </a:t>
                      </a:r>
                      <a:r>
                        <a:rPr lang="ko-KR" altLang="en-US" sz="2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귀하</a:t>
                      </a:r>
                      <a:r>
                        <a:rPr lang="ko-KR" altLang="en-US" sz="200" kern="0" spc="-2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양신명조"/>
                        </a:rPr>
                        <a:t> </a:t>
                      </a: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6680" marR="16680" marT="4611" marB="4611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/>
                    </a:p>
                  </a:txBody>
                  <a:tcPr marL="23548" marR="23548" marT="11774" marB="11774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 dirty="0"/>
                    </a:p>
                  </a:txBody>
                  <a:tcPr marL="23548" marR="23548" marT="11774" marB="1177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5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9-14&gt; </a:t>
            </a:r>
            <a:r>
              <a:rPr lang="ko-KR" altLang="en-US" dirty="0"/>
              <a:t>퇴직 증명서의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13288"/>
              </p:ext>
            </p:extLst>
          </p:nvPr>
        </p:nvGraphicFramePr>
        <p:xfrm>
          <a:off x="539552" y="1052736"/>
          <a:ext cx="7992889" cy="5073427"/>
        </p:xfrm>
        <a:graphic>
          <a:graphicData uri="http://schemas.openxmlformats.org/drawingml/2006/table">
            <a:tbl>
              <a:tblPr/>
              <a:tblGrid>
                <a:gridCol w="1358515"/>
                <a:gridCol w="583921"/>
                <a:gridCol w="1279143"/>
                <a:gridCol w="1189130"/>
                <a:gridCol w="1791090"/>
                <a:gridCol w="1791090"/>
              </a:tblGrid>
              <a:tr h="448269"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퇴 직 증 명 서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655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인 적 사 항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성 명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한 글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 민 등 록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번 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한 자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403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 소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403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전화번호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핸 드 폰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부 서 명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최종직위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입 사 일 자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퇴 사 일 자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퇴 직 사 유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42934"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상기인에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 대해 위 사실을 확인합니다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20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 월 일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3556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상 호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: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3556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대 표 자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인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3556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 소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: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3556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전화번호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: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4561" marR="54561" marT="15084" marB="1508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7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9-15&gt; </a:t>
            </a:r>
            <a:r>
              <a:rPr lang="ko-KR" altLang="en-US" dirty="0"/>
              <a:t>인사 처리시스템의 개요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723719624" descr="DRW00001f1421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9-16&gt; </a:t>
            </a:r>
            <a:r>
              <a:rPr lang="ko-KR" altLang="en-US" dirty="0"/>
              <a:t>인사 정보와 관리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595769640" descr="EMB00001f1421d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7"/>
          <a:stretch>
            <a:fillRect/>
          </a:stretch>
        </p:blipFill>
        <p:spPr bwMode="auto">
          <a:xfrm>
            <a:off x="539552" y="1268760"/>
            <a:ext cx="82089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사례에서 배우자 </a:t>
            </a:r>
            <a:r>
              <a:rPr lang="en-US" altLang="ko-KR" b="1" dirty="0"/>
              <a:t>9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800" b="1" dirty="0"/>
              <a:t>Cisco Systems</a:t>
            </a:r>
            <a:r>
              <a:rPr lang="ko-KR" altLang="en-US" sz="2800" b="1" dirty="0"/>
              <a:t>의 고객 기업 비즈니스 </a:t>
            </a:r>
            <a:r>
              <a:rPr lang="ko-KR" altLang="en-US" sz="2800" b="1" dirty="0" smtClean="0"/>
              <a:t>변환</a:t>
            </a:r>
            <a:endParaRPr lang="en-US" altLang="ko-KR" sz="2800" b="1" dirty="0" smtClean="0"/>
          </a:p>
          <a:p>
            <a:r>
              <a:rPr lang="en-US" altLang="ko-KR" sz="2000" dirty="0"/>
              <a:t>1984</a:t>
            </a:r>
            <a:r>
              <a:rPr lang="ko-KR" altLang="en-US" sz="2000" dirty="0"/>
              <a:t>년 </a:t>
            </a:r>
            <a:r>
              <a:rPr lang="ko-KR" altLang="en-US" sz="2000" dirty="0" err="1"/>
              <a:t>스텐퍼드</a:t>
            </a:r>
            <a:r>
              <a:rPr lang="ko-KR" altLang="en-US" sz="2000" dirty="0"/>
              <a:t> 대학의 컴퓨터 </a:t>
            </a:r>
            <a:r>
              <a:rPr lang="ko-KR" altLang="en-US" sz="2000" dirty="0" err="1"/>
              <a:t>사이언스</a:t>
            </a:r>
            <a:r>
              <a:rPr lang="ko-KR" altLang="en-US" sz="2000" dirty="0"/>
              <a:t> 엔지니어인 </a:t>
            </a:r>
            <a:r>
              <a:rPr lang="en-US" altLang="ko-KR" sz="2000" dirty="0"/>
              <a:t>Len </a:t>
            </a:r>
            <a:r>
              <a:rPr lang="en-US" altLang="ko-KR" sz="2000" dirty="0" err="1"/>
              <a:t>Bosack</a:t>
            </a:r>
            <a:r>
              <a:rPr lang="ko-KR" altLang="en-US" sz="2000" dirty="0"/>
              <a:t>과 </a:t>
            </a:r>
            <a:r>
              <a:rPr lang="en-US" altLang="ko-KR" sz="2000" dirty="0"/>
              <a:t>Sandra Lerner, </a:t>
            </a:r>
            <a:r>
              <a:rPr lang="ko-KR" altLang="en-US" sz="2000" dirty="0"/>
              <a:t>그리고 </a:t>
            </a:r>
            <a:r>
              <a:rPr lang="en-US" altLang="ko-KR" sz="2000" dirty="0"/>
              <a:t>3</a:t>
            </a:r>
            <a:r>
              <a:rPr lang="ko-KR" altLang="en-US" sz="2000" dirty="0"/>
              <a:t>명의 동료에 의해 창립되어 </a:t>
            </a:r>
            <a:r>
              <a:rPr lang="en-US" altLang="ko-KR" sz="2000" dirty="0"/>
              <a:t>Fortune 500eo </a:t>
            </a:r>
            <a:r>
              <a:rPr lang="ko-KR" altLang="en-US" sz="2000" dirty="0"/>
              <a:t>기업의 하나로 </a:t>
            </a:r>
            <a:r>
              <a:rPr lang="ko-KR" altLang="en-US" sz="2000" dirty="0" err="1"/>
              <a:t>데이터패킷을</a:t>
            </a:r>
            <a:r>
              <a:rPr lang="ko-KR" altLang="en-US" sz="2000" dirty="0"/>
              <a:t> 특정 통신 회선으로 보내 주며 데이터를 송신하는 똑같은 효율성으로 경쟁자를 </a:t>
            </a:r>
            <a:r>
              <a:rPr lang="ko-KR" altLang="en-US" sz="2000" dirty="0" smtClean="0"/>
              <a:t>무너뜨림</a:t>
            </a:r>
            <a:r>
              <a:rPr lang="en-US" altLang="ko-KR" sz="2000" dirty="0" smtClean="0"/>
              <a:t>. </a:t>
            </a:r>
          </a:p>
          <a:p>
            <a:r>
              <a:rPr lang="ko-KR" altLang="en-US" sz="2000" dirty="0"/>
              <a:t>기업의 사회적 책임</a:t>
            </a:r>
            <a:r>
              <a:rPr lang="en-US" altLang="ko-KR" sz="2000" dirty="0"/>
              <a:t>(CSR: corporate social responsibility)</a:t>
            </a:r>
            <a:r>
              <a:rPr lang="ko-KR" altLang="en-US" sz="2000" dirty="0"/>
              <a:t>으로 기업들이 직원에 대하여</a:t>
            </a:r>
            <a:r>
              <a:rPr lang="en-US" altLang="ko-KR" sz="2000" dirty="0"/>
              <a:t>, </a:t>
            </a:r>
            <a:r>
              <a:rPr lang="ko-KR" altLang="en-US" sz="2000" dirty="0"/>
              <a:t>환경에 대하여</a:t>
            </a:r>
            <a:r>
              <a:rPr lang="en-US" altLang="ko-KR" sz="2000" dirty="0"/>
              <a:t>, </a:t>
            </a:r>
            <a:r>
              <a:rPr lang="ko-KR" altLang="en-US" sz="2000" dirty="0"/>
              <a:t>개발도상국에 대하여 어떻게 자선적이고 책임성 있게 대하느냐를 나타내는 </a:t>
            </a:r>
            <a:r>
              <a:rPr lang="ko-KR" altLang="en-US" sz="2000" dirty="0" smtClean="0"/>
              <a:t>말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/>
              <a:t>시장 영역 성장전략은 경쟁이 매우 치열한 네트워킹 분야에서 제품라인의 확장과 엔지니어링 기술을 확보하기 위해 기업 인수 전략을 사용</a:t>
            </a:r>
          </a:p>
          <a:p>
            <a:r>
              <a:rPr lang="ko-KR" altLang="en-US" sz="2000" dirty="0"/>
              <a:t>전략은 고객의 요구에 응대하는 것</a:t>
            </a:r>
          </a:p>
          <a:p>
            <a:r>
              <a:rPr lang="ko-KR" altLang="en-US" sz="2000" dirty="0"/>
              <a:t>성과를 개선하고 유지하는 기본적인 방법은 근로자의 생산성 제고이며 </a:t>
            </a:r>
            <a:r>
              <a:rPr lang="en-US" altLang="ko-KR" sz="2000" dirty="0"/>
              <a:t>Cisco</a:t>
            </a:r>
            <a:r>
              <a:rPr lang="ko-KR" altLang="en-US" sz="2000" dirty="0"/>
              <a:t>는 지능적 네트워크 환경으로 전환을 시도</a:t>
            </a:r>
          </a:p>
          <a:p>
            <a:endParaRPr lang="ko-KR" altLang="en-US" sz="2000" dirty="0"/>
          </a:p>
          <a:p>
            <a:endParaRPr lang="ko-KR" altLang="en-US" sz="2000" dirty="0"/>
          </a:p>
          <a:p>
            <a:endParaRPr lang="ko-KR" altLang="en-US" sz="28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1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9-17&gt; </a:t>
            </a:r>
            <a:r>
              <a:rPr lang="ko-KR" altLang="en-US" dirty="0"/>
              <a:t>급여정보 처리 시스템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729792216" descr="EMB00001f1421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9208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원천 징수 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/>
              <a:t>급여 지급 시 원천 징수를 행하게 되는데 이 원천 징수는 일반적으로 세법이 규정한 원천 징수 의무자가 거래를 할 때 세무서장이 법이 정해진 바에 따라 그 </a:t>
            </a:r>
            <a:r>
              <a:rPr lang="ko-KR" altLang="en-US" dirty="0" err="1"/>
              <a:t>거래서마다</a:t>
            </a:r>
            <a:r>
              <a:rPr lang="ko-KR" altLang="en-US" dirty="0"/>
              <a:t> 세금을 징수하여 이를 국가에 납부하는 제도</a:t>
            </a:r>
          </a:p>
          <a:p>
            <a:r>
              <a:rPr lang="ko-KR" altLang="en-US" dirty="0"/>
              <a:t>성질에 따라서 완납적인 원천 징수와 예납적인 원천 징수로 구분된다</a:t>
            </a:r>
            <a:r>
              <a:rPr lang="en-US" altLang="ko-KR" dirty="0"/>
              <a:t>. </a:t>
            </a:r>
            <a:r>
              <a:rPr lang="ko-KR" altLang="en-US" dirty="0"/>
              <a:t>즉 갑근세</a:t>
            </a:r>
            <a:r>
              <a:rPr lang="en-US" altLang="ko-KR" dirty="0"/>
              <a:t>·</a:t>
            </a:r>
            <a:r>
              <a:rPr lang="ko-KR" altLang="en-US" dirty="0"/>
              <a:t>배당 소득세</a:t>
            </a:r>
            <a:r>
              <a:rPr lang="en-US" altLang="ko-KR" dirty="0"/>
              <a:t>·</a:t>
            </a:r>
            <a:r>
              <a:rPr lang="ko-KR" altLang="en-US" dirty="0"/>
              <a:t>이자 소득세 및 기타 소득세와 같이 소득 금액을 지급할 때에 원천 징수를 함으로써 세금이 완납되는 완납적인 원천 징수와 소득세</a:t>
            </a:r>
            <a:r>
              <a:rPr lang="en-US" altLang="ko-KR" dirty="0"/>
              <a:t>·</a:t>
            </a:r>
            <a:r>
              <a:rPr lang="ko-KR" altLang="en-US" dirty="0"/>
              <a:t>법인세</a:t>
            </a:r>
            <a:r>
              <a:rPr lang="en-US" altLang="ko-KR" dirty="0"/>
              <a:t>·</a:t>
            </a:r>
            <a:r>
              <a:rPr lang="ko-KR" altLang="en-US" dirty="0"/>
              <a:t>부가가치세 등과 같이 원천 징수 의무자가 거래할 때마다 징수하는 원천세로서 그 후 납세 의무자의 연말 정산 또는 </a:t>
            </a:r>
            <a:r>
              <a:rPr lang="ko-KR" altLang="en-US" dirty="0" err="1"/>
              <a:t>정기분</a:t>
            </a:r>
            <a:r>
              <a:rPr lang="ko-KR" altLang="en-US" dirty="0"/>
              <a:t> 과세에 있어 공제되는 것을 말하는 예납적인 원천 </a:t>
            </a:r>
            <a:r>
              <a:rPr lang="ko-KR" altLang="en-US" dirty="0" smtClean="0"/>
              <a:t>징수가 됨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0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연말 정산</a:t>
            </a:r>
            <a:r>
              <a:rPr lang="en-US" altLang="ko-KR" dirty="0"/>
              <a:t>(year-end settlement)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/>
              <a:t>소득세제가 종합 소득 세제이고 </a:t>
            </a:r>
            <a:r>
              <a:rPr lang="ko-KR" altLang="en-US" dirty="0" err="1"/>
              <a:t>전환한데서</a:t>
            </a:r>
            <a:r>
              <a:rPr lang="ko-KR" altLang="en-US" dirty="0"/>
              <a:t> 과세 기간 동안의 근로 소득을 종합해 이에 대한 소득세를 정산하려는데 그 목적이 있으며</a:t>
            </a:r>
            <a:r>
              <a:rPr lang="en-US" altLang="ko-KR" dirty="0"/>
              <a:t>, </a:t>
            </a:r>
            <a:r>
              <a:rPr lang="ko-KR" altLang="en-US" dirty="0"/>
              <a:t>갑종 근로 소득자의 신고 납세 제도의 절차를 생략하기 위해 근로 소득의 </a:t>
            </a:r>
            <a:r>
              <a:rPr lang="ko-KR" altLang="en-US" dirty="0" err="1"/>
              <a:t>지급자</a:t>
            </a:r>
            <a:r>
              <a:rPr lang="en-US" altLang="ko-KR" dirty="0"/>
              <a:t>(</a:t>
            </a:r>
            <a:r>
              <a:rPr lang="ko-KR" altLang="en-US" dirty="0"/>
              <a:t>원천징수의무자</a:t>
            </a:r>
            <a:r>
              <a:rPr lang="en-US" altLang="ko-KR" dirty="0"/>
              <a:t>)</a:t>
            </a:r>
            <a:r>
              <a:rPr lang="ko-KR" altLang="en-US" dirty="0"/>
              <a:t>가 다음연도 </a:t>
            </a:r>
            <a:r>
              <a:rPr lang="en-US" altLang="ko-KR" dirty="0"/>
              <a:t>2</a:t>
            </a:r>
            <a:r>
              <a:rPr lang="ko-KR" altLang="en-US" dirty="0"/>
              <a:t>월의 근로 소득을 지급할 때에 근로소득자 개인별로 매월 분 근로소득에 대한 징수세액의 합계액을 연간 근로 소득에 상응하는 소득 세액으로 정산하여 </a:t>
            </a:r>
            <a:r>
              <a:rPr lang="ko-KR" altLang="en-US" dirty="0" err="1"/>
              <a:t>과부족액을</a:t>
            </a:r>
            <a:r>
              <a:rPr lang="ko-KR" altLang="en-US" dirty="0"/>
              <a:t> 정산하는 것</a:t>
            </a:r>
          </a:p>
          <a:p>
            <a:r>
              <a:rPr lang="ko-KR" altLang="en-US" dirty="0"/>
              <a:t>근로 </a:t>
            </a:r>
            <a:r>
              <a:rPr lang="ko-KR" altLang="en-US" dirty="0" err="1"/>
              <a:t>소득ㆍ연금</a:t>
            </a:r>
            <a:r>
              <a:rPr lang="ko-KR" altLang="en-US" dirty="0"/>
              <a:t> 소득 및 일정한 사업 소득의 경우 다른 종합 소득과 합산하기 전에 먼저 </a:t>
            </a:r>
            <a:r>
              <a:rPr lang="ko-KR" altLang="en-US" dirty="0" err="1"/>
              <a:t>매월분의</a:t>
            </a:r>
            <a:r>
              <a:rPr lang="ko-KR" altLang="en-US" dirty="0"/>
              <a:t> 급여액 및 수입 금액의 일정 금액을 원천 징수하여 납부하게 하는 한편</a:t>
            </a:r>
            <a:r>
              <a:rPr lang="en-US" altLang="ko-KR" dirty="0"/>
              <a:t>, </a:t>
            </a:r>
            <a:r>
              <a:rPr lang="ko-KR" altLang="en-US" dirty="0"/>
              <a:t>다음 연도 </a:t>
            </a:r>
            <a:r>
              <a:rPr lang="en-US" altLang="ko-KR" dirty="0"/>
              <a:t>1</a:t>
            </a:r>
            <a:r>
              <a:rPr lang="ko-KR" altLang="en-US" dirty="0"/>
              <a:t>월분 근로 소득 및 사업 소득을 지급하는 때 또는 퇴직하는 때에 다시 연간 </a:t>
            </a:r>
            <a:r>
              <a:rPr lang="ko-KR" altLang="en-US" dirty="0" err="1"/>
              <a:t>총급여액</a:t>
            </a:r>
            <a:r>
              <a:rPr lang="ko-KR" altLang="en-US" dirty="0"/>
              <a:t> 및 총수입 금액에 대한 종합 소득 과세 표준에 기본 세율을 적용하여 종합 소득 산출 세액을 계산하고</a:t>
            </a:r>
            <a:r>
              <a:rPr lang="en-US" altLang="ko-KR" dirty="0"/>
              <a:t>, </a:t>
            </a:r>
            <a:r>
              <a:rPr lang="ko-KR" altLang="en-US" dirty="0"/>
              <a:t>종합 소득 산출 세액에서 세액 공제</a:t>
            </a:r>
            <a:r>
              <a:rPr lang="en-US" altLang="ko-KR" dirty="0"/>
              <a:t>, </a:t>
            </a:r>
            <a:r>
              <a:rPr lang="ko-KR" altLang="en-US" dirty="0"/>
              <a:t>면제 세액 및 이미 납부한 원천 징수 세액을 차감하여 그 차액을 추가로 원천 징수하거나 환급하는 절차를 밟게 </a:t>
            </a:r>
            <a:r>
              <a:rPr lang="ko-KR" altLang="en-US" dirty="0" smtClean="0"/>
              <a:t>되는 것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74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9-18&gt; </a:t>
            </a:r>
            <a:r>
              <a:rPr lang="ko-KR" altLang="en-US" dirty="0"/>
              <a:t>연말 정산 처리 시스템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731677400" descr="DRW00001f1421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608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9-19&gt; </a:t>
            </a:r>
            <a:r>
              <a:rPr lang="ko-KR" altLang="en-US" dirty="0"/>
              <a:t>급여 시스템 흐름도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728671424" descr="EMB00001f1421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364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9-20&gt; </a:t>
            </a:r>
            <a:r>
              <a:rPr lang="ko-KR" altLang="en-US" dirty="0"/>
              <a:t>급여 처리 </a:t>
            </a:r>
            <a:r>
              <a:rPr lang="en-US" altLang="ko-KR" dirty="0"/>
              <a:t>DFD</a:t>
            </a:r>
            <a:r>
              <a:rPr lang="ko-KR" altLang="en-US" dirty="0"/>
              <a:t>배경도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723747464" descr="DRW00001f142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9-21&gt; </a:t>
            </a:r>
            <a:r>
              <a:rPr lang="ko-KR" altLang="en-US" dirty="0"/>
              <a:t>급여 </a:t>
            </a:r>
            <a:r>
              <a:rPr lang="en-US" altLang="ko-KR" dirty="0"/>
              <a:t>DFD 0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723747536" descr="EMB00001f142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82809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9-22&gt; </a:t>
            </a:r>
            <a:r>
              <a:rPr lang="ko-KR" altLang="en-US" dirty="0"/>
              <a:t>급여 </a:t>
            </a:r>
            <a:r>
              <a:rPr lang="en-US" altLang="ko-KR" dirty="0"/>
              <a:t>DFD 1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723743864" descr="DRW00001f142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4888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9-23&gt; </a:t>
            </a:r>
            <a:r>
              <a:rPr lang="ko-KR" altLang="en-US" dirty="0"/>
              <a:t>급여 </a:t>
            </a:r>
            <a:r>
              <a:rPr lang="en-US" altLang="ko-KR" dirty="0"/>
              <a:t>DFD</a:t>
            </a:r>
            <a:r>
              <a:rPr lang="ko-KR" altLang="en-US" dirty="0"/>
              <a:t>배경도 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723742208" descr="EMB00001f142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369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9-24&gt; </a:t>
            </a:r>
            <a:r>
              <a:rPr lang="ko-KR" altLang="en-US" dirty="0"/>
              <a:t>급여</a:t>
            </a:r>
            <a:r>
              <a:rPr lang="en-US" altLang="ko-KR" dirty="0"/>
              <a:t>(</a:t>
            </a:r>
            <a:r>
              <a:rPr lang="ko-KR" altLang="en-US" dirty="0"/>
              <a:t>수준</a:t>
            </a:r>
            <a:r>
              <a:rPr lang="en-US" altLang="ko-KR" dirty="0"/>
              <a:t>0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729954896" descr="EMB00001f1422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6895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9-1&gt; </a:t>
            </a:r>
            <a:r>
              <a:rPr lang="ko-KR" altLang="en-US" dirty="0"/>
              <a:t>전통적 인사 관리와 성과주의 인사 관리의 비교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21897688" descr="EMB00001f1421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6" t="26382" r="29016" b="28290"/>
          <a:stretch>
            <a:fillRect/>
          </a:stretch>
        </p:blipFill>
        <p:spPr bwMode="auto">
          <a:xfrm>
            <a:off x="395536" y="1268760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9-25&gt; </a:t>
            </a:r>
            <a:r>
              <a:rPr lang="ko-KR" altLang="en-US" dirty="0"/>
              <a:t>급여</a:t>
            </a:r>
            <a:r>
              <a:rPr lang="en-US" altLang="ko-KR" dirty="0"/>
              <a:t>(</a:t>
            </a:r>
            <a:r>
              <a:rPr lang="ko-KR" altLang="en-US" dirty="0"/>
              <a:t>수준</a:t>
            </a:r>
            <a:r>
              <a:rPr lang="en-US" altLang="ko-KR" dirty="0"/>
              <a:t>1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718888152" descr="EMB00001f1422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2"/>
          <a:stretch>
            <a:fillRect/>
          </a:stretch>
        </p:blipFill>
        <p:spPr bwMode="auto">
          <a:xfrm>
            <a:off x="323528" y="980728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9-26&gt; </a:t>
            </a:r>
            <a:r>
              <a:rPr lang="ko-KR" altLang="en-US" dirty="0"/>
              <a:t>인사 부서의 </a:t>
            </a:r>
            <a:r>
              <a:rPr lang="en-US" altLang="ko-KR" dirty="0"/>
              <a:t>ERD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729794736" descr="EMB00001f142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" b="5322"/>
          <a:stretch>
            <a:fillRect/>
          </a:stretch>
        </p:blipFill>
        <p:spPr bwMode="auto">
          <a:xfrm>
            <a:off x="539553" y="1124744"/>
            <a:ext cx="82809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9-27&gt; </a:t>
            </a:r>
            <a:r>
              <a:rPr lang="ko-KR" altLang="en-US" dirty="0"/>
              <a:t>인사 </a:t>
            </a:r>
            <a:r>
              <a:rPr lang="en-US" altLang="ko-KR" dirty="0"/>
              <a:t>ERD </a:t>
            </a:r>
            <a:r>
              <a:rPr lang="ko-KR" altLang="en-US" dirty="0"/>
              <a:t>모형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728668760" descr="EMB00001f142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9-28&gt; </a:t>
            </a:r>
            <a:r>
              <a:rPr lang="ko-KR" altLang="en-US" dirty="0"/>
              <a:t>인사 스키마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728671136" descr="EMB00001f1422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06489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0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9-29&gt; </a:t>
            </a:r>
            <a:r>
              <a:rPr lang="ko-KR" altLang="en-US" dirty="0"/>
              <a:t>인사 관리 </a:t>
            </a:r>
            <a:r>
              <a:rPr lang="en-US" altLang="ko-KR" dirty="0"/>
              <a:t>REA </a:t>
            </a:r>
            <a:r>
              <a:rPr lang="ko-KR" altLang="en-US" dirty="0"/>
              <a:t>모형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728670200" descr="EMB00001f1422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0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 및 응답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질의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smtClean="0"/>
              <a:t>응</a:t>
            </a:r>
            <a:r>
              <a:rPr lang="ko-KR" altLang="en-US"/>
              <a:t>답</a:t>
            </a:r>
          </a:p>
        </p:txBody>
      </p:sp>
    </p:spTree>
    <p:extLst>
      <p:ext uri="{BB962C8B-B14F-4D97-AF65-F5344CB8AC3E}">
        <p14:creationId xmlns:p14="http://schemas.microsoft.com/office/powerpoint/2010/main" val="14475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인사관리 업무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79495"/>
              </p:ext>
            </p:extLst>
          </p:nvPr>
        </p:nvGraphicFramePr>
        <p:xfrm>
          <a:off x="395537" y="1268762"/>
          <a:ext cx="8208910" cy="5184574"/>
        </p:xfrm>
        <a:graphic>
          <a:graphicData uri="http://schemas.openxmlformats.org/drawingml/2006/table">
            <a:tbl>
              <a:tblPr/>
              <a:tblGrid>
                <a:gridCol w="1350265"/>
                <a:gridCol w="1711840"/>
                <a:gridCol w="5146805"/>
              </a:tblGrid>
              <a:tr h="6421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구분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내용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주요 업무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64214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채용 관리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직원채용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모집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선발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배치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계약서 작성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보험 취득신고 등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4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평가 관리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인사고과실시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실시계획 수립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시행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평가 결과 반영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4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교육 개발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직무능력향상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필요시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자체 실시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법정 교육 실시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9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보상 관리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임금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퇴직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성과급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복리후생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근로자 공제세액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최저임금 위반 여부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퇴직연금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경조사비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학자금 지급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9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유지 관리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일반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세무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재무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경리관리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근태관리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휴가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승진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배치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4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대보험료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세금 납부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자금 조달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대출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경비 증빙 자료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회계장부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4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이직 관리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사직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해고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사직서 수령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해고 통지서 발송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사후 처리 등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9-2&gt; </a:t>
            </a:r>
            <a:r>
              <a:rPr lang="ko-KR" altLang="en-US" dirty="0"/>
              <a:t>근로자 카드의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01710"/>
              </p:ext>
            </p:extLst>
          </p:nvPr>
        </p:nvGraphicFramePr>
        <p:xfrm>
          <a:off x="539551" y="980730"/>
          <a:ext cx="7992887" cy="5145433"/>
        </p:xfrm>
        <a:graphic>
          <a:graphicData uri="http://schemas.openxmlformats.org/drawingml/2006/table">
            <a:tbl>
              <a:tblPr/>
              <a:tblGrid>
                <a:gridCol w="435739"/>
                <a:gridCol w="1795378"/>
                <a:gridCol w="193826"/>
                <a:gridCol w="193826"/>
                <a:gridCol w="1795378"/>
                <a:gridCol w="538759"/>
                <a:gridCol w="1010536"/>
                <a:gridCol w="1192003"/>
                <a:gridCol w="837442"/>
              </a:tblGrid>
              <a:tr h="518596">
                <a:tc grid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 로 자 카 드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══════════════════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730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성 명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주민등록번호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730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 소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부양가족수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30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본 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종사업무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3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력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기능및자격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퇴 직 일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7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학 력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사 유 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7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경 력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97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병 역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금품청산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8508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고 용 일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계 약 기 간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고용갱신년월일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6151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고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계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약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조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730">
                <a:tc gridSpan="9"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특기사항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교육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․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건강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․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휴직 등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5603" marR="55603" marT="15373" marB="1537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9-3&gt; </a:t>
            </a:r>
            <a:r>
              <a:rPr lang="ko-KR" altLang="en-US" dirty="0"/>
              <a:t>근무 편성표의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39431"/>
              </p:ext>
            </p:extLst>
          </p:nvPr>
        </p:nvGraphicFramePr>
        <p:xfrm>
          <a:off x="323526" y="1583776"/>
          <a:ext cx="8280919" cy="4437511"/>
        </p:xfrm>
        <a:graphic>
          <a:graphicData uri="http://schemas.openxmlformats.org/drawingml/2006/table">
            <a:tbl>
              <a:tblPr/>
              <a:tblGrid>
                <a:gridCol w="4817711"/>
                <a:gridCol w="494744"/>
                <a:gridCol w="494744"/>
                <a:gridCol w="494744"/>
                <a:gridCol w="494744"/>
                <a:gridCol w="494744"/>
                <a:gridCol w="494744"/>
                <a:gridCol w="494744"/>
              </a:tblGrid>
              <a:tr h="1760680"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근무 편성표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8641" marR="88641" marT="44320" marB="4432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8641" marR="88641" marT="44320" marB="4432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8641" marR="88641" marT="44320" marB="4432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8641" marR="88641" marT="44320" marB="4432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8641" marR="88641" marT="44320" marB="4432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8641" marR="88641" marT="44320" marB="44320"/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88641" marR="88641" marT="44320" marB="44320"/>
                </a:tc>
              </a:tr>
              <a:tr h="7282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근무시간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7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7498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(09:00~19:00)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A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</a:t>
                      </a: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C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A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</a:t>
                      </a: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C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A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9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야간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(19:00~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익일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09:00)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C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A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C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A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비번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C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A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</a:t>
                      </a: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C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A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787" marR="62787" marT="17359" marB="173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2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9-4&gt; </a:t>
            </a:r>
            <a:r>
              <a:rPr lang="ko-KR" altLang="en-US" dirty="0"/>
              <a:t>면접 조사표의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26358"/>
              </p:ext>
            </p:extLst>
          </p:nvPr>
        </p:nvGraphicFramePr>
        <p:xfrm>
          <a:off x="611564" y="1583981"/>
          <a:ext cx="7704851" cy="4869354"/>
        </p:xfrm>
        <a:graphic>
          <a:graphicData uri="http://schemas.openxmlformats.org/drawingml/2006/table">
            <a:tbl>
              <a:tblPr/>
              <a:tblGrid>
                <a:gridCol w="1660911"/>
                <a:gridCol w="1205961"/>
                <a:gridCol w="332669"/>
                <a:gridCol w="1660911"/>
                <a:gridCol w="332669"/>
                <a:gridCol w="193600"/>
                <a:gridCol w="193600"/>
                <a:gridCol w="193600"/>
                <a:gridCol w="193600"/>
                <a:gridCol w="193600"/>
                <a:gridCol w="193600"/>
                <a:gridCol w="578265"/>
                <a:gridCol w="193600"/>
                <a:gridCol w="578265"/>
              </a:tblGrid>
              <a:tr h="324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면 접 조 사 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사 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4 X 5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반명함판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번 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이름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홍 길 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17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6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나 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대학교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재학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졸업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3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생년월일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혈액형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전공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지망학과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81">
                <a:tc gridSpan="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취미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좋아하는 영화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681">
                <a:tc gridSpan="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감명깊게 읽은 책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존경하는 사람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681">
                <a:tc gridSpan="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좋아하는 음악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졸업논문주제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681">
                <a:tc gridSpan="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써클활동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지망하게 된 동기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681">
                <a:tc gridSpan="1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자기</a:t>
                      </a: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PR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257" marR="64257" marT="17765" marB="1776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8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9-5&gt; </a:t>
            </a:r>
            <a:r>
              <a:rPr lang="ko-KR" altLang="en-US" dirty="0"/>
              <a:t>봉급 지출 결의서의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37795"/>
              </p:ext>
            </p:extLst>
          </p:nvPr>
        </p:nvGraphicFramePr>
        <p:xfrm>
          <a:off x="683574" y="1369512"/>
          <a:ext cx="8208907" cy="4632934"/>
        </p:xfrm>
        <a:graphic>
          <a:graphicData uri="http://schemas.openxmlformats.org/drawingml/2006/table">
            <a:tbl>
              <a:tblPr/>
              <a:tblGrid>
                <a:gridCol w="663736"/>
                <a:gridCol w="331868"/>
                <a:gridCol w="331868"/>
                <a:gridCol w="331868"/>
                <a:gridCol w="331868"/>
                <a:gridCol w="331868"/>
                <a:gridCol w="331868"/>
                <a:gridCol w="331868"/>
                <a:gridCol w="331868"/>
                <a:gridCol w="331868"/>
                <a:gridCol w="1291179"/>
                <a:gridCol w="247050"/>
                <a:gridCol w="331868"/>
                <a:gridCol w="331868"/>
                <a:gridCol w="331868"/>
                <a:gridCol w="331868"/>
                <a:gridCol w="331868"/>
                <a:gridCol w="331868"/>
                <a:gridCol w="331868"/>
                <a:gridCol w="331868"/>
                <a:gridCol w="365186"/>
              </a:tblGrid>
              <a:tr h="173693"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한컴바탕"/>
                          <a:ea typeface="한컴바탕"/>
                        </a:rPr>
                        <a:t>봉급지출결의서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693"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증제 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79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계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과장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5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지출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명령자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년도세출</a:t>
                      </a: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계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과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지출원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98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세출과목</a:t>
                      </a: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693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5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발의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19 . . .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5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발의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19 . . .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6861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5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지출원인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</a:t>
                      </a:r>
                      <a:r>
                        <a:rPr lang="ko-KR" altLang="en-US" sz="500" kern="0" spc="5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행위부등기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19 . . .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지출부등기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19 . . .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41754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5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지출명령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발행부등기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19 . . .</a:t>
                      </a:r>
                      <a:endParaRPr 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6861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4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수표번호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제 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693">
                <a:tc rowSpan="5"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금 </a:t>
                      </a:r>
                      <a:r>
                        <a:rPr lang="ko-KR" altLang="en-US" sz="600" kern="0" spc="5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소득세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>
                      <a:noFill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69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금 </a:t>
                      </a:r>
                      <a:r>
                        <a:rPr lang="ko-KR" altLang="en-US" sz="600" kern="0" spc="5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부가세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69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금 퇴직적립금</a:t>
                      </a: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69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금 현금지급액</a:t>
                      </a: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69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금 계</a:t>
                      </a: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￦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7950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5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적요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년 월 일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봉급대장대조필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근무상황카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-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드대조필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󰄫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󰄫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>
                      <a:noFill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693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5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채주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844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50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영수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상기 금액을 영수함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년 월 일 성명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󰄫</a:t>
                      </a: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471" marR="9471" marT="9471" marB="9471" anchor="ctr">
                    <a:lnL>
                      <a:noFill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2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9-6&gt; </a:t>
            </a:r>
            <a:r>
              <a:rPr lang="ko-KR" altLang="en-US" dirty="0"/>
              <a:t>임명장의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83817"/>
              </p:ext>
            </p:extLst>
          </p:nvPr>
        </p:nvGraphicFramePr>
        <p:xfrm>
          <a:off x="611560" y="1124744"/>
          <a:ext cx="7560839" cy="5001419"/>
        </p:xfrm>
        <a:graphic>
          <a:graphicData uri="http://schemas.openxmlformats.org/drawingml/2006/table">
            <a:tbl>
              <a:tblPr/>
              <a:tblGrid>
                <a:gridCol w="332435"/>
                <a:gridCol w="1807251"/>
                <a:gridCol w="746826"/>
                <a:gridCol w="4674327"/>
              </a:tblGrid>
              <a:tr h="3744879">
                <a:tc gridSpan="4">
                  <a:txBody>
                    <a:bodyPr/>
                    <a:lstStyle/>
                    <a:p>
                      <a:pPr marL="254000" marR="2540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제○○호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254000" marR="2540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임 명 장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254000" marR="2540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성 명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: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254000" marR="2540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생년월일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: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254000" marR="2540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 소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: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254000" marR="2540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위 사람을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20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 월 일 부로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○○○지점의 지점장으로 임명합니다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.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254000" marR="2540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20 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 월 일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254000" marR="25400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 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○○○대표이사 홍 길 동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519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대장대조필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19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직 명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: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36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성 명 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: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인</a:t>
                      </a:r>
                      <a:r>
                        <a:rPr lang="en-US" altLang="ko-KR" sz="7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78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3413" marR="43413" marT="12002" marB="12002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1741</Words>
  <Application>Microsoft Office PowerPoint</Application>
  <PresentationFormat>화면 슬라이드 쇼(4:3)</PresentationFormat>
  <Paragraphs>510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09. 인사와 회계정보시스템</vt:lpstr>
      <vt:lpstr>사례에서 배우자 9 </vt:lpstr>
      <vt:lpstr>&lt;그림 9-1&gt; 전통적 인사 관리와 성과주의 인사 관리의 비교 </vt:lpstr>
      <vt:lpstr>인사관리 업무</vt:lpstr>
      <vt:lpstr>&lt;그림 9-2&gt; 근로자 카드의 양식 </vt:lpstr>
      <vt:lpstr>&lt;그림 9-3&gt; 근무 편성표의 양식 </vt:lpstr>
      <vt:lpstr>&lt;그림 9-4&gt; 면접 조사표의 양식 </vt:lpstr>
      <vt:lpstr>&lt;그림 9-5&gt; 봉급 지출 결의서의 양식 </vt:lpstr>
      <vt:lpstr>&lt;그림 9-6&gt; 임명장의 양식 </vt:lpstr>
      <vt:lpstr>&lt;그림 9-7&gt; 임금 대장의 양식</vt:lpstr>
      <vt:lpstr>&lt;그림 9-8&gt; 임직원 명단의 양식 </vt:lpstr>
      <vt:lpstr>&lt;그림 9-9&gt; 직원 명세의 양식 </vt:lpstr>
      <vt:lpstr>&lt;그림 9-10&gt; 재직 증명서의 양식 </vt:lpstr>
      <vt:lpstr>&lt;그림 9-11&gt; 경력 증명서의 양식 </vt:lpstr>
      <vt:lpstr>&lt;그림 9-12&gt; 갑종 근로 소득에 대한 소득세 원천 징수 증명서의 양식 </vt:lpstr>
      <vt:lpstr>&lt;그림 9-13&gt; 근로 소득 원천 징수 영수증의 양식 </vt:lpstr>
      <vt:lpstr>&lt;그림 9-14&gt; 퇴직 증명서의 양식 </vt:lpstr>
      <vt:lpstr>&lt;그림 9-15&gt; 인사 처리시스템의 개요 </vt:lpstr>
      <vt:lpstr>&lt;그림 9-16&gt; 인사 정보와 관리 </vt:lpstr>
      <vt:lpstr>&lt;그림 9-17&gt; 급여정보 처리 시스템 </vt:lpstr>
      <vt:lpstr>원천 징수  </vt:lpstr>
      <vt:lpstr>연말 정산(year-end settlement) </vt:lpstr>
      <vt:lpstr>&lt;그림 9-18&gt; 연말 정산 처리 시스템 </vt:lpstr>
      <vt:lpstr>&lt;그림 9-19&gt; 급여 시스템 흐름도 </vt:lpstr>
      <vt:lpstr>&lt;그림 9-20&gt; 급여 처리 DFD배경도 </vt:lpstr>
      <vt:lpstr>&lt;그림 9-21&gt; 급여 DFD 0 </vt:lpstr>
      <vt:lpstr>&lt;그림 9-22&gt; 급여 DFD 1 </vt:lpstr>
      <vt:lpstr>&lt;그림 9-23&gt; 급여 DFD배경도  </vt:lpstr>
      <vt:lpstr>&lt;그림 9-24&gt; 급여(수준0 DFD) </vt:lpstr>
      <vt:lpstr>&lt;그림 9-25&gt; 급여(수준1 DFD) </vt:lpstr>
      <vt:lpstr>&lt;그림 9-26&gt; 인사 부서의 ERD </vt:lpstr>
      <vt:lpstr>&lt;그림 9-27&gt; 인사 ERD 모형 </vt:lpstr>
      <vt:lpstr>&lt;그림 9-28&gt; 인사 스키마 </vt:lpstr>
      <vt:lpstr>&lt;그림 9-29&gt; 인사 관리 REA 모형 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09. 인사와 회계정보시스템</dc:title>
  <dc:creator>USER</dc:creator>
  <cp:lastModifiedBy>USER</cp:lastModifiedBy>
  <cp:revision>5</cp:revision>
  <dcterms:created xsi:type="dcterms:W3CDTF">2018-06-28T04:10:41Z</dcterms:created>
  <dcterms:modified xsi:type="dcterms:W3CDTF">2018-06-28T05:11:45Z</dcterms:modified>
</cp:coreProperties>
</file>