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1" r:id="rId36"/>
    <p:sldId id="312" r:id="rId37"/>
    <p:sldId id="313" r:id="rId38"/>
    <p:sldId id="314" r:id="rId39"/>
    <p:sldId id="315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66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1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4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8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4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4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5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74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72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3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4A2F-FE01-4ECB-8371-9D0119E3A1A4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093D-F2A3-48C8-8813-81007BD123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29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10. </a:t>
            </a:r>
            <a:r>
              <a:rPr lang="ko-KR" altLang="en-US" b="1" dirty="0"/>
              <a:t>회계정보시스템의 개발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 회계정보시스템 개발방법론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회계정보시스템 개발방법론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회계정보시스템 개발방법론의 종류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양식과 장부</a:t>
            </a:r>
            <a:endParaRPr lang="ko-KR" altLang="en-US" dirty="0"/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회계처리시스템</a:t>
            </a:r>
            <a:endParaRPr lang="ko-KR" altLang="en-US" dirty="0"/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회계 처리 흐름도</a:t>
            </a:r>
            <a:endParaRPr lang="ko-KR" altLang="en-US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회계 시스템 흐름도</a:t>
            </a:r>
            <a:endParaRPr lang="ko-KR" altLang="en-US" dirty="0"/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회계 데이터 흐름도</a:t>
            </a:r>
            <a:endParaRPr lang="ko-KR" altLang="en-US" dirty="0"/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회계 데이터 모형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5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객체 지향 방법론</a:t>
            </a:r>
            <a:r>
              <a:rPr lang="en-US" altLang="ko-KR" dirty="0"/>
              <a:t>(Object Oriented Methodology)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추상화와 캡슐화</a:t>
            </a:r>
            <a:r>
              <a:rPr lang="en-US" altLang="ko-KR" dirty="0"/>
              <a:t>, </a:t>
            </a:r>
            <a:r>
              <a:rPr lang="ko-KR" altLang="en-US" dirty="0"/>
              <a:t>상속</a:t>
            </a:r>
            <a:r>
              <a:rPr lang="en-US" altLang="ko-KR" dirty="0"/>
              <a:t>, </a:t>
            </a:r>
            <a:r>
              <a:rPr lang="ko-KR" altLang="en-US" dirty="0"/>
              <a:t>정보 은닉 등 객체를 중심으로 프로그래밍 구조를 단순화하고 </a:t>
            </a:r>
            <a:r>
              <a:rPr lang="ko-KR" altLang="en-US" dirty="0" err="1"/>
              <a:t>재사용성을</a:t>
            </a:r>
            <a:r>
              <a:rPr lang="ko-KR" altLang="en-US" dirty="0"/>
              <a:t> 강화하는 프로그래밍 방식의 유용성이 증명되면서</a:t>
            </a:r>
            <a:r>
              <a:rPr lang="en-US" altLang="ko-KR" dirty="0"/>
              <a:t>, </a:t>
            </a:r>
            <a:r>
              <a:rPr lang="ko-KR" altLang="en-US" dirty="0"/>
              <a:t>분석과 설계도 객체 지향의 원칙을 적용하려는 것이 객체 지향 분석</a:t>
            </a:r>
            <a:r>
              <a:rPr lang="en-US" altLang="ko-KR" dirty="0"/>
              <a:t>/</a:t>
            </a:r>
            <a:r>
              <a:rPr lang="ko-KR" altLang="en-US" dirty="0"/>
              <a:t>설계요</a:t>
            </a:r>
            <a:r>
              <a:rPr lang="en-US" altLang="ko-KR" dirty="0"/>
              <a:t>, </a:t>
            </a:r>
            <a:r>
              <a:rPr lang="ko-KR" altLang="en-US" dirty="0"/>
              <a:t>모든 제반 환경이 결합되어 객체 지향 방법론이 된 것</a:t>
            </a:r>
          </a:p>
          <a:p>
            <a:r>
              <a:rPr lang="ko-KR" altLang="en-US" dirty="0"/>
              <a:t>프로세스와 데이터가 </a:t>
            </a:r>
            <a:r>
              <a:rPr lang="ko-KR" altLang="en-US" dirty="0" err="1"/>
              <a:t>분됨으로써</a:t>
            </a:r>
            <a:r>
              <a:rPr lang="ko-KR" altLang="en-US" dirty="0"/>
              <a:t> 이를 분석하여 설계와 개발로 연계시키는데 많은 애로를 겪어야 하며 복잡한 기법들이 활용되어야 한다</a:t>
            </a:r>
            <a:r>
              <a:rPr lang="en-US" altLang="ko-KR" dirty="0"/>
              <a:t>. </a:t>
            </a:r>
            <a:r>
              <a:rPr lang="ko-KR" altLang="en-US" dirty="0"/>
              <a:t>또한 완성된 시스템에 대한 요구사항의 확인 결과를 너무 늦게 확인할 수 있다는 점</a:t>
            </a:r>
            <a:r>
              <a:rPr lang="en-US" altLang="ko-KR" dirty="0"/>
              <a:t>, </a:t>
            </a:r>
            <a:r>
              <a:rPr lang="ko-KR" altLang="en-US" dirty="0"/>
              <a:t>산출물의 양과 복잡도가 크다는 점 등 여러 가지 문제를 객체 지향 개발 방법론에서 해결하고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1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객체 지향 방법론의 특징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13161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49685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① 반복적</a:t>
                      </a:r>
                      <a:r>
                        <a:rPr lang="en-US" altLang="ko-KR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그리고 점증적인</a:t>
                      </a:r>
                      <a:r>
                        <a:rPr lang="en-US" altLang="ko-KR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(Iterative and Incremental) </a:t>
                      </a: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개발 방식 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② 재사용성의 강조 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③ 쉽고 표준화된 표기법 존재 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④ 분산객체 기술의 완벽한 지원 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⑤ </a:t>
                      </a:r>
                      <a:r>
                        <a:rPr lang="en-US" altLang="ko-KR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OODBMS</a:t>
                      </a: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의 원활한 연계 등 아직 개선의 여지가 많음 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컴포넌트 방법론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컴포넌트 기반 개발</a:t>
            </a:r>
            <a:r>
              <a:rPr lang="en-US" altLang="ko-KR" dirty="0"/>
              <a:t>(CBD: Component Based Development) </a:t>
            </a:r>
            <a:r>
              <a:rPr lang="ko-KR" altLang="en-US" dirty="0"/>
              <a:t>방식이 큰 반향을 얻고 있고 있고</a:t>
            </a:r>
            <a:r>
              <a:rPr lang="en-US" altLang="ko-KR" dirty="0"/>
              <a:t>, </a:t>
            </a:r>
            <a:r>
              <a:rPr lang="ko-KR" altLang="en-US" dirty="0"/>
              <a:t>조만간 표준화된 방법론도 등장</a:t>
            </a:r>
            <a:r>
              <a:rPr lang="en-US" altLang="ko-KR" dirty="0"/>
              <a:t>(</a:t>
            </a:r>
            <a:r>
              <a:rPr lang="ko-KR" altLang="en-US" dirty="0"/>
              <a:t>이미 여러 방법론들이 나와 있지만</a:t>
            </a:r>
            <a:r>
              <a:rPr lang="en-US" altLang="ko-KR" dirty="0"/>
              <a:t>)</a:t>
            </a:r>
            <a:r>
              <a:rPr lang="ko-KR" altLang="en-US" dirty="0"/>
              <a:t>할 것으로 보여 컴포넌트 방법론이 제 </a:t>
            </a:r>
            <a:r>
              <a:rPr lang="en-US" altLang="ko-KR" dirty="0"/>
              <a:t>4</a:t>
            </a:r>
            <a:r>
              <a:rPr lang="ko-KR" altLang="en-US" dirty="0"/>
              <a:t>의 비교 대상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1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10-1&gt; </a:t>
            </a:r>
            <a:r>
              <a:rPr lang="ko-KR" altLang="en-US" dirty="0"/>
              <a:t>개발방법론의 비교 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59843"/>
              </p:ext>
            </p:extLst>
          </p:nvPr>
        </p:nvGraphicFramePr>
        <p:xfrm>
          <a:off x="539552" y="592179"/>
          <a:ext cx="7992888" cy="6568386"/>
        </p:xfrm>
        <a:graphic>
          <a:graphicData uri="http://schemas.openxmlformats.org/drawingml/2006/table">
            <a:tbl>
              <a:tblPr/>
              <a:tblGrid>
                <a:gridCol w="792088"/>
                <a:gridCol w="1866735"/>
                <a:gridCol w="1666639"/>
                <a:gridCol w="1610400"/>
                <a:gridCol w="2057026"/>
              </a:tblGrid>
              <a:tr h="2403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개발방법론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구조적 방법론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정보공학 방법론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객체지향 방법론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기반 방법론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4229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연대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1960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~ 1980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중반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1980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중반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~ 1990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중반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1990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중반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~ 2000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1990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년대 후반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~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현재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목표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비즈니스 프로세스 자동화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경영전략적 정보시스템 구축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재사용 시스템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개발 및 활용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주요모형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프로세스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데이터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6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주요기술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환경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메인프레임 환경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단위업무 전산화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세대 언어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(COBOL, Fortran, C)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소프트웨어 공학 태동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PC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보급확산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전사규모의 정보시스템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관계형 데이터베이스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세대 언어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(Visual Basic, Power Builder, Delphi)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클라이언트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서버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사용자 중심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통합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CASE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인터넷 이용확산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다양한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SW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요구 증대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객체지향 언어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(C++,Java)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UML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분산 객체기술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Round-Trip CASE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비즈니스 기능 단위 컴포넌트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J2EE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기반 기술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COM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기반 기술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웹서비스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 기술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기존 시스템 연동 기술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애플리케이션 서버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7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주요 기법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기능모형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자료흐름도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자료사전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기능명세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프로그램 구조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구조도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모듈명세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데이터 모형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 관계도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정보전략계획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BRP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분산설계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객체모형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위험관리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반복적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점진적 개발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분석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설계 패턴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설계 개선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(Refactoring)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명세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추출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연동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아키텍처 설계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8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특징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학습용어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보편적 활용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안정된 개발 방법론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실세계 개념 모형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UML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사용 확산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적기 개발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개발 비용 감소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산업 구조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소품종 다량생산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다품종 소량생산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인터넷비즈니스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인터넷비즈니스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모형화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기능 모델링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데이터 모델링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프로세스 모델링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객체지향 관점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UML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객체 모델링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컴포넌트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모델링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5927" marR="45927" marT="12697" marB="126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10-14&gt; </a:t>
            </a:r>
            <a:r>
              <a:rPr lang="ko-KR" altLang="en-US" dirty="0"/>
              <a:t>회계 처리 시스템의 개요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729932128" descr="EMB00001f1422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20472" cy="550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10-19&gt; </a:t>
            </a:r>
            <a:r>
              <a:rPr lang="en-US" altLang="ko-KR" dirty="0" err="1"/>
              <a:t>현금</a:t>
            </a:r>
            <a:r>
              <a:rPr lang="en-US" altLang="ko-KR" dirty="0"/>
              <a:t> </a:t>
            </a:r>
            <a:r>
              <a:rPr lang="en-US" altLang="ko-KR" dirty="0" err="1"/>
              <a:t>영수</a:t>
            </a:r>
            <a:r>
              <a:rPr lang="en-US" altLang="ko-KR" dirty="0"/>
              <a:t> </a:t>
            </a:r>
            <a:r>
              <a:rPr lang="en-US" altLang="ko-KR" dirty="0" err="1"/>
              <a:t>프로세스의</a:t>
            </a:r>
            <a:r>
              <a:rPr lang="en-US" altLang="ko-KR" dirty="0"/>
              <a:t> </a:t>
            </a:r>
            <a:r>
              <a:rPr lang="en-US" altLang="ko-KR" dirty="0" err="1"/>
              <a:t>배경도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723803776" descr="EMB00001f1422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10-22&gt; </a:t>
            </a:r>
            <a:r>
              <a:rPr lang="ko-KR" altLang="en-US" dirty="0"/>
              <a:t>대금청구</a:t>
            </a:r>
            <a:r>
              <a:rPr lang="en-US" altLang="ko-KR" dirty="0"/>
              <a:t>/</a:t>
            </a:r>
            <a:r>
              <a:rPr lang="ko-KR" altLang="en-US" dirty="0"/>
              <a:t>외상매출금</a:t>
            </a:r>
            <a:r>
              <a:rPr lang="en-US" altLang="ko-KR" dirty="0"/>
              <a:t>/</a:t>
            </a:r>
            <a:r>
              <a:rPr lang="ko-KR" altLang="en-US" dirty="0"/>
              <a:t>현금 영수 업무 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729930688" descr="EMB00001f1422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9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10-23&gt; </a:t>
            </a:r>
            <a:r>
              <a:rPr lang="ko-KR" altLang="en-US" dirty="0"/>
              <a:t>대금청구</a:t>
            </a:r>
            <a:r>
              <a:rPr lang="en-US" altLang="ko-KR" dirty="0"/>
              <a:t>/</a:t>
            </a:r>
            <a:r>
              <a:rPr lang="ko-KR" altLang="en-US" dirty="0"/>
              <a:t>외상매출금</a:t>
            </a:r>
            <a:r>
              <a:rPr lang="en-US" altLang="ko-KR" dirty="0"/>
              <a:t>/</a:t>
            </a:r>
            <a:r>
              <a:rPr lang="ko-KR" altLang="en-US" dirty="0"/>
              <a:t>현금 영수 업무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0 DFD)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729932488" descr="EMB00001f1422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10-24&gt; </a:t>
            </a:r>
            <a:r>
              <a:rPr lang="ko-KR" altLang="en-US" dirty="0"/>
              <a:t>대금청구</a:t>
            </a:r>
            <a:r>
              <a:rPr lang="en-US" altLang="ko-KR" dirty="0"/>
              <a:t>/</a:t>
            </a:r>
            <a:r>
              <a:rPr lang="ko-KR" altLang="en-US" dirty="0"/>
              <a:t>외상매출금</a:t>
            </a:r>
            <a:r>
              <a:rPr lang="en-US" altLang="ko-KR" dirty="0"/>
              <a:t>/</a:t>
            </a:r>
            <a:r>
              <a:rPr lang="ko-KR" altLang="en-US" dirty="0"/>
              <a:t>현금 영수 업무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732543592" descr="EMB00001f1422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10-25&gt; </a:t>
            </a:r>
            <a:r>
              <a:rPr lang="ko-KR" altLang="en-US" dirty="0"/>
              <a:t>대금 청구</a:t>
            </a:r>
            <a:r>
              <a:rPr lang="en-US" altLang="ko-KR" dirty="0"/>
              <a:t>/</a:t>
            </a:r>
            <a:r>
              <a:rPr lang="ko-KR" altLang="en-US" dirty="0"/>
              <a:t>외상매출금</a:t>
            </a:r>
            <a:r>
              <a:rPr lang="en-US" altLang="ko-KR" dirty="0"/>
              <a:t>/</a:t>
            </a:r>
            <a:r>
              <a:rPr lang="ko-KR" altLang="en-US" dirty="0"/>
              <a:t>현금 영수 업무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729967528" descr="EMB00001f1422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</a:t>
            </a:r>
            <a:r>
              <a:rPr lang="en-US" altLang="ko-KR" b="1" dirty="0"/>
              <a:t>10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b="1" dirty="0"/>
              <a:t>Dell</a:t>
            </a:r>
            <a:r>
              <a:rPr lang="ko-KR" altLang="en-US" b="1" dirty="0"/>
              <a:t>의 전자상거래</a:t>
            </a:r>
            <a:endParaRPr lang="ko-KR" altLang="en-US" dirty="0"/>
          </a:p>
          <a:p>
            <a:r>
              <a:rPr lang="en-US" altLang="ko-KR" sz="2000" dirty="0"/>
              <a:t>1984</a:t>
            </a:r>
            <a:r>
              <a:rPr lang="ko-KR" altLang="en-US" sz="2000" dirty="0"/>
              <a:t>년 </a:t>
            </a:r>
            <a:r>
              <a:rPr lang="en-US" altLang="ko-KR" sz="2000" dirty="0"/>
              <a:t>Michael Dell</a:t>
            </a:r>
            <a:r>
              <a:rPr lang="ko-KR" altLang="en-US" sz="2000" dirty="0"/>
              <a:t>에 의해 설립된 </a:t>
            </a:r>
            <a:r>
              <a:rPr lang="en-US" altLang="ko-KR" sz="2000" dirty="0"/>
              <a:t>Dell Computer</a:t>
            </a:r>
            <a:r>
              <a:rPr lang="ko-KR" altLang="en-US" sz="2000" dirty="0"/>
              <a:t>는 우편 주문을 통해 </a:t>
            </a:r>
            <a:r>
              <a:rPr lang="en-US" altLang="ko-KR" sz="2000" dirty="0"/>
              <a:t>PC</a:t>
            </a:r>
            <a:r>
              <a:rPr lang="ko-KR" altLang="en-US" sz="2000" dirty="0"/>
              <a:t>를 판매한 최초의 </a:t>
            </a:r>
            <a:r>
              <a:rPr lang="ko-KR" altLang="en-US" sz="2000" dirty="0" smtClean="0"/>
              <a:t>회사</a:t>
            </a:r>
            <a:endParaRPr lang="en-US" altLang="ko-KR" sz="2000" dirty="0" smtClean="0"/>
          </a:p>
          <a:p>
            <a:r>
              <a:rPr lang="ko-KR" altLang="en-US" sz="2000" dirty="0"/>
              <a:t>주문 생산 모델을 이용하여 고객들이 자신의 맞춤형 </a:t>
            </a:r>
            <a:r>
              <a:rPr lang="en-US" altLang="ko-KR" sz="2000" dirty="0"/>
              <a:t>PC</a:t>
            </a:r>
            <a:r>
              <a:rPr lang="ko-KR" altLang="en-US" sz="2000" dirty="0"/>
              <a:t>를 고객들에게 직접 배송</a:t>
            </a:r>
          </a:p>
          <a:p>
            <a:r>
              <a:rPr lang="en-US" altLang="ko-KR" sz="2000" dirty="0"/>
              <a:t>Dell</a:t>
            </a:r>
            <a:r>
              <a:rPr lang="ko-KR" altLang="en-US" sz="2000" dirty="0"/>
              <a:t>은 인터넷을 통한 직접 마케팅을 실시하였는데 </a:t>
            </a:r>
            <a:r>
              <a:rPr lang="en-US" altLang="ko-KR" sz="2000" dirty="0"/>
              <a:t>B2B</a:t>
            </a:r>
            <a:r>
              <a:rPr lang="ko-KR" altLang="en-US" sz="2000" dirty="0"/>
              <a:t>와 </a:t>
            </a:r>
            <a:r>
              <a:rPr lang="en-US" altLang="ko-KR" sz="2000" dirty="0"/>
              <a:t>B2C</a:t>
            </a:r>
            <a:r>
              <a:rPr lang="ko-KR" altLang="en-US" sz="2000" dirty="0"/>
              <a:t>를 하였으며 전자협업과 전자 고객 서비스를 제공하고 내부 비즈니스에서의 전자상거래를 실시</a:t>
            </a:r>
          </a:p>
          <a:p>
            <a:r>
              <a:rPr lang="ko-KR" altLang="en-US" sz="2000" dirty="0" err="1"/>
              <a:t>인터라넷을</a:t>
            </a:r>
            <a:r>
              <a:rPr lang="ko-KR" altLang="en-US" sz="2000" dirty="0"/>
              <a:t> 통해 종업원들에게 업무에 필요한 정보와 고객 데이터</a:t>
            </a:r>
            <a:r>
              <a:rPr lang="en-US" altLang="ko-KR" sz="2000" dirty="0"/>
              <a:t>, </a:t>
            </a:r>
            <a:r>
              <a:rPr lang="ko-KR" altLang="en-US" sz="2000" dirty="0"/>
              <a:t>금융 정보 및 상품 정보를 제공하며</a:t>
            </a:r>
            <a:r>
              <a:rPr lang="en-US" altLang="ko-KR" sz="2000" dirty="0"/>
              <a:t>, </a:t>
            </a:r>
            <a:r>
              <a:rPr lang="ko-KR" altLang="en-US" sz="2000" dirty="0"/>
              <a:t>종업원 훈련</a:t>
            </a:r>
          </a:p>
          <a:p>
            <a:r>
              <a:rPr lang="en-US" altLang="ko-KR" sz="2000" dirty="0"/>
              <a:t>1999</a:t>
            </a:r>
            <a:r>
              <a:rPr lang="ko-KR" altLang="en-US" sz="2000" dirty="0"/>
              <a:t>년 이후로 </a:t>
            </a:r>
            <a:r>
              <a:rPr lang="en-US" altLang="ko-KR" sz="2000" dirty="0"/>
              <a:t>Fortune</a:t>
            </a:r>
            <a:r>
              <a:rPr lang="ko-KR" altLang="en-US" sz="2000" dirty="0"/>
              <a:t>이 선정한 가장 </a:t>
            </a:r>
            <a:r>
              <a:rPr lang="ko-KR" altLang="en-US" sz="2000" dirty="0" err="1"/>
              <a:t>존경받는</a:t>
            </a:r>
            <a:r>
              <a:rPr lang="ko-KR" altLang="en-US" sz="2000" dirty="0"/>
              <a:t> 회사 탑 </a:t>
            </a:r>
            <a:r>
              <a:rPr lang="en-US" altLang="ko-KR" sz="2000" dirty="0"/>
              <a:t>5</a:t>
            </a:r>
            <a:r>
              <a:rPr lang="ko-KR" altLang="en-US" sz="2000" dirty="0"/>
              <a:t>를 유지하고 있으며 </a:t>
            </a:r>
            <a:r>
              <a:rPr lang="en-US" altLang="ko-KR" sz="2000" dirty="0"/>
              <a:t>Fortune 500 </a:t>
            </a:r>
            <a:r>
              <a:rPr lang="ko-KR" altLang="en-US" sz="2000" dirty="0"/>
              <a:t>및 </a:t>
            </a:r>
            <a:r>
              <a:rPr lang="en-US" altLang="ko-KR" sz="2000" dirty="0"/>
              <a:t>Fortune Global 500</a:t>
            </a:r>
            <a:r>
              <a:rPr lang="ko-KR" altLang="en-US" sz="2000" dirty="0"/>
              <a:t>에서의 순위도 지속적으로 높아지고 있다</a:t>
            </a:r>
            <a:r>
              <a:rPr lang="en-US" altLang="ko-KR" sz="2000" dirty="0"/>
              <a:t>. Dell</a:t>
            </a:r>
            <a:r>
              <a:rPr lang="ko-KR" altLang="en-US" sz="2000" dirty="0"/>
              <a:t>은 각국에 특화된 </a:t>
            </a:r>
            <a:r>
              <a:rPr lang="en-US" altLang="ko-KR" sz="2000" dirty="0"/>
              <a:t>100</a:t>
            </a:r>
            <a:r>
              <a:rPr lang="ko-KR" altLang="en-US" sz="2000" dirty="0"/>
              <a:t>여 개 이상의 웹사이트를 다양한 언어로 운영하고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순이익도 </a:t>
            </a:r>
            <a:r>
              <a:rPr lang="ko-KR" altLang="en-US" sz="2000" dirty="0" smtClean="0"/>
              <a:t>증가</a:t>
            </a:r>
            <a:endParaRPr lang="en-US" altLang="ko-KR" sz="2000" dirty="0" smtClean="0"/>
          </a:p>
          <a:p>
            <a:r>
              <a:rPr lang="en-US" altLang="ko-KR" sz="2000" dirty="0"/>
              <a:t>e-CRM</a:t>
            </a:r>
            <a:r>
              <a:rPr lang="ko-KR" altLang="en-US" sz="2000" dirty="0"/>
              <a:t>을 활용하고 있는데 고객에게 가장 효율적인 접근 수단인 인터넷을 사용하여 직접 다가감으로써</a:t>
            </a:r>
            <a:r>
              <a:rPr lang="en-US" altLang="ko-KR" sz="2000" dirty="0"/>
              <a:t>, </a:t>
            </a:r>
            <a:r>
              <a:rPr lang="ko-KR" altLang="en-US" sz="2000" dirty="0"/>
              <a:t>비용과 문젯거리를 줄일 수 </a:t>
            </a:r>
            <a:r>
              <a:rPr lang="ko-KR" altLang="en-US" sz="2000" dirty="0" smtClean="0"/>
              <a:t>있었</a:t>
            </a:r>
            <a:r>
              <a:rPr lang="ko-KR" altLang="en-US" sz="2000" dirty="0"/>
              <a:t>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전자상거래 모델을 성공적으로 활용하여 </a:t>
            </a:r>
            <a:r>
              <a:rPr lang="en-US" altLang="ko-KR" sz="2000" dirty="0"/>
              <a:t>Dell</a:t>
            </a:r>
            <a:r>
              <a:rPr lang="ko-KR" altLang="en-US" sz="2000" dirty="0"/>
              <a:t>은 세계적인 기업으로 성장</a:t>
            </a:r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10-26&gt; </a:t>
            </a:r>
            <a:r>
              <a:rPr lang="ko-KR" altLang="en-US" dirty="0"/>
              <a:t>대금 청구</a:t>
            </a:r>
            <a:r>
              <a:rPr lang="en-US" altLang="ko-KR" dirty="0"/>
              <a:t>/</a:t>
            </a:r>
            <a:r>
              <a:rPr lang="ko-KR" altLang="en-US" dirty="0"/>
              <a:t>외상매출금</a:t>
            </a:r>
            <a:r>
              <a:rPr lang="en-US" altLang="ko-KR" dirty="0"/>
              <a:t>/</a:t>
            </a:r>
            <a:r>
              <a:rPr lang="ko-KR" altLang="en-US" dirty="0"/>
              <a:t>현금 영수 업무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729969400" descr="EMB00001f1422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10-27&gt; </a:t>
            </a:r>
            <a:r>
              <a:rPr lang="ko-KR" altLang="en-US" dirty="0"/>
              <a:t>외상매입금</a:t>
            </a:r>
            <a:r>
              <a:rPr lang="en-US" altLang="ko-KR" dirty="0"/>
              <a:t>/</a:t>
            </a:r>
            <a:r>
              <a:rPr lang="ko-KR" altLang="en-US" dirty="0"/>
              <a:t>지급 업무 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0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596766456" descr="EMB00001f1422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10-28&gt; </a:t>
            </a:r>
            <a:r>
              <a:rPr lang="ko-KR" altLang="en-US" dirty="0"/>
              <a:t>외상매입금</a:t>
            </a:r>
            <a:r>
              <a:rPr lang="en-US" altLang="ko-KR" dirty="0"/>
              <a:t>/</a:t>
            </a:r>
            <a:r>
              <a:rPr lang="ko-KR" altLang="en-US" dirty="0"/>
              <a:t>지급 업무 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1 DFD)1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720109032" descr="EMB00001f1422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10-29&gt; </a:t>
            </a:r>
            <a:r>
              <a:rPr lang="ko-KR" altLang="en-US" dirty="0"/>
              <a:t>외상매입금</a:t>
            </a:r>
            <a:r>
              <a:rPr lang="en-US" altLang="ko-KR" dirty="0"/>
              <a:t>/</a:t>
            </a:r>
            <a:r>
              <a:rPr lang="ko-KR" altLang="en-US" dirty="0"/>
              <a:t>지급 업무 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1 DFD)2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729971056" descr="EMB00001f1422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10-32&gt; </a:t>
            </a:r>
            <a:r>
              <a:rPr lang="ko-KR" altLang="en-US" dirty="0"/>
              <a:t>총계정원장</a:t>
            </a:r>
            <a:r>
              <a:rPr lang="en-US" altLang="ko-KR" dirty="0"/>
              <a:t>/</a:t>
            </a:r>
            <a:r>
              <a:rPr lang="ko-KR" altLang="en-US" dirty="0"/>
              <a:t>기업 보고 </a:t>
            </a:r>
            <a:r>
              <a:rPr lang="en-US" altLang="ko-KR" dirty="0"/>
              <a:t>DFD </a:t>
            </a:r>
            <a:r>
              <a:rPr lang="ko-KR" altLang="en-US" dirty="0"/>
              <a:t>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729965760" descr="EMB00001f1422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10-31&gt; </a:t>
            </a:r>
            <a:r>
              <a:rPr lang="ko-KR" altLang="en-US" dirty="0"/>
              <a:t>총계정원장</a:t>
            </a:r>
            <a:r>
              <a:rPr lang="en-US" altLang="ko-KR" dirty="0"/>
              <a:t>/</a:t>
            </a:r>
            <a:r>
              <a:rPr lang="ko-KR" altLang="en-US" dirty="0"/>
              <a:t>기업 보고 </a:t>
            </a:r>
            <a:r>
              <a:rPr lang="en-US" altLang="ko-KR" dirty="0"/>
              <a:t>(</a:t>
            </a:r>
            <a:r>
              <a:rPr lang="ko-KR" altLang="en-US" dirty="0"/>
              <a:t>수준</a:t>
            </a:r>
            <a:r>
              <a:rPr lang="en-US" altLang="ko-KR" dirty="0"/>
              <a:t>0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_x238909976" descr="EMB00001f1422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54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10-32&gt;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 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3" name="_x589224984" descr="DRW00001f1422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08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10-33&gt;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 </a:t>
            </a:r>
            <a:r>
              <a:rPr lang="en-US" altLang="ko-KR" dirty="0"/>
              <a:t>Level 0(</a:t>
            </a:r>
            <a:r>
              <a:rPr lang="ko-KR" altLang="en-US" dirty="0"/>
              <a:t>상위도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937" name="_x235866400" descr="DRW00001f1422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089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10-34&gt;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</a:t>
            </a:r>
            <a:r>
              <a:rPr lang="en-US" altLang="ko-KR" dirty="0"/>
              <a:t>-</a:t>
            </a:r>
            <a:r>
              <a:rPr lang="ko-KR" altLang="en-US" dirty="0"/>
              <a:t>일반회계관리 </a:t>
            </a:r>
            <a:r>
              <a:rPr lang="en-US" altLang="ko-KR" dirty="0"/>
              <a:t>Level 1(</a:t>
            </a:r>
            <a:r>
              <a:rPr lang="ko-KR" altLang="en-US" dirty="0"/>
              <a:t>중위도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61" name="_x786837752" descr="DRW00001f1423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809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10-35&gt;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</a:t>
            </a:r>
            <a:r>
              <a:rPr lang="en-US" altLang="ko-KR" dirty="0"/>
              <a:t>-</a:t>
            </a:r>
            <a:r>
              <a:rPr lang="ko-KR" altLang="en-US" dirty="0"/>
              <a:t>일반 회계 관리</a:t>
            </a:r>
            <a:r>
              <a:rPr lang="en-US" altLang="ko-KR" dirty="0"/>
              <a:t>-</a:t>
            </a:r>
            <a:r>
              <a:rPr lang="ko-KR" altLang="en-US" dirty="0"/>
              <a:t>기초 정보 관리 </a:t>
            </a:r>
            <a:r>
              <a:rPr lang="en-US" altLang="ko-KR" dirty="0"/>
              <a:t>Level 2(</a:t>
            </a:r>
            <a:r>
              <a:rPr lang="ko-KR" altLang="en-US" dirty="0"/>
              <a:t>하위도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985" name="_x586535592" descr="DRW00001f1423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정보시스템 </a:t>
            </a:r>
            <a:r>
              <a:rPr lang="ko-KR" altLang="en-US" b="1" dirty="0"/>
              <a:t>개발방법론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제도와 규정을 이해하고 업무를 처리해 나가다 보면</a:t>
            </a:r>
            <a:r>
              <a:rPr lang="en-US" altLang="ko-KR" dirty="0"/>
              <a:t>, </a:t>
            </a:r>
            <a:r>
              <a:rPr lang="ko-KR" altLang="en-US" dirty="0"/>
              <a:t>가장 효과적으로 그 일을 처리하는 방법</a:t>
            </a:r>
            <a:r>
              <a:rPr lang="en-US" altLang="ko-KR" dirty="0"/>
              <a:t>(Method)</a:t>
            </a:r>
            <a:r>
              <a:rPr lang="ko-KR" altLang="en-US" dirty="0"/>
              <a:t>과 그 과정에서 필요한 지식이 축적되는데</a:t>
            </a:r>
            <a:r>
              <a:rPr lang="en-US" altLang="ko-KR" dirty="0"/>
              <a:t>, </a:t>
            </a:r>
            <a:r>
              <a:rPr lang="ko-KR" altLang="en-US" dirty="0"/>
              <a:t>이를 체계적으로 정의한 것</a:t>
            </a:r>
          </a:p>
          <a:p>
            <a:r>
              <a:rPr lang="ko-KR" altLang="en-US" dirty="0"/>
              <a:t>정보 시스템 구축 시에도 정보 시스템의 구축업무 수행에 필요한 자원</a:t>
            </a:r>
            <a:r>
              <a:rPr lang="en-US" altLang="ko-KR" dirty="0"/>
              <a:t>, </a:t>
            </a:r>
            <a:r>
              <a:rPr lang="ko-KR" altLang="en-US" dirty="0"/>
              <a:t>산출물</a:t>
            </a:r>
            <a:r>
              <a:rPr lang="en-US" altLang="ko-KR" dirty="0"/>
              <a:t>, </a:t>
            </a:r>
            <a:r>
              <a:rPr lang="ko-KR" altLang="en-US" dirty="0"/>
              <a:t>참여자 등을 정의하고 이러한 내용을 일관된 흐름으로 체계적으로 정리한 방법론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1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10-36&gt;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</a:t>
            </a:r>
            <a:r>
              <a:rPr lang="en-US" altLang="ko-KR" dirty="0"/>
              <a:t>-</a:t>
            </a:r>
            <a:r>
              <a:rPr lang="ko-KR" altLang="en-US" dirty="0"/>
              <a:t>일반 회계 관리</a:t>
            </a:r>
            <a:r>
              <a:rPr lang="en-US" altLang="ko-KR" dirty="0"/>
              <a:t>-</a:t>
            </a:r>
            <a:r>
              <a:rPr lang="ko-KR" altLang="en-US" dirty="0"/>
              <a:t>전표 관리 </a:t>
            </a:r>
            <a:r>
              <a:rPr lang="en-US" altLang="ko-KR" dirty="0"/>
              <a:t>Level 2(</a:t>
            </a:r>
            <a:r>
              <a:rPr lang="ko-KR" altLang="en-US" dirty="0"/>
              <a:t>하위도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3009" name="_x586530056" descr="DRW00001f1423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10-37&gt;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</a:t>
            </a:r>
            <a:r>
              <a:rPr lang="en-US" altLang="ko-KR" dirty="0"/>
              <a:t>-</a:t>
            </a:r>
            <a:r>
              <a:rPr lang="ko-KR" altLang="en-US" dirty="0"/>
              <a:t>일반 회계 관리</a:t>
            </a:r>
            <a:r>
              <a:rPr lang="en-US" altLang="ko-KR" dirty="0"/>
              <a:t>-</a:t>
            </a:r>
            <a:r>
              <a:rPr lang="ko-KR" altLang="en-US" dirty="0"/>
              <a:t>결산 관리 </a:t>
            </a:r>
            <a:r>
              <a:rPr lang="en-US" altLang="ko-KR" dirty="0"/>
              <a:t>Level 2(</a:t>
            </a:r>
            <a:r>
              <a:rPr lang="ko-KR" altLang="en-US" dirty="0"/>
              <a:t>하위도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033" name="_x786845160" descr="DRW00001f142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0920" cy="52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10-38&gt; </a:t>
            </a:r>
            <a:r>
              <a:rPr lang="ko-KR" altLang="en-US" dirty="0"/>
              <a:t>재무</a:t>
            </a:r>
            <a:r>
              <a:rPr lang="en-US" altLang="ko-KR" dirty="0"/>
              <a:t>/</a:t>
            </a:r>
            <a:r>
              <a:rPr lang="ko-KR" altLang="en-US" dirty="0"/>
              <a:t>회계</a:t>
            </a:r>
            <a:r>
              <a:rPr lang="en-US" altLang="ko-KR" dirty="0"/>
              <a:t>-</a:t>
            </a:r>
            <a:r>
              <a:rPr lang="ko-KR" altLang="en-US" dirty="0"/>
              <a:t>일반 회계 관리</a:t>
            </a:r>
            <a:r>
              <a:rPr lang="en-US" altLang="ko-KR" dirty="0"/>
              <a:t>-</a:t>
            </a:r>
            <a:r>
              <a:rPr lang="ko-KR" altLang="en-US" dirty="0"/>
              <a:t>출력물 관리 </a:t>
            </a:r>
            <a:r>
              <a:rPr lang="en-US" altLang="ko-KR" dirty="0"/>
              <a:t>Level 2(</a:t>
            </a:r>
            <a:r>
              <a:rPr lang="ko-KR" altLang="en-US" dirty="0"/>
              <a:t>하위도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57" name="_x731132176" descr="DRW00001f142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992888" cy="52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059" name="_x731132176" descr="DRW00001f142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68813" cy="59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fontAlgn="base" latinLnBrk="0"/>
            <a:r>
              <a:rPr lang="en-US" altLang="ko-KR" sz="3600" dirty="0"/>
              <a:t>&lt;</a:t>
            </a:r>
            <a:r>
              <a:rPr lang="ko-KR" altLang="en-US" sz="3600" dirty="0"/>
              <a:t>그림 </a:t>
            </a:r>
            <a:r>
              <a:rPr lang="en-US" altLang="ko-KR" sz="3600" dirty="0"/>
              <a:t>10-39&gt; </a:t>
            </a:r>
            <a:r>
              <a:rPr lang="ko-KR" altLang="en-US" sz="3600" dirty="0"/>
              <a:t>대금청구</a:t>
            </a:r>
            <a:r>
              <a:rPr lang="en-US" altLang="ko-KR" sz="3600" dirty="0"/>
              <a:t>/</a:t>
            </a:r>
            <a:r>
              <a:rPr lang="ko-KR" altLang="en-US" sz="3600" dirty="0"/>
              <a:t>외상매출금</a:t>
            </a:r>
            <a:r>
              <a:rPr lang="en-US" altLang="ko-KR" sz="3600" dirty="0"/>
              <a:t>/</a:t>
            </a:r>
            <a:r>
              <a:rPr lang="ko-KR" altLang="en-US" sz="3600" dirty="0"/>
              <a:t>현금 영수 업무 </a:t>
            </a:r>
            <a:r>
              <a:rPr lang="en-US" altLang="ko-KR" sz="3600" dirty="0"/>
              <a:t>ERD</a:t>
            </a:r>
            <a:endParaRPr lang="ko-KR" alt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081" name="_x729965472" descr="EMB00001f142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" y="1412776"/>
            <a:ext cx="8961631" cy="54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10-40&gt; </a:t>
            </a:r>
            <a:r>
              <a:rPr lang="ko-KR" altLang="en-US" dirty="0"/>
              <a:t>외상매입금</a:t>
            </a:r>
            <a:r>
              <a:rPr lang="en-US" altLang="ko-KR" dirty="0"/>
              <a:t>/</a:t>
            </a:r>
            <a:r>
              <a:rPr lang="ko-KR" altLang="en-US" dirty="0"/>
              <a:t>지급 업무 </a:t>
            </a:r>
            <a:r>
              <a:rPr lang="en-US" altLang="ko-KR" dirty="0"/>
              <a:t>ERD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105" name="_x595791040" descr="EMB00001f142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10-42&gt; </a:t>
            </a:r>
            <a:r>
              <a:rPr lang="ko-KR" altLang="en-US" dirty="0"/>
              <a:t>일반 회계 관리 </a:t>
            </a:r>
            <a:r>
              <a:rPr lang="en-US" altLang="ko-KR" dirty="0"/>
              <a:t>ERD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9153" name="_x717766208" descr="DRW00001f142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10-43&gt; </a:t>
            </a:r>
            <a:r>
              <a:rPr lang="ko-KR" altLang="en-US" dirty="0"/>
              <a:t>전체 </a:t>
            </a:r>
            <a:r>
              <a:rPr lang="en-US" altLang="ko-KR" dirty="0"/>
              <a:t>ERD 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0177" name="_x586534224" descr="EMB00001f1423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10-44&gt; </a:t>
            </a:r>
            <a:r>
              <a:rPr lang="ko-KR" altLang="en-US" dirty="0"/>
              <a:t>재무 </a:t>
            </a:r>
            <a:r>
              <a:rPr lang="en-US" altLang="ko-KR" dirty="0"/>
              <a:t>REA </a:t>
            </a:r>
            <a:r>
              <a:rPr lang="ko-KR" altLang="en-US" dirty="0"/>
              <a:t>모형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01" name="_x732603208" descr="EMB00001f142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10-45&gt; </a:t>
            </a:r>
            <a:r>
              <a:rPr lang="ko-KR" altLang="en-US" dirty="0"/>
              <a:t>서비스 획득 </a:t>
            </a:r>
            <a:r>
              <a:rPr lang="en-US" altLang="ko-KR" dirty="0"/>
              <a:t>REA</a:t>
            </a:r>
            <a:r>
              <a:rPr lang="ko-KR" altLang="en-US" dirty="0"/>
              <a:t>모형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729724712" descr="EMB00001f142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mtClean="0"/>
              <a:t>응</a:t>
            </a:r>
            <a:r>
              <a:rPr lang="ko-KR" altLang="en-US"/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8874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회계정보시스템 개발 방법론의 정의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회계정보시스템을 생산하기 위해 반복적으로 수행될 실행 방법을 정리한 것</a:t>
            </a:r>
          </a:p>
          <a:p>
            <a:r>
              <a:rPr lang="ko-KR" altLang="en-US" dirty="0"/>
              <a:t>회계 정보 시스템을 구축하는데 필요한 여러 가지 일들의 수행 방법과 이러한 일들을 수행하려는 절차에서 필요한 소프트웨어 공학 원리에 입각한 각종 기법 및 도구를 기업의 문화를 바탕으로 체계적으로 정리하여 표준화한 것</a:t>
            </a:r>
          </a:p>
          <a:p>
            <a:r>
              <a:rPr lang="ko-KR" altLang="en-US" dirty="0"/>
              <a:t>회계정보시스템을 개발하기 위한 작업 방법이나</a:t>
            </a:r>
            <a:r>
              <a:rPr lang="en-US" altLang="ko-KR" dirty="0"/>
              <a:t>, </a:t>
            </a:r>
            <a:r>
              <a:rPr lang="ko-KR" altLang="en-US" dirty="0"/>
              <a:t>절차</a:t>
            </a:r>
            <a:r>
              <a:rPr lang="en-US" altLang="ko-KR" dirty="0"/>
              <a:t>, </a:t>
            </a:r>
            <a:r>
              <a:rPr lang="ko-KR" altLang="en-US" dirty="0"/>
              <a:t>산출물</a:t>
            </a:r>
            <a:r>
              <a:rPr lang="en-US" altLang="ko-KR" dirty="0"/>
              <a:t>, </a:t>
            </a:r>
            <a:r>
              <a:rPr lang="ko-KR" altLang="en-US" dirty="0"/>
              <a:t>기법 등을 논리적으로 정리해 놓은 체계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회계정보시스템 개발 방법론의 구성요소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26811"/>
              </p:ext>
            </p:extLst>
          </p:nvPr>
        </p:nvGraphicFramePr>
        <p:xfrm>
          <a:off x="467545" y="1268760"/>
          <a:ext cx="8280920" cy="5256583"/>
        </p:xfrm>
        <a:graphic>
          <a:graphicData uri="http://schemas.openxmlformats.org/drawingml/2006/table">
            <a:tbl>
              <a:tblPr/>
              <a:tblGrid>
                <a:gridCol w="1191329"/>
                <a:gridCol w="7089591"/>
              </a:tblGrid>
              <a:tr h="5466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구성요소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내용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0233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작업 절차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프로젝트 수행 시 이루어지는 작업단계의 체계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단계별 활동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활동 별 세부작업 열거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활동의 순서 명시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3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작업 방법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각 단계별 수행해야 하는 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절차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작업 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6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산출물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각 단계별로 만들어야 하는 산출물의 목록 및 양식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3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관리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프로젝트 진행 기록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계획수립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진행관리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품질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외주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예산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인력관리 등의 기록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6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각 단계별로 작업수행 시 기술 및 기법의 설명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6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도구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각 기법 별 지원도구에 대한 구체적인 사용표준 및 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구조적 방법론</a:t>
            </a:r>
            <a:r>
              <a:rPr lang="en-US" altLang="ko-KR" dirty="0"/>
              <a:t>(Structured Methodology)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/>
              <a:t>구조적 프로그래밍의 개념이 탄생하면서 </a:t>
            </a:r>
            <a:r>
              <a:rPr lang="ko-KR" altLang="en-US" dirty="0" err="1"/>
              <a:t>부터이고</a:t>
            </a:r>
            <a:r>
              <a:rPr lang="en-US" altLang="ko-KR" dirty="0"/>
              <a:t>, </a:t>
            </a:r>
            <a:r>
              <a:rPr lang="ko-KR" altLang="en-US" dirty="0"/>
              <a:t>구조적 프로그래밍의 탄생은 소프트웨어공학의 출범을 알리는 것</a:t>
            </a:r>
          </a:p>
          <a:p>
            <a:r>
              <a:rPr lang="en-US" altLang="ko-KR" dirty="0"/>
              <a:t>1950</a:t>
            </a:r>
            <a:r>
              <a:rPr lang="ko-KR" altLang="en-US" dirty="0"/>
              <a:t>년대에 시작한 소프트웨어 개발의 역사는 구조적이지 못한 무원칙의 상향식 개발 </a:t>
            </a:r>
            <a:r>
              <a:rPr lang="ko-KR" altLang="en-US" dirty="0" smtClean="0"/>
              <a:t>방식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개발자의 </a:t>
            </a:r>
            <a:r>
              <a:rPr lang="ko-KR" altLang="en-US" dirty="0"/>
              <a:t>손이 </a:t>
            </a:r>
            <a:r>
              <a:rPr lang="ko-KR" altLang="en-US" dirty="0" err="1"/>
              <a:t>가는대로</a:t>
            </a:r>
            <a:r>
              <a:rPr lang="ko-KR" altLang="en-US" dirty="0"/>
              <a:t> 코딩을 해 나갔으며</a:t>
            </a:r>
            <a:r>
              <a:rPr lang="en-US" altLang="ko-KR" dirty="0"/>
              <a:t>, </a:t>
            </a:r>
            <a:r>
              <a:rPr lang="ko-KR" altLang="en-US" dirty="0" err="1"/>
              <a:t>로직의</a:t>
            </a:r>
            <a:r>
              <a:rPr lang="ko-KR" altLang="en-US" dirty="0"/>
              <a:t> 구성 또한 자신만이 알아볼 수 있는 그런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코드가 계층적인 형식과 제한된 구조로 작성된 순서대로 순차적으로 실행한다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알고리즘을 기술하는 데는 순차</a:t>
            </a:r>
            <a:r>
              <a:rPr lang="en-US" altLang="ko-KR" dirty="0"/>
              <a:t>(sequencing), </a:t>
            </a:r>
            <a:r>
              <a:rPr lang="ko-KR" altLang="en-US" dirty="0"/>
              <a:t>선택</a:t>
            </a:r>
            <a:r>
              <a:rPr lang="en-US" altLang="ko-KR" dirty="0"/>
              <a:t>(selection), </a:t>
            </a:r>
            <a:r>
              <a:rPr lang="ko-KR" altLang="en-US" dirty="0"/>
              <a:t>반복</a:t>
            </a:r>
            <a:r>
              <a:rPr lang="en-US" altLang="ko-KR" dirty="0"/>
              <a:t>(iteration) </a:t>
            </a:r>
            <a:r>
              <a:rPr lang="ko-KR" altLang="en-US" dirty="0"/>
              <a:t>구조면 충분하며</a:t>
            </a:r>
            <a:r>
              <a:rPr lang="en-US" altLang="ko-KR" dirty="0"/>
              <a:t>, </a:t>
            </a:r>
            <a:r>
              <a:rPr lang="ko-KR" altLang="en-US" dirty="0"/>
              <a:t>단일 입구</a:t>
            </a:r>
            <a:r>
              <a:rPr lang="en-US" altLang="ko-KR" dirty="0"/>
              <a:t>/</a:t>
            </a:r>
            <a:r>
              <a:rPr lang="ko-KR" altLang="en-US" dirty="0"/>
              <a:t>단일 출구의 처리 구조를 가진다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철저한 모듈화로 추상화와 정보 은닉을 이루어 프로그램의 구조를 읽기 쉽게 단순화한다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구조적 방법론의 특징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06858"/>
              </p:ext>
            </p:extLst>
          </p:nvPr>
        </p:nvGraphicFramePr>
        <p:xfrm>
          <a:off x="539552" y="1628800"/>
          <a:ext cx="7920880" cy="4717542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46085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① 데이터 흐름 지향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즉 프로세스 위주의 분석과 설계 방식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② 모듈의 분할과 정복에 의한 하향식 설계 방식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③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SDLC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의 구조를 가진 폭포수 모델이 기본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④ 소프트웨어의 개발이 목표인 프로세스와 산출물의 구성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⑤ 데이터의 구성에 대한 설계 방안이 부족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⑥ 프로젝트 관리 및 조직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역할 등 방법론적 다른 요소들의 정의가 없음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6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정보공학 방법론</a:t>
            </a:r>
            <a:r>
              <a:rPr lang="en-US" altLang="ko-KR" dirty="0"/>
              <a:t>(Information Engineering Methodology)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정보 기술은 급격히 발전해서 </a:t>
            </a:r>
            <a:r>
              <a:rPr lang="en-US" altLang="ko-KR" dirty="0"/>
              <a:t>4GL, CASE </a:t>
            </a:r>
            <a:r>
              <a:rPr lang="ko-KR" altLang="en-US" dirty="0"/>
              <a:t>등의 자동화 도구</a:t>
            </a:r>
            <a:r>
              <a:rPr lang="en-US" altLang="ko-KR" dirty="0"/>
              <a:t>, </a:t>
            </a:r>
            <a:r>
              <a:rPr lang="ko-KR" altLang="en-US" dirty="0" err="1"/>
              <a:t>다이어그래밍</a:t>
            </a:r>
            <a:r>
              <a:rPr lang="ko-KR" altLang="en-US" dirty="0"/>
              <a:t> 도구의 등장으로 이것들을 활용할 필요도 </a:t>
            </a:r>
            <a:r>
              <a:rPr lang="ko-KR" altLang="en-US" dirty="0" smtClean="0"/>
              <a:t>생겨남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1980</a:t>
            </a:r>
            <a:r>
              <a:rPr lang="ko-KR" altLang="en-US" dirty="0"/>
              <a:t>년대 중반 </a:t>
            </a:r>
            <a:r>
              <a:rPr lang="en-US" altLang="ko-KR" dirty="0"/>
              <a:t>James Martin</a:t>
            </a:r>
            <a:r>
              <a:rPr lang="ko-KR" altLang="en-US" dirty="0"/>
              <a:t>에 의해 정보공학</a:t>
            </a:r>
            <a:r>
              <a:rPr lang="en-US" altLang="ko-KR" dirty="0"/>
              <a:t>(Information </a:t>
            </a:r>
            <a:r>
              <a:rPr lang="en-US" altLang="ko-KR" dirty="0" err="1"/>
              <a:t>Enfineering</a:t>
            </a:r>
            <a:r>
              <a:rPr lang="en-US" altLang="ko-KR" dirty="0"/>
              <a:t>)</a:t>
            </a:r>
            <a:r>
              <a:rPr lang="ko-KR" altLang="en-US" dirty="0"/>
              <a:t>의 체계가 정리되면서 정보공학은 본격적으로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대규모 정보시스템의 개발에 가장 적합한 방법론으로 인정되어 왔으나</a:t>
            </a:r>
            <a:r>
              <a:rPr lang="en-US" altLang="ko-KR" dirty="0"/>
              <a:t>, </a:t>
            </a:r>
            <a:r>
              <a:rPr lang="ko-KR" altLang="en-US" dirty="0"/>
              <a:t>경직되고 복잡한 구조로 인해 많은 단점들이 생겨났고</a:t>
            </a:r>
            <a:r>
              <a:rPr lang="en-US" altLang="ko-KR" dirty="0"/>
              <a:t>, </a:t>
            </a:r>
            <a:r>
              <a:rPr lang="ko-KR" altLang="en-US" dirty="0"/>
              <a:t>때 맞춰 객체 지향의 개념이 바람을 타고 정보공학의 영역을 허물어 가고 </a:t>
            </a:r>
            <a:r>
              <a:rPr lang="ko-KR" altLang="en-US" dirty="0" smtClean="0"/>
              <a:t>있</a:t>
            </a:r>
            <a:r>
              <a:rPr lang="ko-KR" altLang="en-US" dirty="0"/>
              <a:t>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5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정보공학</a:t>
            </a:r>
            <a:r>
              <a:rPr lang="en-US" altLang="ko-KR" dirty="0"/>
              <a:t> </a:t>
            </a:r>
            <a:r>
              <a:rPr lang="en-US" altLang="ko-KR" dirty="0" err="1"/>
              <a:t>방법론의</a:t>
            </a:r>
            <a:r>
              <a:rPr lang="en-US" altLang="ko-KR" dirty="0"/>
              <a:t> </a:t>
            </a:r>
            <a:r>
              <a:rPr lang="en-US" altLang="ko-KR" dirty="0" err="1"/>
              <a:t>특징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87500"/>
              </p:ext>
            </p:extLst>
          </p:nvPr>
        </p:nvGraphicFramePr>
        <p:xfrm>
          <a:off x="395536" y="1268760"/>
          <a:ext cx="7992888" cy="5256584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52565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① 소프트웨어공학의 기본적 사상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즉 하향식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모듈화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분할과 정복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폭포수 등은 동일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② 정보공학은 개별 소프트웨어가 아닌 기업에서 사용되는 정보시스템을 목표로 함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③ 단순한 업무지원 시스템의 개발은 의미가 없고 기업의 경영전략을 창출하는 정보 전략 계획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(ISP; Information Strategy Planning)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작업이 포함됨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④ 기업의 업무처리에는 안정된 데이터베이스가 중요하므로 데이터 중심의 분석과 설계를 진행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⑤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CASE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등 자동화를 요구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1415</Words>
  <Application>Microsoft Office PowerPoint</Application>
  <PresentationFormat>화면 슬라이드 쇼(4:3)</PresentationFormat>
  <Paragraphs>199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10. 회계정보시스템의 개발 </vt:lpstr>
      <vt:lpstr>사례에서 배우자10 </vt:lpstr>
      <vt:lpstr>정보시스템 개발방법론 </vt:lpstr>
      <vt:lpstr>회계정보시스템 개발 방법론의 정의 </vt:lpstr>
      <vt:lpstr>회계정보시스템 개발 방법론의 구성요소 </vt:lpstr>
      <vt:lpstr>구조적 방법론(Structured Methodology) </vt:lpstr>
      <vt:lpstr> 구조적 방법론의 특징 </vt:lpstr>
      <vt:lpstr>정보공학 방법론(Information Engineering Methodology) </vt:lpstr>
      <vt:lpstr>정보공학 방법론의 특징 </vt:lpstr>
      <vt:lpstr>객체 지향 방법론(Object Oriented Methodology) </vt:lpstr>
      <vt:lpstr> 객체 지향 방법론의 특징 </vt:lpstr>
      <vt:lpstr>컴포넌트 방법론 </vt:lpstr>
      <vt:lpstr>&lt;표 10-1&gt; 개발방법론의 비교  </vt:lpstr>
      <vt:lpstr>&lt;그림 10-14&gt; 회계 처리 시스템의 개요 </vt:lpstr>
      <vt:lpstr>&lt;그림 10-19&gt; 현금 영수 프로세스의 배경도 </vt:lpstr>
      <vt:lpstr>&lt;그림 10-22&gt; 대금청구/외상매출금/현금 영수 업무 배경도 </vt:lpstr>
      <vt:lpstr>&lt;그림 10-23&gt; 대금청구/외상매출금/현금 영수 업무(수준 0 DFD)  </vt:lpstr>
      <vt:lpstr>&lt;그림 10-24&gt; 대금청구/외상매출금/현금 영수 업무(수준 1 DFD) </vt:lpstr>
      <vt:lpstr>&lt;그림 10-25&gt; 대금 청구/외상매출금/현금 영수 업무(수준 1 DFD) </vt:lpstr>
      <vt:lpstr>&lt;그림 10-26&gt; 대금 청구/외상매출금/현금 영수 업무(수준 1 DFD) </vt:lpstr>
      <vt:lpstr>&lt;그림 10-27&gt; 외상매입금/지급 업무 (수준0 DFD) </vt:lpstr>
      <vt:lpstr>&lt;그림 10-28&gt; 외상매입금/지급 업무 (수준1 DFD)1 </vt:lpstr>
      <vt:lpstr>&lt;그림 10-29&gt; 외상매입금/지급 업무 (수준1 DFD)2 </vt:lpstr>
      <vt:lpstr>&lt;그림 10-32&gt; 총계정원장/기업 보고 DFD 배경도 </vt:lpstr>
      <vt:lpstr>&lt;그림 10-31&gt; 총계정원장/기업 보고 (수준0 DFD) </vt:lpstr>
      <vt:lpstr>&lt;그림 10-32&gt; 재무/회계 배경도 </vt:lpstr>
      <vt:lpstr>&lt;그림 10-33&gt; 재무/회계 Level 0(상위도) </vt:lpstr>
      <vt:lpstr>&lt;그림 10-34&gt; 재무/회계-일반회계관리 Level 1(중위도) </vt:lpstr>
      <vt:lpstr>&lt;그림 10-35&gt; 재무/회계-일반 회계 관리-기초 정보 관리 Level 2(하위도) </vt:lpstr>
      <vt:lpstr>&lt;그림 10-36&gt;재무/회계-일반 회계 관리-전표 관리 Level 2(하위도) </vt:lpstr>
      <vt:lpstr>&lt;그림 10-37&gt; 재무/회계-일반 회계 관리-결산 관리 Level 2(하위도) </vt:lpstr>
      <vt:lpstr>&lt;그림 10-38&gt; 재무/회계-일반 회계 관리-출력물 관리 Level 2(하위도) </vt:lpstr>
      <vt:lpstr>&lt;그림 10-39&gt; 대금청구/외상매출금/현금 영수 업무 ERD</vt:lpstr>
      <vt:lpstr>&lt;그림 10-40&gt; 외상매입금/지급 업무 ERD </vt:lpstr>
      <vt:lpstr>&lt;그림 10-42&gt; 일반 회계 관리 ERD </vt:lpstr>
      <vt:lpstr>&lt;그림 10-43&gt; 전체 ERD  </vt:lpstr>
      <vt:lpstr>&lt;그림 10-44&gt; 재무 REA 모형 </vt:lpstr>
      <vt:lpstr>&lt;그림 10-45&gt; 서비스 획득 REA모형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회계정보시스템의 개발 </dc:title>
  <dc:creator>USER</dc:creator>
  <cp:lastModifiedBy>USER</cp:lastModifiedBy>
  <cp:revision>15</cp:revision>
  <dcterms:created xsi:type="dcterms:W3CDTF">2018-06-28T05:11:58Z</dcterms:created>
  <dcterms:modified xsi:type="dcterms:W3CDTF">2018-06-28T15:29:17Z</dcterms:modified>
</cp:coreProperties>
</file>