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7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8A4B-23F7-4532-B1BD-0C4DA826764F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4161-BC8A-417B-BFE5-E354924F3C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55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8A4B-23F7-4532-B1BD-0C4DA826764F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4161-BC8A-417B-BFE5-E354924F3C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917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8A4B-23F7-4532-B1BD-0C4DA826764F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4161-BC8A-417B-BFE5-E354924F3C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722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8A4B-23F7-4532-B1BD-0C4DA826764F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4161-BC8A-417B-BFE5-E354924F3C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566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8A4B-23F7-4532-B1BD-0C4DA826764F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4161-BC8A-417B-BFE5-E354924F3C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08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8A4B-23F7-4532-B1BD-0C4DA826764F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4161-BC8A-417B-BFE5-E354924F3C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839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8A4B-23F7-4532-B1BD-0C4DA826764F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4161-BC8A-417B-BFE5-E354924F3C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37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8A4B-23F7-4532-B1BD-0C4DA826764F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4161-BC8A-417B-BFE5-E354924F3C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943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8A4B-23F7-4532-B1BD-0C4DA826764F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4161-BC8A-417B-BFE5-E354924F3C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370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8A4B-23F7-4532-B1BD-0C4DA826764F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4161-BC8A-417B-BFE5-E354924F3C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85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8A4B-23F7-4532-B1BD-0C4DA826764F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4161-BC8A-417B-BFE5-E354924F3C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923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98A4B-23F7-4532-B1BD-0C4DA826764F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84161-BC8A-417B-BFE5-E354924F3C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339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11. </a:t>
            </a:r>
            <a:r>
              <a:rPr lang="ko-KR" altLang="en-US" b="1" dirty="0"/>
              <a:t>정보 기술과 정보시스템 감리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pPr fontAlgn="base"/>
            <a:r>
              <a:rPr lang="ko-KR" altLang="en-US" b="1" dirty="0"/>
              <a:t>제 </a:t>
            </a:r>
            <a:r>
              <a:rPr lang="en-US" altLang="ko-KR" b="1" dirty="0"/>
              <a:t>1 </a:t>
            </a:r>
            <a:r>
              <a:rPr lang="ko-KR" altLang="en-US" b="1" dirty="0"/>
              <a:t>절 정보기술</a:t>
            </a:r>
            <a:endParaRPr lang="ko-KR" altLang="en-US" dirty="0"/>
          </a:p>
          <a:p>
            <a:pPr fontAlgn="base"/>
            <a:r>
              <a:rPr lang="en-US" altLang="ko-KR" b="1" dirty="0"/>
              <a:t>1. </a:t>
            </a:r>
            <a:r>
              <a:rPr lang="ko-KR" altLang="en-US" b="1" dirty="0" err="1"/>
              <a:t>빅</a:t>
            </a:r>
            <a:r>
              <a:rPr lang="ko-KR" altLang="en-US" b="1" dirty="0"/>
              <a:t> 데이터</a:t>
            </a:r>
            <a:r>
              <a:rPr lang="en-US" altLang="ko-KR" b="1" dirty="0"/>
              <a:t>(Big Data)</a:t>
            </a:r>
            <a:endParaRPr lang="ko-KR" altLang="en-US" dirty="0"/>
          </a:p>
          <a:p>
            <a:pPr fontAlgn="base"/>
            <a:r>
              <a:rPr lang="en-US" altLang="ko-KR" b="1" dirty="0"/>
              <a:t>2. </a:t>
            </a:r>
            <a:r>
              <a:rPr lang="ko-KR" altLang="en-US" b="1" dirty="0"/>
              <a:t>사물인터넷</a:t>
            </a:r>
            <a:r>
              <a:rPr lang="en-US" altLang="ko-KR" b="1" dirty="0"/>
              <a:t>(Internet of Things, </a:t>
            </a:r>
            <a:r>
              <a:rPr lang="en-US" altLang="ko-KR" b="1" dirty="0" err="1"/>
              <a:t>IoT</a:t>
            </a:r>
            <a:r>
              <a:rPr lang="en-US" altLang="ko-KR" b="1" dirty="0"/>
              <a:t>)</a:t>
            </a:r>
            <a:endParaRPr lang="ko-KR" altLang="en-US" dirty="0"/>
          </a:p>
          <a:p>
            <a:pPr fontAlgn="base"/>
            <a:r>
              <a:rPr lang="en-US" altLang="ko-KR" b="1" dirty="0"/>
              <a:t>3. </a:t>
            </a:r>
            <a:r>
              <a:rPr lang="ko-KR" altLang="en-US" b="1" dirty="0" err="1"/>
              <a:t>소셜</a:t>
            </a:r>
            <a:r>
              <a:rPr lang="ko-KR" altLang="en-US" b="1" dirty="0"/>
              <a:t> </a:t>
            </a:r>
            <a:r>
              <a:rPr lang="ko-KR" altLang="en-US" b="1" dirty="0" err="1"/>
              <a:t>커머스</a:t>
            </a:r>
            <a:r>
              <a:rPr lang="en-US" altLang="ko-KR" b="1" dirty="0"/>
              <a:t>(social commerce)</a:t>
            </a:r>
            <a:endParaRPr lang="ko-KR" altLang="en-US" dirty="0"/>
          </a:p>
          <a:p>
            <a:pPr fontAlgn="base"/>
            <a:r>
              <a:rPr lang="en-US" altLang="ko-KR" b="1" dirty="0"/>
              <a:t>4. ASP (Application Service Provider: </a:t>
            </a:r>
            <a:r>
              <a:rPr lang="ko-KR" altLang="en-US" b="1" dirty="0"/>
              <a:t>어플리케이션 서비스 제공업체</a:t>
            </a:r>
            <a:r>
              <a:rPr lang="en-US" altLang="ko-KR" b="1" dirty="0"/>
              <a:t>)</a:t>
            </a:r>
            <a:endParaRPr lang="ko-KR" altLang="en-US" dirty="0"/>
          </a:p>
          <a:p>
            <a:pPr fontAlgn="base"/>
            <a:r>
              <a:rPr lang="ko-KR" altLang="en-US" b="1" dirty="0"/>
              <a:t>제 </a:t>
            </a:r>
            <a:r>
              <a:rPr lang="en-US" altLang="ko-KR" b="1" dirty="0"/>
              <a:t>2 </a:t>
            </a:r>
            <a:r>
              <a:rPr lang="ko-KR" altLang="en-US" b="1" dirty="0"/>
              <a:t>절</a:t>
            </a:r>
            <a:r>
              <a:rPr lang="en-US" altLang="ko-KR" b="1" dirty="0"/>
              <a:t>. </a:t>
            </a:r>
            <a:r>
              <a:rPr lang="ko-KR" altLang="en-US" b="1" dirty="0"/>
              <a:t>정보시스템 감리</a:t>
            </a:r>
            <a:endParaRPr lang="ko-KR" altLang="en-US" dirty="0"/>
          </a:p>
          <a:p>
            <a:pPr fontAlgn="base"/>
            <a:r>
              <a:rPr lang="en-US" altLang="ko-KR" b="1" dirty="0"/>
              <a:t>1. </a:t>
            </a:r>
            <a:r>
              <a:rPr lang="ko-KR" altLang="en-US" b="1" dirty="0"/>
              <a:t>정보시스템 감리</a:t>
            </a:r>
            <a:endParaRPr lang="ko-KR" altLang="en-US" dirty="0"/>
          </a:p>
          <a:p>
            <a:pPr fontAlgn="base"/>
            <a:r>
              <a:rPr lang="en-US" altLang="ko-KR" b="1" dirty="0"/>
              <a:t>2. </a:t>
            </a:r>
            <a:r>
              <a:rPr lang="ko-KR" altLang="en-US" b="1" dirty="0"/>
              <a:t>정보시스템 감리기준</a:t>
            </a:r>
            <a:endParaRPr lang="ko-KR" altLang="en-US" dirty="0"/>
          </a:p>
          <a:p>
            <a:pPr fontAlgn="base"/>
            <a:r>
              <a:rPr lang="en-US" altLang="ko-KR" b="1" dirty="0"/>
              <a:t>3. </a:t>
            </a:r>
            <a:r>
              <a:rPr lang="ko-KR" altLang="en-US" b="1" dirty="0"/>
              <a:t>감리의 절차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54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 latinLnBrk="0"/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11-5&gt; </a:t>
            </a:r>
            <a:r>
              <a:rPr lang="ko-KR" altLang="en-US" dirty="0"/>
              <a:t>사물 인터넷의 발전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720107808" descr="EMB00001f1423d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9" t="41289" r="45758" b="20618"/>
          <a:stretch>
            <a:fillRect/>
          </a:stretch>
        </p:blipFill>
        <p:spPr bwMode="auto">
          <a:xfrm>
            <a:off x="467544" y="1484784"/>
            <a:ext cx="820891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8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err="1"/>
              <a:t>클라우드</a:t>
            </a:r>
            <a:r>
              <a:rPr lang="en-US" altLang="ko-KR" dirty="0"/>
              <a:t>(Cloud)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732544960" descr="EMB00001f1423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8" t="26338" r="44478" b="17183"/>
          <a:stretch>
            <a:fillRect/>
          </a:stretch>
        </p:blipFill>
        <p:spPr bwMode="auto">
          <a:xfrm>
            <a:off x="395536" y="980728"/>
            <a:ext cx="828091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8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 err="1"/>
              <a:t>소셜</a:t>
            </a:r>
            <a:r>
              <a:rPr lang="ko-KR" altLang="en-US" b="1" dirty="0"/>
              <a:t> </a:t>
            </a:r>
            <a:r>
              <a:rPr lang="ko-KR" altLang="en-US" b="1" dirty="0" err="1"/>
              <a:t>커머스</a:t>
            </a:r>
            <a:r>
              <a:rPr lang="en-US" altLang="ko-KR" b="1" dirty="0"/>
              <a:t>(social commerce)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ko-KR" altLang="en-US" dirty="0" err="1"/>
              <a:t>소셜</a:t>
            </a:r>
            <a:r>
              <a:rPr lang="ko-KR" altLang="en-US" dirty="0"/>
              <a:t> 네트워크 서비스</a:t>
            </a:r>
            <a:r>
              <a:rPr lang="en-US" altLang="ko-KR" dirty="0"/>
              <a:t>(SNS)</a:t>
            </a:r>
            <a:r>
              <a:rPr lang="ko-KR" altLang="en-US" dirty="0"/>
              <a:t>를 통해 이루어지는 전자 </a:t>
            </a:r>
            <a:r>
              <a:rPr lang="ko-KR" altLang="en-US" dirty="0" smtClean="0"/>
              <a:t>상거래</a:t>
            </a:r>
            <a:endParaRPr lang="en-US" altLang="ko-KR" dirty="0" smtClean="0"/>
          </a:p>
          <a:p>
            <a:pPr fontAlgn="base"/>
            <a:r>
              <a:rPr lang="en-US" altLang="ko-KR" dirty="0"/>
              <a:t>2005</a:t>
            </a:r>
            <a:r>
              <a:rPr lang="ko-KR" altLang="en-US" dirty="0"/>
              <a:t>년 </a:t>
            </a:r>
            <a:r>
              <a:rPr lang="en-US" altLang="ko-KR" dirty="0"/>
              <a:t>11</a:t>
            </a:r>
            <a:r>
              <a:rPr lang="ko-KR" altLang="en-US" dirty="0"/>
              <a:t>월 </a:t>
            </a:r>
            <a:r>
              <a:rPr lang="ko-KR" altLang="en-US" dirty="0" err="1"/>
              <a:t>야후를</a:t>
            </a:r>
            <a:r>
              <a:rPr lang="ko-KR" altLang="en-US" dirty="0"/>
              <a:t> 통해 처음 사용되면서 확산되기 시작했다</a:t>
            </a:r>
            <a:r>
              <a:rPr lang="en-US" altLang="ko-KR" dirty="0"/>
              <a:t>. </a:t>
            </a:r>
            <a:r>
              <a:rPr lang="ko-KR" altLang="en-US" dirty="0" err="1"/>
              <a:t>야후는</a:t>
            </a:r>
            <a:r>
              <a:rPr lang="ko-KR" altLang="en-US" dirty="0"/>
              <a:t> 장바구니</a:t>
            </a:r>
            <a:r>
              <a:rPr lang="en-US" altLang="ko-KR" dirty="0"/>
              <a:t>, </a:t>
            </a:r>
            <a:r>
              <a:rPr lang="ko-KR" altLang="en-US" dirty="0"/>
              <a:t>평점 등을 공유하는 서비스를 제공</a:t>
            </a:r>
          </a:p>
          <a:p>
            <a:pPr fontAlgn="base"/>
            <a:r>
              <a:rPr lang="ko-KR" altLang="en-US" dirty="0" err="1"/>
              <a:t>소셜</a:t>
            </a:r>
            <a:r>
              <a:rPr lang="ko-KR" altLang="en-US" dirty="0"/>
              <a:t> 쇼핑</a:t>
            </a:r>
            <a:r>
              <a:rPr lang="en-US" altLang="ko-KR" dirty="0"/>
              <a:t>(social shopping)</a:t>
            </a:r>
            <a:r>
              <a:rPr lang="ko-KR" altLang="en-US" dirty="0"/>
              <a:t>은 특정 제품이나 서비스에 일정 참가자 이상이 구매 신청을 하면 가격을 할인해주는 </a:t>
            </a:r>
            <a:r>
              <a:rPr lang="ko-KR" altLang="en-US" dirty="0" err="1"/>
              <a:t>비지니스</a:t>
            </a:r>
            <a:r>
              <a:rPr lang="ko-KR" altLang="en-US" dirty="0"/>
              <a:t> 모델로</a:t>
            </a:r>
            <a:r>
              <a:rPr lang="en-US" altLang="ko-KR" dirty="0"/>
              <a:t>, 2008</a:t>
            </a:r>
            <a:r>
              <a:rPr lang="ko-KR" altLang="en-US" dirty="0"/>
              <a:t>년 </a:t>
            </a:r>
            <a:r>
              <a:rPr lang="en-US" altLang="ko-KR" dirty="0"/>
              <a:t>10</a:t>
            </a:r>
            <a:r>
              <a:rPr lang="ko-KR" altLang="en-US" dirty="0"/>
              <a:t>월 미국 시카고에 설립된 온라인 할인 쿠폰 업체 </a:t>
            </a:r>
            <a:r>
              <a:rPr lang="ko-KR" altLang="en-US" dirty="0" err="1"/>
              <a:t>그루폰</a:t>
            </a:r>
            <a:r>
              <a:rPr lang="en-US" altLang="ko-KR" dirty="0"/>
              <a:t>(Groupon)</a:t>
            </a:r>
            <a:r>
              <a:rPr lang="ko-KR" altLang="en-US" dirty="0"/>
              <a:t>이 처음 만들어 성공을 거두었다</a:t>
            </a:r>
            <a:r>
              <a:rPr lang="en-US" altLang="ko-KR" dirty="0"/>
              <a:t>. </a:t>
            </a:r>
            <a:r>
              <a:rPr lang="ko-KR" altLang="en-US" dirty="0" err="1"/>
              <a:t>그루폰은</a:t>
            </a:r>
            <a:r>
              <a:rPr lang="ko-KR" altLang="en-US" dirty="0"/>
              <a:t> </a:t>
            </a:r>
            <a:r>
              <a:rPr lang="en-US" altLang="ko-KR" dirty="0"/>
              <a:t>'Group'</a:t>
            </a:r>
            <a:r>
              <a:rPr lang="ko-KR" altLang="en-US" dirty="0"/>
              <a:t>과 </a:t>
            </a:r>
            <a:r>
              <a:rPr lang="en-US" altLang="ko-KR" dirty="0"/>
              <a:t>'Coupon'</a:t>
            </a:r>
            <a:r>
              <a:rPr lang="ko-KR" altLang="en-US" dirty="0"/>
              <a:t>의 합성어로 직역하면 </a:t>
            </a:r>
            <a:r>
              <a:rPr lang="en-US" altLang="ko-KR" dirty="0"/>
              <a:t>'</a:t>
            </a:r>
            <a:r>
              <a:rPr lang="ko-KR" altLang="en-US" dirty="0"/>
              <a:t>단체 쿠폰</a:t>
            </a:r>
            <a:r>
              <a:rPr lang="en-US" altLang="ko-KR" dirty="0"/>
              <a:t>'</a:t>
            </a:r>
            <a:r>
              <a:rPr lang="ko-KR" altLang="en-US" dirty="0"/>
              <a:t>이라는 뜻</a:t>
            </a:r>
          </a:p>
          <a:p>
            <a:pPr fontAlgn="base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61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11-7&gt; </a:t>
            </a:r>
            <a:r>
              <a:rPr lang="ko-KR" altLang="en-US" dirty="0" err="1"/>
              <a:t>소셜</a:t>
            </a:r>
            <a:r>
              <a:rPr lang="ko-KR" altLang="en-US" dirty="0"/>
              <a:t> </a:t>
            </a:r>
            <a:r>
              <a:rPr lang="ko-KR" altLang="en-US" dirty="0" err="1"/>
              <a:t>커머스</a:t>
            </a:r>
            <a:r>
              <a:rPr lang="ko-KR" altLang="en-US" dirty="0"/>
              <a:t> 개념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3" name="_x720107160" descr="EMB00001f1423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t="37091" r="45917" b="21448"/>
          <a:stretch>
            <a:fillRect/>
          </a:stretch>
        </p:blipFill>
        <p:spPr bwMode="auto">
          <a:xfrm>
            <a:off x="395536" y="980728"/>
            <a:ext cx="828092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03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11-8&gt; </a:t>
            </a:r>
            <a:r>
              <a:rPr lang="ko-KR" altLang="en-US" dirty="0" err="1"/>
              <a:t>소셜</a:t>
            </a:r>
            <a:r>
              <a:rPr lang="ko-KR" altLang="en-US" dirty="0"/>
              <a:t> </a:t>
            </a:r>
            <a:r>
              <a:rPr lang="ko-KR" altLang="en-US" dirty="0" err="1"/>
              <a:t>커머스의</a:t>
            </a:r>
            <a:r>
              <a:rPr lang="ko-KR" altLang="en-US" dirty="0"/>
              <a:t> 개념도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729930832" descr="EMB00001f1423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84887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0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/>
              <a:t>ASP(Application Service Provider: </a:t>
            </a:r>
            <a:r>
              <a:rPr lang="ko-KR" altLang="en-US" b="1" dirty="0"/>
              <a:t>어플리케이션 서비스 제공업체</a:t>
            </a:r>
            <a:r>
              <a:rPr lang="en-US" altLang="ko-KR" b="1" dirty="0"/>
              <a:t>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/>
              <a:t>기업 운영에 필요한 각종 소프트웨어를 인터넷을 통하여 제공하는 새로운 방식의 비즈니스</a:t>
            </a:r>
          </a:p>
          <a:p>
            <a:r>
              <a:rPr lang="ko-KR" altLang="en-US" dirty="0"/>
              <a:t>여러 업체가 필요로 하는 응용 업무시스템</a:t>
            </a:r>
            <a:r>
              <a:rPr lang="en-US" altLang="ko-KR" dirty="0"/>
              <a:t>(Application)</a:t>
            </a:r>
            <a:r>
              <a:rPr lang="ko-KR" altLang="en-US" dirty="0"/>
              <a:t>을 특정 서버에만 설치하고 고객으로 하여금 네트워크 접속을 통해 소프트웨어를 빌려 쓰도록 </a:t>
            </a:r>
            <a:r>
              <a:rPr lang="ko-KR" altLang="en-US" dirty="0" smtClean="0"/>
              <a:t>함</a:t>
            </a:r>
            <a:r>
              <a:rPr lang="en-US" altLang="ko-KR" dirty="0" smtClean="0"/>
              <a:t>.</a:t>
            </a:r>
          </a:p>
          <a:p>
            <a:pPr fontAlgn="base"/>
            <a:r>
              <a:rPr lang="en-US" altLang="ko-KR" dirty="0"/>
              <a:t>(1) ASP </a:t>
            </a:r>
            <a:r>
              <a:rPr lang="ko-KR" altLang="en-US" dirty="0"/>
              <a:t>가 적합한 사용자 </a:t>
            </a:r>
          </a:p>
          <a:p>
            <a:pPr fontAlgn="base"/>
            <a:r>
              <a:rPr lang="en-US" altLang="ko-KR" dirty="0"/>
              <a:t>1) </a:t>
            </a:r>
            <a:r>
              <a:rPr lang="ko-KR" altLang="en-US" dirty="0"/>
              <a:t>초기 투자 자본이 제한되어 있는 경우 </a:t>
            </a:r>
          </a:p>
          <a:p>
            <a:pPr fontAlgn="base"/>
            <a:r>
              <a:rPr lang="en-US" altLang="ko-KR" dirty="0"/>
              <a:t>2) </a:t>
            </a:r>
            <a:r>
              <a:rPr lang="ko-KR" altLang="en-US" dirty="0"/>
              <a:t>숙련된 </a:t>
            </a:r>
            <a:r>
              <a:rPr lang="en-US" altLang="ko-KR" dirty="0"/>
              <a:t>IT</a:t>
            </a:r>
            <a:r>
              <a:rPr lang="ko-KR" altLang="en-US" dirty="0"/>
              <a:t>전문가의 고용과 유지가 부담이 되는 경우 </a:t>
            </a:r>
          </a:p>
          <a:p>
            <a:pPr fontAlgn="base"/>
            <a:r>
              <a:rPr lang="en-US" altLang="ko-KR" dirty="0"/>
              <a:t>3) </a:t>
            </a:r>
            <a:r>
              <a:rPr lang="ko-KR" altLang="en-US" dirty="0"/>
              <a:t>신속한 전산시스템이 필요한 경우 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66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(3) ASP </a:t>
            </a:r>
            <a:r>
              <a:rPr lang="ko-KR" altLang="en-US" dirty="0"/>
              <a:t>사업에서의 </a:t>
            </a:r>
            <a:r>
              <a:rPr lang="en-US" altLang="ko-KR" dirty="0"/>
              <a:t>Application</a:t>
            </a:r>
            <a:r>
              <a:rPr lang="ko-KR" altLang="en-US" dirty="0"/>
              <a:t>의 종류 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1) ERP </a:t>
            </a:r>
            <a:endParaRPr lang="ko-KR" altLang="en-US" dirty="0"/>
          </a:p>
          <a:p>
            <a:pPr fontAlgn="base"/>
            <a:r>
              <a:rPr lang="en-US" altLang="ko-KR" dirty="0"/>
              <a:t>2) Groupware </a:t>
            </a:r>
            <a:endParaRPr lang="ko-KR" altLang="en-US" dirty="0"/>
          </a:p>
          <a:p>
            <a:pPr fontAlgn="base"/>
            <a:r>
              <a:rPr lang="en-US" altLang="ko-KR" dirty="0"/>
              <a:t>3) KMS </a:t>
            </a:r>
            <a:endParaRPr lang="ko-KR" altLang="en-US" dirty="0"/>
          </a:p>
          <a:p>
            <a:pPr fontAlgn="base"/>
            <a:r>
              <a:rPr lang="en-US" altLang="ko-KR" dirty="0"/>
              <a:t>4) CRM (</a:t>
            </a:r>
            <a:r>
              <a:rPr lang="ko-KR" altLang="en-US" dirty="0"/>
              <a:t>고객관계관리</a:t>
            </a:r>
            <a:r>
              <a:rPr lang="en-US" altLang="ko-KR" dirty="0"/>
              <a:t>) </a:t>
            </a:r>
            <a:endParaRPr lang="ko-KR" altLang="en-US" dirty="0"/>
          </a:p>
          <a:p>
            <a:pPr fontAlgn="base"/>
            <a:r>
              <a:rPr lang="en-US" altLang="ko-KR" dirty="0"/>
              <a:t>5) SCM (</a:t>
            </a:r>
            <a:r>
              <a:rPr lang="ko-KR" altLang="en-US" dirty="0" err="1"/>
              <a:t>공급망관리</a:t>
            </a:r>
            <a:r>
              <a:rPr lang="en-US" altLang="ko-KR" dirty="0"/>
              <a:t>) </a:t>
            </a:r>
            <a:r>
              <a:rPr lang="ko-KR" altLang="en-US" dirty="0"/>
              <a:t>등의 </a:t>
            </a:r>
            <a:r>
              <a:rPr lang="en-US" altLang="ko-KR" dirty="0"/>
              <a:t>Application</a:t>
            </a:r>
            <a:r>
              <a:rPr lang="ko-KR" altLang="en-US" dirty="0"/>
              <a:t>을 제공한다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031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(4) ASP</a:t>
            </a:r>
            <a:r>
              <a:rPr lang="ko-KR" altLang="en-US" dirty="0"/>
              <a:t>의 분류</a:t>
            </a:r>
            <a:r>
              <a:rPr lang="en-US" altLang="ko-KR" dirty="0"/>
              <a:t>(ASPnews.com) 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altLang="ko-KR" dirty="0"/>
              <a:t>1) </a:t>
            </a:r>
            <a:r>
              <a:rPr lang="ko-KR" altLang="en-US" dirty="0"/>
              <a:t>기업 </a:t>
            </a:r>
            <a:r>
              <a:rPr lang="en-US" altLang="ko-KR" dirty="0"/>
              <a:t>ASP: </a:t>
            </a:r>
            <a:r>
              <a:rPr lang="ko-KR" altLang="en-US" dirty="0"/>
              <a:t>상위 비즈니스 프로그램을 제공 </a:t>
            </a:r>
          </a:p>
          <a:p>
            <a:pPr fontAlgn="base"/>
            <a:r>
              <a:rPr lang="en-US" altLang="ko-KR" dirty="0"/>
              <a:t>2) </a:t>
            </a:r>
            <a:r>
              <a:rPr lang="ko-KR" altLang="en-US" dirty="0"/>
              <a:t>지역 </a:t>
            </a:r>
            <a:r>
              <a:rPr lang="en-US" altLang="ko-KR" dirty="0"/>
              <a:t>ASP: </a:t>
            </a:r>
            <a:r>
              <a:rPr lang="ko-KR" altLang="en-US" dirty="0"/>
              <a:t>인근 지역의 소규모 업체들을 위한 다양한 응용프로그램 서비스를 제공 </a:t>
            </a:r>
          </a:p>
          <a:p>
            <a:pPr fontAlgn="base"/>
            <a:r>
              <a:rPr lang="en-US" altLang="ko-KR" dirty="0"/>
              <a:t>3) </a:t>
            </a:r>
            <a:r>
              <a:rPr lang="ko-KR" altLang="en-US" dirty="0"/>
              <a:t>전문가 </a:t>
            </a:r>
            <a:r>
              <a:rPr lang="en-US" altLang="ko-KR" dirty="0"/>
              <a:t>ASP: </a:t>
            </a:r>
            <a:r>
              <a:rPr lang="ko-KR" altLang="en-US" dirty="0"/>
              <a:t>웹사이트 서비스 또는 인적자원 등과 같은 특정한 목적을 위한 응용프로그램을 제공 </a:t>
            </a:r>
          </a:p>
          <a:p>
            <a:pPr fontAlgn="base"/>
            <a:r>
              <a:rPr lang="en-US" altLang="ko-KR" dirty="0"/>
              <a:t>4) </a:t>
            </a:r>
            <a:r>
              <a:rPr lang="ko-KR" altLang="en-US" dirty="0"/>
              <a:t>수직시장 </a:t>
            </a:r>
            <a:r>
              <a:rPr lang="en-US" altLang="ko-KR" dirty="0"/>
              <a:t>ASP: </a:t>
            </a:r>
            <a:r>
              <a:rPr lang="ko-KR" altLang="en-US" dirty="0"/>
              <a:t>건강정보 제공 등과 같이 특정산업을 지원하는 응용프로그램을 제공 </a:t>
            </a:r>
          </a:p>
          <a:p>
            <a:pPr fontAlgn="base"/>
            <a:r>
              <a:rPr lang="en-US" altLang="ko-KR" dirty="0"/>
              <a:t>5) </a:t>
            </a:r>
            <a:r>
              <a:rPr lang="ko-KR" altLang="en-US" dirty="0"/>
              <a:t>대량 비즈니스 </a:t>
            </a:r>
            <a:r>
              <a:rPr lang="en-US" altLang="ko-KR" dirty="0"/>
              <a:t>ASP: </a:t>
            </a:r>
            <a:r>
              <a:rPr lang="ko-KR" altLang="en-US" dirty="0"/>
              <a:t>대량으로 미리 만들어진 응용프로그램 서비스와 함께</a:t>
            </a:r>
            <a:r>
              <a:rPr lang="en-US" altLang="ko-KR" dirty="0"/>
              <a:t>, </a:t>
            </a:r>
            <a:r>
              <a:rPr lang="ko-KR" altLang="en-US" dirty="0"/>
              <a:t>일반적인 중</a:t>
            </a:r>
            <a:r>
              <a:rPr lang="en-US" altLang="ko-KR" dirty="0"/>
              <a:t>․</a:t>
            </a:r>
            <a:r>
              <a:rPr lang="ko-KR" altLang="en-US" dirty="0"/>
              <a:t>소규모 비즈니스를 제공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814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무선</a:t>
            </a:r>
            <a:r>
              <a:rPr lang="en-US" altLang="ko-KR" dirty="0"/>
              <a:t>ASP(Wireless Application Service Provider: WASP)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무선망을 통하여 이동 통신사업에 종사하는 기업들에게 필요한 애플리케이션 및 솔루션을 제공하는 사업</a:t>
            </a:r>
          </a:p>
          <a:p>
            <a:r>
              <a:rPr lang="ko-KR" altLang="en-US" dirty="0"/>
              <a:t>무선 인터넷을 사용하는 개인이나 소규모 사업자를 위한 게임</a:t>
            </a:r>
            <a:r>
              <a:rPr lang="en-US" altLang="ko-KR" dirty="0"/>
              <a:t>, </a:t>
            </a:r>
            <a:r>
              <a:rPr lang="ko-KR" altLang="en-US" dirty="0"/>
              <a:t>교육</a:t>
            </a:r>
            <a:r>
              <a:rPr lang="en-US" altLang="ko-KR" dirty="0"/>
              <a:t>, </a:t>
            </a:r>
            <a:r>
              <a:rPr lang="ko-KR" altLang="en-US" dirty="0"/>
              <a:t>홈 오피스 애플리케이션 및 </a:t>
            </a:r>
            <a:r>
              <a:rPr lang="ko-KR" altLang="en-US" dirty="0" err="1"/>
              <a:t>컨텐츠를</a:t>
            </a:r>
            <a:r>
              <a:rPr lang="ko-KR" altLang="en-US" dirty="0"/>
              <a:t> 제공하고</a:t>
            </a:r>
            <a:r>
              <a:rPr lang="en-US" altLang="ko-KR" dirty="0"/>
              <a:t>, </a:t>
            </a:r>
            <a:r>
              <a:rPr lang="ko-KR" altLang="en-US" dirty="0"/>
              <a:t>일반 기업에게는 무선 인터넷 환경에서 </a:t>
            </a:r>
            <a:r>
              <a:rPr lang="ko-KR" altLang="en-US" dirty="0" err="1"/>
              <a:t>모바일</a:t>
            </a:r>
            <a:r>
              <a:rPr lang="ko-KR" altLang="en-US" dirty="0"/>
              <a:t> 오피스를 위한 메일 서비스</a:t>
            </a:r>
            <a:r>
              <a:rPr lang="en-US" altLang="ko-KR" dirty="0"/>
              <a:t>, </a:t>
            </a:r>
            <a:r>
              <a:rPr lang="ko-KR" altLang="en-US" dirty="0"/>
              <a:t>일정 관리</a:t>
            </a:r>
            <a:r>
              <a:rPr lang="en-US" altLang="ko-KR" dirty="0"/>
              <a:t>, </a:t>
            </a:r>
            <a:r>
              <a:rPr lang="ko-KR" altLang="en-US" dirty="0"/>
              <a:t>주소록 관리 등을 제공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5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정보시스템 감리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/>
              <a:t>감리 발주자 및 </a:t>
            </a:r>
            <a:r>
              <a:rPr lang="ko-KR" altLang="en-US" dirty="0" err="1"/>
              <a:t>피감리인의</a:t>
            </a:r>
            <a:r>
              <a:rPr lang="ko-KR" altLang="en-US" dirty="0"/>
              <a:t> 이해관계로부터 독립된 자가 정보시스템의 효율성을 향상시키고 안전성을 확보하기 위하여 제</a:t>
            </a:r>
            <a:r>
              <a:rPr lang="en-US" altLang="ko-KR" dirty="0"/>
              <a:t>3</a:t>
            </a:r>
            <a:r>
              <a:rPr lang="ko-KR" altLang="en-US" dirty="0"/>
              <a:t>자적 관점에서 정보시스템의 구축에 관한 사항을 종합적으로 점검하고 문제점을 개선하도록 하는 </a:t>
            </a:r>
            <a:r>
              <a:rPr lang="ko-KR" altLang="en-US" dirty="0" smtClean="0"/>
              <a:t>것</a:t>
            </a:r>
            <a:endParaRPr lang="en-US" altLang="ko-KR" dirty="0" smtClean="0"/>
          </a:p>
          <a:p>
            <a:r>
              <a:rPr lang="ko-KR" altLang="en-US" dirty="0"/>
              <a:t>정보화 사업의 관리 수준 향상</a:t>
            </a:r>
            <a:r>
              <a:rPr lang="en-US" altLang="ko-KR" dirty="0"/>
              <a:t>, </a:t>
            </a:r>
            <a:r>
              <a:rPr lang="ko-KR" altLang="en-US" dirty="0"/>
              <a:t>정보시스템의 기능성</a:t>
            </a:r>
            <a:r>
              <a:rPr lang="en-US" altLang="ko-KR" dirty="0"/>
              <a:t>, </a:t>
            </a:r>
            <a:r>
              <a:rPr lang="ko-KR" altLang="en-US" dirty="0" err="1"/>
              <a:t>사용성</a:t>
            </a:r>
            <a:r>
              <a:rPr lang="en-US" altLang="ko-KR" dirty="0"/>
              <a:t>, </a:t>
            </a:r>
            <a:r>
              <a:rPr lang="ko-KR" altLang="en-US" dirty="0"/>
              <a:t>정확성 등 시스템 품질 및 사용자의 만족도가 높아지는 효과가 인정되었으며</a:t>
            </a:r>
            <a:r>
              <a:rPr lang="en-US" altLang="ko-KR" dirty="0"/>
              <a:t>, </a:t>
            </a:r>
            <a:r>
              <a:rPr lang="ko-KR" altLang="en-US" dirty="0"/>
              <a:t>사업의 위험 요소를 사전에 최소화하여 실패를 미연에 방지하게 함으로써 재개발 또는 유지 보수 비용과 노력을 절감하는 등 감리에 소요되는 비용 대비 큰 효과가 있음이 입증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12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/>
              <a:t>사례에서 배우자</a:t>
            </a:r>
            <a:r>
              <a:rPr lang="en-US" altLang="ko-KR" b="1" dirty="0"/>
              <a:t>11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b="1" dirty="0"/>
              <a:t>Google</a:t>
            </a:r>
            <a:r>
              <a:rPr lang="ko-KR" altLang="en-US" sz="2800" b="1" dirty="0"/>
              <a:t>의 </a:t>
            </a:r>
            <a:r>
              <a:rPr lang="ko-KR" altLang="en-US" sz="2800" b="1" dirty="0" err="1"/>
              <a:t>웹기반</a:t>
            </a:r>
            <a:r>
              <a:rPr lang="ko-KR" altLang="en-US" sz="2800" b="1" dirty="0"/>
              <a:t> </a:t>
            </a:r>
            <a:r>
              <a:rPr lang="ko-KR" altLang="en-US" sz="2800" b="1" dirty="0" err="1"/>
              <a:t>소셜</a:t>
            </a:r>
            <a:r>
              <a:rPr lang="ko-KR" altLang="en-US" sz="2800" b="1" dirty="0"/>
              <a:t> </a:t>
            </a:r>
            <a:r>
              <a:rPr lang="ko-KR" altLang="en-US" sz="2800" b="1" dirty="0" err="1"/>
              <a:t>커머스</a:t>
            </a:r>
            <a:r>
              <a:rPr lang="en-US" altLang="ko-KR" sz="2800" b="1" dirty="0"/>
              <a:t>: </a:t>
            </a:r>
            <a:r>
              <a:rPr lang="en-US" altLang="ko-KR" sz="2800" b="1" dirty="0" smtClean="0"/>
              <a:t>Blogger.com</a:t>
            </a:r>
          </a:p>
          <a:p>
            <a:r>
              <a:rPr lang="en-US" altLang="ko-KR" sz="2000" dirty="0"/>
              <a:t>1999</a:t>
            </a:r>
            <a:r>
              <a:rPr lang="ko-KR" altLang="en-US" sz="2000" dirty="0"/>
              <a:t>년에 시작되었으며 최초의 </a:t>
            </a:r>
            <a:r>
              <a:rPr lang="ko-KR" altLang="en-US" sz="2000" dirty="0" err="1"/>
              <a:t>소셜</a:t>
            </a:r>
            <a:r>
              <a:rPr lang="ko-KR" altLang="en-US" sz="2000" dirty="0"/>
              <a:t> 네트워킹 사이트들 중 </a:t>
            </a:r>
            <a:r>
              <a:rPr lang="ko-KR" altLang="en-US" sz="2000" dirty="0" smtClean="0"/>
              <a:t>하나</a:t>
            </a:r>
            <a:r>
              <a:rPr lang="en-US" altLang="ko-KR" sz="2000" dirty="0" smtClean="0"/>
              <a:t>. </a:t>
            </a:r>
          </a:p>
          <a:p>
            <a:r>
              <a:rPr lang="en-US" altLang="ko-KR" sz="2000" dirty="0" smtClean="0"/>
              <a:t>Blogger.com</a:t>
            </a:r>
            <a:r>
              <a:rPr lang="ko-KR" altLang="en-US" sz="2000" dirty="0"/>
              <a:t>의 기업 정책은 웹 </a:t>
            </a:r>
            <a:r>
              <a:rPr lang="en-US" altLang="ko-KR" sz="2000" dirty="0"/>
              <a:t>2.0</a:t>
            </a:r>
            <a:r>
              <a:rPr lang="ko-KR" altLang="en-US" sz="2000" dirty="0"/>
              <a:t>에서 추구하는 아이디어 및 </a:t>
            </a:r>
            <a:r>
              <a:rPr lang="ko-KR" altLang="en-US" sz="2000" dirty="0" err="1"/>
              <a:t>콘텐츠의</a:t>
            </a:r>
            <a:r>
              <a:rPr lang="ko-KR" altLang="en-US" sz="2000" dirty="0"/>
              <a:t> 개방이다</a:t>
            </a:r>
            <a:r>
              <a:rPr lang="en-US" altLang="ko-KR" sz="2000" dirty="0"/>
              <a:t>. </a:t>
            </a:r>
            <a:r>
              <a:rPr lang="ko-KR" altLang="en-US" sz="2000" dirty="0" err="1"/>
              <a:t>콘텐츠와</a:t>
            </a:r>
            <a:r>
              <a:rPr lang="ko-KR" altLang="en-US" sz="2000" dirty="0"/>
              <a:t> 관련하여 최소한의 저작권만을 명시하고 </a:t>
            </a:r>
            <a:r>
              <a:rPr lang="ko-KR" altLang="en-US" sz="2000" dirty="0" err="1"/>
              <a:t>콘텐츠의</a:t>
            </a:r>
            <a:r>
              <a:rPr lang="ko-KR" altLang="en-US" sz="2000" dirty="0"/>
              <a:t> 창작과 공유를 </a:t>
            </a:r>
            <a:r>
              <a:rPr lang="ko-KR" altLang="en-US" sz="2000" dirty="0" smtClean="0"/>
              <a:t>표방</a:t>
            </a:r>
            <a:endParaRPr lang="en-US" altLang="ko-KR" sz="2000" dirty="0" smtClean="0"/>
          </a:p>
          <a:p>
            <a:r>
              <a:rPr lang="ko-KR" altLang="en-US" sz="2000" dirty="0" err="1"/>
              <a:t>콘텐츠</a:t>
            </a:r>
            <a:r>
              <a:rPr lang="ko-KR" altLang="en-US" sz="2000" dirty="0"/>
              <a:t> 출판과 제작에서의 개방성뿐만 아니라 기술적인 부분에서도 발견</a:t>
            </a:r>
          </a:p>
          <a:p>
            <a:r>
              <a:rPr lang="en-US" altLang="ko-KR" sz="2000" dirty="0"/>
              <a:t>API(Application Programming Interface)</a:t>
            </a:r>
            <a:r>
              <a:rPr lang="ko-KR" altLang="en-US" sz="2000" dirty="0"/>
              <a:t>를 개발자에게 공개함으로써 개발자들이 완전히 새로운 애플리케이션을 개발하거나 개선하는 것을 돕는다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r>
              <a:rPr lang="en-US" altLang="ko-KR" sz="2000" dirty="0"/>
              <a:t>Blogger.com </a:t>
            </a:r>
            <a:r>
              <a:rPr lang="ko-KR" altLang="en-US" sz="2000" dirty="0"/>
              <a:t>플랫폼의 수용이나 </a:t>
            </a:r>
            <a:r>
              <a:rPr lang="en-US" altLang="ko-KR" sz="2000" dirty="0"/>
              <a:t>Orkut, Google Blogs </a:t>
            </a:r>
            <a:r>
              <a:rPr lang="ko-KR" altLang="en-US" sz="2000" dirty="0"/>
              <a:t>등은 </a:t>
            </a:r>
            <a:r>
              <a:rPr lang="en-US" altLang="ko-KR" sz="2000" dirty="0"/>
              <a:t>Google</a:t>
            </a:r>
            <a:r>
              <a:rPr lang="ko-KR" altLang="en-US" sz="2000" dirty="0"/>
              <a:t>의 </a:t>
            </a:r>
            <a:r>
              <a:rPr lang="ko-KR" altLang="en-US" sz="2000" dirty="0" err="1"/>
              <a:t>소셜</a:t>
            </a:r>
            <a:r>
              <a:rPr lang="ko-KR" altLang="en-US" sz="2000" dirty="0"/>
              <a:t> 네트워킹 영역으로서 진출과 웹 </a:t>
            </a:r>
            <a:r>
              <a:rPr lang="en-US" altLang="ko-KR" sz="2000" dirty="0"/>
              <a:t>2.0 </a:t>
            </a:r>
            <a:r>
              <a:rPr lang="ko-KR" altLang="en-US" sz="2000" dirty="0"/>
              <a:t>패러다임을 수용하기 위한 노력의 일환</a:t>
            </a:r>
          </a:p>
          <a:p>
            <a:endParaRPr lang="ko-KR" altLang="en-US" sz="2000" dirty="0"/>
          </a:p>
          <a:p>
            <a:endParaRPr lang="ko-KR" altLang="en-US" sz="28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68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/>
              <a:t>감리의 절차 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(1) </a:t>
            </a:r>
            <a:r>
              <a:rPr lang="ko-KR" altLang="en-US" dirty="0"/>
              <a:t>감리 계약의 체결 </a:t>
            </a:r>
          </a:p>
          <a:p>
            <a:pPr fontAlgn="base"/>
            <a:r>
              <a:rPr lang="en-US" altLang="ko-KR" dirty="0"/>
              <a:t>(2) </a:t>
            </a:r>
            <a:r>
              <a:rPr lang="ko-KR" altLang="en-US" dirty="0"/>
              <a:t>예비 조사 및 감리 계획의 수립</a:t>
            </a:r>
          </a:p>
          <a:p>
            <a:pPr fontAlgn="base"/>
            <a:r>
              <a:rPr lang="en-US" altLang="ko-KR" dirty="0"/>
              <a:t>(3) </a:t>
            </a:r>
            <a:r>
              <a:rPr lang="ko-KR" altLang="en-US" dirty="0"/>
              <a:t>감리 착수 회의 실시</a:t>
            </a:r>
          </a:p>
          <a:p>
            <a:pPr fontAlgn="base"/>
            <a:r>
              <a:rPr lang="en-US" altLang="ko-KR" dirty="0"/>
              <a:t>(4) </a:t>
            </a:r>
            <a:r>
              <a:rPr lang="ko-KR" altLang="en-US" dirty="0"/>
              <a:t>감리 시행 및 감리 보고서의 작성</a:t>
            </a:r>
          </a:p>
          <a:p>
            <a:pPr fontAlgn="base"/>
            <a:r>
              <a:rPr lang="en-US" altLang="ko-KR" dirty="0"/>
              <a:t>(5) </a:t>
            </a:r>
            <a:r>
              <a:rPr lang="ko-KR" altLang="en-US" dirty="0"/>
              <a:t>감리 종료 회의 실시</a:t>
            </a:r>
          </a:p>
          <a:p>
            <a:pPr fontAlgn="base"/>
            <a:r>
              <a:rPr lang="en-US" altLang="ko-KR" dirty="0"/>
              <a:t>(6) </a:t>
            </a:r>
            <a:r>
              <a:rPr lang="ko-KR" altLang="en-US" dirty="0"/>
              <a:t>감리 보고서의 통보</a:t>
            </a:r>
          </a:p>
          <a:p>
            <a:pPr fontAlgn="base"/>
            <a:r>
              <a:rPr lang="en-US" altLang="ko-KR" dirty="0"/>
              <a:t>(7) </a:t>
            </a:r>
            <a:r>
              <a:rPr lang="ko-KR" altLang="en-US" dirty="0"/>
              <a:t>감리 조치 결과의 확인 및 통보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11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(1) </a:t>
            </a:r>
            <a:r>
              <a:rPr lang="en-US" altLang="ko-KR" dirty="0" err="1"/>
              <a:t>감리</a:t>
            </a:r>
            <a:r>
              <a:rPr lang="en-US" altLang="ko-KR" dirty="0"/>
              <a:t> </a:t>
            </a:r>
            <a:r>
              <a:rPr lang="en-US" altLang="ko-KR" dirty="0" err="1"/>
              <a:t>계약의</a:t>
            </a:r>
            <a:r>
              <a:rPr lang="en-US" altLang="ko-KR" dirty="0"/>
              <a:t> </a:t>
            </a:r>
            <a:r>
              <a:rPr lang="en-US" altLang="ko-KR" dirty="0" err="1"/>
              <a:t>체결</a:t>
            </a:r>
            <a:r>
              <a:rPr lang="en-US" altLang="ko-KR" dirty="0"/>
              <a:t> 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ko-KR" altLang="en-US" dirty="0"/>
              <a:t>① 감리 대상 </a:t>
            </a:r>
            <a:r>
              <a:rPr lang="ko-KR" altLang="en-US" dirty="0" err="1"/>
              <a:t>사업명</a:t>
            </a:r>
            <a:endParaRPr lang="ko-KR" altLang="en-US" dirty="0"/>
          </a:p>
          <a:p>
            <a:pPr fontAlgn="base"/>
            <a:r>
              <a:rPr lang="ko-KR" altLang="en-US" dirty="0"/>
              <a:t>② 감리 계약 목적 </a:t>
            </a:r>
          </a:p>
          <a:p>
            <a:pPr fontAlgn="base"/>
            <a:r>
              <a:rPr lang="ko-KR" altLang="en-US" dirty="0"/>
              <a:t>③ 감리 계약 기간</a:t>
            </a:r>
          </a:p>
          <a:p>
            <a:pPr fontAlgn="base"/>
            <a:r>
              <a:rPr lang="ko-KR" altLang="en-US" dirty="0"/>
              <a:t>④ 감리 대상 범위</a:t>
            </a:r>
          </a:p>
          <a:p>
            <a:pPr fontAlgn="base"/>
            <a:r>
              <a:rPr lang="ko-KR" altLang="en-US" dirty="0"/>
              <a:t>⑤ </a:t>
            </a:r>
            <a:r>
              <a:rPr lang="ko-KR" altLang="en-US" dirty="0" err="1"/>
              <a:t>회차별</a:t>
            </a:r>
            <a:r>
              <a:rPr lang="ko-KR" altLang="en-US" dirty="0"/>
              <a:t> 감리 시행 기간 및 투입 인력 공수</a:t>
            </a:r>
          </a:p>
          <a:p>
            <a:pPr fontAlgn="base"/>
            <a:r>
              <a:rPr lang="ko-KR" altLang="en-US" dirty="0"/>
              <a:t>⑥ 감리 법인</a:t>
            </a:r>
            <a:r>
              <a:rPr lang="en-US" altLang="ko-KR" dirty="0"/>
              <a:t>, </a:t>
            </a:r>
            <a:r>
              <a:rPr lang="ko-KR" altLang="en-US" dirty="0"/>
              <a:t>발주 기관 및 </a:t>
            </a:r>
            <a:r>
              <a:rPr lang="ko-KR" altLang="en-US" dirty="0" err="1"/>
              <a:t>피감리인의</a:t>
            </a:r>
            <a:r>
              <a:rPr lang="ko-KR" altLang="en-US" dirty="0"/>
              <a:t> 권리와 의무</a:t>
            </a:r>
            <a:r>
              <a:rPr lang="en-US" altLang="ko-KR" dirty="0"/>
              <a:t>, </a:t>
            </a:r>
            <a:r>
              <a:rPr lang="ko-KR" altLang="en-US" dirty="0"/>
              <a:t>보안에 관한 사항</a:t>
            </a:r>
          </a:p>
          <a:p>
            <a:pPr fontAlgn="base"/>
            <a:r>
              <a:rPr lang="ko-KR" altLang="en-US" dirty="0"/>
              <a:t>⑦ 감리 대가 산정 및 지급에 관한 사항</a:t>
            </a:r>
          </a:p>
          <a:p>
            <a:pPr fontAlgn="base"/>
            <a:r>
              <a:rPr lang="ko-KR" altLang="en-US" dirty="0"/>
              <a:t>⑧ 기타 감리 업무 수행에 필요한 사항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55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감리 보고서의 작성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ko-KR" altLang="en-US" dirty="0"/>
              <a:t>① 총괄 </a:t>
            </a:r>
            <a:r>
              <a:rPr lang="ko-KR" altLang="en-US" dirty="0" err="1"/>
              <a:t>감리원</a:t>
            </a:r>
            <a:r>
              <a:rPr lang="ko-KR" altLang="en-US" dirty="0"/>
              <a:t> 및 투입 </a:t>
            </a:r>
            <a:r>
              <a:rPr lang="ko-KR" altLang="en-US" dirty="0" err="1"/>
              <a:t>감리원</a:t>
            </a:r>
            <a:r>
              <a:rPr lang="ko-KR" altLang="en-US" dirty="0"/>
              <a:t> 목록 및 서명</a:t>
            </a:r>
          </a:p>
          <a:p>
            <a:pPr fontAlgn="base"/>
            <a:r>
              <a:rPr lang="ko-KR" altLang="en-US" dirty="0"/>
              <a:t>② 감리 착수 회의를 통하여 최종 확정된 감리 계획</a:t>
            </a:r>
          </a:p>
          <a:p>
            <a:pPr fontAlgn="base"/>
            <a:r>
              <a:rPr lang="ko-KR" altLang="en-US" dirty="0"/>
              <a:t>③ 감리 대상 사업의 개요</a:t>
            </a:r>
          </a:p>
          <a:p>
            <a:pPr fontAlgn="base"/>
            <a:r>
              <a:rPr lang="ko-KR" altLang="en-US" dirty="0"/>
              <a:t>④ 감리 영역별 종합 의견 및 평가</a:t>
            </a:r>
          </a:p>
          <a:p>
            <a:pPr fontAlgn="base"/>
            <a:r>
              <a:rPr lang="ko-KR" altLang="en-US" dirty="0"/>
              <a:t>⑤ 감리 영역별 개선 권고 사항 및 개선 권고 </a:t>
            </a:r>
            <a:r>
              <a:rPr lang="ko-KR" altLang="en-US" dirty="0" err="1"/>
              <a:t>사항별</a:t>
            </a:r>
            <a:r>
              <a:rPr lang="ko-KR" altLang="en-US" dirty="0"/>
              <a:t> 개선 권고 유형과 중요도</a:t>
            </a:r>
          </a:p>
          <a:p>
            <a:pPr fontAlgn="base"/>
            <a:r>
              <a:rPr lang="ko-KR" altLang="en-US" dirty="0"/>
              <a:t>⑥ 감리 영역별 상세 점검 항목 검토 결과 및 세부 개선 권고 사항 내용</a:t>
            </a:r>
            <a:br>
              <a:rPr lang="ko-KR" altLang="en-US" dirty="0"/>
            </a:br>
            <a:r>
              <a:rPr lang="ko-KR" altLang="en-US" dirty="0"/>
              <a:t>⑦ 기타 권고 </a:t>
            </a:r>
            <a:r>
              <a:rPr lang="ko-KR" altLang="en-US" dirty="0" smtClean="0"/>
              <a:t>사항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6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감리 영역별 평가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ko-KR" altLang="en-US" sz="3400" dirty="0"/>
              <a:t>① 적정</a:t>
            </a:r>
            <a:r>
              <a:rPr lang="en-US" altLang="ko-KR" sz="3400" dirty="0"/>
              <a:t>: </a:t>
            </a:r>
            <a:r>
              <a:rPr lang="ko-KR" altLang="en-US" sz="3400" dirty="0"/>
              <a:t>사업의 성공적인 완수에 영향을 미칠 수 있는 문제점이 발견되지 않았으며</a:t>
            </a:r>
            <a:r>
              <a:rPr lang="en-US" altLang="ko-KR" sz="3400" dirty="0"/>
              <a:t>, </a:t>
            </a:r>
            <a:r>
              <a:rPr lang="ko-KR" altLang="en-US" sz="3400" dirty="0"/>
              <a:t>사업 목표 달성이 충분한 상태</a:t>
            </a:r>
          </a:p>
          <a:p>
            <a:pPr fontAlgn="base"/>
            <a:r>
              <a:rPr lang="ko-KR" altLang="en-US" sz="3400" dirty="0"/>
              <a:t>② 보통</a:t>
            </a:r>
            <a:r>
              <a:rPr lang="en-US" altLang="ko-KR" sz="3400" dirty="0"/>
              <a:t>: </a:t>
            </a:r>
            <a:r>
              <a:rPr lang="ko-KR" altLang="en-US" sz="3400" dirty="0"/>
              <a:t>사업의 성공적인 완수에 영향을 미칠 수 있는 문제점이 발견되었으나 사업 추진 전략이나 계획된 자원 내에서 개선할 수 있어 사업 목표 달성이 가능한 상태</a:t>
            </a:r>
          </a:p>
          <a:p>
            <a:pPr fontAlgn="base"/>
            <a:r>
              <a:rPr lang="ko-KR" altLang="en-US" sz="3400" dirty="0"/>
              <a:t>③ 미흡</a:t>
            </a:r>
            <a:r>
              <a:rPr lang="en-US" altLang="ko-KR" sz="3400" dirty="0"/>
              <a:t>: </a:t>
            </a:r>
            <a:r>
              <a:rPr lang="ko-KR" altLang="en-US" sz="3400" dirty="0"/>
              <a:t>사업의 성공적인 완수에 영향을 미칠 수 있는 중대한 문제점이 발견되었고</a:t>
            </a:r>
            <a:r>
              <a:rPr lang="en-US" altLang="ko-KR" sz="3400" dirty="0"/>
              <a:t>, </a:t>
            </a:r>
            <a:r>
              <a:rPr lang="ko-KR" altLang="en-US" sz="3400" dirty="0"/>
              <a:t>사업 추진 전략이나 계획된 자원의 정비가 선행되어야만 사업 목표 달성이 가능한 상태</a:t>
            </a:r>
          </a:p>
          <a:p>
            <a:pPr fontAlgn="base"/>
            <a:r>
              <a:rPr lang="ko-KR" altLang="en-US" sz="3400" dirty="0"/>
              <a:t>④ </a:t>
            </a:r>
            <a:r>
              <a:rPr lang="ko-KR" altLang="en-US" sz="3400" dirty="0" err="1"/>
              <a:t>부적정</a:t>
            </a:r>
            <a:r>
              <a:rPr lang="en-US" altLang="ko-KR" sz="3400" dirty="0"/>
              <a:t>: </a:t>
            </a:r>
            <a:r>
              <a:rPr lang="ko-KR" altLang="en-US" sz="3400" dirty="0"/>
              <a:t>사업의 성공적인 완수에 영향을 미칠 수 있는 중대한 문제점이 발견되었고</a:t>
            </a:r>
            <a:r>
              <a:rPr lang="en-US" altLang="ko-KR" sz="3400" dirty="0"/>
              <a:t>, </a:t>
            </a:r>
            <a:r>
              <a:rPr lang="ko-KR" altLang="en-US" sz="3400" dirty="0"/>
              <a:t>사업 추진 전략이나 계획된 자원 내에서 개선할 수 없어 사업 목표 달성이 불가능한 상태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28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개선 권고 유형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① 필수</a:t>
            </a:r>
            <a:r>
              <a:rPr lang="en-US" altLang="ko-KR" dirty="0"/>
              <a:t>: </a:t>
            </a:r>
            <a:r>
              <a:rPr lang="ko-KR" altLang="en-US" dirty="0"/>
              <a:t>발견된 문제점 중 사업 목표를 달성하기 위하여 반드시 개선해야 할 사항</a:t>
            </a:r>
          </a:p>
          <a:p>
            <a:pPr fontAlgn="base"/>
            <a:r>
              <a:rPr lang="ko-KR" altLang="en-US" dirty="0"/>
              <a:t>② 협의</a:t>
            </a:r>
            <a:r>
              <a:rPr lang="en-US" altLang="ko-KR" dirty="0"/>
              <a:t>: </a:t>
            </a:r>
            <a:r>
              <a:rPr lang="ko-KR" altLang="en-US" dirty="0"/>
              <a:t>발견된 문제점 또는 발생 가능성이 큰 문제점 중 발주 기관과 </a:t>
            </a:r>
            <a:r>
              <a:rPr lang="ko-KR" altLang="en-US" dirty="0" err="1"/>
              <a:t>피감리인이</a:t>
            </a:r>
            <a:r>
              <a:rPr lang="ko-KR" altLang="en-US" dirty="0"/>
              <a:t> 상호 협의를 거쳐 반영 여부를 결정할 수 있는 사항</a:t>
            </a:r>
          </a:p>
          <a:p>
            <a:pPr fontAlgn="base"/>
            <a:r>
              <a:rPr lang="ko-KR" altLang="en-US" dirty="0"/>
              <a:t>③ 권고</a:t>
            </a:r>
            <a:r>
              <a:rPr lang="en-US" altLang="ko-KR" dirty="0"/>
              <a:t>: </a:t>
            </a:r>
            <a:r>
              <a:rPr lang="ko-KR" altLang="en-US" dirty="0"/>
              <a:t>감리의 대상 범위를 벗어나지만 사업 목표 달성에 도움이 되는 사항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41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질의 및 응답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질의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smtClean="0"/>
              <a:t>응답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72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 err="1"/>
              <a:t>빅</a:t>
            </a:r>
            <a:r>
              <a:rPr lang="ko-KR" altLang="en-US" b="1" dirty="0"/>
              <a:t> 데이터</a:t>
            </a:r>
            <a:r>
              <a:rPr lang="en-US" altLang="ko-KR" b="1" dirty="0"/>
              <a:t>(Big Data)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기존 데이터베이스 관리 도구로 데이터를 수집</a:t>
            </a:r>
            <a:r>
              <a:rPr lang="en-US" altLang="ko-KR" dirty="0"/>
              <a:t>, </a:t>
            </a:r>
            <a:r>
              <a:rPr lang="ko-KR" altLang="en-US" dirty="0"/>
              <a:t>저장</a:t>
            </a:r>
            <a:r>
              <a:rPr lang="en-US" altLang="ko-KR" dirty="0"/>
              <a:t>, </a:t>
            </a:r>
            <a:r>
              <a:rPr lang="ko-KR" altLang="en-US" dirty="0"/>
              <a:t>관리</a:t>
            </a:r>
            <a:r>
              <a:rPr lang="en-US" altLang="ko-KR" dirty="0"/>
              <a:t>, </a:t>
            </a:r>
            <a:r>
              <a:rPr lang="ko-KR" altLang="en-US" dirty="0"/>
              <a:t>분석할 수 있는 역량을 넘어서는 대량의 정형 또는 비정형 데이터 집합 및 이러한 데이터로부터 가치를 추출하고 결과를 분석하는 기술</a:t>
            </a:r>
          </a:p>
          <a:p>
            <a:r>
              <a:rPr lang="ko-KR" altLang="en-US" dirty="0" smtClean="0"/>
              <a:t>전 </a:t>
            </a:r>
            <a:r>
              <a:rPr lang="ko-KR" altLang="en-US" dirty="0"/>
              <a:t>세계 저장 매체 용량의 증가 및 </a:t>
            </a:r>
            <a:r>
              <a:rPr lang="ko-KR" altLang="en-US" dirty="0" smtClean="0"/>
              <a:t>디지털화</a:t>
            </a:r>
            <a:endParaRPr lang="en-US" altLang="ko-KR" dirty="0" smtClean="0"/>
          </a:p>
          <a:p>
            <a:r>
              <a:rPr lang="ko-KR" altLang="en-US" dirty="0" err="1"/>
              <a:t>빅데이터의</a:t>
            </a:r>
            <a:r>
              <a:rPr lang="ko-KR" altLang="en-US" dirty="0"/>
              <a:t> 문제점은 바로 사생활 침해와 보안 측면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6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11-1&gt; </a:t>
            </a:r>
            <a:r>
              <a:rPr lang="ko-KR" altLang="en-US" dirty="0" err="1"/>
              <a:t>빅</a:t>
            </a:r>
            <a:r>
              <a:rPr lang="ko-KR" altLang="en-US" dirty="0"/>
              <a:t> 데이터의 출현 배경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732602992" descr="EMB00001f1423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3" t="45959" r="30873" b="6270"/>
          <a:stretch>
            <a:fillRect/>
          </a:stretch>
        </p:blipFill>
        <p:spPr bwMode="auto">
          <a:xfrm>
            <a:off x="395536" y="1052736"/>
            <a:ext cx="842493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8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11-2&gt; </a:t>
            </a:r>
            <a:r>
              <a:rPr lang="ko-KR" altLang="en-US" dirty="0" err="1"/>
              <a:t>빅</a:t>
            </a:r>
            <a:r>
              <a:rPr lang="ko-KR" altLang="en-US" dirty="0"/>
              <a:t> 데이터의 활용 </a:t>
            </a:r>
            <a:r>
              <a:rPr lang="ko-KR" altLang="en-US" dirty="0" err="1"/>
              <a:t>효익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723711240" descr="EMB00001f1423b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9" t="37250" r="35875" b="26280"/>
          <a:stretch>
            <a:fillRect/>
          </a:stretch>
        </p:blipFill>
        <p:spPr bwMode="auto">
          <a:xfrm>
            <a:off x="395536" y="908720"/>
            <a:ext cx="842493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03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err="1"/>
              <a:t>빅</a:t>
            </a:r>
            <a:r>
              <a:rPr lang="ko-KR" altLang="en-US" dirty="0"/>
              <a:t> 데이터의 분석</a:t>
            </a:r>
            <a:r>
              <a:rPr lang="en-US" altLang="ko-KR" dirty="0"/>
              <a:t>, </a:t>
            </a:r>
            <a:r>
              <a:rPr lang="ko-KR" altLang="en-US" dirty="0"/>
              <a:t>처리 기법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분석 </a:t>
            </a:r>
            <a:r>
              <a:rPr lang="ko-KR" altLang="en-US" dirty="0" smtClean="0"/>
              <a:t>기술</a:t>
            </a:r>
            <a:r>
              <a:rPr lang="en-US" altLang="ko-KR" dirty="0" smtClean="0"/>
              <a:t>:</a:t>
            </a:r>
            <a:r>
              <a:rPr lang="ko-KR" altLang="en-US" dirty="0" smtClean="0"/>
              <a:t>대부분의 </a:t>
            </a:r>
            <a:r>
              <a:rPr lang="ko-KR" altLang="en-US" dirty="0" err="1"/>
              <a:t>빅</a:t>
            </a:r>
            <a:r>
              <a:rPr lang="ko-KR" altLang="en-US" dirty="0"/>
              <a:t> 데이터 분석 기술과 방법들은 기존 통계학과 전산학에서 사용되던 데이터 </a:t>
            </a:r>
            <a:r>
              <a:rPr lang="ko-KR" altLang="en-US" dirty="0" err="1"/>
              <a:t>마이닝</a:t>
            </a:r>
            <a:r>
              <a:rPr lang="en-US" altLang="ko-KR" dirty="0"/>
              <a:t>, </a:t>
            </a:r>
            <a:r>
              <a:rPr lang="ko-KR" altLang="en-US" dirty="0"/>
              <a:t>기계 학습</a:t>
            </a:r>
            <a:r>
              <a:rPr lang="en-US" altLang="ko-KR" dirty="0"/>
              <a:t>, </a:t>
            </a:r>
            <a:r>
              <a:rPr lang="ko-KR" altLang="en-US" dirty="0"/>
              <a:t>자연 언어 처리</a:t>
            </a:r>
            <a:r>
              <a:rPr lang="en-US" altLang="ko-KR" dirty="0"/>
              <a:t>, </a:t>
            </a:r>
            <a:r>
              <a:rPr lang="ko-KR" altLang="en-US" dirty="0"/>
              <a:t>패턴 인식 </a:t>
            </a:r>
            <a:r>
              <a:rPr lang="ko-KR" altLang="en-US" dirty="0" smtClean="0"/>
              <a:t>등</a:t>
            </a:r>
            <a:endParaRPr lang="en-US" altLang="ko-KR" dirty="0" smtClean="0"/>
          </a:p>
          <a:p>
            <a:pPr fontAlgn="base"/>
            <a:r>
              <a:rPr lang="ko-KR" altLang="en-US" dirty="0" err="1"/>
              <a:t>소셜</a:t>
            </a:r>
            <a:r>
              <a:rPr lang="ko-KR" altLang="en-US" dirty="0"/>
              <a:t> 미디어 등 비정형 데이터의 증가로 인해 분석 기법들 중에서 텍스트 </a:t>
            </a:r>
            <a:r>
              <a:rPr lang="ko-KR" altLang="en-US" dirty="0" err="1"/>
              <a:t>마이닝</a:t>
            </a:r>
            <a:r>
              <a:rPr lang="en-US" altLang="ko-KR" dirty="0"/>
              <a:t>, </a:t>
            </a:r>
            <a:r>
              <a:rPr lang="ko-KR" altLang="en-US" dirty="0" err="1"/>
              <a:t>오피니언</a:t>
            </a:r>
            <a:r>
              <a:rPr lang="ko-KR" altLang="en-US" dirty="0"/>
              <a:t> </a:t>
            </a:r>
            <a:r>
              <a:rPr lang="ko-KR" altLang="en-US" dirty="0" err="1"/>
              <a:t>마이닝</a:t>
            </a:r>
            <a:r>
              <a:rPr lang="en-US" altLang="ko-KR" dirty="0"/>
              <a:t>, </a:t>
            </a:r>
            <a:r>
              <a:rPr lang="ko-KR" altLang="en-US" dirty="0" err="1"/>
              <a:t>소셜</a:t>
            </a:r>
            <a:r>
              <a:rPr lang="ko-KR" altLang="en-US" dirty="0"/>
              <a:t> 네트워크 분석</a:t>
            </a:r>
            <a:r>
              <a:rPr lang="en-US" altLang="ko-KR" dirty="0"/>
              <a:t>, </a:t>
            </a:r>
            <a:r>
              <a:rPr lang="ko-KR" altLang="en-US" dirty="0"/>
              <a:t>군집 분석 등이 주목</a:t>
            </a:r>
          </a:p>
          <a:p>
            <a:pPr fontAlgn="base"/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02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표현 기술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데이터의 의미와 가치를 시각적으로 표현하기 위한 기술로 대표적인 </a:t>
            </a:r>
            <a:r>
              <a:rPr lang="ko-KR" altLang="en-US" dirty="0" smtClean="0"/>
              <a:t>것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/>
              <a:t>R(</a:t>
            </a:r>
            <a:r>
              <a:rPr lang="ko-KR" altLang="en-US" dirty="0"/>
              <a:t>프로그래밍 언어</a:t>
            </a:r>
            <a:r>
              <a:rPr lang="en-US" altLang="ko-KR" dirty="0" smtClean="0"/>
              <a:t>)</a:t>
            </a:r>
          </a:p>
          <a:p>
            <a:r>
              <a:rPr lang="ko-KR" altLang="en-US" dirty="0"/>
              <a:t>모든 고객들의 구매 내역을 데이터베이스에 기록하고</a:t>
            </a:r>
            <a:r>
              <a:rPr lang="en-US" altLang="ko-KR" dirty="0"/>
              <a:t>, </a:t>
            </a:r>
            <a:r>
              <a:rPr lang="ko-KR" altLang="en-US" dirty="0"/>
              <a:t>이 기록을 분석해 소비자의 소비 취향과 관심사를 파악</a:t>
            </a:r>
          </a:p>
          <a:p>
            <a:r>
              <a:rPr lang="ko-KR" altLang="en-US" dirty="0"/>
              <a:t>이용자의 검색 조건</a:t>
            </a:r>
            <a:r>
              <a:rPr lang="en-US" altLang="ko-KR" dirty="0"/>
              <a:t>, </a:t>
            </a:r>
            <a:r>
              <a:rPr lang="ko-KR" altLang="en-US" dirty="0"/>
              <a:t>나아가 사진과 동영상 같은 비정형 데이터 사용을 즉각 처리하여 이용자에게 맞춤형 광고를 제공하는 등 </a:t>
            </a:r>
            <a:r>
              <a:rPr lang="ko-KR" altLang="en-US" dirty="0" err="1"/>
              <a:t>빅</a:t>
            </a:r>
            <a:r>
              <a:rPr lang="ko-KR" altLang="en-US" dirty="0"/>
              <a:t> 데이터의 활용을 증대시키고 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42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11-3&gt; </a:t>
            </a:r>
            <a:r>
              <a:rPr lang="ko-KR" altLang="en-US" dirty="0" err="1"/>
              <a:t>빅</a:t>
            </a:r>
            <a:r>
              <a:rPr lang="ko-KR" altLang="en-US" dirty="0"/>
              <a:t> 데이터의 이용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729930760" descr="EMB00001f1423c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9" t="37518" r="45917" b="22226"/>
          <a:stretch>
            <a:fillRect/>
          </a:stretch>
        </p:blipFill>
        <p:spPr bwMode="auto">
          <a:xfrm>
            <a:off x="539552" y="1484784"/>
            <a:ext cx="828092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02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11-5&gt; </a:t>
            </a:r>
            <a:r>
              <a:rPr lang="ko-KR" altLang="en-US" dirty="0"/>
              <a:t>사물 인터넷 개념도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720109824" descr="EMB00001f1423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92088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2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1119</Words>
  <Application>Microsoft Office PowerPoint</Application>
  <PresentationFormat>화면 슬라이드 쇼(4:3)</PresentationFormat>
  <Paragraphs>105</Paragraphs>
  <Slides>25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Office 테마</vt:lpstr>
      <vt:lpstr>11. 정보 기술과 정보시스템 감리 </vt:lpstr>
      <vt:lpstr>사례에서 배우자11 </vt:lpstr>
      <vt:lpstr>빅 데이터(Big Data) </vt:lpstr>
      <vt:lpstr>&lt;그림 11-1&gt; 빅 데이터의 출현 배경 </vt:lpstr>
      <vt:lpstr>&lt;그림 11-2&gt; 빅 데이터의 활용 효익 </vt:lpstr>
      <vt:lpstr>빅 데이터의 분석, 처리 기법 </vt:lpstr>
      <vt:lpstr>표현 기술 </vt:lpstr>
      <vt:lpstr>&lt;그림 11-3&gt; 빅 데이터의 이용 </vt:lpstr>
      <vt:lpstr>&lt;그림 11-5&gt; 사물 인터넷 개념도 </vt:lpstr>
      <vt:lpstr>&lt;그림 11-5&gt; 사물 인터넷의 발전</vt:lpstr>
      <vt:lpstr>클라우드(Cloud) </vt:lpstr>
      <vt:lpstr>소셜 커머스(social commerce) </vt:lpstr>
      <vt:lpstr>&lt;그림 11-7&gt; 소셜 커머스 개념 </vt:lpstr>
      <vt:lpstr>&lt;그림 11-8&gt; 소셜 커머스의 개념도 </vt:lpstr>
      <vt:lpstr>ASP(Application Service Provider: 어플리케이션 서비스 제공업체) </vt:lpstr>
      <vt:lpstr>(3) ASP 사업에서의 Application의 종류  </vt:lpstr>
      <vt:lpstr>(4) ASP의 분류(ASPnews.com)  </vt:lpstr>
      <vt:lpstr>무선ASP(Wireless Application Service Provider: WASP) </vt:lpstr>
      <vt:lpstr>정보시스템 감리</vt:lpstr>
      <vt:lpstr>감리의 절차  </vt:lpstr>
      <vt:lpstr>(1) 감리 계약의 체결  </vt:lpstr>
      <vt:lpstr>감리 보고서의 작성 </vt:lpstr>
      <vt:lpstr>감리 영역별 평가 </vt:lpstr>
      <vt:lpstr>개선 권고 유형 </vt:lpstr>
      <vt:lpstr>질의 및 응답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 정보 기술과 정보시스템 감리</dc:title>
  <dc:creator>USER</dc:creator>
  <cp:lastModifiedBy>USER</cp:lastModifiedBy>
  <cp:revision>6</cp:revision>
  <dcterms:created xsi:type="dcterms:W3CDTF">2018-06-28T07:04:51Z</dcterms:created>
  <dcterms:modified xsi:type="dcterms:W3CDTF">2018-06-28T15:14:51Z</dcterms:modified>
</cp:coreProperties>
</file>