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302" r:id="rId25"/>
    <p:sldId id="298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74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19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21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72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63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24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86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10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9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0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4E5C-2FEA-4493-B8E4-88AA1F23728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ECE9-49A0-4A7D-B4B7-4C95C5127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7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12. </a:t>
            </a:r>
            <a:r>
              <a:rPr lang="ko-KR" altLang="en-US" b="1" dirty="0"/>
              <a:t>전자공시와 회계정보시스템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XBRL</a:t>
            </a:r>
            <a:endParaRPr lang="ko-KR" altLang="en-US" dirty="0"/>
          </a:p>
          <a:p>
            <a:pPr fontAlgn="base"/>
            <a:r>
              <a:rPr lang="en-US" altLang="ko-KR" b="1" dirty="0"/>
              <a:t>1. XBRL(</a:t>
            </a:r>
            <a:r>
              <a:rPr lang="en-US" altLang="ko-KR" b="1" dirty="0" err="1"/>
              <a:t>eXtensible</a:t>
            </a:r>
            <a:r>
              <a:rPr lang="en-US" altLang="ko-KR" b="1" dirty="0"/>
              <a:t> Business Reporting Language)</a:t>
            </a:r>
            <a:r>
              <a:rPr lang="ko-KR" altLang="en-US" b="1" dirty="0"/>
              <a:t>의 개요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예제를 이용한 </a:t>
            </a:r>
            <a:r>
              <a:rPr lang="en-US" altLang="ko-KR" b="1" dirty="0"/>
              <a:t>XBRL </a:t>
            </a:r>
            <a:endParaRPr lang="ko-KR" altLang="en-US" dirty="0"/>
          </a:p>
          <a:p>
            <a:pPr fontAlgn="base"/>
            <a:r>
              <a:rPr lang="en-US" altLang="ko-KR" b="1" dirty="0"/>
              <a:t>3. XBRL </a:t>
            </a:r>
            <a:r>
              <a:rPr lang="ko-KR" altLang="en-US" b="1" dirty="0"/>
              <a:t>실습</a:t>
            </a:r>
            <a:endParaRPr lang="ko-KR" altLang="en-US" dirty="0"/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전자공시제도의 개요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전자공시제도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전자공시와 관련되는 법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전자공시 대상 및 접수 </a:t>
            </a:r>
            <a:endParaRPr lang="ko-KR" altLang="en-US" dirty="0"/>
          </a:p>
          <a:p>
            <a:pPr fontAlgn="base"/>
            <a:r>
              <a:rPr lang="en-US" altLang="ko-KR" b="1" dirty="0"/>
              <a:t>4. </a:t>
            </a:r>
            <a:r>
              <a:rPr lang="ko-KR" altLang="en-US" b="1" dirty="0"/>
              <a:t>관련 용어</a:t>
            </a:r>
            <a:endParaRPr lang="ko-KR" altLang="en-US" dirty="0"/>
          </a:p>
          <a:p>
            <a:pPr fontAlgn="base"/>
            <a:r>
              <a:rPr lang="en-US" altLang="ko-KR" b="1" dirty="0"/>
              <a:t>5. </a:t>
            </a:r>
            <a:r>
              <a:rPr lang="ko-KR" altLang="en-US" b="1" dirty="0"/>
              <a:t>제출절차</a:t>
            </a:r>
            <a:endParaRPr lang="ko-KR" altLang="en-US" dirty="0"/>
          </a:p>
          <a:p>
            <a:pPr fontAlgn="base"/>
            <a:r>
              <a:rPr lang="en-US" altLang="ko-KR" b="1" dirty="0"/>
              <a:t>6. XBRL</a:t>
            </a:r>
            <a:r>
              <a:rPr lang="ko-KR" altLang="en-US" b="1" dirty="0"/>
              <a:t>재무제표</a:t>
            </a:r>
            <a:endParaRPr lang="ko-KR" altLang="en-US" dirty="0"/>
          </a:p>
          <a:p>
            <a:pPr fontAlgn="base"/>
            <a:r>
              <a:rPr lang="en-US" altLang="ko-KR" b="1" dirty="0"/>
              <a:t>7. XBRL</a:t>
            </a:r>
            <a:r>
              <a:rPr lang="ko-KR" altLang="en-US" b="1" dirty="0"/>
              <a:t>재무제표의 기본정보 항목</a:t>
            </a:r>
            <a:endParaRPr lang="ko-KR" altLang="en-US" dirty="0"/>
          </a:p>
          <a:p>
            <a:pPr fontAlgn="base"/>
            <a:r>
              <a:rPr lang="en-US" altLang="ko-KR" b="1" dirty="0"/>
              <a:t>8. </a:t>
            </a:r>
            <a:r>
              <a:rPr lang="ko-KR" altLang="en-US" b="1" dirty="0"/>
              <a:t>전자공시시스템 실제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46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12-25&gt; </a:t>
            </a:r>
            <a:r>
              <a:rPr lang="en-US" altLang="ko-KR" dirty="0" err="1"/>
              <a:t>참조링크를</a:t>
            </a:r>
            <a:r>
              <a:rPr lang="en-US" altLang="ko-KR" dirty="0"/>
              <a:t> </a:t>
            </a:r>
            <a:r>
              <a:rPr lang="en-US" altLang="ko-KR" dirty="0" err="1"/>
              <a:t>생성하는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720455648" descr="EMB00001f1424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2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12-26&gt; </a:t>
            </a:r>
            <a:r>
              <a:rPr lang="en-US" altLang="ko-KR" dirty="0" err="1"/>
              <a:t>참조링크를</a:t>
            </a:r>
            <a:r>
              <a:rPr lang="en-US" altLang="ko-KR" dirty="0"/>
              <a:t> </a:t>
            </a:r>
            <a:r>
              <a:rPr lang="en-US" altLang="ko-KR" dirty="0" err="1"/>
              <a:t>전부</a:t>
            </a:r>
            <a:r>
              <a:rPr lang="en-US" altLang="ko-KR" dirty="0"/>
              <a:t> </a:t>
            </a:r>
            <a:r>
              <a:rPr lang="en-US" altLang="ko-KR" dirty="0" err="1"/>
              <a:t>입력한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586549208" descr="EMB00001f1424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12-27&gt;File&gt;</a:t>
            </a:r>
            <a:r>
              <a:rPr lang="en-US" altLang="ko-KR" dirty="0" err="1"/>
              <a:t>Save에서</a:t>
            </a:r>
            <a:r>
              <a:rPr lang="en-US" altLang="ko-KR" dirty="0"/>
              <a:t> taxonomy </a:t>
            </a:r>
            <a:r>
              <a:rPr lang="en-US" altLang="ko-KR" dirty="0" err="1"/>
              <a:t>저장화면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786923416" descr="EMB00001f1424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1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12-28&gt; Validate </a:t>
            </a:r>
            <a:r>
              <a:rPr lang="en-US" altLang="ko-KR" dirty="0" err="1"/>
              <a:t>Taxonomy선택하는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720778672" descr="EMB00001f1424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5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12-29&gt; Add Context </a:t>
            </a:r>
            <a:r>
              <a:rPr lang="ko-KR" altLang="en-US" dirty="0"/>
              <a:t>입력하는 화면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586540728" descr="EMB00001f1424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1296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0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12-30&gt; </a:t>
            </a:r>
            <a:r>
              <a:rPr lang="en-US" altLang="ko-KR" dirty="0" err="1"/>
              <a:t>Context가</a:t>
            </a:r>
            <a:r>
              <a:rPr lang="en-US" altLang="ko-KR" dirty="0"/>
              <a:t> 2개 </a:t>
            </a:r>
            <a:r>
              <a:rPr lang="en-US" altLang="ko-KR" dirty="0" err="1"/>
              <a:t>입력된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728671064" descr="EMB00001f1424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5689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4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12-31&gt; add </a:t>
            </a:r>
            <a:r>
              <a:rPr lang="en-US" altLang="ko-KR" dirty="0" err="1"/>
              <a:t>unit를</a:t>
            </a:r>
            <a:r>
              <a:rPr lang="en-US" altLang="ko-KR" dirty="0"/>
              <a:t> </a:t>
            </a:r>
            <a:r>
              <a:rPr lang="en-US" altLang="ko-KR" dirty="0" err="1"/>
              <a:t>입력하는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728667968" descr="EMB00001f1424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8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12-32&gt; 2005-12-31 </a:t>
            </a:r>
            <a:r>
              <a:rPr lang="ko-KR" altLang="en-US" dirty="0"/>
              <a:t>값 입력 화면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69" name="_x728670992" descr="EMB00001f1424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7129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5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12-33&gt; 2004-12-31 </a:t>
            </a:r>
            <a:r>
              <a:rPr lang="en-US" altLang="ko-KR" dirty="0" err="1"/>
              <a:t>값이</a:t>
            </a:r>
            <a:r>
              <a:rPr lang="en-US" altLang="ko-KR" dirty="0"/>
              <a:t> </a:t>
            </a:r>
            <a:r>
              <a:rPr lang="en-US" altLang="ko-KR" dirty="0" err="1"/>
              <a:t>입력된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3" name="_x723748904" descr="EMB00001f142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4969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4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12-34&gt; </a:t>
            </a:r>
            <a:r>
              <a:rPr lang="ko-KR" altLang="en-US" dirty="0" err="1"/>
              <a:t>메뉴바의</a:t>
            </a:r>
            <a:r>
              <a:rPr lang="ko-KR" altLang="en-US" dirty="0"/>
              <a:t> </a:t>
            </a:r>
            <a:r>
              <a:rPr lang="en-US" altLang="ko-KR" dirty="0"/>
              <a:t>Tool</a:t>
            </a:r>
            <a:r>
              <a:rPr lang="ko-KR" altLang="en-US" dirty="0"/>
              <a:t>메뉴에서 </a:t>
            </a:r>
            <a:r>
              <a:rPr lang="en-US" altLang="ko-KR" dirty="0"/>
              <a:t>Calculation Check</a:t>
            </a:r>
            <a:r>
              <a:rPr lang="ko-KR" altLang="en-US" dirty="0"/>
              <a:t>선택한 화면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723747464" descr="EMB00001f142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4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</a:t>
            </a:r>
            <a:r>
              <a:rPr lang="en-US" altLang="ko-KR" b="1" dirty="0"/>
              <a:t>12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eBay </a:t>
            </a:r>
            <a:r>
              <a:rPr lang="ko-KR" altLang="en-US" b="1" dirty="0"/>
              <a:t>경매 사이트</a:t>
            </a:r>
            <a:endParaRPr lang="ko-KR" altLang="en-US" dirty="0"/>
          </a:p>
          <a:p>
            <a:r>
              <a:rPr lang="ko-KR" altLang="en-US" sz="2000" dirty="0"/>
              <a:t>전 세계에서 가장 큰 경매 사이트이며 가장 성공적인 </a:t>
            </a:r>
            <a:r>
              <a:rPr lang="en-US" altLang="ko-KR" sz="2000" dirty="0"/>
              <a:t>e-</a:t>
            </a:r>
            <a:r>
              <a:rPr lang="ko-KR" altLang="en-US" sz="2000" dirty="0"/>
              <a:t>비즈니스 기업 중의 </a:t>
            </a:r>
            <a:r>
              <a:rPr lang="ko-KR" altLang="en-US" sz="2000" dirty="0" smtClean="0"/>
              <a:t>하나</a:t>
            </a:r>
            <a:endParaRPr lang="en-US" altLang="ko-KR" sz="2000" dirty="0" smtClean="0"/>
          </a:p>
          <a:p>
            <a:r>
              <a:rPr lang="en-US" altLang="ko-KR" sz="2000" dirty="0"/>
              <a:t>Pez </a:t>
            </a:r>
            <a:r>
              <a:rPr lang="ko-KR" altLang="en-US" sz="2000" dirty="0"/>
              <a:t>캔디 용기의 수집광인 </a:t>
            </a:r>
            <a:r>
              <a:rPr lang="en-US" altLang="ko-KR" sz="2000" dirty="0"/>
              <a:t>Pamela Kerr</a:t>
            </a:r>
            <a:r>
              <a:rPr lang="ko-KR" altLang="en-US" sz="2000" dirty="0"/>
              <a:t>는 </a:t>
            </a:r>
            <a:r>
              <a:rPr lang="ko-KR" altLang="en-US" sz="2000" dirty="0" err="1"/>
              <a:t>인터라넷을</a:t>
            </a:r>
            <a:r>
              <a:rPr lang="ko-KR" altLang="en-US" sz="2000" dirty="0"/>
              <a:t> 통해 </a:t>
            </a:r>
            <a:r>
              <a:rPr lang="en-US" altLang="ko-KR" sz="2000" dirty="0"/>
              <a:t>Pez </a:t>
            </a:r>
            <a:r>
              <a:rPr lang="ko-KR" altLang="en-US" sz="2000" dirty="0"/>
              <a:t>캔디 용기를 상호 교환해야겠다고 생각</a:t>
            </a:r>
          </a:p>
          <a:p>
            <a:r>
              <a:rPr lang="ko-KR" altLang="en-US" sz="2000" dirty="0"/>
              <a:t>사람들은 어떤 것이라도 사고 팔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수백만 건의 경매가 이루어지고 매일 수십만 건의 새로운 아이템이 추가되고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/>
              <a:t>B2C</a:t>
            </a:r>
            <a:r>
              <a:rPr lang="ko-KR" altLang="en-US" sz="2000" dirty="0"/>
              <a:t>인 대부분 고정가격에 물건을 판매하는 사업을 </a:t>
            </a:r>
            <a:r>
              <a:rPr lang="ko-KR" altLang="en-US" sz="2000" dirty="0" smtClean="0"/>
              <a:t>시작</a:t>
            </a:r>
            <a:endParaRPr lang="en-US" altLang="ko-KR" sz="2000" dirty="0" smtClean="0"/>
          </a:p>
          <a:p>
            <a:r>
              <a:rPr lang="ko-KR" altLang="en-US" sz="2000" dirty="0" smtClean="0"/>
              <a:t>중소기업이 </a:t>
            </a:r>
            <a:r>
              <a:rPr lang="ko-KR" altLang="en-US" sz="2000" dirty="0"/>
              <a:t>보다 편리하게 물건을 구매하고 판매할 수 잇도록 사이트를 </a:t>
            </a:r>
            <a:r>
              <a:rPr lang="ko-KR" altLang="en-US" sz="2000" dirty="0" smtClean="0"/>
              <a:t>개편</a:t>
            </a:r>
            <a:endParaRPr lang="en-US" altLang="ko-KR" sz="2000" dirty="0" smtClean="0"/>
          </a:p>
          <a:p>
            <a:r>
              <a:rPr lang="ko-KR" altLang="en-US" sz="2000" dirty="0" smtClean="0"/>
              <a:t>유명한 </a:t>
            </a:r>
            <a:r>
              <a:rPr lang="ko-KR" altLang="en-US" sz="2000" dirty="0"/>
              <a:t>할인 전자 상점인 </a:t>
            </a:r>
            <a:r>
              <a:rPr lang="en-US" altLang="ko-KR" sz="2000" dirty="0"/>
              <a:t>half.com</a:t>
            </a:r>
            <a:r>
              <a:rPr lang="ko-KR" altLang="en-US" sz="2000" dirty="0"/>
              <a:t>과 개인 간 전자 수단인 </a:t>
            </a:r>
            <a:r>
              <a:rPr lang="en-US" altLang="ko-KR" sz="2000" dirty="0"/>
              <a:t>paypal.com </a:t>
            </a:r>
            <a:r>
              <a:rPr lang="ko-KR" altLang="en-US" sz="2000" dirty="0"/>
              <a:t>기능을 흡수하였다</a:t>
            </a:r>
            <a:r>
              <a:rPr lang="en-US" altLang="ko-KR" sz="2000" dirty="0"/>
              <a:t>. eBay Store</a:t>
            </a:r>
            <a:r>
              <a:rPr lang="ko-KR" altLang="en-US" sz="2000" dirty="0"/>
              <a:t>란 기업과 개인에게 온라인 상점을 대여해 주는 서비스로 </a:t>
            </a:r>
            <a:r>
              <a:rPr lang="en-US" altLang="ko-KR" sz="2000" dirty="0"/>
              <a:t>eBay</a:t>
            </a:r>
            <a:r>
              <a:rPr lang="ko-KR" altLang="en-US" sz="2000" dirty="0"/>
              <a:t>가 제공하고 </a:t>
            </a:r>
            <a:r>
              <a:rPr lang="en-US" altLang="ko-KR" sz="2000" dirty="0"/>
              <a:t>Business Marketplace</a:t>
            </a:r>
            <a:r>
              <a:rPr lang="ko-KR" altLang="en-US" sz="2000" dirty="0"/>
              <a:t>를 출시</a:t>
            </a:r>
          </a:p>
          <a:p>
            <a:endParaRPr lang="ko-KR" altLang="en-US" sz="2000" dirty="0"/>
          </a:p>
          <a:p>
            <a:endParaRPr lang="ko-KR" altLang="en-US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814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12-35&gt; Instance </a:t>
            </a:r>
            <a:r>
              <a:rPr lang="en-US" altLang="ko-KR" dirty="0" err="1"/>
              <a:t>문서를</a:t>
            </a:r>
            <a:r>
              <a:rPr lang="en-US" altLang="ko-KR" dirty="0"/>
              <a:t> </a:t>
            </a:r>
            <a:r>
              <a:rPr lang="en-US" altLang="ko-KR" dirty="0" err="1"/>
              <a:t>저장하는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1" name="_x723747032" descr="EMB00001f142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0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전자 공시 제도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94298"/>
              </p:ext>
            </p:extLst>
          </p:nvPr>
        </p:nvGraphicFramePr>
        <p:xfrm>
          <a:off x="1482915" y="1556792"/>
          <a:ext cx="6833500" cy="4320481"/>
        </p:xfrm>
        <a:graphic>
          <a:graphicData uri="http://schemas.openxmlformats.org/drawingml/2006/table">
            <a:tbl>
              <a:tblPr/>
              <a:tblGrid>
                <a:gridCol w="1511329"/>
                <a:gridCol w="1286716"/>
                <a:gridCol w="724831"/>
                <a:gridCol w="1511329"/>
                <a:gridCol w="724831"/>
                <a:gridCol w="912220"/>
                <a:gridCol w="162244"/>
              </a:tblGrid>
              <a:tr h="87817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5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&lt;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제출인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&gt;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141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5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◦주권상장법인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◦회계법인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◦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5%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주주 등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On-line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제출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금융감독원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전자공시시스템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DART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공시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투자자 등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정보이용자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242"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5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자동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양중고딕"/>
                        </a:rPr>
                        <a:t>전송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15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관계기관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932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5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12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-12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_x730489080"/>
          <p:cNvSpPr>
            <a:spLocks noChangeShapeType="1"/>
          </p:cNvSpPr>
          <p:nvPr/>
        </p:nvSpPr>
        <p:spPr bwMode="auto">
          <a:xfrm>
            <a:off x="1482725" y="2838450"/>
            <a:ext cx="539750" cy="0"/>
          </a:xfrm>
          <a:prstGeom prst="line">
            <a:avLst/>
          </a:prstGeom>
          <a:noFill/>
          <a:ln w="7112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_x586547448"/>
          <p:cNvSpPr>
            <a:spLocks noChangeShapeType="1"/>
          </p:cNvSpPr>
          <p:nvPr/>
        </p:nvSpPr>
        <p:spPr bwMode="auto">
          <a:xfrm>
            <a:off x="1482725" y="2838450"/>
            <a:ext cx="539750" cy="0"/>
          </a:xfrm>
          <a:prstGeom prst="line">
            <a:avLst/>
          </a:prstGeom>
          <a:noFill/>
          <a:ln w="7112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_x588025864"/>
          <p:cNvSpPr>
            <a:spLocks noChangeShapeType="1"/>
          </p:cNvSpPr>
          <p:nvPr/>
        </p:nvSpPr>
        <p:spPr bwMode="auto">
          <a:xfrm>
            <a:off x="1482725" y="2838450"/>
            <a:ext cx="0" cy="431800"/>
          </a:xfrm>
          <a:prstGeom prst="line">
            <a:avLst/>
          </a:prstGeom>
          <a:noFill/>
          <a:ln w="7112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250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12-37&gt; </a:t>
            </a:r>
            <a:r>
              <a:rPr lang="ko-KR" altLang="en-US" dirty="0"/>
              <a:t>전자문서 제출절차도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18101"/>
              </p:ext>
            </p:extLst>
          </p:nvPr>
        </p:nvGraphicFramePr>
        <p:xfrm>
          <a:off x="467542" y="1545842"/>
          <a:ext cx="8136905" cy="4634680"/>
        </p:xfrm>
        <a:graphic>
          <a:graphicData uri="http://schemas.openxmlformats.org/drawingml/2006/table">
            <a:tbl>
              <a:tblPr/>
              <a:tblGrid>
                <a:gridCol w="302957"/>
                <a:gridCol w="3335837"/>
                <a:gridCol w="210781"/>
                <a:gridCol w="210781"/>
                <a:gridCol w="1867799"/>
                <a:gridCol w="1867799"/>
                <a:gridCol w="340951"/>
              </a:tblGrid>
              <a:tr h="1065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① 문서 선택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② 문서 헤더정보 입력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③ 문서 작성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DART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편집기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④ 저장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(*.dsd)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및 파일형식검사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⑤ 전송파일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(*.DRT)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생성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⑥ 전송파일 제출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DART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접수홈페이지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⑦ 접수여부 확인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6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0481" marR="10481" marT="10481" marB="1048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83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12-38&gt; XBRL</a:t>
            </a:r>
            <a:r>
              <a:rPr lang="ko-KR" altLang="en-US" dirty="0"/>
              <a:t>재무제표 작성제출 절차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73679"/>
              </p:ext>
            </p:extLst>
          </p:nvPr>
        </p:nvGraphicFramePr>
        <p:xfrm>
          <a:off x="251519" y="1400362"/>
          <a:ext cx="8352928" cy="4925640"/>
        </p:xfrm>
        <a:graphic>
          <a:graphicData uri="http://schemas.openxmlformats.org/drawingml/2006/table">
            <a:tbl>
              <a:tblPr/>
              <a:tblGrid>
                <a:gridCol w="2460833"/>
                <a:gridCol w="277670"/>
                <a:gridCol w="1871475"/>
                <a:gridCol w="1871475"/>
                <a:gridCol w="1871475"/>
              </a:tblGrid>
              <a:tr h="8267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① 고유번호 및 업종 등 선택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② 기본정보 입력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③ 재무제표에 사용될 계정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과목 선택</a:t>
                      </a: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수정</a:t>
                      </a: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신설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XBRL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재무제표작성기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④ 계정과목에 대한 금액 입력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⑤ 재무제표 검사 및 저장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⑥ </a:t>
                      </a: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XBRL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재무제표 삽입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DART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편집기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⑦ 전송파일 생성</a:t>
                      </a: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전자서명</a:t>
                      </a: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⑧ 전송파일 제출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DART</a:t>
                      </a: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접수홈페이지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5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⑨ 접수여부 확인</a:t>
                      </a: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중고딕"/>
                      </a:endParaRPr>
                    </a:p>
                  </a:txBody>
                  <a:tcPr marL="8129" marR="8129" marT="8129" marB="812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9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8129" marR="8129" marT="8129" marB="81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0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전자공시시스템 실제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728667536" descr="EMB00001f1425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0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mtClean="0"/>
              <a:t>응답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67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XBRL(</a:t>
            </a:r>
            <a:r>
              <a:rPr lang="en-US" altLang="ko-KR" b="1" dirty="0" err="1"/>
              <a:t>eXtensible</a:t>
            </a:r>
            <a:r>
              <a:rPr lang="en-US" altLang="ko-KR" b="1" dirty="0"/>
              <a:t> Business Reporting Language)</a:t>
            </a:r>
            <a:r>
              <a:rPr lang="ko-KR" altLang="en-US" b="1" dirty="0"/>
              <a:t>의 개요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재무</a:t>
            </a:r>
            <a:r>
              <a:rPr lang="en-US" altLang="ko-KR" dirty="0"/>
              <a:t>·</a:t>
            </a:r>
            <a:r>
              <a:rPr lang="ko-KR" altLang="en-US" dirty="0"/>
              <a:t>경영</a:t>
            </a:r>
            <a:r>
              <a:rPr lang="en-US" altLang="ko-KR" dirty="0"/>
              <a:t>·</a:t>
            </a:r>
            <a:r>
              <a:rPr lang="ko-KR" altLang="en-US" dirty="0"/>
              <a:t>투자 등 다양한 용도의 정보를 기술할 수 있는 </a:t>
            </a:r>
            <a:r>
              <a:rPr lang="en-US" altLang="ko-KR" dirty="0"/>
              <a:t>XML </a:t>
            </a:r>
            <a:r>
              <a:rPr lang="ko-KR" altLang="en-US" dirty="0"/>
              <a:t>기반의 </a:t>
            </a:r>
            <a:r>
              <a:rPr lang="ko-KR" altLang="en-US" dirty="0" smtClean="0"/>
              <a:t>언어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기업이나 </a:t>
            </a:r>
            <a:r>
              <a:rPr lang="ko-KR" altLang="en-US" dirty="0"/>
              <a:t>조직 내에서 재무 정보</a:t>
            </a:r>
            <a:r>
              <a:rPr lang="en-US" altLang="ko-KR" dirty="0"/>
              <a:t>(</a:t>
            </a:r>
            <a:r>
              <a:rPr lang="ko-KR" altLang="en-US" dirty="0"/>
              <a:t>재무제표나 내부 회계 보고 등</a:t>
            </a:r>
            <a:r>
              <a:rPr lang="en-US" altLang="ko-KR" dirty="0"/>
              <a:t>)</a:t>
            </a:r>
            <a:r>
              <a:rPr lang="ko-KR" altLang="en-US" dirty="0"/>
              <a:t>를 표현하는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ko-KR" altLang="en-US" dirty="0"/>
              <a:t>국제 조직 </a:t>
            </a:r>
            <a:r>
              <a:rPr lang="en-US" altLang="ko-KR" dirty="0"/>
              <a:t>XBRL International(</a:t>
            </a:r>
            <a:r>
              <a:rPr lang="ko-KR" altLang="en-US" dirty="0"/>
              <a:t>이전 </a:t>
            </a:r>
            <a:r>
              <a:rPr lang="en-US" altLang="ko-KR" dirty="0"/>
              <a:t>XBRL.ORG)</a:t>
            </a:r>
            <a:r>
              <a:rPr lang="ko-KR" altLang="en-US" dirty="0"/>
              <a:t>이 </a:t>
            </a:r>
            <a:r>
              <a:rPr lang="en-US" altLang="ko-KR" dirty="0"/>
              <a:t>XBRL 2.1 Specification </a:t>
            </a:r>
            <a:r>
              <a:rPr lang="ko-KR" altLang="en-US" dirty="0"/>
              <a:t>최종 </a:t>
            </a:r>
            <a:r>
              <a:rPr lang="ko-KR" altLang="en-US" dirty="0" err="1"/>
              <a:t>릴리즈</a:t>
            </a:r>
            <a:r>
              <a:rPr lang="en-US" altLang="ko-KR" dirty="0"/>
              <a:t>(</a:t>
            </a:r>
            <a:r>
              <a:rPr lang="ko-KR" altLang="en-US" dirty="0"/>
              <a:t>이후</a:t>
            </a:r>
            <a:r>
              <a:rPr lang="en-US" altLang="ko-KR" dirty="0"/>
              <a:t>, XBRL 2.1</a:t>
            </a:r>
            <a:r>
              <a:rPr lang="ko-KR" altLang="en-US" dirty="0"/>
              <a:t>로 기술</a:t>
            </a:r>
            <a:r>
              <a:rPr lang="en-US" altLang="ko-KR" dirty="0"/>
              <a:t>)</a:t>
            </a:r>
            <a:r>
              <a:rPr lang="ko-KR" altLang="en-US" dirty="0"/>
              <a:t>를 공개</a:t>
            </a:r>
          </a:p>
          <a:p>
            <a:r>
              <a:rPr lang="ko-KR" altLang="en-US" dirty="0"/>
              <a:t>재무 정보의 작성</a:t>
            </a:r>
            <a:r>
              <a:rPr lang="en-US" altLang="ko-KR" dirty="0"/>
              <a:t>·</a:t>
            </a:r>
            <a:r>
              <a:rPr lang="ko-KR" altLang="en-US" dirty="0"/>
              <a:t>유통</a:t>
            </a:r>
            <a:r>
              <a:rPr lang="en-US" altLang="ko-KR" dirty="0"/>
              <a:t>·</a:t>
            </a:r>
            <a:r>
              <a:rPr lang="ko-KR" altLang="en-US" dirty="0"/>
              <a:t>분석</a:t>
            </a:r>
            <a:r>
              <a:rPr lang="en-US" altLang="ko-KR" dirty="0"/>
              <a:t>·</a:t>
            </a:r>
            <a:r>
              <a:rPr lang="ko-KR" altLang="en-US" dirty="0"/>
              <a:t>변환 등에 적합한</a:t>
            </a:r>
            <a:r>
              <a:rPr lang="en-US" altLang="ko-KR" dirty="0"/>
              <a:t>, XML</a:t>
            </a:r>
            <a:r>
              <a:rPr lang="ko-KR" altLang="en-US" dirty="0"/>
              <a:t>에 의한 표준 규약을 제정하고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15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Instance Document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재무 정보를 기술한 </a:t>
            </a:r>
            <a:r>
              <a:rPr lang="en-US" altLang="ko-KR" dirty="0"/>
              <a:t>XML </a:t>
            </a:r>
            <a:r>
              <a:rPr lang="ko-KR" altLang="en-US" dirty="0"/>
              <a:t>문서이다</a:t>
            </a:r>
            <a:r>
              <a:rPr lang="en-US" altLang="ko-KR" dirty="0"/>
              <a:t>. </a:t>
            </a:r>
            <a:r>
              <a:rPr lang="ko-KR" altLang="en-US" dirty="0"/>
              <a:t>계정과목명</a:t>
            </a:r>
            <a:r>
              <a:rPr lang="en-US" altLang="ko-KR" dirty="0"/>
              <a:t>(</a:t>
            </a:r>
            <a:r>
              <a:rPr lang="ko-KR" altLang="en-US" dirty="0"/>
              <a:t>라벨</a:t>
            </a:r>
            <a:r>
              <a:rPr lang="en-US" altLang="ko-KR" dirty="0"/>
              <a:t>)</a:t>
            </a:r>
            <a:r>
              <a:rPr lang="ko-KR" altLang="en-US" dirty="0"/>
              <a:t>이나 각 정보의 표시 순서</a:t>
            </a:r>
            <a:r>
              <a:rPr lang="en-US" altLang="ko-KR" dirty="0"/>
              <a:t>·</a:t>
            </a:r>
            <a:r>
              <a:rPr lang="ko-KR" altLang="en-US" dirty="0"/>
              <a:t>처리 순서 등은 아래의 </a:t>
            </a:r>
            <a:r>
              <a:rPr lang="en-US" altLang="ko-KR" dirty="0"/>
              <a:t>Taxonomy Document</a:t>
            </a:r>
            <a:r>
              <a:rPr lang="ko-KR" altLang="en-US" dirty="0"/>
              <a:t>에 </a:t>
            </a:r>
            <a:r>
              <a:rPr lang="ko-KR" altLang="en-US" dirty="0" smtClean="0"/>
              <a:t>기술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XBRL</a:t>
            </a:r>
            <a:r>
              <a:rPr lang="ko-KR" altLang="en-US" dirty="0"/>
              <a:t>사례 문서에는 재무 사실을 기술하는데 사용하는 </a:t>
            </a:r>
            <a:r>
              <a:rPr lang="en-US" altLang="ko-KR" dirty="0"/>
              <a:t>XBRL</a:t>
            </a:r>
            <a:r>
              <a:rPr lang="ko-KR" altLang="en-US" dirty="0"/>
              <a:t>요소</a:t>
            </a:r>
            <a:r>
              <a:rPr lang="en-US" altLang="ko-KR" dirty="0"/>
              <a:t>(</a:t>
            </a:r>
            <a:r>
              <a:rPr lang="ko-KR" altLang="en-US" dirty="0"/>
              <a:t>태그</a:t>
            </a:r>
            <a:r>
              <a:rPr lang="en-US" altLang="ko-KR" dirty="0"/>
              <a:t>)</a:t>
            </a:r>
            <a:r>
              <a:rPr lang="ko-KR" altLang="en-US" dirty="0"/>
              <a:t>가 포함되어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용어 스키마와 라벨</a:t>
            </a:r>
            <a:r>
              <a:rPr lang="en-US" altLang="ko-KR" dirty="0"/>
              <a:t>, </a:t>
            </a:r>
            <a:r>
              <a:rPr lang="ko-KR" altLang="en-US" dirty="0"/>
              <a:t>참조</a:t>
            </a:r>
            <a:r>
              <a:rPr lang="en-US" altLang="ko-KR" dirty="0"/>
              <a:t>, </a:t>
            </a:r>
            <a:r>
              <a:rPr lang="ko-KR" altLang="en-US" dirty="0"/>
              <a:t>표현</a:t>
            </a:r>
            <a:r>
              <a:rPr lang="en-US" altLang="ko-KR" dirty="0"/>
              <a:t>, </a:t>
            </a:r>
            <a:r>
              <a:rPr lang="ko-KR" altLang="en-US" dirty="0"/>
              <a:t>계산을 위한 링크 베이스와 정의 링크 파일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09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Taxonomy Document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XML Schema</a:t>
            </a:r>
            <a:r>
              <a:rPr lang="ko-KR" altLang="en-US" dirty="0"/>
              <a:t>와 </a:t>
            </a:r>
            <a:r>
              <a:rPr lang="en-US" altLang="ko-KR" dirty="0" err="1"/>
              <a:t>LinkBase</a:t>
            </a:r>
            <a:r>
              <a:rPr lang="ko-KR" altLang="en-US" dirty="0"/>
              <a:t>로 구성된다</a:t>
            </a:r>
            <a:r>
              <a:rPr lang="en-US" altLang="ko-KR" dirty="0"/>
              <a:t>. Taxonomy Document</a:t>
            </a:r>
            <a:r>
              <a:rPr lang="ko-KR" altLang="en-US" dirty="0"/>
              <a:t>는 </a:t>
            </a:r>
            <a:r>
              <a:rPr lang="en-US" altLang="ko-KR" dirty="0"/>
              <a:t>XML Schema</a:t>
            </a:r>
            <a:r>
              <a:rPr lang="ko-KR" altLang="en-US" dirty="0"/>
              <a:t>와 </a:t>
            </a:r>
            <a:r>
              <a:rPr lang="en-US" altLang="ko-KR" dirty="0" err="1"/>
              <a:t>LinkBase</a:t>
            </a:r>
            <a:r>
              <a:rPr lang="en-US" altLang="ko-KR" dirty="0"/>
              <a:t>(</a:t>
            </a:r>
            <a:r>
              <a:rPr lang="en-US" altLang="ko-KR" dirty="0" err="1"/>
              <a:t>XLink</a:t>
            </a:r>
            <a:r>
              <a:rPr lang="en-US" altLang="ko-KR" dirty="0"/>
              <a:t>) </a:t>
            </a:r>
            <a:r>
              <a:rPr lang="ko-KR" altLang="en-US" dirty="0"/>
              <a:t>로 </a:t>
            </a:r>
            <a:r>
              <a:rPr lang="en-US" altLang="ko-KR" dirty="0"/>
              <a:t>Instance Document</a:t>
            </a:r>
            <a:r>
              <a:rPr lang="ko-KR" altLang="en-US" dirty="0"/>
              <a:t>의 내용</a:t>
            </a:r>
            <a:r>
              <a:rPr lang="en-US" altLang="ko-KR" dirty="0"/>
              <a:t>·</a:t>
            </a:r>
            <a:r>
              <a:rPr lang="ko-KR" altLang="en-US" dirty="0"/>
              <a:t>구조</a:t>
            </a:r>
            <a:r>
              <a:rPr lang="en-US" altLang="ko-KR" dirty="0"/>
              <a:t>·</a:t>
            </a:r>
            <a:r>
              <a:rPr lang="ko-KR" altLang="en-US" dirty="0"/>
              <a:t>처리 방법 등을 정의</a:t>
            </a:r>
          </a:p>
          <a:p>
            <a:r>
              <a:rPr lang="en-US" altLang="ko-KR" dirty="0"/>
              <a:t>XML </a:t>
            </a:r>
            <a:r>
              <a:rPr lang="en-US" altLang="ko-KR" dirty="0" smtClean="0"/>
              <a:t>Schema: </a:t>
            </a:r>
            <a:r>
              <a:rPr lang="en-US" altLang="ko-KR" dirty="0"/>
              <a:t>Instance</a:t>
            </a:r>
            <a:r>
              <a:rPr lang="ko-KR" altLang="en-US" dirty="0"/>
              <a:t>의 어휘</a:t>
            </a:r>
            <a:r>
              <a:rPr lang="en-US" altLang="ko-KR" dirty="0"/>
              <a:t>(</a:t>
            </a:r>
            <a:r>
              <a:rPr lang="ko-KR" altLang="en-US" dirty="0" err="1"/>
              <a:t>요소명</a:t>
            </a:r>
            <a:r>
              <a:rPr lang="en-US" altLang="ko-KR" dirty="0"/>
              <a:t>, </a:t>
            </a:r>
            <a:r>
              <a:rPr lang="ko-KR" altLang="en-US" dirty="0"/>
              <a:t>속성 등</a:t>
            </a:r>
            <a:r>
              <a:rPr lang="en-US" altLang="ko-KR" dirty="0"/>
              <a:t>)</a:t>
            </a:r>
            <a:r>
              <a:rPr lang="ko-KR" altLang="en-US" dirty="0"/>
              <a:t>를 </a:t>
            </a:r>
            <a:r>
              <a:rPr lang="ko-KR" altLang="en-US" dirty="0" smtClean="0"/>
              <a:t>정의</a:t>
            </a:r>
            <a:r>
              <a:rPr lang="en-US" altLang="ko-KR" dirty="0" smtClean="0"/>
              <a:t>. </a:t>
            </a:r>
            <a:r>
              <a:rPr lang="ko-KR" altLang="en-US" dirty="0"/>
              <a:t>구체적인 계정과목명 등이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r>
              <a:rPr lang="en-US" altLang="ko-KR" dirty="0" err="1"/>
              <a:t>LinkBase</a:t>
            </a:r>
            <a:r>
              <a:rPr lang="en-US" altLang="ko-KR" dirty="0"/>
              <a:t>(</a:t>
            </a:r>
            <a:r>
              <a:rPr lang="en-US" altLang="ko-KR" dirty="0" err="1"/>
              <a:t>XLink</a:t>
            </a:r>
            <a:r>
              <a:rPr lang="en-US" altLang="ko-KR" dirty="0" smtClean="0"/>
              <a:t>): </a:t>
            </a:r>
            <a:r>
              <a:rPr lang="ko-KR" altLang="en-US" dirty="0"/>
              <a:t>문서구조</a:t>
            </a:r>
            <a:r>
              <a:rPr lang="en-US" altLang="ko-KR" dirty="0"/>
              <a:t>, </a:t>
            </a:r>
            <a:r>
              <a:rPr lang="ko-KR" altLang="en-US" dirty="0"/>
              <a:t>각 정보의 표시순서</a:t>
            </a:r>
            <a:r>
              <a:rPr lang="en-US" altLang="ko-KR" dirty="0"/>
              <a:t>·</a:t>
            </a:r>
            <a:r>
              <a:rPr lang="ko-KR" altLang="en-US" dirty="0"/>
              <a:t>처리순서를 정의한다</a:t>
            </a:r>
            <a:r>
              <a:rPr lang="en-US" altLang="ko-KR" dirty="0"/>
              <a:t>. XML Schema</a:t>
            </a:r>
            <a:r>
              <a:rPr lang="ko-KR" altLang="en-US" dirty="0"/>
              <a:t>와 다른 파일에 작성한다</a:t>
            </a:r>
            <a:r>
              <a:rPr lang="en-US" altLang="ko-KR" dirty="0"/>
              <a:t>. </a:t>
            </a:r>
            <a:r>
              <a:rPr lang="en-US" altLang="ko-KR" dirty="0" err="1"/>
              <a:t>LinkBase</a:t>
            </a:r>
            <a:r>
              <a:rPr lang="ko-KR" altLang="en-US" dirty="0"/>
              <a:t>는 </a:t>
            </a:r>
            <a:r>
              <a:rPr lang="en-US" altLang="ko-KR" dirty="0" err="1"/>
              <a:t>XLink</a:t>
            </a:r>
            <a:r>
              <a:rPr lang="ko-KR" altLang="en-US" dirty="0"/>
              <a:t>를 사용하며</a:t>
            </a:r>
            <a:r>
              <a:rPr lang="en-US" altLang="ko-KR" dirty="0"/>
              <a:t>, </a:t>
            </a:r>
            <a:r>
              <a:rPr lang="ko-KR" altLang="en-US" dirty="0"/>
              <a:t>이하와 같은 링크 정의를 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LinkBase</a:t>
            </a:r>
            <a:r>
              <a:rPr lang="en-US" altLang="ko-KR" dirty="0"/>
              <a:t>(</a:t>
            </a:r>
            <a:r>
              <a:rPr lang="en-US" altLang="ko-KR" dirty="0" err="1"/>
              <a:t>XLink</a:t>
            </a:r>
            <a:r>
              <a:rPr lang="en-US" altLang="ko-KR" dirty="0"/>
              <a:t>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① </a:t>
            </a:r>
            <a:r>
              <a:rPr lang="en-US" altLang="ko-KR" dirty="0"/>
              <a:t>Presentation Link: </a:t>
            </a:r>
            <a:r>
              <a:rPr lang="ko-KR" altLang="en-US" dirty="0"/>
              <a:t>항목간의 표시순서를 정의 </a:t>
            </a:r>
          </a:p>
          <a:p>
            <a:pPr fontAlgn="base"/>
            <a:r>
              <a:rPr lang="ko-KR" altLang="en-US" dirty="0"/>
              <a:t>② </a:t>
            </a:r>
            <a:r>
              <a:rPr lang="en-US" altLang="ko-KR" dirty="0"/>
              <a:t>Calculation Link: </a:t>
            </a:r>
            <a:r>
              <a:rPr lang="ko-KR" altLang="en-US" dirty="0"/>
              <a:t>항목의 수치 데이터의 </a:t>
            </a:r>
            <a:r>
              <a:rPr lang="ko-KR" altLang="en-US" dirty="0" err="1"/>
              <a:t>가산식을</a:t>
            </a:r>
            <a:r>
              <a:rPr lang="ko-KR" altLang="en-US" dirty="0"/>
              <a:t> 정의 </a:t>
            </a:r>
          </a:p>
          <a:p>
            <a:pPr fontAlgn="base"/>
            <a:r>
              <a:rPr lang="ko-KR" altLang="en-US" dirty="0"/>
              <a:t>③ </a:t>
            </a:r>
            <a:r>
              <a:rPr lang="en-US" altLang="ko-KR" dirty="0"/>
              <a:t>Definition Link: </a:t>
            </a:r>
            <a:r>
              <a:rPr lang="ko-KR" altLang="en-US" dirty="0"/>
              <a:t>항목간의 친자 관계 등을 정의</a:t>
            </a:r>
            <a:r>
              <a:rPr lang="en-US" altLang="ko-KR" dirty="0"/>
              <a:t>(</a:t>
            </a:r>
            <a:r>
              <a:rPr lang="ko-KR" altLang="en-US" dirty="0"/>
              <a:t>한국어</a:t>
            </a:r>
            <a:r>
              <a:rPr lang="en-US" altLang="ko-KR" dirty="0"/>
              <a:t>/</a:t>
            </a:r>
            <a:r>
              <a:rPr lang="ko-KR" altLang="en-US" dirty="0"/>
              <a:t>일본어</a:t>
            </a:r>
            <a:r>
              <a:rPr lang="en-US" altLang="ko-KR" dirty="0"/>
              <a:t>/</a:t>
            </a:r>
            <a:r>
              <a:rPr lang="ko-KR" altLang="en-US" dirty="0"/>
              <a:t>영어</a:t>
            </a:r>
            <a:r>
              <a:rPr lang="en-US" altLang="ko-KR" dirty="0"/>
              <a:t>/</a:t>
            </a:r>
            <a:r>
              <a:rPr lang="ko-KR" altLang="en-US" dirty="0" err="1"/>
              <a:t>타국어등</a:t>
            </a:r>
            <a:r>
              <a:rPr lang="ko-KR" altLang="en-US" dirty="0"/>
              <a:t> 멀티언어로 정의 가능</a:t>
            </a:r>
            <a:r>
              <a:rPr lang="en-US" altLang="ko-KR" dirty="0"/>
              <a:t>) </a:t>
            </a:r>
            <a:endParaRPr lang="ko-KR" altLang="en-US" dirty="0"/>
          </a:p>
          <a:p>
            <a:pPr fontAlgn="base"/>
            <a:r>
              <a:rPr lang="ko-KR" altLang="en-US" dirty="0"/>
              <a:t>④ </a:t>
            </a:r>
            <a:r>
              <a:rPr lang="en-US" altLang="ko-KR" dirty="0"/>
              <a:t>Label Link: </a:t>
            </a:r>
            <a:r>
              <a:rPr lang="ko-KR" altLang="en-US" dirty="0"/>
              <a:t>항목의 표시 내용</a:t>
            </a:r>
            <a:r>
              <a:rPr lang="en-US" altLang="ko-KR" dirty="0"/>
              <a:t>(</a:t>
            </a:r>
            <a:r>
              <a:rPr lang="ko-KR" altLang="en-US" dirty="0"/>
              <a:t>라벨</a:t>
            </a:r>
            <a:r>
              <a:rPr lang="en-US" altLang="ko-KR" dirty="0"/>
              <a:t>)</a:t>
            </a:r>
            <a:r>
              <a:rPr lang="ko-KR" altLang="en-US" dirty="0"/>
              <a:t>을 정의 </a:t>
            </a:r>
          </a:p>
          <a:p>
            <a:pPr fontAlgn="base"/>
            <a:r>
              <a:rPr lang="ko-KR" altLang="en-US" dirty="0"/>
              <a:t>⑤ </a:t>
            </a:r>
            <a:r>
              <a:rPr lang="en-US" altLang="ko-KR" dirty="0"/>
              <a:t>Reference Link: </a:t>
            </a:r>
            <a:r>
              <a:rPr lang="ko-KR" altLang="en-US" dirty="0"/>
              <a:t>참고 문헌 정의 </a:t>
            </a:r>
            <a:r>
              <a:rPr lang="en-US" altLang="ko-KR" dirty="0"/>
              <a:t>(</a:t>
            </a:r>
            <a:r>
              <a:rPr lang="ko-KR" altLang="en-US" dirty="0"/>
              <a:t>회계 개념 정의의 근거 문헌을 정의</a:t>
            </a:r>
            <a:r>
              <a:rPr lang="en-US" altLang="ko-KR" dirty="0"/>
              <a:t>)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04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XBRL</a:t>
            </a:r>
            <a:r>
              <a:rPr lang="ko-KR" altLang="en-US" dirty="0"/>
              <a:t>의 장점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ko-KR" altLang="en-US" sz="8000" dirty="0"/>
              <a:t>① 회계 전문가</a:t>
            </a:r>
            <a:r>
              <a:rPr lang="en-US" altLang="ko-KR" sz="8000" dirty="0"/>
              <a:t>: </a:t>
            </a:r>
            <a:r>
              <a:rPr lang="ko-KR" altLang="en-US" sz="8000" dirty="0"/>
              <a:t>감사 업무의 효율화 </a:t>
            </a:r>
          </a:p>
          <a:p>
            <a:pPr fontAlgn="base"/>
            <a:r>
              <a:rPr lang="ko-KR" altLang="en-US" sz="8000" dirty="0"/>
              <a:t>② 간접 금융</a:t>
            </a:r>
            <a:r>
              <a:rPr lang="en-US" altLang="ko-KR" sz="8000" dirty="0"/>
              <a:t>: </a:t>
            </a:r>
            <a:r>
              <a:rPr lang="ko-KR" altLang="en-US" sz="8000" dirty="0"/>
              <a:t>융자 업무의 효율화와 고도화</a:t>
            </a:r>
            <a:r>
              <a:rPr lang="en-US" altLang="ko-KR" sz="8000" dirty="0"/>
              <a:t>, </a:t>
            </a:r>
            <a:r>
              <a:rPr lang="ko-KR" altLang="en-US" sz="8000" dirty="0" err="1"/>
              <a:t>신용리스크</a:t>
            </a:r>
            <a:r>
              <a:rPr lang="ko-KR" altLang="en-US" sz="8000" dirty="0"/>
              <a:t> 관리의 고도화</a:t>
            </a:r>
            <a:r>
              <a:rPr lang="en-US" altLang="ko-KR" sz="8000" dirty="0"/>
              <a:t>, </a:t>
            </a:r>
            <a:r>
              <a:rPr lang="ko-KR" altLang="en-US" sz="8000" dirty="0"/>
              <a:t>규제 대응 리포트 작성의 신속화 </a:t>
            </a:r>
          </a:p>
          <a:p>
            <a:pPr fontAlgn="base"/>
            <a:r>
              <a:rPr lang="ko-KR" altLang="en-US" sz="8000" dirty="0"/>
              <a:t>③ 직접 금융</a:t>
            </a:r>
            <a:r>
              <a:rPr lang="en-US" altLang="ko-KR" sz="8000" dirty="0"/>
              <a:t>: </a:t>
            </a:r>
            <a:r>
              <a:rPr lang="ko-KR" altLang="en-US" sz="8000" dirty="0"/>
              <a:t>재무 정보개시의 합리화</a:t>
            </a:r>
            <a:r>
              <a:rPr lang="en-US" altLang="ko-KR" sz="8000" dirty="0"/>
              <a:t>, </a:t>
            </a:r>
            <a:r>
              <a:rPr lang="ko-KR" altLang="en-US" sz="8000" dirty="0"/>
              <a:t>재무 데이터 재이용의 촉진</a:t>
            </a:r>
            <a:r>
              <a:rPr lang="en-US" altLang="ko-KR" sz="8000" dirty="0"/>
              <a:t>, </a:t>
            </a:r>
            <a:r>
              <a:rPr lang="ko-KR" altLang="en-US" sz="8000" dirty="0" err="1"/>
              <a:t>애널리스트</a:t>
            </a:r>
            <a:r>
              <a:rPr lang="ko-KR" altLang="en-US" sz="8000" dirty="0"/>
              <a:t> 업무의 부담 경감</a:t>
            </a:r>
            <a:r>
              <a:rPr lang="en-US" altLang="ko-KR" sz="8000" dirty="0"/>
              <a:t>, </a:t>
            </a:r>
            <a:r>
              <a:rPr lang="ko-KR" altLang="en-US" sz="8000" dirty="0"/>
              <a:t>최종 투자가를 위한 리포트의 작성의 유연성 확대 </a:t>
            </a:r>
          </a:p>
          <a:p>
            <a:pPr fontAlgn="base"/>
            <a:r>
              <a:rPr lang="ko-KR" altLang="en-US" sz="8000" dirty="0"/>
              <a:t>④ 납세</a:t>
            </a:r>
            <a:r>
              <a:rPr lang="en-US" altLang="ko-KR" sz="8000" dirty="0"/>
              <a:t>: </a:t>
            </a:r>
            <a:r>
              <a:rPr lang="ko-KR" altLang="en-US" sz="8000" dirty="0"/>
              <a:t>수납 대리점과의 데이터 교환의 용이함</a:t>
            </a:r>
            <a:r>
              <a:rPr lang="en-US" altLang="ko-KR" sz="8000" dirty="0"/>
              <a:t>, </a:t>
            </a:r>
            <a:r>
              <a:rPr lang="ko-KR" altLang="en-US" sz="8000" dirty="0"/>
              <a:t>추징 작업 등의 합리화 </a:t>
            </a:r>
          </a:p>
          <a:p>
            <a:pPr fontAlgn="base"/>
            <a:r>
              <a:rPr lang="ko-KR" altLang="en-US" sz="8000" dirty="0"/>
              <a:t>⑤ 감독 관청</a:t>
            </a:r>
            <a:r>
              <a:rPr lang="en-US" altLang="ko-KR" sz="8000" dirty="0"/>
              <a:t>: </a:t>
            </a:r>
            <a:r>
              <a:rPr lang="ko-KR" altLang="en-US" sz="8000" dirty="0"/>
              <a:t>오프 사이트 모니터링의 고도화</a:t>
            </a:r>
            <a:r>
              <a:rPr lang="en-US" altLang="ko-KR" sz="8000" dirty="0"/>
              <a:t>, </a:t>
            </a:r>
            <a:r>
              <a:rPr lang="ko-KR" altLang="en-US" sz="8000" dirty="0"/>
              <a:t>당국을 위한 리포트 집약 작업의 합리화 </a:t>
            </a:r>
          </a:p>
          <a:p>
            <a:pPr fontAlgn="base"/>
            <a:r>
              <a:rPr lang="ko-KR" altLang="en-US" sz="8000" dirty="0"/>
              <a:t>⑥ 각 소프트웨어 벤더</a:t>
            </a:r>
            <a:r>
              <a:rPr lang="en-US" altLang="ko-KR" sz="8000" dirty="0"/>
              <a:t>: </a:t>
            </a:r>
            <a:r>
              <a:rPr lang="ko-KR" altLang="en-US" sz="8000" dirty="0"/>
              <a:t>사실상 재무 정보를 관리하는 어떤 소프트웨어 제품도 재무 분석적인 다른 응용 소프트웨어와의 완전한 상호 이용을 위한 잠재력을 증가시키기 위해 데이터 </a:t>
            </a:r>
            <a:r>
              <a:rPr lang="en-US" altLang="ko-KR" sz="8000" dirty="0"/>
              <a:t>Import/Export </a:t>
            </a:r>
            <a:r>
              <a:rPr lang="ko-KR" altLang="en-US" sz="8000" dirty="0"/>
              <a:t>포맷을 위해 </a:t>
            </a:r>
            <a:r>
              <a:rPr lang="en-US" altLang="ko-KR" sz="8000" dirty="0"/>
              <a:t>XBRL</a:t>
            </a:r>
            <a:r>
              <a:rPr lang="ko-KR" altLang="en-US" sz="8000" dirty="0"/>
              <a:t>을 이용할 수 있다</a:t>
            </a:r>
            <a:r>
              <a:rPr lang="en-US" altLang="ko-KR" sz="8000" dirty="0"/>
              <a:t>. </a:t>
            </a:r>
            <a:r>
              <a:rPr lang="ko-KR" altLang="en-US" sz="8000" dirty="0"/>
              <a:t>또한 </a:t>
            </a:r>
            <a:r>
              <a:rPr lang="en-US" altLang="ko-KR" sz="8000" dirty="0"/>
              <a:t>XBRL</a:t>
            </a:r>
            <a:r>
              <a:rPr lang="ko-KR" altLang="en-US" sz="8000" dirty="0"/>
              <a:t>은 비즈니스 리포트에서 정보를 분석하기 위한 새로운 제품 가능성을 연다</a:t>
            </a:r>
            <a:r>
              <a:rPr lang="en-US" altLang="ko-KR" sz="8000" dirty="0"/>
              <a:t>. </a:t>
            </a:r>
            <a:endParaRPr lang="ko-KR" altLang="en-US" sz="8000" dirty="0"/>
          </a:p>
          <a:p>
            <a:pPr fontAlgn="base"/>
            <a:r>
              <a:rPr lang="ko-KR" altLang="en-US" sz="8000" dirty="0"/>
              <a:t>⑦ </a:t>
            </a:r>
            <a:r>
              <a:rPr lang="en-US" altLang="ko-KR" sz="8000" dirty="0"/>
              <a:t>IT </a:t>
            </a:r>
            <a:r>
              <a:rPr lang="ko-KR" altLang="en-US" sz="8000" dirty="0"/>
              <a:t>컨설턴트</a:t>
            </a:r>
            <a:r>
              <a:rPr lang="en-US" altLang="ko-KR" sz="8000" dirty="0"/>
              <a:t>: </a:t>
            </a:r>
            <a:r>
              <a:rPr lang="ko-KR" altLang="en-US" sz="8000" dirty="0"/>
              <a:t>소프트웨어 벤더처럼 </a:t>
            </a:r>
            <a:r>
              <a:rPr lang="en-US" altLang="ko-KR" sz="8000" dirty="0"/>
              <a:t>XBRL </a:t>
            </a:r>
            <a:r>
              <a:rPr lang="ko-KR" altLang="en-US" sz="8000" dirty="0"/>
              <a:t>채택에 따른 새로운 비즈니스의 기회를 발견할 수 있다</a:t>
            </a:r>
            <a:r>
              <a:rPr lang="en-US" altLang="ko-KR" sz="8000" dirty="0"/>
              <a:t>. </a:t>
            </a:r>
            <a:r>
              <a:rPr lang="ko-KR" altLang="en-US" sz="8000" dirty="0"/>
              <a:t>이 기회는 분석 프로그램의 </a:t>
            </a:r>
            <a:r>
              <a:rPr lang="ko-KR" altLang="en-US" sz="8000" dirty="0" err="1"/>
              <a:t>커스터마이징</a:t>
            </a:r>
            <a:endParaRPr lang="ko-KR" altLang="en-US" sz="8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732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12-23&gt; </a:t>
            </a:r>
            <a:r>
              <a:rPr lang="en-US" altLang="ko-KR" dirty="0" err="1"/>
              <a:t>모든</a:t>
            </a:r>
            <a:r>
              <a:rPr lang="en-US" altLang="ko-KR" dirty="0"/>
              <a:t> Label </a:t>
            </a:r>
            <a:r>
              <a:rPr lang="en-US" altLang="ko-KR" dirty="0" err="1"/>
              <a:t>Link를</a:t>
            </a:r>
            <a:r>
              <a:rPr lang="en-US" altLang="ko-KR" dirty="0"/>
              <a:t> 한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720455576" descr="EMB00001f1424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5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12-24&gt; </a:t>
            </a:r>
            <a:r>
              <a:rPr lang="ko-KR" altLang="en-US" dirty="0"/>
              <a:t>최근 편집된 </a:t>
            </a:r>
            <a:r>
              <a:rPr lang="en-US" altLang="ko-KR" dirty="0"/>
              <a:t>taxonomy</a:t>
            </a:r>
            <a:r>
              <a:rPr lang="ko-KR" altLang="en-US" dirty="0"/>
              <a:t>문서를 불러온 화면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238910768" descr="EMB00001f1424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851</Words>
  <Application>Microsoft Office PowerPoint</Application>
  <PresentationFormat>화면 슬라이드 쇼(4:3)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12. 전자공시와 회계정보시스템 </vt:lpstr>
      <vt:lpstr>사례에서 배우자12 </vt:lpstr>
      <vt:lpstr>XBRL(eXtensible Business Reporting Language)의 개요 </vt:lpstr>
      <vt:lpstr>Instance Document  </vt:lpstr>
      <vt:lpstr>Taxonomy Document  </vt:lpstr>
      <vt:lpstr>LinkBase(XLink) </vt:lpstr>
      <vt:lpstr>XBRL의 장점 </vt:lpstr>
      <vt:lpstr>&lt;그림 12-23&gt; 모든 Label Link를 한 화면 </vt:lpstr>
      <vt:lpstr>&lt;그림 12-24&gt; 최근 편집된 taxonomy문서를 불러온 화면 </vt:lpstr>
      <vt:lpstr>&lt;그림 12-25&gt; 참조링크를 생성하는 화면 </vt:lpstr>
      <vt:lpstr>&lt;그림 12-26&gt; 참조링크를 전부 입력한 화면 </vt:lpstr>
      <vt:lpstr>&lt;그림 12-27&gt;File&gt;Save에서 taxonomy 저장화면 </vt:lpstr>
      <vt:lpstr>&lt;그림 12-28&gt; Validate Taxonomy선택하는 화면 </vt:lpstr>
      <vt:lpstr>&lt;그림 12-29&gt; Add Context 입력하는 화면 </vt:lpstr>
      <vt:lpstr>&lt;그림 12-30&gt; Context가 2개 입력된 화면 </vt:lpstr>
      <vt:lpstr>&lt;그림 12-31&gt; add unit를 입력하는 화면 </vt:lpstr>
      <vt:lpstr>&lt;그림 12-32&gt; 2005-12-31 값 입력 화면 </vt:lpstr>
      <vt:lpstr>&lt;그림 12-33&gt; 2004-12-31 값이 입력된 화면 </vt:lpstr>
      <vt:lpstr>&lt;그림 12-34&gt; 메뉴바의 Tool메뉴에서 Calculation Check선택한 화면 </vt:lpstr>
      <vt:lpstr>&lt;그림 12-35&gt; Instance 문서를 저장하는 화면 </vt:lpstr>
      <vt:lpstr>전자 공시 제도 </vt:lpstr>
      <vt:lpstr>&lt;그림 12-37&gt; 전자문서 제출절차도 </vt:lpstr>
      <vt:lpstr>&lt;그림 12-38&gt; XBRL재무제표 작성제출 절차 </vt:lpstr>
      <vt:lpstr>전자공시시스템 실제  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전자공시와 회계정보시스템 </dc:title>
  <dc:creator>USER</dc:creator>
  <cp:lastModifiedBy>USER</cp:lastModifiedBy>
  <cp:revision>10</cp:revision>
  <dcterms:created xsi:type="dcterms:W3CDTF">2018-06-28T07:48:44Z</dcterms:created>
  <dcterms:modified xsi:type="dcterms:W3CDTF">2018-06-28T15:12:43Z</dcterms:modified>
</cp:coreProperties>
</file>