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7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764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35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073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431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624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436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172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3007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534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8495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696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A68F5-EBDD-43A7-8105-98BBBC51EC2B}" type="datetimeFigureOut">
              <a:rPr lang="ko-KR" altLang="en-US" smtClean="0"/>
              <a:t>2018-06-28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3A2B2-2D45-49D1-A6CD-A47D0FCF0B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84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base"/>
            <a:r>
              <a:rPr lang="en-US" altLang="ko-KR" b="1" dirty="0" smtClean="0"/>
              <a:t>13. </a:t>
            </a:r>
            <a:r>
              <a:rPr lang="ko-KR" altLang="en-US" b="1" dirty="0" smtClean="0"/>
              <a:t>회계정보시스템의 </a:t>
            </a:r>
            <a:r>
              <a:rPr lang="ko-KR" altLang="en-US" b="1" dirty="0"/>
              <a:t>미래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1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지식경영과 인공지능</a:t>
            </a:r>
            <a:endParaRPr lang="ko-KR" altLang="en-US" dirty="0"/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지식에 대한 개요</a:t>
            </a:r>
            <a:endParaRPr lang="ko-KR" altLang="en-US" dirty="0"/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지식경영의 개요</a:t>
            </a:r>
            <a:endParaRPr lang="ko-KR" altLang="en-US" dirty="0"/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인공지능</a:t>
            </a:r>
            <a:endParaRPr lang="ko-KR" altLang="en-US" dirty="0"/>
          </a:p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2 </a:t>
            </a:r>
            <a:r>
              <a:rPr lang="ko-KR" altLang="en-US" b="1" dirty="0"/>
              <a:t>절 </a:t>
            </a:r>
            <a:r>
              <a:rPr lang="ko-KR" altLang="en-US" b="1" dirty="0" err="1"/>
              <a:t>이비즈니스와</a:t>
            </a:r>
            <a:r>
              <a:rPr lang="ko-KR" altLang="en-US" b="1" dirty="0"/>
              <a:t> 회계정보시스템</a:t>
            </a:r>
            <a:endParaRPr lang="ko-KR" altLang="en-US" dirty="0"/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전자상거래</a:t>
            </a:r>
            <a:r>
              <a:rPr lang="en-US" altLang="ko-KR" b="1" dirty="0"/>
              <a:t>(EC)</a:t>
            </a:r>
            <a:endParaRPr lang="ko-KR" altLang="en-US" dirty="0"/>
          </a:p>
          <a:p>
            <a:pPr fontAlgn="base"/>
            <a:r>
              <a:rPr lang="en-US" altLang="ko-KR" b="1" dirty="0"/>
              <a:t>2. E-Business </a:t>
            </a:r>
            <a:endParaRPr lang="ko-KR" altLang="en-US" dirty="0"/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 err="1"/>
              <a:t>확장형</a:t>
            </a:r>
            <a:r>
              <a:rPr lang="ko-KR" altLang="en-US" b="1" dirty="0"/>
              <a:t> </a:t>
            </a:r>
            <a:r>
              <a:rPr lang="en-US" altLang="ko-KR" b="1" dirty="0"/>
              <a:t>ERP(ERP II)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274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13-5&gt; </a:t>
            </a:r>
            <a:r>
              <a:rPr lang="ko-KR" altLang="en-US" dirty="0"/>
              <a:t>지식 경영의 </a:t>
            </a:r>
            <a:r>
              <a:rPr lang="en-US" altLang="ko-KR" dirty="0"/>
              <a:t>4</a:t>
            </a:r>
            <a:r>
              <a:rPr lang="ko-KR" altLang="en-US" dirty="0"/>
              <a:t>가지 구성 요소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145" name="_x735383648" descr="EMB00000e186c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208912" cy="514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987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13-6&gt; </a:t>
            </a:r>
            <a:r>
              <a:rPr lang="ko-KR" altLang="en-US" dirty="0"/>
              <a:t>지식 경영 시스템과 기업 시스템 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7169" name="_x448272608" descr="EMB00000e186c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7992888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02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13-7&gt; </a:t>
            </a:r>
            <a:r>
              <a:rPr lang="ko-KR" altLang="en-US" dirty="0"/>
              <a:t>지식 경영의 틀</a:t>
            </a:r>
            <a:r>
              <a:rPr lang="en-US" altLang="ko-KR" dirty="0"/>
              <a:t>(</a:t>
            </a:r>
            <a:r>
              <a:rPr lang="ko-KR" altLang="en-US" dirty="0"/>
              <a:t>프레임 워크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8193" name="_x447651744" descr="EMB00000e186c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8208912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06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err="1"/>
              <a:t>지식경영의</a:t>
            </a:r>
            <a:r>
              <a:rPr lang="en-US" altLang="ko-KR" dirty="0"/>
              <a:t> </a:t>
            </a:r>
            <a:r>
              <a:rPr lang="en-US" altLang="ko-KR" dirty="0" err="1"/>
              <a:t>평가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ko-KR" altLang="en-US" dirty="0"/>
              <a:t>① 정태적 평가</a:t>
            </a:r>
          </a:p>
          <a:p>
            <a:pPr fontAlgn="base"/>
            <a:r>
              <a:rPr lang="ko-KR" altLang="en-US" dirty="0"/>
              <a:t>조직의 지식 경영이 어느 정도로 잘 되었는지를 평가하는 것으로 지식 경영의 결과 생긴 지식자본을 측정하는 것으로 </a:t>
            </a:r>
            <a:r>
              <a:rPr lang="en-US" altLang="ko-KR" dirty="0"/>
              <a:t>Kaplan &amp; Norton</a:t>
            </a:r>
            <a:r>
              <a:rPr lang="ko-KR" altLang="en-US" dirty="0"/>
              <a:t>의 </a:t>
            </a:r>
            <a:r>
              <a:rPr lang="en-US" altLang="ko-KR" dirty="0"/>
              <a:t>BSC(Balanced Score Card)</a:t>
            </a:r>
            <a:r>
              <a:rPr lang="ko-KR" altLang="en-US" dirty="0"/>
              <a:t>와 유사한 </a:t>
            </a:r>
            <a:r>
              <a:rPr lang="ko-KR" altLang="en-US" dirty="0" smtClean="0"/>
              <a:t>것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② 동태적 평가</a:t>
            </a:r>
          </a:p>
          <a:p>
            <a:pPr fontAlgn="base"/>
            <a:r>
              <a:rPr lang="ko-KR" altLang="en-US" dirty="0"/>
              <a:t>지식 경영의 프로세스가 잘 진행되었는지를 평가하는 것으로 지식 프로세스 자체의 변동을 측정하는 </a:t>
            </a:r>
            <a:r>
              <a:rPr lang="ko-KR" altLang="en-US" dirty="0" smtClean="0"/>
              <a:t>것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1524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인공 지능의 정의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컴퓨터공학</a:t>
            </a:r>
            <a:r>
              <a:rPr lang="en-US" altLang="ko-KR" dirty="0"/>
              <a:t>, </a:t>
            </a:r>
            <a:r>
              <a:rPr lang="ko-KR" altLang="en-US" dirty="0"/>
              <a:t>생물학</a:t>
            </a:r>
            <a:r>
              <a:rPr lang="en-US" altLang="ko-KR" dirty="0"/>
              <a:t>, </a:t>
            </a:r>
            <a:r>
              <a:rPr lang="ko-KR" altLang="en-US" dirty="0"/>
              <a:t>심리학</a:t>
            </a:r>
            <a:r>
              <a:rPr lang="en-US" altLang="ko-KR" dirty="0"/>
              <a:t>, </a:t>
            </a:r>
            <a:r>
              <a:rPr lang="ko-KR" altLang="en-US" dirty="0"/>
              <a:t>언어학</a:t>
            </a:r>
            <a:r>
              <a:rPr lang="en-US" altLang="ko-KR" dirty="0"/>
              <a:t>, </a:t>
            </a:r>
            <a:r>
              <a:rPr lang="ko-KR" altLang="en-US" dirty="0"/>
              <a:t>수학</a:t>
            </a:r>
            <a:r>
              <a:rPr lang="en-US" altLang="ko-KR" dirty="0"/>
              <a:t>, </a:t>
            </a:r>
            <a:r>
              <a:rPr lang="ko-KR" altLang="en-US" dirty="0"/>
              <a:t>공학</a:t>
            </a:r>
            <a:r>
              <a:rPr lang="en-US" altLang="ko-KR" dirty="0"/>
              <a:t>, </a:t>
            </a:r>
            <a:r>
              <a:rPr lang="ko-KR" altLang="en-US" dirty="0"/>
              <a:t>경영학 및 회계학 등 여러 학문분야에 기초를 둔 학문으로서 그 목적은 </a:t>
            </a:r>
            <a:r>
              <a:rPr lang="en-US" altLang="ko-KR" dirty="0"/>
              <a:t>"</a:t>
            </a:r>
            <a:r>
              <a:rPr lang="ko-KR" altLang="en-US" dirty="0"/>
              <a:t>보고</a:t>
            </a:r>
            <a:r>
              <a:rPr lang="en-US" altLang="ko-KR" dirty="0"/>
              <a:t>, </a:t>
            </a:r>
            <a:r>
              <a:rPr lang="ko-KR" altLang="en-US" dirty="0"/>
              <a:t>듣고</a:t>
            </a:r>
            <a:r>
              <a:rPr lang="en-US" altLang="ko-KR" dirty="0"/>
              <a:t>, </a:t>
            </a:r>
            <a:r>
              <a:rPr lang="ko-KR" altLang="en-US" dirty="0"/>
              <a:t>말하고</a:t>
            </a:r>
            <a:r>
              <a:rPr lang="en-US" altLang="ko-KR" dirty="0"/>
              <a:t>, </a:t>
            </a:r>
            <a:r>
              <a:rPr lang="ko-KR" altLang="en-US" dirty="0"/>
              <a:t>느끼며</a:t>
            </a:r>
            <a:r>
              <a:rPr lang="en-US" altLang="ko-KR" dirty="0"/>
              <a:t>, </a:t>
            </a:r>
            <a:r>
              <a:rPr lang="ko-KR" altLang="en-US" dirty="0"/>
              <a:t>생각할 수 있는 컴퓨터</a:t>
            </a:r>
            <a:r>
              <a:rPr lang="en-US" altLang="ko-KR" dirty="0"/>
              <a:t>"</a:t>
            </a:r>
            <a:r>
              <a:rPr lang="ko-KR" altLang="en-US" dirty="0"/>
              <a:t>를 개발하려는데 </a:t>
            </a:r>
            <a:r>
              <a:rPr lang="ko-KR" altLang="en-US" dirty="0" smtClean="0"/>
              <a:t>있음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2228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13-8&gt; </a:t>
            </a:r>
            <a:r>
              <a:rPr lang="ko-KR" altLang="en-US" dirty="0"/>
              <a:t>이자율과 환율 지식에 대한 </a:t>
            </a:r>
            <a:r>
              <a:rPr lang="en-US" altLang="ko-KR" dirty="0"/>
              <a:t>IF-THEN </a:t>
            </a:r>
            <a:r>
              <a:rPr lang="ko-KR" altLang="en-US" dirty="0"/>
              <a:t>규칙 표현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217" name="_x738054128" descr="EMB00000e186c8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8568951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622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13-9&gt; </a:t>
            </a:r>
            <a:r>
              <a:rPr lang="ko-KR" altLang="en-US" dirty="0"/>
              <a:t>자동차의 지식에 대한 의미론적 네트워크 표현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41" name="_x736322608" descr="EMB00000e186c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496944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936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13-10&gt;</a:t>
            </a:r>
            <a:r>
              <a:rPr lang="ko-KR" altLang="en-US" dirty="0"/>
              <a:t>자동차 지식에 대한 프레임 표현 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5" name="_x738057944" descr="EMB00000e186c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7920880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84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13-11&gt; </a:t>
            </a:r>
            <a:r>
              <a:rPr lang="ko-KR" altLang="en-US" dirty="0"/>
              <a:t>현금 및 </a:t>
            </a:r>
            <a:r>
              <a:rPr lang="ko-KR" altLang="en-US" dirty="0" err="1"/>
              <a:t>현금성자산에</a:t>
            </a:r>
            <a:r>
              <a:rPr lang="ko-KR" altLang="en-US" dirty="0"/>
              <a:t> 대한 지식의 표현</a:t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416221"/>
              </p:ext>
            </p:extLst>
          </p:nvPr>
        </p:nvGraphicFramePr>
        <p:xfrm>
          <a:off x="251520" y="1340768"/>
          <a:ext cx="7992887" cy="5184576"/>
        </p:xfrm>
        <a:graphic>
          <a:graphicData uri="http://schemas.openxmlformats.org/drawingml/2006/table">
            <a:tbl>
              <a:tblPr/>
              <a:tblGrid>
                <a:gridCol w="7992887"/>
              </a:tblGrid>
              <a:tr h="5184576">
                <a:tc>
                  <a:txBody>
                    <a:bodyPr/>
                    <a:lstStyle/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IF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명조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(IS "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처리할 거래는 다음 중 어느 것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?" '"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자산의 증가거래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")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명조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(IS "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증가하는 자산의 종류는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?" '"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즉시 현금화할 수 있다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.")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명조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(IS "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당좌자산임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?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다음 중 증가자산의 종류는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?" '</a:t>
                      </a:r>
                      <a:r>
                        <a:rPr lang="ko-KR" altLang="en-US" sz="2400" kern="0" spc="-50" dirty="0" err="1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현금및현금성자산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)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명조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THEN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명조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(IS "</a:t>
                      </a:r>
                      <a:r>
                        <a:rPr lang="ko-KR" altLang="en-US" sz="2400" kern="0" spc="-50" dirty="0" err="1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차변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 </a:t>
                      </a:r>
                      <a:r>
                        <a:rPr lang="ko-KR" altLang="en-US" sz="2400" kern="0" spc="-50" dirty="0" err="1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현금및현금성자산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 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xxx " TRUE)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명조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(NEW-VALUE '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거래 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'</a:t>
                      </a:r>
                      <a:r>
                        <a:rPr lang="ko-KR" altLang="en-US" sz="2400" kern="0" spc="-50" dirty="0" err="1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차변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 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'</a:t>
                      </a:r>
                      <a:r>
                        <a:rPr lang="ko-KR" altLang="en-US" sz="2400" kern="0" spc="-50" dirty="0" err="1">
                          <a:solidFill>
                            <a:srgbClr val="000000"/>
                          </a:solidFill>
                          <a:effectLst/>
                          <a:latin typeface="고딕"/>
                          <a:ea typeface="고딕"/>
                        </a:rPr>
                        <a:t>현금및현금성자산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)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명조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명조"/>
                          <a:ea typeface="고딕"/>
                        </a:rPr>
                        <a:t>ELSE)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명조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22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13-12&gt; </a:t>
            </a:r>
            <a:r>
              <a:rPr lang="ko-KR" altLang="en-US" dirty="0"/>
              <a:t>자산의 </a:t>
            </a:r>
            <a:r>
              <a:rPr lang="ko-KR" altLang="en-US" dirty="0" err="1"/>
              <a:t>의미망적</a:t>
            </a:r>
            <a:r>
              <a:rPr lang="ko-KR" altLang="en-US" dirty="0"/>
              <a:t> 네트워크 표현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3313" name="_x448271240" descr="DRW00000e186ca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8352928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203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/>
              <a:t>사례에서 배우자</a:t>
            </a:r>
            <a:r>
              <a:rPr lang="en-US" altLang="ko-KR" b="1" dirty="0"/>
              <a:t>13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Amazon.com</a:t>
            </a:r>
            <a:r>
              <a:rPr lang="ko-KR" altLang="en-US" b="1" dirty="0"/>
              <a:t>의 전자소매</a:t>
            </a:r>
            <a:endParaRPr lang="ko-KR" altLang="en-US" dirty="0"/>
          </a:p>
          <a:p>
            <a:r>
              <a:rPr lang="en-US" altLang="ko-KR" sz="2000" dirty="0"/>
              <a:t>1995</a:t>
            </a:r>
            <a:r>
              <a:rPr lang="ko-KR" altLang="en-US" sz="2000" dirty="0"/>
              <a:t>년 </a:t>
            </a:r>
            <a:r>
              <a:rPr lang="en-US" altLang="ko-KR" sz="2000" dirty="0"/>
              <a:t>7</a:t>
            </a:r>
            <a:r>
              <a:rPr lang="ko-KR" altLang="en-US" sz="2000" dirty="0"/>
              <a:t>월 </a:t>
            </a:r>
            <a:r>
              <a:rPr lang="en-US" altLang="ko-KR" sz="2000" dirty="0"/>
              <a:t>Bezos</a:t>
            </a:r>
            <a:r>
              <a:rPr lang="ko-KR" altLang="en-US" sz="2000" dirty="0"/>
              <a:t>는 인터넷을 통한 소매 판매의 막대한 잠재력을 상상하면서 전자 소매를 위한 가장 적합한 제품으로 책을 선택하여 </a:t>
            </a:r>
            <a:r>
              <a:rPr lang="en-US" altLang="ko-KR" sz="2000" dirty="0"/>
              <a:t>Amazon.com</a:t>
            </a:r>
            <a:r>
              <a:rPr lang="ko-KR" altLang="en-US" sz="2000" dirty="0"/>
              <a:t>을 설립하여 웹사이트에서 전자 </a:t>
            </a:r>
            <a:r>
              <a:rPr lang="ko-KR" altLang="en-US" sz="2000" dirty="0" err="1"/>
              <a:t>카달로그를</a:t>
            </a:r>
            <a:r>
              <a:rPr lang="ko-KR" altLang="en-US" sz="2000" dirty="0"/>
              <a:t> 통하여 도서를 제공하기 </a:t>
            </a:r>
            <a:r>
              <a:rPr lang="ko-KR" altLang="en-US" sz="2000" dirty="0" smtClean="0"/>
              <a:t>시작</a:t>
            </a:r>
            <a:endParaRPr lang="en-US" altLang="ko-KR" sz="2000" dirty="0" smtClean="0"/>
          </a:p>
          <a:p>
            <a:r>
              <a:rPr lang="ko-KR" altLang="en-US" sz="2000" dirty="0"/>
              <a:t>수년 간 이 회사는 고객의 경험을 이용하여 비즈니스 모델을 지속적으로 개량</a:t>
            </a:r>
          </a:p>
          <a:p>
            <a:r>
              <a:rPr lang="ko-KR" altLang="en-US" sz="2000" dirty="0"/>
              <a:t>고객들이 보다 많은 구매를 하도록 유인하기 위하여 서비스와 제휴를 늘려 가고 </a:t>
            </a:r>
            <a:r>
              <a:rPr lang="ko-KR" altLang="en-US" sz="2000" dirty="0" smtClean="0"/>
              <a:t>있음</a:t>
            </a:r>
            <a:r>
              <a:rPr lang="en-US" altLang="ko-KR" sz="2000" dirty="0" smtClean="0"/>
              <a:t>.</a:t>
            </a:r>
          </a:p>
          <a:p>
            <a:r>
              <a:rPr lang="ko-KR" altLang="en-US" sz="2000" dirty="0"/>
              <a:t>고객에게 </a:t>
            </a:r>
            <a:r>
              <a:rPr lang="en-US" altLang="ko-KR" sz="2000" dirty="0"/>
              <a:t>Amazon.com</a:t>
            </a:r>
            <a:r>
              <a:rPr lang="ko-KR" altLang="en-US" sz="2000" dirty="0"/>
              <a:t>을 연결시켜 주는 </a:t>
            </a:r>
            <a:r>
              <a:rPr lang="en-US" altLang="ko-KR" sz="2000" dirty="0"/>
              <a:t>50</a:t>
            </a:r>
            <a:r>
              <a:rPr lang="ko-KR" altLang="en-US" sz="2000" dirty="0"/>
              <a:t>만의 제휴 파트너</a:t>
            </a:r>
          </a:p>
          <a:p>
            <a:r>
              <a:rPr lang="en-US" altLang="ko-KR" sz="2000" dirty="0"/>
              <a:t>Target</a:t>
            </a:r>
            <a:r>
              <a:rPr lang="ko-KR" altLang="en-US" sz="2000" dirty="0"/>
              <a:t>과 </a:t>
            </a:r>
            <a:r>
              <a:rPr lang="en-US" altLang="ko-KR" sz="2000" dirty="0"/>
              <a:t>Circuit City </a:t>
            </a:r>
            <a:r>
              <a:rPr lang="ko-KR" altLang="en-US" sz="2000" dirty="0"/>
              <a:t>같은 전국적인 체인과의 계약을 통해 웹에서의 주문 이행을 대행</a:t>
            </a:r>
          </a:p>
          <a:p>
            <a:endParaRPr lang="ko-KR" altLang="en-US" sz="2000" dirty="0"/>
          </a:p>
          <a:p>
            <a:endParaRPr lang="ko-KR" altLang="en-US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5704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13 - 13&gt; UNIK-FRAME</a:t>
            </a:r>
            <a:r>
              <a:rPr lang="ko-KR" altLang="en-US" dirty="0"/>
              <a:t>을 이용한 회계지식의 표현</a:t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76905"/>
              </p:ext>
            </p:extLst>
          </p:nvPr>
        </p:nvGraphicFramePr>
        <p:xfrm>
          <a:off x="539554" y="1628800"/>
          <a:ext cx="8136903" cy="5062982"/>
        </p:xfrm>
        <a:graphic>
          <a:graphicData uri="http://schemas.openxmlformats.org/drawingml/2006/table">
            <a:tbl>
              <a:tblPr/>
              <a:tblGrid>
                <a:gridCol w="2455211"/>
                <a:gridCol w="2595957"/>
                <a:gridCol w="3085735"/>
              </a:tblGrid>
              <a:tr h="4824536">
                <a:tc>
                  <a:txBody>
                    <a:bodyPr/>
                    <a:lstStyle/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관계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회계거래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altLang="ko-KR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회계거래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날짜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차변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대변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(next-id 1))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1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altLang="ko-KR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회계거래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차변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금액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2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자산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부채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자본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수익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비용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altLang="ko-KR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손익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altLang="ko-KR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제조경비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altLang="ko-KR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자본조정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altLang="ko-KR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감가상각누계액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altLang="ko-KR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대손충당금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계정항목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3-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자산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;;;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</a:t>
                      </a:r>
                      <a:r>
                        <a:rPr lang="en-US" altLang="ko-KR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deframed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현금및현금성자산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(is-a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자산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(next-id1))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61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13 -14&gt; </a:t>
            </a:r>
            <a:r>
              <a:rPr lang="ko-KR" altLang="en-US" dirty="0"/>
              <a:t>프레임 편집기에 의한 회계지식의 표현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361" name="_x738935864" descr="EMB00000e186cb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8496943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23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13-15&gt; </a:t>
            </a:r>
            <a:r>
              <a:rPr lang="ko-KR" altLang="en-US" dirty="0"/>
              <a:t>회계의 계정항목들에 대한 프레임 그래프 전체보기화면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6385" name="_x738935432" descr="DRW00000e186cb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8760"/>
            <a:ext cx="8352928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601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/>
              <a:t>전자 상거래</a:t>
            </a:r>
            <a:r>
              <a:rPr lang="en-US" altLang="ko-KR" b="1" dirty="0"/>
              <a:t>(EC)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/>
              <a:t>소비자와 생산자에게 모두 이익을 제공한다는 측면에서 그 가치가 큰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r>
              <a:rPr lang="ko-KR" altLang="en-US" dirty="0"/>
              <a:t>산업 혁명 이후 또 하나의 혁명으로 불릴 정도로 산업에 미치는 영향이 </a:t>
            </a:r>
            <a:r>
              <a:rPr lang="ko-KR" altLang="en-US" dirty="0" smtClean="0"/>
              <a:t>큼</a:t>
            </a:r>
            <a:r>
              <a:rPr lang="en-US" altLang="ko-KR" dirty="0" smtClean="0"/>
              <a:t>.</a:t>
            </a:r>
          </a:p>
          <a:p>
            <a:r>
              <a:rPr lang="ko-KR" altLang="en-US" dirty="0"/>
              <a:t>전자 화폐는 디지털 화폐로 </a:t>
            </a:r>
            <a:r>
              <a:rPr lang="en-US" altLang="ko-KR" dirty="0"/>
              <a:t>'</a:t>
            </a:r>
            <a:r>
              <a:rPr lang="ko-KR" altLang="en-US" dirty="0"/>
              <a:t>보이지 않는 손</a:t>
            </a:r>
            <a:r>
              <a:rPr lang="en-US" altLang="ko-KR" dirty="0"/>
              <a:t>' </a:t>
            </a:r>
            <a:r>
              <a:rPr lang="ko-KR" altLang="en-US" dirty="0"/>
              <a:t>이 아니라 </a:t>
            </a:r>
            <a:r>
              <a:rPr lang="en-US" altLang="ko-KR" dirty="0"/>
              <a:t>'</a:t>
            </a:r>
            <a:r>
              <a:rPr lang="ko-KR" altLang="en-US" dirty="0"/>
              <a:t>보이지 않는 돈</a:t>
            </a:r>
            <a:r>
              <a:rPr lang="en-US" altLang="ko-KR" dirty="0"/>
              <a:t>'</a:t>
            </a:r>
            <a:endParaRPr lang="ko-KR" altLang="en-US" dirty="0"/>
          </a:p>
          <a:p>
            <a:r>
              <a:rPr lang="ko-KR" altLang="en-US" dirty="0"/>
              <a:t>상품에 대한 결제가 인증을 통해 신뢰성 있게 이루어지게 </a:t>
            </a:r>
            <a:r>
              <a:rPr lang="ko-KR" altLang="en-US" dirty="0" smtClean="0"/>
              <a:t>됨</a:t>
            </a:r>
            <a:r>
              <a:rPr lang="en-US" altLang="ko-KR" dirty="0" smtClean="0"/>
              <a:t>.</a:t>
            </a:r>
          </a:p>
          <a:p>
            <a:r>
              <a:rPr lang="ko-KR" altLang="en-US" dirty="0"/>
              <a:t>소프트웨어의 개발과 업그레이드의 비용을 인식하는 방법</a:t>
            </a:r>
          </a:p>
          <a:p>
            <a:r>
              <a:rPr lang="ko-KR" altLang="en-US" dirty="0"/>
              <a:t>새로운 디지털 상품</a:t>
            </a:r>
            <a:r>
              <a:rPr lang="en-US" altLang="ko-KR" dirty="0"/>
              <a:t>, </a:t>
            </a:r>
            <a:r>
              <a:rPr lang="ko-KR" altLang="en-US" dirty="0"/>
              <a:t>즉 </a:t>
            </a:r>
            <a:r>
              <a:rPr lang="ko-KR" altLang="en-US" dirty="0" err="1"/>
              <a:t>콘텐츠는</a:t>
            </a:r>
            <a:r>
              <a:rPr lang="ko-KR" altLang="en-US" dirty="0"/>
              <a:t> 인터넷을 통해 디지털화되어 판매되는 상품</a:t>
            </a:r>
            <a:r>
              <a:rPr lang="en-US" altLang="ko-KR" dirty="0"/>
              <a:t>(</a:t>
            </a:r>
            <a:r>
              <a:rPr lang="ko-KR" altLang="en-US" dirty="0"/>
              <a:t>소프트웨어</a:t>
            </a:r>
            <a:r>
              <a:rPr lang="en-US" altLang="ko-KR" dirty="0"/>
              <a:t>, </a:t>
            </a:r>
            <a:r>
              <a:rPr lang="ko-KR" altLang="en-US" dirty="0"/>
              <a:t>음악</a:t>
            </a:r>
            <a:r>
              <a:rPr lang="en-US" altLang="ko-KR" dirty="0"/>
              <a:t>, </a:t>
            </a:r>
            <a:r>
              <a:rPr lang="ko-KR" altLang="en-US" dirty="0"/>
              <a:t>도서</a:t>
            </a:r>
            <a:r>
              <a:rPr lang="en-US" altLang="ko-KR" dirty="0"/>
              <a:t>)</a:t>
            </a:r>
            <a:endParaRPr lang="ko-KR" altLang="en-US" dirty="0"/>
          </a:p>
          <a:p>
            <a:endParaRPr lang="ko-KR" altLang="en-US" dirty="0"/>
          </a:p>
          <a:p>
            <a:endParaRPr lang="ko-KR" altLang="en-US" dirty="0"/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802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전자 상거래가 태동하게 된 배경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전자 자료 교환 시스템</a:t>
            </a:r>
            <a:r>
              <a:rPr lang="en-US" altLang="ko-KR" dirty="0"/>
              <a:t>(Electronic Data Interchange: EDI)</a:t>
            </a:r>
          </a:p>
          <a:p>
            <a:r>
              <a:rPr lang="ko-KR" altLang="en-US" dirty="0"/>
              <a:t>부가 가치 통신망</a:t>
            </a:r>
            <a:r>
              <a:rPr lang="en-US" altLang="ko-KR" dirty="0"/>
              <a:t>(Value Aided Network: VAN)</a:t>
            </a:r>
          </a:p>
          <a:p>
            <a:r>
              <a:rPr lang="ko-KR" altLang="en-US" dirty="0" err="1"/>
              <a:t>월드와이드웹</a:t>
            </a:r>
            <a:r>
              <a:rPr lang="en-US" altLang="ko-KR" dirty="0"/>
              <a:t>(World Wide Web: WWW)</a:t>
            </a:r>
          </a:p>
          <a:p>
            <a:r>
              <a:rPr lang="ko-KR" altLang="en-US" dirty="0"/>
              <a:t>글로벌 네트워크</a:t>
            </a:r>
            <a:r>
              <a:rPr lang="en-US" altLang="ko-KR" dirty="0"/>
              <a:t>(Global Network)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167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13-16&gt; </a:t>
            </a:r>
            <a:r>
              <a:rPr lang="ko-KR" altLang="en-US" dirty="0"/>
              <a:t>전자 자료 교환에서 전자 상거래로 발전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7409" name="_x447653328" descr="EMB00000e186cc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8640960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9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13-17&gt; </a:t>
            </a:r>
            <a:r>
              <a:rPr lang="ko-KR" altLang="en-US" dirty="0"/>
              <a:t>전자 상거래의 의미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8433" name="_x738934640" descr="EMB00000e186cd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8"/>
            <a:ext cx="8568952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26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전자 상거래 구성요소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 latinLnBrk="0"/>
            <a:r>
              <a:rPr lang="en-US" altLang="ko-KR" dirty="0"/>
              <a:t>1) </a:t>
            </a:r>
            <a:r>
              <a:rPr lang="ko-KR" altLang="en-US" dirty="0"/>
              <a:t>개방형 네트워크</a:t>
            </a:r>
          </a:p>
          <a:p>
            <a:pPr fontAlgn="base" latinLnBrk="0"/>
            <a:r>
              <a:rPr lang="en-US" altLang="ko-KR" dirty="0"/>
              <a:t>2) </a:t>
            </a:r>
            <a:r>
              <a:rPr lang="ko-KR" altLang="en-US" dirty="0"/>
              <a:t>인터넷</a:t>
            </a:r>
          </a:p>
          <a:p>
            <a:pPr fontAlgn="base" latinLnBrk="0"/>
            <a:r>
              <a:rPr lang="en-US" altLang="ko-KR" dirty="0"/>
              <a:t>3) </a:t>
            </a:r>
            <a:r>
              <a:rPr lang="ko-KR" altLang="en-US" dirty="0"/>
              <a:t>전자 우편</a:t>
            </a:r>
            <a:r>
              <a:rPr lang="en-US" altLang="ko-KR" dirty="0"/>
              <a:t>(E-mail)</a:t>
            </a:r>
            <a:endParaRPr lang="ko-KR" altLang="en-US" dirty="0"/>
          </a:p>
          <a:p>
            <a:pPr fontAlgn="base" latinLnBrk="0"/>
            <a:r>
              <a:rPr lang="en-US" altLang="ko-KR" dirty="0"/>
              <a:t>4) </a:t>
            </a:r>
            <a:r>
              <a:rPr lang="ko-KR" altLang="en-US" dirty="0"/>
              <a:t>생산자</a:t>
            </a:r>
          </a:p>
          <a:p>
            <a:pPr fontAlgn="base" latinLnBrk="0"/>
            <a:r>
              <a:rPr lang="en-US" altLang="ko-KR" dirty="0"/>
              <a:t>5) </a:t>
            </a:r>
            <a:r>
              <a:rPr lang="ko-KR" altLang="en-US" dirty="0"/>
              <a:t>소비자</a:t>
            </a:r>
          </a:p>
          <a:p>
            <a:pPr fontAlgn="base" latinLnBrk="0"/>
            <a:r>
              <a:rPr lang="en-US" altLang="ko-KR" dirty="0"/>
              <a:t>6) </a:t>
            </a:r>
            <a:r>
              <a:rPr lang="ko-KR" altLang="en-US" dirty="0"/>
              <a:t>판매자 등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1845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13-18&gt; </a:t>
            </a:r>
            <a:r>
              <a:rPr lang="ko-KR" altLang="en-US" dirty="0"/>
              <a:t>전자 상거래의 하부 구조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9457" name="_x738056360" descr="EMB00000e186cd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8424936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158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E-Business 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인터넷 혹은 인터넷 기술을 비즈니스에 직접 적용하는 것</a:t>
            </a:r>
          </a:p>
          <a:p>
            <a:r>
              <a:rPr lang="ko-KR" altLang="en-US" dirty="0"/>
              <a:t>비즈니스의 모든 구성 요소</a:t>
            </a:r>
            <a:r>
              <a:rPr lang="en-US" altLang="ko-KR" dirty="0"/>
              <a:t>( </a:t>
            </a:r>
            <a:r>
              <a:rPr lang="ko-KR" altLang="en-US" dirty="0"/>
              <a:t>고객</a:t>
            </a:r>
            <a:r>
              <a:rPr lang="en-US" altLang="ko-KR" dirty="0"/>
              <a:t>, </a:t>
            </a:r>
            <a:r>
              <a:rPr lang="ko-KR" altLang="en-US" dirty="0"/>
              <a:t>직원</a:t>
            </a:r>
            <a:r>
              <a:rPr lang="en-US" altLang="ko-KR" dirty="0"/>
              <a:t>, </a:t>
            </a:r>
            <a:r>
              <a:rPr lang="ko-KR" altLang="en-US" dirty="0"/>
              <a:t>공급자</a:t>
            </a:r>
            <a:r>
              <a:rPr lang="en-US" altLang="ko-KR" dirty="0"/>
              <a:t>, </a:t>
            </a:r>
            <a:r>
              <a:rPr lang="ko-KR" altLang="en-US" dirty="0" err="1"/>
              <a:t>협력사</a:t>
            </a:r>
            <a:r>
              <a:rPr lang="en-US" altLang="ko-KR" dirty="0"/>
              <a:t>, </a:t>
            </a:r>
            <a:r>
              <a:rPr lang="ko-KR" altLang="en-US" dirty="0"/>
              <a:t>프로세스</a:t>
            </a:r>
            <a:r>
              <a:rPr lang="en-US" altLang="ko-KR" dirty="0"/>
              <a:t>)</a:t>
            </a:r>
            <a:r>
              <a:rPr lang="ko-KR" altLang="en-US" dirty="0"/>
              <a:t>들이 인터넷 기반기술을 통해 전자적으로 긴밀하게 연결되는 새로운 비즈니스 모델을 </a:t>
            </a:r>
            <a:r>
              <a:rPr lang="ko-KR" altLang="en-US" dirty="0" smtClean="0"/>
              <a:t>의미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유인성</a:t>
            </a:r>
            <a:r>
              <a:rPr lang="en-US" altLang="ko-KR" dirty="0"/>
              <a:t>, </a:t>
            </a:r>
            <a:r>
              <a:rPr lang="ko-KR" altLang="en-US" dirty="0"/>
              <a:t>보다 빠르게</a:t>
            </a:r>
            <a:r>
              <a:rPr lang="en-US" altLang="ko-KR" dirty="0"/>
              <a:t>, </a:t>
            </a:r>
            <a:r>
              <a:rPr lang="ko-KR" altLang="en-US" dirty="0"/>
              <a:t>고객 중심의 비즈니스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2564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13-1&gt; </a:t>
            </a:r>
            <a:r>
              <a:rPr lang="ko-KR" altLang="en-US" dirty="0"/>
              <a:t>자료</a:t>
            </a:r>
            <a:r>
              <a:rPr lang="en-US" altLang="ko-KR" dirty="0"/>
              <a:t>(data), </a:t>
            </a:r>
            <a:r>
              <a:rPr lang="ko-KR" altLang="en-US" dirty="0"/>
              <a:t>정보와 지식의 차이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449625672" descr="EMB00000e186c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24744"/>
            <a:ext cx="8136904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98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13-19&gt; </a:t>
            </a:r>
            <a:r>
              <a:rPr lang="ko-KR" altLang="en-US" dirty="0"/>
              <a:t>가치 사슬의 역방향 흐름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81" name="_x738055784" descr="EMB00000e186c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54"/>
          <a:stretch>
            <a:fillRect/>
          </a:stretch>
        </p:blipFill>
        <p:spPr bwMode="auto">
          <a:xfrm>
            <a:off x="0" y="1052736"/>
            <a:ext cx="8964488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961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13-20&gt; EC</a:t>
            </a:r>
            <a:r>
              <a:rPr lang="ko-KR" altLang="en-US" dirty="0"/>
              <a:t>와 </a:t>
            </a:r>
            <a:r>
              <a:rPr lang="en-US" altLang="ko-KR" dirty="0"/>
              <a:t>E-Business </a:t>
            </a:r>
            <a:r>
              <a:rPr lang="ko-KR" altLang="en-US" dirty="0"/>
              <a:t>의미의 차이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1505" name="_x738056216" descr="EMB00000e186c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96752"/>
            <a:ext cx="889248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6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13-21&gt; E-Business </a:t>
            </a:r>
            <a:r>
              <a:rPr lang="ko-KR" altLang="en-US" dirty="0"/>
              <a:t>영역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2529" name="_x448271384" descr="EMB00000e186c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8640960" cy="549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52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 err="1"/>
              <a:t>확장형</a:t>
            </a:r>
            <a:r>
              <a:rPr lang="ko-KR" altLang="en-US" b="1" dirty="0"/>
              <a:t> </a:t>
            </a:r>
            <a:r>
              <a:rPr lang="en-US" altLang="ko-KR" b="1" dirty="0"/>
              <a:t>ERP(ERP II)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/>
              <a:t>인사</a:t>
            </a:r>
            <a:r>
              <a:rPr lang="en-US" altLang="ko-KR" dirty="0"/>
              <a:t>․</a:t>
            </a:r>
            <a:r>
              <a:rPr lang="ko-KR" altLang="en-US" dirty="0"/>
              <a:t>자재</a:t>
            </a:r>
            <a:r>
              <a:rPr lang="en-US" altLang="ko-KR" dirty="0"/>
              <a:t>․</a:t>
            </a:r>
            <a:r>
              <a:rPr lang="ko-KR" altLang="en-US" dirty="0"/>
              <a:t>생산</a:t>
            </a:r>
            <a:r>
              <a:rPr lang="en-US" altLang="ko-KR" dirty="0"/>
              <a:t>․</a:t>
            </a:r>
            <a:r>
              <a:rPr lang="ko-KR" altLang="en-US" dirty="0"/>
              <a:t>판매</a:t>
            </a:r>
            <a:r>
              <a:rPr lang="en-US" altLang="ko-KR" dirty="0"/>
              <a:t>․</a:t>
            </a:r>
            <a:r>
              <a:rPr lang="ko-KR" altLang="en-US" dirty="0"/>
              <a:t>영업</a:t>
            </a:r>
            <a:r>
              <a:rPr lang="en-US" altLang="ko-KR" dirty="0"/>
              <a:t>․</a:t>
            </a:r>
            <a:r>
              <a:rPr lang="ko-KR" altLang="en-US" dirty="0"/>
              <a:t>품질 등이 대표적이다</a:t>
            </a:r>
            <a:r>
              <a:rPr lang="en-US" altLang="ko-KR" dirty="0"/>
              <a:t>. </a:t>
            </a:r>
            <a:r>
              <a:rPr lang="ko-KR" altLang="en-US" dirty="0"/>
              <a:t>이러한 다양한 경영 자원을 하나의 통합 정보 시스템으로 관리해 경쟁력 강화와 생산성 향상</a:t>
            </a:r>
            <a:r>
              <a:rPr lang="en-US" altLang="ko-KR" dirty="0"/>
              <a:t>, </a:t>
            </a:r>
            <a:r>
              <a:rPr lang="ko-KR" altLang="en-US" dirty="0"/>
              <a:t>이윤 극대화 등을 </a:t>
            </a:r>
            <a:r>
              <a:rPr lang="ko-KR" altLang="en-US" dirty="0" err="1"/>
              <a:t>가져다주는</a:t>
            </a:r>
            <a:r>
              <a:rPr lang="ko-KR" altLang="en-US" dirty="0"/>
              <a:t> 시스템이 전사적 자원 관리</a:t>
            </a:r>
            <a:r>
              <a:rPr lang="en-US" altLang="ko-KR" dirty="0"/>
              <a:t>(ERP: Enterprise Resource Planning)</a:t>
            </a:r>
            <a:endParaRPr lang="ko-KR" altLang="en-US" dirty="0"/>
          </a:p>
          <a:p>
            <a:r>
              <a:rPr lang="ko-KR" altLang="en-US" dirty="0"/>
              <a:t>기업 내의 모든 인적</a:t>
            </a:r>
            <a:r>
              <a:rPr lang="en-US" altLang="ko-KR" dirty="0"/>
              <a:t>․</a:t>
            </a:r>
            <a:r>
              <a:rPr lang="ko-KR" altLang="en-US" dirty="0"/>
              <a:t>물적 자원을 효율적으로 관리해 궁극적으로 기업의 경쟁력 강화를 낳게 하는 통합 정보 시스템</a:t>
            </a:r>
          </a:p>
          <a:p>
            <a:r>
              <a:rPr lang="en-US" altLang="ko-KR" dirty="0"/>
              <a:t>ERP</a:t>
            </a:r>
            <a:r>
              <a:rPr lang="ko-KR" altLang="en-US" dirty="0"/>
              <a:t>의 개념과 역할을 넓힌 확장</a:t>
            </a:r>
            <a:r>
              <a:rPr lang="en-US" altLang="ko-KR" dirty="0"/>
              <a:t>ERP</a:t>
            </a:r>
            <a:r>
              <a:rPr lang="ko-KR" altLang="en-US" dirty="0"/>
              <a:t>의 일종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844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13-22&gt; </a:t>
            </a:r>
            <a:r>
              <a:rPr lang="ko-KR" altLang="en-US" dirty="0" err="1"/>
              <a:t>확장형</a:t>
            </a:r>
            <a:r>
              <a:rPr lang="ko-KR" altLang="en-US" dirty="0"/>
              <a:t> </a:t>
            </a:r>
            <a:r>
              <a:rPr lang="en-US" altLang="ko-KR" dirty="0"/>
              <a:t>ERP </a:t>
            </a:r>
            <a:r>
              <a:rPr lang="ko-KR" altLang="en-US" dirty="0"/>
              <a:t>개념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3553" name="_x739117816" descr="EMB00000e186cf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856895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87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13-23&gt; </a:t>
            </a:r>
            <a:r>
              <a:rPr lang="ko-KR" altLang="en-US" dirty="0" err="1"/>
              <a:t>확장형</a:t>
            </a:r>
            <a:r>
              <a:rPr lang="ko-KR" altLang="en-US" dirty="0"/>
              <a:t> </a:t>
            </a:r>
            <a:r>
              <a:rPr lang="en-US" altLang="ko-KR" dirty="0"/>
              <a:t>ERP </a:t>
            </a:r>
            <a:r>
              <a:rPr lang="ko-KR" altLang="en-US" dirty="0"/>
              <a:t>범위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4577" name="_x738055424" descr="EMB00000e186cf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496944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25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13-24&gt; </a:t>
            </a:r>
            <a:r>
              <a:rPr lang="ko-KR" altLang="en-US" dirty="0" err="1"/>
              <a:t>확장형</a:t>
            </a:r>
            <a:r>
              <a:rPr lang="ko-KR" altLang="en-US" dirty="0"/>
              <a:t> </a:t>
            </a:r>
            <a:r>
              <a:rPr lang="en-US" altLang="ko-KR" dirty="0"/>
              <a:t>ERP </a:t>
            </a:r>
            <a:r>
              <a:rPr lang="ko-KR" altLang="en-US" dirty="0"/>
              <a:t>프로세스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5601" name="_x738053984" descr="EMB00000e186cf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96752"/>
            <a:ext cx="8640960" cy="539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67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질의 및 응답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질의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smtClean="0"/>
              <a:t>응답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683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 latinLnBrk="0"/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13-2&gt; </a:t>
            </a:r>
            <a:r>
              <a:rPr lang="ko-KR" altLang="en-US" dirty="0"/>
              <a:t>지식의 체계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_x449625168" descr="EMB00000e186c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7776863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67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지식의 유형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208615"/>
              </p:ext>
            </p:extLst>
          </p:nvPr>
        </p:nvGraphicFramePr>
        <p:xfrm>
          <a:off x="323529" y="1484784"/>
          <a:ext cx="8280918" cy="4824537"/>
        </p:xfrm>
        <a:graphic>
          <a:graphicData uri="http://schemas.openxmlformats.org/drawingml/2006/table">
            <a:tbl>
              <a:tblPr/>
              <a:tblGrid>
                <a:gridCol w="797638"/>
                <a:gridCol w="3741640"/>
                <a:gridCol w="3741640"/>
              </a:tblGrid>
              <a:tr h="8591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지식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암묵적 지식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(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암묵지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)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형태적 지식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(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형식지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)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160817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특징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언어화나 형태화가 곤란하고 주관적임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.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언어화 또는 형태화로 결정되고 객관적임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.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25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종류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개인 경험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,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이미지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,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숙련된 기능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,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조직문화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,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풍토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제품 사양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,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문서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,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데이터베이스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,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매뉴얼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,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화학식등의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 공식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,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컴퓨터 프로그램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56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en-US" altLang="ko-KR" dirty="0" err="1"/>
              <a:t>그림</a:t>
            </a:r>
            <a:r>
              <a:rPr lang="en-US" altLang="ko-KR" dirty="0"/>
              <a:t> 13-3&gt; </a:t>
            </a:r>
            <a:r>
              <a:rPr lang="en-US" altLang="ko-KR" dirty="0" err="1"/>
              <a:t>지식의</a:t>
            </a:r>
            <a:r>
              <a:rPr lang="en-US" altLang="ko-KR" dirty="0"/>
              <a:t> </a:t>
            </a:r>
            <a:r>
              <a:rPr lang="en-US" altLang="ko-KR" dirty="0" err="1"/>
              <a:t>변화과정</a:t>
            </a:r>
            <a:r>
              <a:rPr lang="en-US" altLang="ko-KR" dirty="0"/>
              <a:t> 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097" name="_x738943880" descr="EMB00000e186c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8280920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474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err="1"/>
              <a:t>지식</a:t>
            </a:r>
            <a:r>
              <a:rPr lang="en-US" altLang="ko-KR" dirty="0"/>
              <a:t> </a:t>
            </a:r>
            <a:r>
              <a:rPr lang="en-US" altLang="ko-KR" dirty="0" err="1"/>
              <a:t>경영</a:t>
            </a:r>
            <a:r>
              <a:rPr lang="en-US" altLang="ko-KR" dirty="0"/>
              <a:t>(Knowledge Management)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/>
              <a:t>조직의 지식을 체계적이고 효과적으로 관리하고 활용하는 것이라고 할 수 </a:t>
            </a:r>
            <a:r>
              <a:rPr lang="ko-KR" altLang="en-US" dirty="0" smtClean="0"/>
              <a:t>있음</a:t>
            </a:r>
            <a:endParaRPr lang="en-US" altLang="ko-KR" dirty="0" smtClean="0"/>
          </a:p>
          <a:p>
            <a:r>
              <a:rPr lang="ko-KR" altLang="en-US" dirty="0" smtClean="0"/>
              <a:t>보다 </a:t>
            </a:r>
            <a:r>
              <a:rPr lang="ko-KR" altLang="en-US" dirty="0"/>
              <a:t>구체적으로 말하면 기업 내외의 지식 자원을 획득하고 교환 및 결합하여 새로운 지식을 창출하고</a:t>
            </a:r>
            <a:r>
              <a:rPr lang="en-US" altLang="ko-KR" dirty="0"/>
              <a:t>, </a:t>
            </a:r>
            <a:r>
              <a:rPr lang="ko-KR" altLang="en-US" dirty="0"/>
              <a:t>이를 기업의 부가 가치 증대에 효과적으로 연결시키는 체계적인 </a:t>
            </a:r>
            <a:r>
              <a:rPr lang="ko-KR" altLang="en-US" dirty="0" smtClean="0"/>
              <a:t>활동</a:t>
            </a:r>
            <a:endParaRPr lang="en-US" altLang="ko-KR" dirty="0" smtClean="0"/>
          </a:p>
          <a:p>
            <a:r>
              <a:rPr lang="ko-KR" altLang="en-US" dirty="0"/>
              <a:t>조직의 지적 자산뿐만 아니라 개개인의 지식 및 </a:t>
            </a:r>
            <a:r>
              <a:rPr lang="en-US" altLang="ko-KR" dirty="0"/>
              <a:t>Know-how</a:t>
            </a:r>
            <a:r>
              <a:rPr lang="ko-KR" altLang="en-US" dirty="0"/>
              <a:t>를 체계적으로 발굴하여 조직 내의 보편적인 지식으로 공유하고</a:t>
            </a:r>
            <a:r>
              <a:rPr lang="en-US" altLang="ko-KR" dirty="0"/>
              <a:t>, </a:t>
            </a:r>
            <a:r>
              <a:rPr lang="ko-KR" altLang="en-US" dirty="0"/>
              <a:t>이의 활용을 통해 조직 전체의 문제 해결 능력과 경쟁력을 향상시키려는 경영 방식</a:t>
            </a:r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661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13-4&gt; </a:t>
            </a:r>
            <a:r>
              <a:rPr lang="ko-KR" altLang="en-US" dirty="0"/>
              <a:t>지식 경영의 개념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121" name="_x736322536" descr="EMB00000e186c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2736"/>
            <a:ext cx="8568952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62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지식 경영의 기술 요인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err="1"/>
              <a:t>데이터웨어하우징</a:t>
            </a:r>
            <a:r>
              <a:rPr lang="en-US" altLang="ko-KR" dirty="0"/>
              <a:t>(Data Ware Housing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 </a:t>
            </a:r>
            <a:r>
              <a:rPr lang="ko-KR" altLang="en-US" dirty="0" err="1"/>
              <a:t>데이터마이닝</a:t>
            </a:r>
            <a:r>
              <a:rPr lang="en-US" altLang="ko-KR" dirty="0"/>
              <a:t>(Data Mining), </a:t>
            </a:r>
            <a:endParaRPr lang="en-US" altLang="ko-KR" dirty="0" smtClean="0"/>
          </a:p>
          <a:p>
            <a:r>
              <a:rPr lang="ko-KR" altLang="en-US" dirty="0" smtClean="0"/>
              <a:t>인트라넷</a:t>
            </a:r>
            <a:r>
              <a:rPr lang="en-US" altLang="ko-KR" dirty="0"/>
              <a:t>(Intranet), </a:t>
            </a:r>
            <a:endParaRPr lang="en-US" altLang="ko-KR" dirty="0" smtClean="0"/>
          </a:p>
          <a:p>
            <a:r>
              <a:rPr lang="ko-KR" altLang="en-US" dirty="0" err="1" smtClean="0"/>
              <a:t>웹캐스팅</a:t>
            </a:r>
            <a:r>
              <a:rPr lang="en-US" altLang="ko-KR" dirty="0"/>
              <a:t>(Web Casting), </a:t>
            </a:r>
            <a:endParaRPr lang="en-US" altLang="ko-KR" dirty="0" smtClean="0"/>
          </a:p>
          <a:p>
            <a:r>
              <a:rPr lang="ko-KR" altLang="en-US" dirty="0" smtClean="0"/>
              <a:t>인공 </a:t>
            </a:r>
            <a:r>
              <a:rPr lang="ko-KR" altLang="en-US" dirty="0"/>
              <a:t>지능</a:t>
            </a:r>
            <a:r>
              <a:rPr lang="en-US" altLang="ko-KR" dirty="0"/>
              <a:t>(Artificial Intelligence) </a:t>
            </a:r>
            <a:r>
              <a:rPr lang="ko-KR" altLang="en-US" dirty="0"/>
              <a:t>등 새로운 정보 기술의 진보와 정보 기술이 지식 시대의 기업들이 직면한 문제를 해결할 대책을 가지는 지식 경영 시스템</a:t>
            </a:r>
            <a:r>
              <a:rPr lang="en-US" altLang="ko-KR" dirty="0"/>
              <a:t>(Knowledge Management Systems)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3618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1062</Words>
  <Application>Microsoft Office PowerPoint</Application>
  <PresentationFormat>화면 슬라이드 쇼(4:3)</PresentationFormat>
  <Paragraphs>156</Paragraphs>
  <Slides>37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38" baseType="lpstr">
      <vt:lpstr>Office 테마</vt:lpstr>
      <vt:lpstr>13. 회계정보시스템의 미래</vt:lpstr>
      <vt:lpstr>사례에서 배우자13 </vt:lpstr>
      <vt:lpstr>&lt;그림 13-1&gt; 자료(data), 정보와 지식의 차이 </vt:lpstr>
      <vt:lpstr>&lt;그림 13-2&gt; 지식의 체계 </vt:lpstr>
      <vt:lpstr>지식의 유형</vt:lpstr>
      <vt:lpstr>&lt;그림 13-3&gt; 지식의 변화과정  </vt:lpstr>
      <vt:lpstr>지식 경영(Knowledge Management) </vt:lpstr>
      <vt:lpstr>&lt;그림 13-4&gt; 지식 경영의 개념 </vt:lpstr>
      <vt:lpstr>지식 경영의 기술 요인 </vt:lpstr>
      <vt:lpstr>&lt;그림 13-5&gt; 지식 경영의 4가지 구성 요소 </vt:lpstr>
      <vt:lpstr>&lt;그림 13-6&gt; 지식 경영 시스템과 기업 시스템  </vt:lpstr>
      <vt:lpstr>&lt;그림 13-7&gt; 지식 경영의 틀(프레임 워크) </vt:lpstr>
      <vt:lpstr>지식경영의 평가 </vt:lpstr>
      <vt:lpstr>인공 지능의 정의 </vt:lpstr>
      <vt:lpstr>&lt;그림 13-8&gt; 이자율과 환율 지식에 대한 IF-THEN 규칙 표현 </vt:lpstr>
      <vt:lpstr>&lt;그림 13-9&gt; 자동차의 지식에 대한 의미론적 네트워크 표현 </vt:lpstr>
      <vt:lpstr>&lt;그림 13-10&gt;자동차 지식에 대한 프레임 표현  </vt:lpstr>
      <vt:lpstr>&lt;그림 13-11&gt; 현금 및 현금성자산에 대한 지식의 표현 </vt:lpstr>
      <vt:lpstr>&lt;그림 13-12&gt; 자산의 의미망적 네트워크 표현 </vt:lpstr>
      <vt:lpstr>&lt;그림 13 - 13&gt; UNIK-FRAME을 이용한 회계지식의 표현 </vt:lpstr>
      <vt:lpstr>&lt;그림 13 -14&gt; 프레임 편집기에 의한 회계지식의 표현 </vt:lpstr>
      <vt:lpstr>&lt;그림 13-15&gt; 회계의 계정항목들에 대한 프레임 그래프 전체보기화면 </vt:lpstr>
      <vt:lpstr>전자 상거래(EC) </vt:lpstr>
      <vt:lpstr>전자 상거래가 태동하게 된 배경 </vt:lpstr>
      <vt:lpstr>&lt;그림 13-16&gt; 전자 자료 교환에서 전자 상거래로 발전 </vt:lpstr>
      <vt:lpstr>&lt;그림 13-17&gt; 전자 상거래의 의미 </vt:lpstr>
      <vt:lpstr>전자 상거래 구성요소 </vt:lpstr>
      <vt:lpstr>&lt;그림 13-18&gt; 전자 상거래의 하부 구조 </vt:lpstr>
      <vt:lpstr>E-Business  </vt:lpstr>
      <vt:lpstr>&lt;그림 13-19&gt; 가치 사슬의 역방향 흐름 </vt:lpstr>
      <vt:lpstr>&lt;그림 13-20&gt; EC와 E-Business 의미의 차이 </vt:lpstr>
      <vt:lpstr>&lt;그림 13-21&gt; E-Business 영역 </vt:lpstr>
      <vt:lpstr>확장형 ERP(ERP II) </vt:lpstr>
      <vt:lpstr>&lt;그림 13-22&gt; 확장형 ERP 개념 </vt:lpstr>
      <vt:lpstr>&lt;그림 13-23&gt; 확장형 ERP 범위 </vt:lpstr>
      <vt:lpstr>&lt;그림 13-24&gt; 확장형 ERP 프로세스 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회계정보시스템의 미래</dc:title>
  <dc:creator>USER</dc:creator>
  <cp:lastModifiedBy>USER</cp:lastModifiedBy>
  <cp:revision>7</cp:revision>
  <dcterms:created xsi:type="dcterms:W3CDTF">2018-06-28T13:35:18Z</dcterms:created>
  <dcterms:modified xsi:type="dcterms:W3CDTF">2018-06-28T15:02:34Z</dcterms:modified>
</cp:coreProperties>
</file>