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256" r:id="rId2"/>
    <p:sldId id="349" r:id="rId3"/>
    <p:sldId id="351" r:id="rId4"/>
    <p:sldId id="257" r:id="rId5"/>
    <p:sldId id="320" r:id="rId6"/>
    <p:sldId id="259" r:id="rId7"/>
    <p:sldId id="306" r:id="rId8"/>
    <p:sldId id="337" r:id="rId9"/>
    <p:sldId id="260" r:id="rId10"/>
    <p:sldId id="339" r:id="rId11"/>
    <p:sldId id="307" r:id="rId12"/>
    <p:sldId id="315" r:id="rId13"/>
    <p:sldId id="308" r:id="rId14"/>
    <p:sldId id="338" r:id="rId15"/>
    <p:sldId id="261" r:id="rId16"/>
    <p:sldId id="317" r:id="rId17"/>
    <p:sldId id="301" r:id="rId18"/>
    <p:sldId id="302" r:id="rId19"/>
    <p:sldId id="305" r:id="rId20"/>
    <p:sldId id="341" r:id="rId21"/>
    <p:sldId id="342" r:id="rId22"/>
    <p:sldId id="262" r:id="rId23"/>
    <p:sldId id="340" r:id="rId24"/>
    <p:sldId id="263" r:id="rId25"/>
    <p:sldId id="264" r:id="rId26"/>
    <p:sldId id="304" r:id="rId27"/>
    <p:sldId id="268" r:id="rId28"/>
    <p:sldId id="289" r:id="rId29"/>
    <p:sldId id="269" r:id="rId30"/>
    <p:sldId id="310" r:id="rId31"/>
    <p:sldId id="313" r:id="rId32"/>
    <p:sldId id="312" r:id="rId33"/>
    <p:sldId id="311" r:id="rId34"/>
    <p:sldId id="309" r:id="rId35"/>
    <p:sldId id="271" r:id="rId36"/>
    <p:sldId id="333" r:id="rId37"/>
    <p:sldId id="272" r:id="rId38"/>
    <p:sldId id="331" r:id="rId39"/>
    <p:sldId id="332" r:id="rId40"/>
    <p:sldId id="300" r:id="rId41"/>
    <p:sldId id="334" r:id="rId42"/>
    <p:sldId id="274" r:id="rId43"/>
    <p:sldId id="314" r:id="rId44"/>
    <p:sldId id="346" r:id="rId45"/>
    <p:sldId id="347" r:id="rId46"/>
    <p:sldId id="348" r:id="rId47"/>
    <p:sldId id="343" r:id="rId48"/>
    <p:sldId id="344" r:id="rId49"/>
    <p:sldId id="345" r:id="rId50"/>
    <p:sldId id="318" r:id="rId51"/>
    <p:sldId id="319" r:id="rId52"/>
    <p:sldId id="275" r:id="rId53"/>
    <p:sldId id="276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E5A1C-67EA-4A66-A8A2-0E972CA9E8D5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631E9-A965-4028-8825-0997DECD8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5718-D609-43FD-9A1B-6E48CABFE01E}" type="datetimeFigureOut">
              <a:rPr lang="ko-KR" altLang="en-US" smtClean="0"/>
              <a:pPr/>
              <a:t>2015-03-02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D32C-6032-45E8-92A7-0EAB334FA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642910" y="2500306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5400" dirty="0" smtClean="0"/>
              <a:t>제재</a:t>
            </a:r>
            <a:r>
              <a:rPr lang="en-US" altLang="ko-KR" sz="5400" dirty="0" smtClean="0"/>
              <a:t>  </a:t>
            </a:r>
            <a:r>
              <a:rPr lang="ko-KR" altLang="en-US" sz="5400" dirty="0" smtClean="0"/>
              <a:t>및 공정관리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이상재</a:t>
            </a:r>
          </a:p>
        </p:txBody>
      </p:sp>
      <p:pic>
        <p:nvPicPr>
          <p:cNvPr id="1026" name="Picture 2" descr="Figure 8.  Tilted trees produce reaction wood in an effort to straighten up; gymnosperms produce compression wood on the tilt side of the tree, whereas angiosperms produce tension wood on the side opposite the til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75" y="2071679"/>
            <a:ext cx="8550905" cy="383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이상재</a:t>
            </a:r>
          </a:p>
        </p:txBody>
      </p:sp>
      <p:pic>
        <p:nvPicPr>
          <p:cNvPr id="64514" name="Picture 2" descr="http://www.treedictionary.com/DICT2003/IMAGES/PINE%20COMPRESSION%20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400425" cy="4305300"/>
          </a:xfrm>
          <a:prstGeom prst="rect">
            <a:avLst/>
          </a:prstGeom>
          <a:noFill/>
        </p:spPr>
      </p:pic>
      <p:pic>
        <p:nvPicPr>
          <p:cNvPr id="64516" name="Picture 4" descr="http://www.treedictionary.com/DICT2003/IMAGES/reaction%20wood%20ash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143404" cy="4309557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5877272"/>
            <a:ext cx="7772400" cy="8103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굴림" charset="-127"/>
                <a:cs typeface="+mj-cs"/>
              </a:rPr>
              <a:t>인장이상재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굴림" charset="-127"/>
                <a:cs typeface="+mj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굴림" charset="-127"/>
                <a:cs typeface="+mj-cs"/>
              </a:rPr>
              <a:t>활엽수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굴림" charset="-127"/>
                <a:cs typeface="+mj-cs"/>
              </a:rPr>
              <a:t>)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굴림" charset="-127"/>
                <a:cs typeface="+mj-cs"/>
              </a:rPr>
              <a:t>와 압축이상재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굴림" charset="-127"/>
                <a:cs typeface="+mj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굴림" charset="-127"/>
                <a:cs typeface="+mj-cs"/>
              </a:rPr>
              <a:t>침엽수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굴림" charset="-127"/>
                <a:cs typeface="+mj-cs"/>
              </a:rPr>
              <a:t>)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굴림" charset="-127"/>
              <a:cs typeface="+mj-cs"/>
            </a:endParaRPr>
          </a:p>
        </p:txBody>
      </p:sp>
      <p:pic>
        <p:nvPicPr>
          <p:cNvPr id="7" name="Picture 5" descr="~AUT0002"/>
          <p:cNvPicPr>
            <a:picLocks noChangeAspect="1" noChangeArrowheads="1"/>
          </p:cNvPicPr>
          <p:nvPr/>
        </p:nvPicPr>
        <p:blipFill>
          <a:blip r:embed="rId4" cstate="print"/>
          <a:srcRect r="12308"/>
          <a:stretch>
            <a:fillRect/>
          </a:stretch>
        </p:blipFill>
        <p:spPr bwMode="auto">
          <a:xfrm>
            <a:off x="6156176" y="3933056"/>
            <a:ext cx="1728192" cy="19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1187624" y="188640"/>
            <a:ext cx="3062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압축이상재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5" name="Picture 5" descr="~AUT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13342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tension w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429000"/>
            <a:ext cx="4133287" cy="2747813"/>
          </a:xfrm>
          <a:prstGeom prst="rect">
            <a:avLst/>
          </a:prstGeom>
        </p:spPr>
      </p:pic>
      <p:sp>
        <p:nvSpPr>
          <p:cNvPr id="8" name="제목 3"/>
          <p:cNvSpPr txBox="1">
            <a:spLocks/>
          </p:cNvSpPr>
          <p:nvPr/>
        </p:nvSpPr>
        <p:spPr>
          <a:xfrm>
            <a:off x="971600" y="1916832"/>
            <a:ext cx="3062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인장이상재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9" name="아래쪽 화살표 8"/>
          <p:cNvSpPr/>
          <p:nvPr/>
        </p:nvSpPr>
        <p:spPr>
          <a:xfrm>
            <a:off x="2267744" y="285293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꺾인 연결선 10"/>
          <p:cNvCxnSpPr/>
          <p:nvPr/>
        </p:nvCxnSpPr>
        <p:spPr>
          <a:xfrm>
            <a:off x="3563888" y="764704"/>
            <a:ext cx="1008112" cy="720080"/>
          </a:xfrm>
          <a:prstGeom prst="bentConnector3">
            <a:avLst>
              <a:gd name="adj1" fmla="val 50000"/>
            </a:avLst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이상재</a:t>
            </a:r>
          </a:p>
        </p:txBody>
      </p:sp>
      <p:pic>
        <p:nvPicPr>
          <p:cNvPr id="63490" name="Picture 2" descr="http://www.stephanwoodworking.com/Pictures/TreesAndLumber/StressInWo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357586" cy="5531284"/>
          </a:xfrm>
          <a:prstGeom prst="rect">
            <a:avLst/>
          </a:prstGeom>
          <a:noFill/>
        </p:spPr>
      </p:pic>
      <p:pic>
        <p:nvPicPr>
          <p:cNvPr id="63492" name="Picture 4" descr="http://woodzone.com/Merchant2/images/woods/reaction_woo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4067175" cy="542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미성숙재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840760" cy="435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할렬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9" descr="Wood Defect checking 2"/>
          <p:cNvPicPr>
            <a:picLocks noChangeAspect="1" noChangeArrowheads="1"/>
          </p:cNvPicPr>
          <p:nvPr/>
        </p:nvPicPr>
        <p:blipFill>
          <a:blip r:embed="rId2" cstate="print"/>
          <a:srcRect b="37392"/>
          <a:stretch>
            <a:fillRect/>
          </a:stretch>
        </p:blipFill>
        <p:spPr>
          <a:xfrm>
            <a:off x="1071538" y="1428736"/>
            <a:ext cx="7014814" cy="500066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0.tqn.com/d/forestry/1/0/d/s/ring_shak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35715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분할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(Split)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5" descr="Wood Defect Split"/>
          <p:cNvPicPr>
            <a:picLocks noChangeAspect="1" noChangeArrowheads="1"/>
          </p:cNvPicPr>
          <p:nvPr/>
        </p:nvPicPr>
        <p:blipFill>
          <a:blip r:embed="rId2" cstate="print"/>
          <a:srcRect b="16891"/>
          <a:stretch>
            <a:fillRect/>
          </a:stretch>
        </p:blipFill>
        <p:spPr>
          <a:xfrm>
            <a:off x="357158" y="1643050"/>
            <a:ext cx="8380897" cy="464347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</a:t>
            </a:r>
          </a:p>
        </p:txBody>
      </p:sp>
      <p:pic>
        <p:nvPicPr>
          <p:cNvPr id="7" name="Picture 8" descr="Wood Defect chec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428736"/>
            <a:ext cx="7240181" cy="471490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결점</a:t>
            </a:r>
          </a:p>
        </p:txBody>
      </p:sp>
      <p:pic>
        <p:nvPicPr>
          <p:cNvPr id="1026" name="Picture 2" descr="http://classes.mst.edu/civeng120/lessons/wood/saw_patterns/defec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705484"/>
            <a:ext cx="4799456" cy="58550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60722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폭굽음</a:t>
            </a:r>
            <a:r>
              <a:rPr lang="ko-KR" altLang="en-US" b="1" dirty="0" smtClean="0"/>
              <a:t> 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58082" y="364331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뒤틀림 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72330" y="11429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길이굽음</a:t>
            </a:r>
            <a:r>
              <a:rPr lang="ko-KR" altLang="en-US" b="1" dirty="0" smtClean="0"/>
              <a:t> 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235743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 </a:t>
            </a:r>
            <a:r>
              <a:rPr lang="ko-KR" altLang="en-US" b="1" dirty="0" err="1" smtClean="0"/>
              <a:t>측면굽음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IMG_3904_acceu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0" y="4165600"/>
            <a:ext cx="35877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small%20f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513" y="-26988"/>
            <a:ext cx="3019425" cy="29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885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2000" b="1" u="sng" smtClean="0">
                <a:ea typeface="굴림" charset="-127"/>
              </a:rPr>
              <a:t>Terminology and Classification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676400" y="20574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400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31775" y="1393825"/>
            <a:ext cx="5414963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i="1" dirty="0" smtClean="0">
                <a:ea typeface="굴림" charset="-127"/>
              </a:rPr>
              <a:t>Wood </a:t>
            </a:r>
            <a:r>
              <a:rPr lang="en-US" altLang="ko-KR" b="1" i="1" dirty="0">
                <a:ea typeface="굴림" charset="-127"/>
              </a:rPr>
              <a:t/>
            </a:r>
            <a:br>
              <a:rPr lang="en-US" altLang="ko-KR" b="1" i="1" dirty="0">
                <a:ea typeface="굴림" charset="-127"/>
              </a:rPr>
            </a:br>
            <a:r>
              <a:rPr lang="en-US" altLang="ko-KR" dirty="0">
                <a:ea typeface="굴림" charset="-127"/>
              </a:rPr>
              <a:t>Hard fibrous substance lying beneath the bark of trees.</a:t>
            </a:r>
            <a:endParaRPr lang="en-US" altLang="ko-KR" b="1" i="1" dirty="0">
              <a:ea typeface="굴림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b="1" i="1" dirty="0">
                <a:ea typeface="굴림" charset="-127"/>
              </a:rPr>
              <a:t>Lumber 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r>
              <a:rPr lang="en-US" altLang="ko-KR" dirty="0">
                <a:ea typeface="굴림" charset="-127"/>
              </a:rPr>
              <a:t>Wood that has been sawn into construction members.</a:t>
            </a:r>
          </a:p>
          <a:p>
            <a:pPr>
              <a:spcBef>
                <a:spcPct val="50000"/>
              </a:spcBef>
            </a:pPr>
            <a:r>
              <a:rPr lang="en-US" altLang="ko-KR" b="1" i="1" dirty="0">
                <a:ea typeface="굴림" charset="-127"/>
              </a:rPr>
              <a:t>Timber </a:t>
            </a:r>
            <a:r>
              <a:rPr lang="en-US" altLang="ko-KR" dirty="0">
                <a:ea typeface="굴림" charset="-127"/>
              </a:rPr>
              <a:t/>
            </a:r>
            <a:br>
              <a:rPr lang="en-US" altLang="ko-KR" dirty="0">
                <a:ea typeface="굴림" charset="-127"/>
              </a:rPr>
            </a:br>
            <a:r>
              <a:rPr lang="en-US" altLang="ko-KR" dirty="0">
                <a:ea typeface="굴림" charset="-127"/>
              </a:rPr>
              <a:t>Lumber that is five inches or larger in its least </a:t>
            </a:r>
            <a:r>
              <a:rPr lang="en-US" altLang="ko-KR" sz="1600" dirty="0">
                <a:ea typeface="굴림" charset="-127"/>
              </a:rPr>
              <a:t>dimension.</a:t>
            </a:r>
            <a:endParaRPr lang="en-US" altLang="ko-KR" sz="1600" b="1" i="1" dirty="0">
              <a:ea typeface="굴림" charset="-127"/>
            </a:endParaRPr>
          </a:p>
        </p:txBody>
      </p:sp>
      <p:pic>
        <p:nvPicPr>
          <p:cNvPr id="9223" name="Picture 8" descr="lumber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06900"/>
            <a:ext cx="32654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결점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3636" y="607220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/>
              <a:t>폭굽음</a:t>
            </a:r>
            <a:r>
              <a:rPr lang="ko-KR" altLang="en-US" sz="2800" b="1" dirty="0" smtClean="0"/>
              <a:t> </a:t>
            </a:r>
            <a:endParaRPr lang="ko-KR" altLang="en-US" sz="2800" b="1" dirty="0"/>
          </a:p>
        </p:txBody>
      </p:sp>
      <p:pic>
        <p:nvPicPr>
          <p:cNvPr id="84994" name="Picture 2" descr="http://www.leancrew.com/all-this/images2010/2by4-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62005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35715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결점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3636" y="607220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/>
              <a:t>측면굽음</a:t>
            </a:r>
            <a:r>
              <a:rPr lang="ko-KR" altLang="en-US" sz="2800" b="1" dirty="0" smtClean="0"/>
              <a:t> </a:t>
            </a:r>
            <a:endParaRPr lang="ko-KR" altLang="en-US" sz="2800" b="1" dirty="0"/>
          </a:p>
        </p:txBody>
      </p:sp>
      <p:pic>
        <p:nvPicPr>
          <p:cNvPr id="86018" name="Picture 2" descr="badly warped lu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28"/>
            <a:ext cx="2214578" cy="633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107504" y="476672"/>
            <a:ext cx="8858280" cy="550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원목의 구분</a:t>
            </a:r>
            <a:endParaRPr kumimoji="0" lang="en-US" altLang="ko-KR" sz="123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3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900" dirty="0" smtClean="0">
                <a:latin typeface="+mj-lt"/>
                <a:ea typeface="+mj-ea"/>
                <a:cs typeface="+mj-cs"/>
              </a:rPr>
              <a:t>(</a:t>
            </a:r>
            <a:r>
              <a:rPr lang="ko-KR" altLang="en-US" sz="6900" dirty="0" smtClean="0">
                <a:latin typeface="+mj-lt"/>
                <a:ea typeface="+mj-ea"/>
                <a:cs typeface="+mj-cs"/>
              </a:rPr>
              <a:t>국립산림과학원 고시 </a:t>
            </a:r>
            <a:r>
              <a:rPr lang="en-US" altLang="ko-KR" sz="6900" dirty="0" smtClean="0">
                <a:latin typeface="+mj-lt"/>
                <a:ea typeface="+mj-ea"/>
                <a:cs typeface="+mj-cs"/>
              </a:rPr>
              <a:t>2013- 2</a:t>
            </a:r>
            <a:r>
              <a:rPr lang="ko-KR" altLang="en-US" sz="6900" dirty="0" smtClean="0">
                <a:latin typeface="+mj-lt"/>
                <a:ea typeface="+mj-ea"/>
                <a:cs typeface="+mj-cs"/>
              </a:rPr>
              <a:t>호</a:t>
            </a:r>
            <a:r>
              <a:rPr lang="en-US" altLang="ko-KR" sz="6900" dirty="0" smtClean="0">
                <a:latin typeface="+mj-lt"/>
                <a:ea typeface="+mj-ea"/>
                <a:cs typeface="+mj-cs"/>
              </a:rPr>
              <a:t>)</a:t>
            </a:r>
            <a:endParaRPr lang="ko-KR" altLang="en-US" sz="800" dirty="0" smtClean="0"/>
          </a:p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9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9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1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7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특용재급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문화재보수</a:t>
            </a: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공예품</a:t>
            </a: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단판</a:t>
            </a:r>
            <a:endParaRPr kumimoji="0" lang="en-US" altLang="ko-K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1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sz="7400" dirty="0" smtClean="0">
                <a:latin typeface="+mj-lt"/>
                <a:ea typeface="+mj-ea"/>
                <a:cs typeface="+mj-cs"/>
              </a:rPr>
              <a:t>1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등급 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: </a:t>
            </a:r>
            <a:r>
              <a:rPr lang="ko-KR" altLang="en-US" sz="7400" dirty="0" err="1" smtClean="0">
                <a:latin typeface="+mj-lt"/>
                <a:ea typeface="+mj-ea"/>
                <a:cs typeface="+mj-cs"/>
              </a:rPr>
              <a:t>대단면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2/3</a:t>
            </a:r>
            <a:r>
              <a:rPr lang="ko-KR" altLang="en-US" sz="7400" dirty="0" err="1" smtClean="0">
                <a:latin typeface="+mj-lt"/>
                <a:ea typeface="+mj-ea"/>
                <a:cs typeface="+mj-cs"/>
              </a:rPr>
              <a:t>종구조재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,  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가구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내장재</a:t>
            </a:r>
            <a:endParaRPr lang="en-US" altLang="ko-KR" sz="7400" dirty="0" smtClean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1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등급 </a:t>
            </a: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1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종</a:t>
            </a: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ko-KR" altLang="en-US" sz="7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데크</a:t>
            </a: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내장</a:t>
            </a: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가구</a:t>
            </a: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7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공예재</a:t>
            </a:r>
            <a:endParaRPr kumimoji="0" lang="en-US" altLang="ko-K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1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sz="7400" dirty="0" smtClean="0">
                <a:latin typeface="+mj-lt"/>
                <a:ea typeface="+mj-ea"/>
                <a:cs typeface="+mj-cs"/>
              </a:rPr>
              <a:t>3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등급 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: 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제재가능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7400" dirty="0" err="1" smtClean="0">
                <a:latin typeface="+mj-lt"/>
                <a:ea typeface="+mj-ea"/>
                <a:cs typeface="+mj-cs"/>
              </a:rPr>
              <a:t>신탄재</a:t>
            </a:r>
            <a:endParaRPr lang="en-US" altLang="ko-KR" sz="7400" dirty="0" smtClean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1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7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원주재급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서까래</a:t>
            </a:r>
            <a:r>
              <a:rPr kumimoji="0" lang="en-US" altLang="ko-KR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조경용재</a:t>
            </a:r>
            <a:endParaRPr kumimoji="0" lang="en-US" altLang="ko-K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1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ko-KR" altLang="en-US" sz="7400" dirty="0" err="1" smtClean="0">
                <a:latin typeface="+mj-lt"/>
                <a:ea typeface="+mj-ea"/>
                <a:cs typeface="+mj-cs"/>
              </a:rPr>
              <a:t>원료재급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: </a:t>
            </a:r>
            <a:r>
              <a:rPr lang="ko-KR" altLang="en-US" sz="7400" dirty="0" err="1" smtClean="0">
                <a:latin typeface="+mj-lt"/>
                <a:ea typeface="+mj-ea"/>
                <a:cs typeface="+mj-cs"/>
              </a:rPr>
              <a:t>가설재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표고골목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칩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보드</a:t>
            </a:r>
            <a:r>
              <a:rPr lang="en-US" altLang="ko-KR" sz="7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7400" dirty="0" smtClean="0">
                <a:latin typeface="+mj-lt"/>
                <a:ea typeface="+mj-ea"/>
                <a:cs typeface="+mj-cs"/>
              </a:rPr>
              <a:t>펄프</a:t>
            </a:r>
            <a:endParaRPr kumimoji="0" lang="en-US" altLang="ko-K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3250" name="Picture 2" descr="http://mediad.publicbroadcasting.net/p/klcc/files/201310/log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3" y="2571744"/>
            <a:ext cx="353389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PRUCE LO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40" y="0"/>
            <a:ext cx="9162240" cy="5230114"/>
          </a:xfrm>
          <a:prstGeom prst="rect">
            <a:avLst/>
          </a:prstGeom>
          <a:noFill/>
        </p:spPr>
      </p:pic>
      <p:pic>
        <p:nvPicPr>
          <p:cNvPr id="81924" name="Picture 4" descr="SPF-GRAD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428596" y="357166"/>
            <a:ext cx="8429684" cy="607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5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3500" u="sng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0" u="sng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원목의 재적계산 </a:t>
            </a:r>
            <a:endParaRPr kumimoji="0" lang="en-US" altLang="ko-KR" sz="16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5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800" dirty="0" smtClean="0">
                <a:latin typeface="+mj-lt"/>
                <a:ea typeface="+mj-ea"/>
                <a:cs typeface="+mj-cs"/>
              </a:rPr>
              <a:t>  </a:t>
            </a:r>
            <a:r>
              <a:rPr lang="ko-KR" altLang="en-US" sz="12800" dirty="0" smtClean="0">
                <a:latin typeface="+mj-lt"/>
                <a:ea typeface="+mj-ea"/>
                <a:cs typeface="+mj-cs"/>
              </a:rPr>
              <a:t>문</a:t>
            </a:r>
            <a:r>
              <a:rPr lang="en-US" altLang="ko-KR" sz="12800" dirty="0" smtClean="0">
                <a:latin typeface="+mj-lt"/>
                <a:ea typeface="+mj-ea"/>
                <a:cs typeface="+mj-cs"/>
              </a:rPr>
              <a:t>) </a:t>
            </a: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800" dirty="0" smtClean="0">
                <a:latin typeface="+mj-lt"/>
                <a:ea typeface="+mj-ea"/>
                <a:cs typeface="+mj-cs"/>
              </a:rPr>
              <a:t>      1. </a:t>
            </a:r>
            <a:r>
              <a:rPr lang="ko-KR" altLang="en-US" sz="12800" dirty="0" smtClean="0">
                <a:latin typeface="+mj-lt"/>
                <a:ea typeface="+mj-ea"/>
                <a:cs typeface="+mj-cs"/>
              </a:rPr>
              <a:t>길이가 </a:t>
            </a:r>
            <a:r>
              <a:rPr lang="en-US" altLang="ko-KR" sz="12800" dirty="0" smtClean="0">
                <a:latin typeface="+mj-lt"/>
                <a:ea typeface="+mj-ea"/>
                <a:cs typeface="+mj-cs"/>
              </a:rPr>
              <a:t>4.5m,  </a:t>
            </a:r>
            <a:r>
              <a:rPr lang="ko-KR" altLang="en-US" sz="12800" dirty="0" smtClean="0">
                <a:latin typeface="+mj-lt"/>
                <a:ea typeface="+mj-ea"/>
                <a:cs typeface="+mj-cs"/>
              </a:rPr>
              <a:t>지름이</a:t>
            </a:r>
            <a:r>
              <a:rPr lang="en-US" altLang="ko-KR" sz="12800" dirty="0" smtClean="0">
                <a:latin typeface="+mj-lt"/>
                <a:ea typeface="+mj-ea"/>
                <a:cs typeface="+mj-cs"/>
              </a:rPr>
              <a:t> 30cm</a:t>
            </a: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800" dirty="0" smtClean="0">
                <a:latin typeface="+mj-lt"/>
                <a:ea typeface="+mj-ea"/>
                <a:cs typeface="+mj-cs"/>
              </a:rPr>
              <a:t>         </a:t>
            </a:r>
            <a:r>
              <a:rPr lang="ko-KR" altLang="en-US" sz="12800" dirty="0" smtClean="0">
                <a:latin typeface="+mj-lt"/>
                <a:ea typeface="+mj-ea"/>
                <a:cs typeface="+mj-cs"/>
              </a:rPr>
              <a:t>인</a:t>
            </a:r>
            <a:r>
              <a:rPr lang="en-US" altLang="ko-KR" sz="128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12800" dirty="0" smtClean="0">
                <a:latin typeface="+mj-lt"/>
                <a:ea typeface="+mj-ea"/>
                <a:cs typeface="+mj-cs"/>
              </a:rPr>
              <a:t>원목의 재적은</a:t>
            </a:r>
            <a:r>
              <a:rPr lang="en-US" altLang="ko-KR" sz="12800" dirty="0" smtClean="0"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800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12800" dirty="0" smtClean="0">
                <a:latin typeface="+mj-lt"/>
                <a:ea typeface="+mj-ea"/>
                <a:cs typeface="+mj-cs"/>
              </a:rPr>
              <a:t>      2. </a:t>
            </a:r>
            <a:r>
              <a:rPr lang="ko-KR" altLang="en-US" sz="12800" dirty="0" smtClean="0"/>
              <a:t>길이가 </a:t>
            </a:r>
            <a:r>
              <a:rPr lang="en-US" altLang="ko-KR" sz="12800" dirty="0" smtClean="0"/>
              <a:t>6.9m,  </a:t>
            </a:r>
            <a:r>
              <a:rPr lang="ko-KR" altLang="en-US" sz="12800" dirty="0" smtClean="0"/>
              <a:t>지름이</a:t>
            </a:r>
            <a:r>
              <a:rPr lang="en-US" altLang="ko-KR" sz="12800" dirty="0" smtClean="0"/>
              <a:t> 30cm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12800" dirty="0" smtClean="0"/>
              <a:t>         </a:t>
            </a:r>
            <a:r>
              <a:rPr lang="ko-KR" altLang="en-US" sz="12800" dirty="0" smtClean="0"/>
              <a:t>인</a:t>
            </a:r>
            <a:r>
              <a:rPr lang="en-US" altLang="ko-KR" sz="12800" dirty="0" smtClean="0"/>
              <a:t> </a:t>
            </a:r>
            <a:r>
              <a:rPr lang="ko-KR" altLang="en-US" sz="12800" dirty="0" smtClean="0"/>
              <a:t>원목의 재적은</a:t>
            </a:r>
            <a:r>
              <a:rPr lang="en-US" altLang="ko-KR" sz="12800" dirty="0" smtClean="0"/>
              <a:t>?</a:t>
            </a:r>
          </a:p>
          <a:p>
            <a:pPr lvl="0">
              <a:spcBef>
                <a:spcPct val="0"/>
              </a:spcBef>
              <a:defRPr/>
            </a:pPr>
            <a:endParaRPr lang="en-US" altLang="ko-KR" sz="12800" dirty="0" smtClean="0"/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12800" dirty="0" smtClean="0"/>
              <a:t>      3. </a:t>
            </a:r>
            <a:r>
              <a:rPr lang="ko-KR" altLang="en-US" sz="12800" dirty="0" smtClean="0"/>
              <a:t>낙엽송 길이가 </a:t>
            </a:r>
            <a:r>
              <a:rPr lang="en-US" altLang="ko-KR" sz="12800" dirty="0" smtClean="0"/>
              <a:t>4.5m,  </a:t>
            </a:r>
            <a:r>
              <a:rPr lang="ko-KR" altLang="en-US" sz="12800" dirty="0" smtClean="0"/>
              <a:t>지름이</a:t>
            </a:r>
            <a:r>
              <a:rPr lang="en-US" altLang="ko-KR" sz="12800" dirty="0" smtClean="0"/>
              <a:t> 30cm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12800" dirty="0" smtClean="0"/>
              <a:t>         </a:t>
            </a:r>
            <a:r>
              <a:rPr lang="ko-KR" altLang="en-US" sz="12800" dirty="0" smtClean="0"/>
              <a:t>인</a:t>
            </a:r>
            <a:r>
              <a:rPr lang="en-US" altLang="ko-KR" sz="12800" dirty="0" smtClean="0"/>
              <a:t> </a:t>
            </a:r>
            <a:r>
              <a:rPr lang="ko-KR" altLang="en-US" sz="12800" dirty="0" smtClean="0"/>
              <a:t>원목의 재적은</a:t>
            </a:r>
            <a:r>
              <a:rPr lang="en-US" altLang="ko-KR" sz="12800" dirty="0" smtClean="0"/>
              <a:t>?</a:t>
            </a:r>
          </a:p>
          <a:p>
            <a:pPr lvl="0">
              <a:spcBef>
                <a:spcPct val="0"/>
              </a:spcBef>
              <a:defRPr/>
            </a:pPr>
            <a:endParaRPr lang="en-US" altLang="ko-KR" sz="12800" dirty="0" smtClean="0"/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357158" y="500042"/>
            <a:ext cx="8229600" cy="607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원목의</a:t>
            </a:r>
            <a:r>
              <a:rPr kumimoji="0" lang="en-US" altLang="ko-KR" sz="16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품등기준</a:t>
            </a:r>
            <a:endParaRPr kumimoji="0" lang="en-US" altLang="ko-KR" sz="16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ko-KR" altLang="en-US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지름</a:t>
            </a:r>
            <a:endParaRPr kumimoji="0" lang="en-US" altLang="ko-KR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ko-KR" sz="16000" dirty="0" smtClean="0">
                <a:latin typeface="+mj-lt"/>
                <a:ea typeface="+mj-ea"/>
                <a:cs typeface="+mj-cs"/>
              </a:rPr>
              <a:t>   </a:t>
            </a:r>
            <a:r>
              <a:rPr lang="ko-KR" altLang="en-US" sz="16000" dirty="0" err="1" smtClean="0">
                <a:latin typeface="+mj-lt"/>
                <a:ea typeface="+mj-ea"/>
                <a:cs typeface="+mj-cs"/>
              </a:rPr>
              <a:t>재장</a:t>
            </a:r>
            <a:endParaRPr lang="en-US" altLang="ko-KR" sz="16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ko-KR" altLang="en-US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옹이</a:t>
            </a:r>
            <a:endParaRPr kumimoji="0" lang="en-US" altLang="ko-KR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ko-KR" sz="16000" dirty="0" smtClean="0">
                <a:latin typeface="+mj-lt"/>
                <a:ea typeface="+mj-ea"/>
                <a:cs typeface="+mj-cs"/>
              </a:rPr>
              <a:t>   </a:t>
            </a:r>
            <a:r>
              <a:rPr lang="ko-KR" altLang="en-US" sz="16000" dirty="0" err="1" smtClean="0">
                <a:latin typeface="+mj-lt"/>
                <a:ea typeface="+mj-ea"/>
                <a:cs typeface="+mj-cs"/>
              </a:rPr>
              <a:t>할렬</a:t>
            </a:r>
            <a:r>
              <a:rPr lang="en-US" altLang="ko-KR" sz="16000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0" dirty="0" smtClean="0">
                <a:latin typeface="+mj-lt"/>
                <a:ea typeface="+mj-ea"/>
                <a:cs typeface="+mj-cs"/>
              </a:rPr>
              <a:t>윤할</a:t>
            </a:r>
            <a:endParaRPr lang="en-US" altLang="ko-KR" sz="16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ko-KR" altLang="en-US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굽음</a:t>
            </a:r>
            <a:endParaRPr kumimoji="0" lang="en-US" altLang="ko-KR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ko-KR" altLang="en-US" sz="16000" dirty="0" smtClean="0">
                <a:latin typeface="+mj-lt"/>
                <a:ea typeface="+mj-ea"/>
                <a:cs typeface="+mj-cs"/>
              </a:rPr>
              <a:t>   썩음</a:t>
            </a:r>
            <a:endParaRPr lang="en-US" altLang="ko-KR" sz="16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ko-KR" altLang="en-US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기타결점 </a:t>
            </a:r>
            <a:endParaRPr kumimoji="0" lang="en-US" altLang="ko-KR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ko-KR" sz="5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428596" y="571480"/>
            <a:ext cx="8429684" cy="607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5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3500" u="sng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7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7600" u="sng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원목의 결점측정 </a:t>
            </a:r>
            <a:endParaRPr kumimoji="0" lang="en-US" altLang="ko-KR" sz="17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35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800" dirty="0" smtClean="0">
                <a:latin typeface="+mj-lt"/>
                <a:ea typeface="+mj-ea"/>
                <a:cs typeface="+mj-cs"/>
              </a:rPr>
              <a:t>  </a:t>
            </a:r>
            <a:r>
              <a:rPr lang="ko-KR" altLang="en-US" sz="12800" dirty="0" smtClean="0">
                <a:latin typeface="+mj-lt"/>
                <a:ea typeface="+mj-ea"/>
                <a:cs typeface="+mj-cs"/>
              </a:rPr>
              <a:t>문</a:t>
            </a:r>
            <a:r>
              <a:rPr lang="en-US" altLang="ko-KR" sz="12800" dirty="0" smtClean="0"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800" dirty="0" smtClean="0">
                <a:latin typeface="+mj-lt"/>
                <a:ea typeface="+mj-ea"/>
                <a:cs typeface="+mj-cs"/>
              </a:rPr>
              <a:t>  1. </a:t>
            </a:r>
            <a:r>
              <a:rPr lang="ko-KR" altLang="en-US" sz="12800" dirty="0" smtClean="0">
                <a:latin typeface="+mj-lt"/>
                <a:ea typeface="+mj-ea"/>
                <a:cs typeface="+mj-cs"/>
              </a:rPr>
              <a:t>죽은 옹이의 지름이 </a:t>
            </a:r>
            <a:r>
              <a:rPr lang="en-US" altLang="ko-KR" sz="12800" dirty="0" smtClean="0">
                <a:latin typeface="+mj-lt"/>
                <a:ea typeface="+mj-ea"/>
                <a:cs typeface="+mj-cs"/>
              </a:rPr>
              <a:t>45mm </a:t>
            </a:r>
            <a:r>
              <a:rPr lang="ko-KR" altLang="en-US" sz="12800" dirty="0" smtClean="0">
                <a:latin typeface="+mj-lt"/>
                <a:ea typeface="+mj-ea"/>
                <a:cs typeface="+mj-cs"/>
              </a:rPr>
              <a:t>라면 결점</a:t>
            </a:r>
            <a:endParaRPr lang="en-US" altLang="ko-KR" sz="1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800" dirty="0" smtClean="0">
                <a:latin typeface="+mj-lt"/>
                <a:ea typeface="+mj-ea"/>
                <a:cs typeface="+mj-cs"/>
              </a:rPr>
              <a:t>     </a:t>
            </a:r>
            <a:r>
              <a:rPr lang="ko-KR" altLang="en-US" sz="12800" dirty="0" smtClean="0">
                <a:latin typeface="+mj-lt"/>
                <a:ea typeface="+mj-ea"/>
                <a:cs typeface="+mj-cs"/>
              </a:rPr>
              <a:t>의 크기</a:t>
            </a:r>
            <a:r>
              <a:rPr lang="en-US" altLang="ko-KR" sz="12800" dirty="0" smtClean="0"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800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12800" dirty="0" smtClean="0">
                <a:latin typeface="+mj-lt"/>
                <a:ea typeface="+mj-ea"/>
                <a:cs typeface="+mj-cs"/>
              </a:rPr>
              <a:t>  2. </a:t>
            </a:r>
            <a:r>
              <a:rPr lang="ko-KR" altLang="en-US" sz="12800" dirty="0" err="1" smtClean="0">
                <a:latin typeface="+mj-lt"/>
                <a:ea typeface="+mj-ea"/>
                <a:cs typeface="+mj-cs"/>
              </a:rPr>
              <a:t>윤할이</a:t>
            </a:r>
            <a:r>
              <a:rPr lang="ko-KR" altLang="en-US" sz="1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12800" dirty="0" smtClean="0">
                <a:latin typeface="+mj-lt"/>
                <a:ea typeface="+mj-ea"/>
                <a:cs typeface="+mj-cs"/>
              </a:rPr>
              <a:t>30mm, </a:t>
            </a:r>
            <a:r>
              <a:rPr lang="en-US" altLang="ko-KR" sz="12800" dirty="0" smtClean="0"/>
              <a:t>90mm </a:t>
            </a:r>
            <a:r>
              <a:rPr lang="ko-KR" altLang="en-US" sz="12800" dirty="0" smtClean="0"/>
              <a:t>두 개가 있고 같은 </a:t>
            </a:r>
            <a:endParaRPr lang="en-US" altLang="ko-KR" sz="12800" dirty="0" smtClean="0"/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12800" dirty="0" smtClean="0"/>
              <a:t>     단면과 서로 다른 단면에 있는 경우 크기</a:t>
            </a:r>
            <a:r>
              <a:rPr lang="en-US" altLang="ko-KR" sz="12800" dirty="0" smtClean="0"/>
              <a:t>?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lang="en-US" altLang="ko-KR" sz="12800" dirty="0" smtClean="0"/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12800" dirty="0" smtClean="0"/>
              <a:t>  3. </a:t>
            </a:r>
            <a:r>
              <a:rPr lang="ko-KR" altLang="en-US" sz="12800" dirty="0" smtClean="0"/>
              <a:t>굽음이 각각 </a:t>
            </a:r>
            <a:r>
              <a:rPr lang="en-US" altLang="ko-KR" sz="12800" dirty="0" smtClean="0"/>
              <a:t>10, 20, 30, 40mm </a:t>
            </a:r>
            <a:r>
              <a:rPr lang="ko-KR" altLang="en-US" sz="12800" dirty="0" smtClean="0"/>
              <a:t>라면</a:t>
            </a:r>
            <a:r>
              <a:rPr lang="en-US" altLang="ko-KR" sz="12800" dirty="0" smtClean="0"/>
              <a:t> </a:t>
            </a:r>
            <a:r>
              <a:rPr lang="ko-KR" altLang="en-US" sz="12800" dirty="0" smtClean="0"/>
              <a:t>굽음</a:t>
            </a:r>
            <a:endParaRPr lang="en-US" altLang="ko-KR" sz="12800" dirty="0" smtClean="0"/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12800" dirty="0" smtClean="0"/>
              <a:t>     </a:t>
            </a:r>
            <a:r>
              <a:rPr lang="ko-KR" altLang="en-US" sz="12800" dirty="0" smtClean="0"/>
              <a:t>의 크기는</a:t>
            </a:r>
            <a:r>
              <a:rPr lang="en-US" altLang="ko-KR" sz="12800" dirty="0" smtClean="0"/>
              <a:t>?</a:t>
            </a:r>
          </a:p>
          <a:p>
            <a:pPr lvl="0">
              <a:spcBef>
                <a:spcPct val="0"/>
              </a:spcBef>
              <a:defRPr/>
            </a:pPr>
            <a:endParaRPr lang="en-US" altLang="ko-KR" sz="12800" dirty="0" smtClean="0"/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8393016" cy="5786478"/>
          </a:xfrm>
        </p:spPr>
        <p:txBody>
          <a:bodyPr>
            <a:normAutofit fontScale="90000"/>
          </a:bodyPr>
          <a:lstStyle/>
          <a:p>
            <a:pPr lvl="0" algn="l">
              <a:buSzPct val="200000"/>
            </a:pPr>
            <a:r>
              <a:rPr lang="ko-KR" altLang="en-US" dirty="0" smtClean="0"/>
              <a:t> </a:t>
            </a:r>
            <a:r>
              <a:rPr lang="en-US" altLang="ko-KR" dirty="0" smtClean="0"/>
              <a:t>      </a:t>
            </a:r>
            <a:br>
              <a:rPr lang="en-US" altLang="ko-KR" dirty="0" smtClean="0"/>
            </a:br>
            <a:r>
              <a:rPr lang="en-US" altLang="ko-KR" dirty="0" smtClean="0"/>
              <a:t>         </a:t>
            </a:r>
            <a:r>
              <a:rPr lang="ko-KR" altLang="en-US" u="sng" dirty="0" err="1" smtClean="0"/>
              <a:t>제재목의</a:t>
            </a:r>
            <a:r>
              <a:rPr lang="ko-KR" altLang="en-US" u="sng" dirty="0" smtClean="0"/>
              <a:t> 구분</a:t>
            </a:r>
            <a:r>
              <a:rPr lang="en-US" altLang="ko-KR" u="sng" dirty="0" smtClean="0"/>
              <a:t>(</a:t>
            </a:r>
            <a:r>
              <a:rPr lang="ko-KR" altLang="en-US" u="sng" dirty="0" smtClean="0"/>
              <a:t>용도</a:t>
            </a:r>
            <a:r>
              <a:rPr lang="en-US" altLang="ko-KR" u="sng" dirty="0" smtClean="0"/>
              <a:t>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</a:t>
            </a:r>
            <a:r>
              <a:rPr lang="en-US" altLang="ko-KR" sz="4000" dirty="0" smtClean="0"/>
              <a:t>- </a:t>
            </a:r>
            <a:r>
              <a:rPr lang="ko-KR" altLang="en-US" sz="4000" dirty="0" smtClean="0"/>
              <a:t>수장용재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> - </a:t>
            </a:r>
            <a:r>
              <a:rPr lang="ko-KR" altLang="en-US" sz="4000" dirty="0" smtClean="0"/>
              <a:t>구조용재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>    : KS F 3020</a:t>
            </a:r>
            <a:br>
              <a:rPr lang="en-US" altLang="ko-KR" sz="4000" dirty="0" smtClean="0"/>
            </a:br>
            <a:r>
              <a:rPr lang="en-US" altLang="ko-KR" sz="4000" dirty="0" smtClean="0"/>
              <a:t>    : </a:t>
            </a:r>
            <a:r>
              <a:rPr lang="ko-KR" altLang="en-US" sz="4000" dirty="0" smtClean="0"/>
              <a:t>국립산림과학원 고시 </a:t>
            </a:r>
            <a:r>
              <a:rPr lang="en-US" altLang="ko-KR" sz="4000" dirty="0" smtClean="0"/>
              <a:t>2013- 2</a:t>
            </a:r>
            <a:r>
              <a:rPr lang="ko-KR" altLang="en-US" sz="4000" dirty="0" smtClean="0"/>
              <a:t>호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>       1</a:t>
            </a:r>
            <a:r>
              <a:rPr lang="ko-KR" altLang="en-US" sz="4000" dirty="0" smtClean="0"/>
              <a:t>종 </a:t>
            </a:r>
            <a:r>
              <a:rPr lang="en-US" altLang="ko-KR" sz="4000" dirty="0" smtClean="0"/>
              <a:t>(</a:t>
            </a:r>
            <a:r>
              <a:rPr lang="ko-KR" altLang="en-US" sz="4000" dirty="0" err="1" smtClean="0"/>
              <a:t>규격재</a:t>
            </a:r>
            <a:r>
              <a:rPr lang="en-US" altLang="ko-KR" sz="4000" dirty="0" smtClean="0"/>
              <a:t>)</a:t>
            </a:r>
            <a:br>
              <a:rPr lang="en-US" altLang="ko-KR" sz="4000" dirty="0" smtClean="0"/>
            </a:br>
            <a:r>
              <a:rPr lang="en-US" altLang="ko-KR" sz="4000" dirty="0" smtClean="0"/>
              <a:t>       2</a:t>
            </a:r>
            <a:r>
              <a:rPr lang="ko-KR" altLang="en-US" sz="4000" dirty="0" smtClean="0"/>
              <a:t>종 </a:t>
            </a:r>
            <a:r>
              <a:rPr lang="en-US" altLang="ko-KR" sz="4000" dirty="0" smtClean="0"/>
              <a:t>(</a:t>
            </a:r>
            <a:r>
              <a:rPr lang="ko-KR" altLang="en-US" sz="4000" dirty="0" err="1" smtClean="0"/>
              <a:t>보재</a:t>
            </a:r>
            <a:r>
              <a:rPr lang="en-US" altLang="ko-KR" sz="4000" dirty="0" smtClean="0"/>
              <a:t>)</a:t>
            </a:r>
            <a:br>
              <a:rPr lang="en-US" altLang="ko-KR" sz="4000" dirty="0" smtClean="0"/>
            </a:br>
            <a:r>
              <a:rPr lang="en-US" altLang="ko-KR" sz="4000" dirty="0" smtClean="0"/>
              <a:t>       3</a:t>
            </a:r>
            <a:r>
              <a:rPr lang="ko-KR" altLang="en-US" sz="4000" dirty="0" smtClean="0"/>
              <a:t>종 </a:t>
            </a:r>
            <a:r>
              <a:rPr lang="en-US" altLang="ko-KR" sz="4000" dirty="0" smtClean="0"/>
              <a:t>(</a:t>
            </a:r>
            <a:r>
              <a:rPr lang="ko-KR" altLang="en-US" sz="4000" dirty="0" err="1" smtClean="0"/>
              <a:t>기둥재</a:t>
            </a:r>
            <a:r>
              <a:rPr lang="en-US" altLang="ko-KR" sz="4000" dirty="0" smtClean="0"/>
              <a:t>)</a:t>
            </a:r>
            <a:br>
              <a:rPr lang="en-US" altLang="ko-KR" sz="4000" dirty="0" smtClean="0"/>
            </a:br>
            <a:r>
              <a:rPr lang="en-US" altLang="ko-KR" sz="4000" dirty="0" smtClean="0"/>
              <a:t>  - </a:t>
            </a:r>
            <a:r>
              <a:rPr lang="ko-KR" altLang="en-US" sz="4000" dirty="0" smtClean="0"/>
              <a:t>일반용재 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eg;base64,/9j/4AAQSkZJRgABAQAAAQABAAD/2wCEAAkGBhMSEBUUExQVFRUVGB0VFxgUFhYUGxgeHRoYHhgiGhcaHCYhGRsjHRYYIi8iJScsLC4sHB8xNzAqNScrLCoBCQoKBQUFDQUFDSkYEhgpKSkpKSkpKSkpKSkpKSkpKSkpKSkpKSkpKSkpKSkpKSkpKSkpKSkpKSkpKSkpKSkpKf/AABEIAGcA7gMBIgACEQEDEQH/xAAcAAACAgMBAQAAAAAAAAAAAAAABwUGAQQIAwL/xABNEAACAQIEAwUEBAgKCQUBAAABAgMEEQAFEiEGBzETIkFRYQgUcYEVMkKRIyVSgqGxs8E1YnJzkpOywtHwFiQzVXSDosPTQ1Nj0uEY/8QAFAEBAAAAAAAAAAAAAAAAAAAAAP/EABQRAQAAAAAAAAAAAAAAAAAAAAD/2gAMAwEAAhEDEQA/AHjgwYwcBSOYHNWmy0PHvJU6NaRgHTuSF1sOg2Jt1t8cb3LXiiTMMujqJVVXZmUhLhTpYi4BJt06Y0+amQ0z5fVVEkMbzR07qjsoZl8Rb4E3B8N8anIr+BYv5yX9o2AYBwnsx5uV9XUyQ5PSiaOLrKyltW+xA1KqKbGwNyQL7bgNutpRLE8ZLKHVkJU2YagRdT4EX2OKRktJRcOUGiepuHkaS7CzSNZRZIgSdlVQevmSLjAaXA3NWWerNBmFP7vVfZsGCuQCbFTfSbC4IJVt+m12XhG5DXSZ5n8NdHA0dNSjTrfx062AJF11lpR3Qdlth5YAxS+Y/MqHKogCO0nkF44wQNumpz1VL+m5BA6Ei5nHNvEFB9I8VNTzsdBnER6juRrfSNxa4Ui48WvvgPke0FmfaarU+n/2+zNvv1av04b/AC85pU+aKVC9lUILtEzarj8pG21Lc77Aj9OLMcipzT+7mGMwBdHZFQUsOg09P83xTuFOT0FBmL1cUzlCGEcOmwTV1BfUS4HhsPC5OAuWfVM0dLM8CCSZY2aND9pgp0j138PHptjniTnTnUNxJpHU/hKcL1+Q2GOlsVHmxNoyasPnFp8/rMq/3sAmU9oTMh9mnPqY2H6nwxuTvMKszLtxUxrpjsVljUqLknuEXsTbcW8t+oxX/Zsoe5WSlRu0cat47B2YeYG6H7vLDttgA4UPHfPNqKvNPBCkiQkLMzlgWOxZYyDZbDa7A732sLluSyBVJPQAk/LHGeZyyVU1RUBXYajK5Pe0h3suo/FlH3YDsPJs0Spp45476JUDrfY2Ivv643MLTkDnXbZV2RPep5Gj63OlrOp9B32A/k4ZeAXnNfmc2VCJIo1kllu34QnSqqQDdVIJJJ23HQ4n+AuNY8zpBOg0MDokjJvoYWPXxUggg+vmDhQe0hJ/rtMPKAn75G8PljS9n/iLscwanZrJUrsD4ulyu/hddY+4eOAd/HXFyZbRvUspexVVQHTqZjsC1jYWub28MePL7jVc0o/eBGYyHaN0vqAZQp2awuCrqeniR4YrvP0fidv56P57t641PZ1H4qk/4l/2cGAvHGnFSZdRSVLqX0WCoDYszEBRfwG9yfIHY9MI9/aMr77QUoHlplP6e0wyOfCn6Flt4SRX+Gv/ABtiG9nrL43yyYuiNeoZe8isbCOLYkjp3unxwGpwj7QySyLHXRLFqIAliJKKT+WrElV9QT8PHDmRwQCDe/lhMc8uXMK03vtNEsbRECVY1CqyMbBtI21KxXoOhN+mLDyL4oary3s5Dd6Zuyvvcpa8dz4kDUvwUYBkYMGDAGPl3ABJIAG5J2A+Jx9Y8K+iSaJ4nF0kVkYdLqwIYXHoTgKRzF4to5Mqq0jq6ZnaJgqpNE5J22ChrknEfyZz+liyeBHqIEcNJqV5UQi7sdwzX6EY+pPZ+yw9PeF+Eo/epx8f/wA9ZZ+VU/1i/wD0wDIFYhj7QMCmnWGBBBW17gjqLb3GELwlSU+dV1RX5lPGsaNaOneZUsosVDAkERKGA2sGYt6gu3JuH4qalSljBMSKUs51Eg3vc+tziny8h8qYn8HKt/KZ9vhe+As1FxPlyBY4qqjUDuokc0AG/QKqt5+AGJ7C2HIHKwb2n+Ham36r4ZCiwwGThD85eA6iCr+lKQMRdZJNAuYnSxD2t9U6QSfAg32Oz4ONDLc8p6gyCCaOUxHS/ZuraT5G3TofuPkcAouGfaMTQqVsDBhYGWEhg3mTGbadrdC199hhp8N8XUtfH2lNKsgFtQ6Ml+gZDuvQ+hsbXxG57yvy2rJMlMgc9Xi/BN4/k2BO56jfCQr6OXhvOoyjl4jZxvYyQsxVlcDbUNJ3ta4U28MB01il85FvklX/ACU/ax4uMUgYAjoRcfA9MUznO1sjq/gg++WPAVT2bgfc6ry7Zf7Av+7DhwoPZvH+pVP8+P2a4b+ApvN3Ofd8nqWH1pF7Ef8AMOlvh3S36MLbkzwaKjK8xdgL1CtTR3F7aU1Xt499kI9Uxve0jnICUtMDuS0zD0HdT7yX+7Ezy648yujyunharjVwmuQEPcMxJYGy9QTb5YCqezlmmiqqadtu0QSAEb3QkEfc52th/wCOX8nz2Gl4l7aCRWp2qSNQvp0SmzeHRdf/AE46fGA539o5/wAYwDypwfvkk/wxD8x8kbLq+lqYQFEkcNQmkABZEC6wPzlVvz/TEx7RlvpKn8/dxf8ArZLfvwwua/DfveSXUd+nRZ16nZVGsef1CT8hgIvnLmy1XD8M6HuyyROPmr3HyP6sb/s/R2yi/nPIf0IP3YSC8VlsnahdmJSoWaEWNgpWTtAT4DUVYDzZsPfkN/A0f85L/awHpzz/AIEn6/Wi/ar1xF+zmfxXKPKpf9nD/hiX54/wJUfyov2qYifZ2W2VSbdal/n3IsBe+MKUSZfVoejU8o/6GwnPZsqD7xVp4GNG+YYj+9hw8aVgiy6rcmwWCQ77/YIH6ThP+zZS3nq5LHuoiX8N2Yn590YB9YMGDAGDBiJ4j4ppqCJZKqTs0ZggOlmuSCeig+AJ+WAlsQ2a8ZUVMdM9VDG3XSzrq/o9cVrmRwtX5gYUpKpYacg9tYsC17WPd+uLdFuB59dojKvZ3oUA7eWeZvGxWJfkqgkf0jgLVFzTypmCithuTbclR95AA+N8WOhzGKdNcMiSIdg0bK67de8pIxRpeRWUkWEMi+qzSfvJGK5W8jJ6RzNlVbJFIBbTLtfrcdogAI6WDJb1wDkwYhqfMjS0cb180SuqqJZLiNC522v64l4pQyhlIIIuCDcEHoQR1GAxKmpSLkXBFx138scxZPmE3DmcOsqM0e6MOnaxE9108CdgfiCu3h1AcV/i7gelzKIJUoSVvodTpdCeuk/dsQQbDbAeNNzGy14RKKynCldVmlRHFut4ydQO3S1/K+EXxrm5z7OYo6QExjTDGSCO7qLSSEdQu5PwUeOLXP7NI1nRXELc2DQBmHluJQD8bD4YYPA3LOlyxSYgXmYWeZ7aiPJQNkX0HzJwFqgiCqFHRQAL77DYb4pXOu/0JU2/+O/w7VP/AMxecaGe5JFV08lPMuqOQWYA2PUEEEdCCAflgFX7Ntvdarz7ZfP8jb08/wDNsOPFc4L4Dp8riaOn1trbU7yEFmtsPqgAAC9rDxPnix4DmPiKBs64jeFXsrSdirbkLHEDqIB8e65t5t64vb+zdS2NqqcHwusZ/cL4vGQ8tqOjrJauFW7WW/1muqajdtAttc+d/S2LTgOW+Z/LL6JaFo5WlSW4DMoUqy22uDY3BuPgcdHcJ5sKmhp5wb9pErHp1sNV7eNwcavGnBMGZwCGcsoVg6tGQGU7ja4IsQbEWxvcPZDHRUsdNDfREukFiCTuSSSABckk9PHAIT2ij+NYf+FT9rPjoGhUNTxgi4Ma3B9VF8QfFXLmjzGWKWoRi8WwKNp1Le+l9t1ub+B3O+5xZlSwsMBx1xrkBoq+op/CNzp9VPeQ/wBFlx0JyJH4li9ZJf7Z/wAMb3H3KumzRkkdnilQadaWOpbk2ZTsbEmx9T1xYOGeHIqGljpodWiMGxY3YkksxJAG5JJ6WwFX54A/QdRbziv8O2T99sVrkDntPDlsiSzxRt7w7aZJEQ2McVjZiNjpO/ocNPPMmjq6eSnlF0lUo1uo8iPUEAj1AwmJvZqfUdNatr7aoSD+h7f5+WA9ed3M2Can9ypJVl1kNM6EMgVTqChujEsFJI6Wt4kYuHJXhFqLLVaQWlqT2zAggqpFo1O/XTudhYsR4XxH8H8hqWklWaeQ1LpYqpUJGCOhK3Ja3hc29Dho4AwYMGAj88z2Gjgeed9EaC5PXrsAANySbADC+5vdnmGQCqhJZEKVCHddrlGuD5Bzt6YiefFe9RUUWWxX1SuJG+LNojuB4Dvt92GfDwxCtB7koIi7EwbddJUqT/KNyficBGcrc2FTlFK/isYib4x9z9SjHtzC4v8Ao2gkqAAz3CRq3Qu3S9jewFybeXh1xQ/Z+zF4xWUEmzwSawL3te6SAegZFP52I/nVWPXZpR5ZGT1Be35UhABI/iRgt+ecB98L80MzjqqT6RRfdq7aJtCoRdgoYFfC7JcN9lgcO2+FXz24dU5VHJEtvc3ULb7KEBCL+AuI/uGL9wpnQq6GCo2/CxqzW6Brd/7mvgFL7QWdtNNS5fDdnJ7RlAvqZzohA36/XNv4y4cOQ5b7tSwwX1dlGsdzffSoBO5Nr2wk+BY/pXiWesIvFAxkW/p3IPDrtqt6YuHPLMaumpqeppZ3iEctpFXo2oXQt5gFSLHY6sAzCcQOc8b0tNKIXdnnIuIYUeeQjz0RgkfO2Pui4h7XLlrEW+qDtwo330atI+Ytha5lUT02XZfJC83b18gmqpKZEeeYtGz2VW6gXsB0AHyIMvIeLqarZkiciRPrxSK0Uqfyo3AIHTfpuMTWE9T5pPJkceZysGqaWW9PLYLJJF2qxlJdFxdwWUrv4HrvhwKdsBnBgwYAwYMGAMGDBgDBgwYAwYMGAMGDBgDFerOPaOKuSheUCeQCw6gFvqqzD6rsNwD1uPMX+eO+MY8to3nfvOe5En5bkHSPhtcnyHwxQKDk41Rl0k1SxGZVDe8iRjYxtuUQ+QP2vIkW+qLg4QcZxSuWfGrVsLQ1HdrKU9nUIRYkgkBrett7eIPgRi64AwYMGASucfhONIFa1kRdPyiZvvuTh04TPMD/AFPibL6ojSkoVGY2AuGMbXJ8lkjJ+OLrzN4zmyyninjiWVDMElDahZSGPdIOzEi1zcem+AX3Eld9C8SmrdW92q1Oorc9Qokt0BKuqsR5MPMY++VUL5jndVmjKwiUsIyw+01lRfIlY+tulx54unNHi+GmpoVNPHWPUvaGJhrDbDvABTf66gW3JceuPfgDjenqMrNSI1pkp9YljQd2PQNZKgAXBUg7DxtvgLHxJlAqqSenO3axsl/IkbH5Gx+WENw1zNFDk1VQy6xVIZIohbYaxZrnwKMXP3YcOR8wIZ8sbMGVookDlg1mayEja3UmwAHmbYXr8QSVrCtThxZ1JukrMup7E6WI7PvdOtiPC5wFm5GcMmlywSOpElS3akEEHQBaPb4Xb87EhzliBySruL2VGHxEqf44i8t5tyLURQV+XzUSzkJE7MWXUTYA3RbDcdL2vcgDfHpz3zYRZQ6eM7pGB8Drb9CYDd5MTa8jprjoHXf0kcY1v9G6ijeNVphW0sErS0oSQRTU2oMCtnISZO+dNyCB52FprlnlvYZTSRkWPZBzbzfv/wB7FowC9y7hWaoktJTijou297aAyCWSaXVfv6SUijBVW0KTc+O5AYN8Yc7Y534fyGrz56qpNeYp4n/BQ3bu7XXoV7NRsoYAm4YkeYdE3xnEBwNBVpQQrXG9QoIc3DEgMdF2HVtNrnzxNVMlkYi9wpO3XYeGA9L4zjnDgvgesraCWvhrJkqEkcompvwhVVY3fXszFiBcW2F9js3+XHFzZhlazuR2qho5bflqOvoWUo352At98ZxzhwXwW1dl09bJmEsEkbvuZDo7qKxMhvqFy5vbw3sb4aPLXNJ8wyQdrI6ysssAmB7211Vwfylv181vgL9fBhF5FzWky+gq6WrYtW0rNHDrJbXqNhdr3YI12uTutgMMHlPl1TFlqNVSySSTEz2kJJRXA0rckk7DUfIsRba5C54MGDAGPl3ABJNgNyT4Y+sLPmhnEtVLHlFG34aexqGXfsYup12+rqBBI6kWH2xcNPIk+nc0NY4JoKJuzpkPSSXYlyPEdG/qx+VfWj5r5rN20tNlySU0EjI7B2Zu7a/RgSbEHZD1w0cjyWOkpo4IhpjiXSPvuSfUkkn1Jwl+F+KqrLlrqUZfVTTSVMjRlY2K3bYajp3FhquOo8sBv51mWsQcQ5cp7v4Oth6kqO62q3XTtvbp2b7AHDcyfN4qqCOeFg0cqhlP6wfIg3BHgQRircr+DWo8rEFQoLzF5JkNiBrAGkjoe4qggbXviu8POcizI0MrH3GsYvSu17RuSAUJ8OoF/wCSdrtYGxgxi+M4Cgc5uEDXZcTGt5qcmVLDcix7RRsSbjew6lV+GK7SZv8ATnDc0Q79XAi6l7xZmTdGA3LGRVPxa4w4MJjjrgepyyrOaZULKLtPCq3UDbX3BbVEbXIG6kXFrXUIXls02aZlRtMjdlltOqm42LKWEd9rBibbdbRX8MQ2ew1FJPX5RDEx98qI2hC7Lo1OQFB6g3jF72HZm+HPwRzSo8xUBXEU9u9DIQDfx0MbCQfDfzAxcDCuoMQNQ2BsLjzscAvuOMg904ZlpoxfsoUU2BOqzoXNvC5ufQY0qXhnN2p6VqKtSnh91hHZSR7qwQaj9Rrkkk+e9vDDRONfMMxigjMk0iRoOrSMEUfMnALcct8yqqmB8yro5oIJBMI4k0amFrA9wC3gTvsSB1viq8R1B4gz6OljJNJTEh2XoQCDMwI6aiFRT6Ajrjd4t5nT5rL9HZSjESd1590JX7Vr/wCzjt1Y7npbzYXLzgCLK6bQtmmexllt9YjoBfoguQB8zucBa1QAWHQYzgwYDWzKtEMMkrBiI0aQhRdiFUsQB4nbYYTMfBNBnEUmY0M8tDKGcyBiulHHeJJBBQG4bUrEWPS98O44VWecgaaWZnp6iWmSQ3kiVQ6kXBIXddK+h1AH7sB58vOJcyrsjnELqauF+zillsdQsjbk3BcBmFyLfVvvc4n+Ejmy0VSczMesITEVC6gAjatfZ2BFwpHj136WsnC/DENBTLTwAhFuSWsWZj1ZjYXJ/cB0GJKogDoykbMCp+BFj+vAKrlBm0VNw7JPIdKxtMz7qCTYWAvbvHuqB4kjzGNzkZl/Z5IWP/rSSyeewCx9P+V+nEdD7OlOHIarqDCTfswEU9NrtuCfXQMNOiyqKKBYI1CxKnZqo3strW36/PAcw5Ly/wDeckqa9WftaeQjswFKsipEznzBAkY38lOOgOV08T5RSGFQidnYqLmzgkSXJ6kuGPzx7cJ8C09BRtSpqkjkLtJ2tiX1gKQbAC2lQOnhj04J4Ojy2naCJ3dWkaW8hBI1aRYW8AFHxNz44BY80eHYH4jy7Uu1SUEw8H0SWF/HdbKfQDpbDtUbYrOfcCxVWYUlazsr0t+6ALP1K3PhZiT6+nXFmGAzgwY+ZHABJNgNyTtbAQHHPF0eW0bzuNTfUjT8tz9Ueg2JJ8gfQYoOXU02UZVU5rOqyZhUFXbtdXcDuoVDY32B1EAjwX7N8emT/j7NTVOL0FC2iBSDaWXqWPgR0a3l2Y8Te0c3crmqMoqIoEaSQ6DoQXZgsisbAdTte3p54CA4R41zmqqIQ8OXmFwskhimvIkZ8dImcht9gVtfa46i1ZjxoIs1pqDsyTURvJ2mqwXSrkDT4/7Nr/Edd8a/BfLejoNE0UJScxBHJkd9yFL7FioOpfDGlxBw9O/EOX1SRkwxxSrI+1l7kgF9/EyC3z8sBpcUcd5gM1NBl8EDskSyuZyRe9r2IcAABl9b3xo0NYeIqGqpaqFYaqleweM6kWQatJVrtYXUqw1G4NwfLy4w5XSZjnUryB44GpRomjK7SrYKGU7t0N1HhbcHFg5P8PS0VG8E9MIZFlYGQMG7cfZfbcAA6QD4C/UnAfXKzjB6mJ6WpBWsoz2UwNyXANle56k2sd+u+wYAXvCx5pZLLTTR5xRj8NT7VCjpJF0JZR1sNifybH7AIvvD2exVlNHUQm6SLcdLg/aVrdGU3B9RgJHGCMGDAL/jDktRVxMiA00x6vEBpY/xozYE+o0n1OKwnLviClIWlzEOm9tbvt+a6sP04MGAy+R8VuCpqY1B3uGiUj5qlx8sfVPyLqalw+ZZhJKb3Kxksdx4PJshuB0Q3AwYMAz+HuFqahj7OmiWNfEjdm9Wc7t8ziWwYMAYMGDAGDBgwBgwYMAYMGDAGDBgwBgwYMAYrvH2R1FZQS09NKsTyWUlr2KE99bjcXG3wuPHBgwFGyPgPP6SFIIK6ljiS+kdkG6sSbkxXJN73JxI/wCjvEd/4SpbfzC/q7LBgwB/o7xH/vOl/qF/8WMPw5xGemZUvygUf9rBgwHgOFOJP96Qf0B/4sZfhDiE9c2iHwjt/wBvBgwHnLwBnrghs3UhhYjs9jsdrWtY33xOcruX8uVRzJJUCVZGDKiqQqWFid99TC1x02HXBgw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5846" name="Picture 6" descr="http://i139.photobucket.com/albums/q305/djmbucket/construction%20oddnends/woodgr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536504" cy="3027349"/>
          </a:xfrm>
          <a:prstGeom prst="rect">
            <a:avLst/>
          </a:prstGeom>
          <a:noFill/>
        </p:spPr>
      </p:pic>
      <p:pic>
        <p:nvPicPr>
          <p:cNvPr id="35848" name="Picture 8" descr="http://www.cofi.org/canadawood/newsletter/2007_aug/images/cofi_lum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420956" cy="3168352"/>
          </a:xfrm>
          <a:prstGeom prst="rect">
            <a:avLst/>
          </a:prstGeom>
          <a:noFill/>
        </p:spPr>
      </p:pic>
      <p:pic>
        <p:nvPicPr>
          <p:cNvPr id="35850" name="Picture 10" descr="Lumber is assigned a grade stamp before it leaves the sawm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305300" cy="2924176"/>
          </a:xfrm>
          <a:prstGeom prst="rect">
            <a:avLst/>
          </a:prstGeom>
          <a:noFill/>
        </p:spPr>
      </p:pic>
      <p:pic>
        <p:nvPicPr>
          <p:cNvPr id="35852" name="Picture 12" descr="https://encrypted-tbn3.gstatic.com/images?q=tbn:ANd9GcTb354nw_P2yudKuK7inhMwZgfDGwfwGfXsCJ5vHJgU1X9wxWd9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92696"/>
            <a:ext cx="3892405" cy="2046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5" name="_x21512632" descr="EMB00000d101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84776" cy="558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hpato2-brmed152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457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ross section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35238" y="1481138"/>
            <a:ext cx="6705600" cy="5173662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76400" y="20574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4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51113" y="357188"/>
            <a:ext cx="6705600" cy="161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u="sng">
                <a:solidFill>
                  <a:schemeClr val="tx2"/>
                </a:solidFill>
                <a:ea typeface="굴림" charset="-127"/>
              </a:rPr>
              <a:t>Characteristics of Wood</a:t>
            </a:r>
            <a:r>
              <a:rPr lang="en-US" altLang="ko-KR" sz="2000">
                <a:ea typeface="굴림" charset="-127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ko-KR" sz="1600">
                <a:ea typeface="굴림" charset="-127"/>
              </a:rPr>
              <a:t>Wood consists of approximately 70% </a:t>
            </a:r>
            <a:r>
              <a:rPr lang="en-US" altLang="ko-KR" sz="1600" b="1">
                <a:solidFill>
                  <a:srgbClr val="008000"/>
                </a:solidFill>
                <a:ea typeface="굴림" charset="-127"/>
              </a:rPr>
              <a:t>cellulose</a:t>
            </a:r>
            <a:r>
              <a:rPr lang="en-US" altLang="ko-KR" sz="1600">
                <a:ea typeface="굴림" charset="-127"/>
              </a:rPr>
              <a:t> and 18% to 28% </a:t>
            </a:r>
            <a:r>
              <a:rPr lang="en-US" altLang="ko-KR" sz="1600" b="1">
                <a:solidFill>
                  <a:srgbClr val="996633"/>
                </a:solidFill>
                <a:ea typeface="굴림" charset="-127"/>
              </a:rPr>
              <a:t>lignin</a:t>
            </a:r>
            <a:r>
              <a:rPr lang="en-US" altLang="ko-KR" sz="1600">
                <a:ea typeface="굴림" charset="-127"/>
              </a:rPr>
              <a:t>, which is  the adhesive imparting strength to the wood. </a:t>
            </a:r>
          </a:p>
          <a:p>
            <a:pPr>
              <a:spcBef>
                <a:spcPct val="50000"/>
              </a:spcBef>
            </a:pPr>
            <a:r>
              <a:rPr lang="en-US" altLang="ko-KR" sz="1600">
                <a:ea typeface="굴림" charset="-127"/>
              </a:rPr>
              <a:t>The remainder is made up of minerals and extractives, which give wood its color, odor, and resistance to decay.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ko-KR" altLang="en-US" sz="4400" dirty="0" smtClean="0"/>
              <a:t>띠톱 </a:t>
            </a:r>
            <a:r>
              <a:rPr lang="en-US" altLang="ko-KR" sz="4400" dirty="0" smtClean="0"/>
              <a:t>I(</a:t>
            </a:r>
            <a:r>
              <a:rPr lang="ko-KR" altLang="en-US" sz="4400" dirty="0" smtClean="0"/>
              <a:t>수직</a:t>
            </a:r>
            <a:r>
              <a:rPr lang="en-US" altLang="ko-KR" sz="4400" dirty="0" smtClean="0"/>
              <a:t>)</a:t>
            </a:r>
            <a:r>
              <a:rPr lang="ko-KR" altLang="en-US" sz="4400" dirty="0" smtClean="0"/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50" name="Picture 6" descr="http://images.fordaq.com/p-17880000-17877110-1/Saws--Band-Saw-(Log-band-saw-vertica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5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긴장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(Tensioning)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7585" name="_x205879432" descr="EMB0000066c1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4071966" cy="523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log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turner</a:t>
            </a:r>
            <a:r>
              <a:rPr lang="ko-KR" altLang="en-US" sz="4400" dirty="0" smtClean="0"/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4799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altLang="ko-KR" sz="4400" dirty="0" smtClean="0"/>
              <a:t>Precise fixation for longer logs</a:t>
            </a:r>
            <a:r>
              <a:rPr lang="ko-KR" altLang="en-US" sz="4400" dirty="0" smtClean="0"/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1428736"/>
            <a:ext cx="742249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띠톱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II(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수평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http://www.logosol.co.uk/store/media/catalog/product/cache/6/image/9df78eab33525d08d6e5fb8d27136e95/l/o/logosol_bandsaw-mills_ml26_4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643866" cy="52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lang="ko-KR" altLang="en-US" sz="4400" dirty="0" smtClean="0"/>
              <a:t>둥근톱 </a:t>
            </a:r>
            <a:r>
              <a:rPr lang="en-US" altLang="ko-KR" sz="4400" dirty="0" smtClean="0"/>
              <a:t>I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2" name="Picture 2" descr="http://images.fordaq.com/p-4650000-4641778-D2/Saws--Circular-saw-(Gang-rip-saws-with-roller-or-slat-feed)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6072230" cy="5255797"/>
          </a:xfrm>
          <a:prstGeom prst="rect">
            <a:avLst/>
          </a:prstGeom>
          <a:noFill/>
        </p:spPr>
      </p:pic>
      <p:pic>
        <p:nvPicPr>
          <p:cNvPr id="30724" name="Picture 4" descr="http://www.jq-expo.com/lj_img/gang_rip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3714752"/>
            <a:ext cx="3880971" cy="291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톱니의 구조 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793" name="_x231231712" descr="EMB00000c2c6d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6786610" cy="549546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357686" y="40719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 smtClean="0"/>
              <a:t>(1. </a:t>
            </a:r>
            <a:r>
              <a:rPr lang="ko-KR" altLang="en-US" dirty="0" smtClean="0"/>
              <a:t>톱의 폭</a:t>
            </a:r>
            <a:r>
              <a:rPr lang="en-US" altLang="ko-KR" dirty="0" smtClean="0"/>
              <a:t>, 2. </a:t>
            </a:r>
            <a:r>
              <a:rPr lang="ko-KR" altLang="en-US" dirty="0" smtClean="0"/>
              <a:t>톱의 두께</a:t>
            </a:r>
            <a:r>
              <a:rPr lang="en-US" altLang="ko-KR" dirty="0" smtClean="0"/>
              <a:t>, 3. </a:t>
            </a:r>
            <a:r>
              <a:rPr lang="ko-KR" altLang="en-US" dirty="0" err="1" smtClean="0"/>
              <a:t>톱몸</a:t>
            </a:r>
            <a:r>
              <a:rPr lang="en-US" altLang="ko-KR" dirty="0" smtClean="0"/>
              <a:t>, 4. </a:t>
            </a:r>
            <a:r>
              <a:rPr lang="ko-KR" altLang="en-US" dirty="0" err="1" smtClean="0"/>
              <a:t>톱니끝</a:t>
            </a:r>
            <a:r>
              <a:rPr lang="ko-KR" altLang="en-US" dirty="0" smtClean="0"/>
              <a:t> </a:t>
            </a:r>
            <a:r>
              <a:rPr lang="en-US" altLang="ko-KR" dirty="0" smtClean="0"/>
              <a:t>5. </a:t>
            </a:r>
            <a:r>
              <a:rPr lang="ko-KR" altLang="en-US" dirty="0" smtClean="0"/>
              <a:t>톱니거리 </a:t>
            </a:r>
            <a:r>
              <a:rPr lang="en-US" altLang="ko-KR" dirty="0" smtClean="0"/>
              <a:t>6. 25mm(1</a:t>
            </a:r>
            <a:r>
              <a:rPr lang="ko-KR" altLang="en-US" dirty="0" smtClean="0"/>
              <a:t>인치</a:t>
            </a:r>
            <a:r>
              <a:rPr lang="en-US" altLang="ko-KR" dirty="0" smtClean="0"/>
              <a:t>)</a:t>
            </a:r>
            <a:r>
              <a:rPr lang="ko-KR" altLang="en-US" dirty="0" smtClean="0"/>
              <a:t>당 </a:t>
            </a:r>
            <a:r>
              <a:rPr lang="ko-KR" altLang="en-US" dirty="0" err="1" smtClean="0"/>
              <a:t>톱니수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7. </a:t>
            </a:r>
            <a:r>
              <a:rPr lang="ko-KR" altLang="en-US" dirty="0" err="1" smtClean="0"/>
              <a:t>날어김</a:t>
            </a:r>
            <a:r>
              <a:rPr lang="ko-KR" altLang="en-US" dirty="0" smtClean="0"/>
              <a:t> </a:t>
            </a:r>
            <a:r>
              <a:rPr lang="en-US" altLang="ko-KR" dirty="0" smtClean="0"/>
              <a:t>8. </a:t>
            </a:r>
            <a:r>
              <a:rPr lang="ko-KR" altLang="en-US" dirty="0" err="1" smtClean="0"/>
              <a:t>치후</a:t>
            </a:r>
            <a:r>
              <a:rPr lang="en-US" altLang="ko-KR" dirty="0" smtClean="0"/>
              <a:t>, 9. </a:t>
            </a:r>
            <a:r>
              <a:rPr lang="ko-KR" altLang="en-US" dirty="0" err="1" smtClean="0"/>
              <a:t>치배</a:t>
            </a:r>
            <a:r>
              <a:rPr lang="ko-KR" altLang="en-US" dirty="0" smtClean="0"/>
              <a:t> </a:t>
            </a:r>
            <a:r>
              <a:rPr lang="en-US" altLang="ko-KR" dirty="0" smtClean="0"/>
              <a:t>10. </a:t>
            </a:r>
            <a:r>
              <a:rPr lang="ko-KR" altLang="en-US" dirty="0" err="1" smtClean="0"/>
              <a:t>톱니끝각</a:t>
            </a:r>
            <a:r>
              <a:rPr lang="ko-KR" altLang="en-US" dirty="0" smtClean="0"/>
              <a:t>   </a:t>
            </a:r>
            <a:r>
              <a:rPr lang="en-US" altLang="ko-KR" dirty="0" smtClean="0"/>
              <a:t>11. </a:t>
            </a:r>
            <a:r>
              <a:rPr lang="ko-KR" altLang="en-US" dirty="0" smtClean="0"/>
              <a:t>치실 </a:t>
            </a:r>
            <a:r>
              <a:rPr lang="en-US" altLang="ko-KR" dirty="0" smtClean="0"/>
              <a:t>12. </a:t>
            </a:r>
            <a:r>
              <a:rPr lang="ko-KR" altLang="en-US" dirty="0" err="1" smtClean="0"/>
              <a:t>치실깊이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톱니 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206352560" descr="EMB0000066c13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862810" cy="1214446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9" name="_x206350560" descr="EMB0000066c13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4857784" cy="1164423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701" name="_x206350720" descr="EMB0000066c135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636"/>
            <a:ext cx="4748951" cy="11430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192880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표준형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364331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Skip</a:t>
            </a:r>
            <a:r>
              <a:rPr lang="ko-KR" altLang="en-US" sz="2400" dirty="0" smtClean="0"/>
              <a:t> 형 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535782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후크형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종절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제재용 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ripsa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539875"/>
            <a:ext cx="5981700" cy="4965700"/>
          </a:xfrm>
          <a:noFill/>
          <a:ln/>
        </p:spPr>
      </p:pic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톱니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xcu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404938"/>
            <a:ext cx="5486400" cy="5340350"/>
          </a:xfrm>
          <a:noFill/>
          <a:ln/>
        </p:spPr>
      </p:pic>
      <p:sp>
        <p:nvSpPr>
          <p:cNvPr id="5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톱니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214282" y="2214554"/>
            <a:ext cx="8572560" cy="4000552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§"/>
            </a:pPr>
            <a:r>
              <a:rPr lang="ko-KR" altLang="en-US" dirty="0" smtClean="0"/>
              <a:t>  목재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원목        제품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</a:t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ko-KR" altLang="en-US" dirty="0" smtClean="0"/>
              <a:t>목재가공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제재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접착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             </a:t>
            </a:r>
            <a:r>
              <a:rPr lang="ko-KR" altLang="en-US" dirty="0" smtClean="0"/>
              <a:t>도장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화학가공 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214282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제재목</a:t>
            </a:r>
            <a:r>
              <a:rPr kumimoji="0" lang="ko-KR" alt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가공과 생산관리 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3643306" y="2428868"/>
            <a:ext cx="1071570" cy="5715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제재공정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lang="ko-KR" altLang="en-US" sz="4400" dirty="0" smtClean="0"/>
              <a:t>톱니 </a:t>
            </a:r>
            <a:r>
              <a:rPr lang="ko-KR" altLang="en-US" sz="4400" dirty="0" err="1" smtClean="0"/>
              <a:t>셋트</a:t>
            </a:r>
            <a:r>
              <a:rPr lang="ko-KR" altLang="en-US" sz="4400" dirty="0" smtClean="0"/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231232752" descr="EMB00000c2c6d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4024266" cy="3071834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231230112" descr="EMB00000c2c6d2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025737" cy="3071834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9" name="_x231233072" descr="EMB00000c2c6d2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3786214" cy="301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rosscut sa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317625"/>
            <a:ext cx="6921500" cy="5006975"/>
          </a:xfrm>
          <a:noFill/>
          <a:ln/>
        </p:spPr>
      </p:pic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467600" cy="762000"/>
          </a:xfrm>
        </p:spPr>
        <p:txBody>
          <a:bodyPr/>
          <a:lstStyle/>
          <a:p>
            <a:r>
              <a:rPr lang="en-US" altLang="ko-KR" dirty="0" err="1" smtClean="0">
                <a:ea typeface="굴림" charset="-127"/>
              </a:rPr>
              <a:t>Kerf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571472" y="1785926"/>
            <a:ext cx="8229600" cy="3571900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smtClean="0"/>
              <a:t>평할 제재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돌림 제재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캔트</a:t>
            </a:r>
            <a:r>
              <a:rPr lang="ko-KR" altLang="en-US" dirty="0" smtClean="0"/>
              <a:t> 제재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4</a:t>
            </a:r>
            <a:r>
              <a:rPr lang="ko-KR" altLang="en-US" dirty="0" smtClean="0"/>
              <a:t>분할 제재</a:t>
            </a:r>
            <a:endParaRPr lang="ko-KR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제재마름질</a:t>
            </a:r>
          </a:p>
        </p:txBody>
      </p:sp>
      <p:pic>
        <p:nvPicPr>
          <p:cNvPr id="26634" name="Picture 10" descr="http://otisbradley.com/images/Articles/quarter_sawn_o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188679"/>
            <a:ext cx="4000528" cy="566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제재마름질</a:t>
            </a:r>
          </a:p>
        </p:txBody>
      </p:sp>
      <p:pic>
        <p:nvPicPr>
          <p:cNvPr id="26626" name="Picture 2" descr="http://blog.carbideprocessors.com/wp-content/uploads/2013/04/Sawn-Lu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10844"/>
            <a:ext cx="5357850" cy="5347156"/>
          </a:xfrm>
          <a:prstGeom prst="rect">
            <a:avLst/>
          </a:prstGeom>
          <a:noFill/>
        </p:spPr>
      </p:pic>
      <p:pic>
        <p:nvPicPr>
          <p:cNvPr id="5" name="Picture 8" descr="http://www.leachguitars.com/guitarshop/imagefolder/riftsaw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857364"/>
            <a:ext cx="3018414" cy="385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971550"/>
            <a:ext cx="8275637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841750" y="1333500"/>
            <a:ext cx="4489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ea typeface="굴림" charset="-127"/>
              </a:rPr>
              <a:t>PLAIN SAWNED LUMBER AND TIMBER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613025" y="4938713"/>
            <a:ext cx="27241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ea typeface="굴림" charset="-127"/>
              </a:rPr>
              <a:t>QUARTER SAWNED</a:t>
            </a:r>
          </a:p>
          <a:p>
            <a:r>
              <a:rPr lang="en-US" altLang="ko-KR" b="1">
                <a:ea typeface="굴림" charset="-127"/>
              </a:rPr>
              <a:t> LUMBER AND TIMBER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9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2400" b="1" u="sng" smtClean="0">
                <a:solidFill>
                  <a:srgbClr val="996633"/>
                </a:solidFill>
                <a:ea typeface="굴림" charset="-127"/>
              </a:rPr>
              <a:t>Cutting and Sawing Lumber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505200" y="1295400"/>
            <a:ext cx="5181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600">
                <a:ea typeface="굴림" charset="-127"/>
              </a:rPr>
              <a:t>Characteristics of </a:t>
            </a:r>
            <a:r>
              <a:rPr lang="en-US" altLang="ko-KR" sz="1600" b="1">
                <a:solidFill>
                  <a:srgbClr val="996633"/>
                </a:solidFill>
                <a:ea typeface="굴림" charset="-127"/>
              </a:rPr>
              <a:t>plain-sawed</a:t>
            </a:r>
            <a:r>
              <a:rPr lang="en-US" altLang="ko-KR" sz="1600">
                <a:ea typeface="굴림" charset="-127"/>
              </a:rPr>
              <a:t> lumber include: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ko-KR" sz="1600">
                <a:ea typeface="굴림" charset="-127"/>
              </a:rPr>
              <a:t>Distinct grain pattern,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ko-KR" sz="1600">
                <a:ea typeface="굴림" charset="-127"/>
              </a:rPr>
              <a:t>May twist, cup, or wear unevenly,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ko-KR" sz="1600">
                <a:ea typeface="굴림" charset="-127"/>
              </a:rPr>
              <a:t>Tends to have a raised grain,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ko-KR" sz="1600">
                <a:ea typeface="굴림" charset="-127"/>
              </a:rPr>
              <a:t>Shrinks and swells more in width, less in thickness,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ko-KR" sz="1600">
                <a:ea typeface="굴림" charset="-127"/>
              </a:rPr>
              <a:t>Less waste in cutting, and therefore less expensive.</a:t>
            </a:r>
          </a:p>
        </p:txBody>
      </p:sp>
      <p:pic>
        <p:nvPicPr>
          <p:cNvPr id="14340" name="Picture 6" descr="lumbercutt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80963" y="1143000"/>
            <a:ext cx="2738437" cy="2514600"/>
          </a:xfrm>
          <a:noFill/>
        </p:spPr>
      </p:pic>
      <p:pic>
        <p:nvPicPr>
          <p:cNvPr id="14341" name="Picture 7" descr="q saw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4167" r="50348" b="-16100"/>
          <a:stretch>
            <a:fillRect/>
          </a:stretch>
        </p:blipFill>
        <p:spPr bwMode="auto">
          <a:xfrm>
            <a:off x="309563" y="741363"/>
            <a:ext cx="2938462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400" b="1" u="sng" smtClean="0">
                <a:solidFill>
                  <a:srgbClr val="996633"/>
                </a:solidFill>
                <a:ea typeface="굴림" charset="-127"/>
              </a:rPr>
              <a:t>Cutting and Sawing Lumber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733800" y="2362200"/>
            <a:ext cx="5791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600">
                <a:ea typeface="굴림" charset="-127"/>
              </a:rPr>
              <a:t>Characteristics of </a:t>
            </a:r>
            <a:r>
              <a:rPr lang="en-US" altLang="ko-KR" sz="1600" b="1">
                <a:solidFill>
                  <a:srgbClr val="996633"/>
                </a:solidFill>
                <a:ea typeface="굴림" charset="-127"/>
              </a:rPr>
              <a:t>quarter-sawed</a:t>
            </a:r>
            <a:r>
              <a:rPr lang="en-US" altLang="ko-KR" sz="1600">
                <a:ea typeface="굴림" charset="-127"/>
              </a:rPr>
              <a:t> lumber include: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ko-KR" sz="1600">
                <a:ea typeface="굴림" charset="-127"/>
              </a:rPr>
              <a:t>Relatively even grain pattern,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ko-KR" sz="1600">
                <a:ea typeface="굴림" charset="-127"/>
              </a:rPr>
              <a:t>Wears evenly with less warpage,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ko-KR" sz="1600">
                <a:ea typeface="굴림" charset="-127"/>
              </a:rPr>
              <a:t>Shrinks and swells more in thickness, less in width,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ko-KR" sz="1600">
                <a:ea typeface="굴림" charset="-127"/>
              </a:rPr>
              <a:t>More waste in cutting and therefore more costly.</a:t>
            </a:r>
          </a:p>
        </p:txBody>
      </p:sp>
      <p:pic>
        <p:nvPicPr>
          <p:cNvPr id="15364" name="Picture 9" descr="q saw"/>
          <p:cNvPicPr>
            <a:picLocks noChangeAspect="1" noChangeArrowheads="1"/>
          </p:cNvPicPr>
          <p:nvPr/>
        </p:nvPicPr>
        <p:blipFill>
          <a:blip r:embed="rId2" cstate="print">
            <a:lum contrast="60000"/>
          </a:blip>
          <a:srcRect l="51389" r="4167"/>
          <a:stretch>
            <a:fillRect/>
          </a:stretch>
        </p:blipFill>
        <p:spPr bwMode="auto">
          <a:xfrm>
            <a:off x="304800" y="1066800"/>
            <a:ext cx="27098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42900" y="1038225"/>
            <a:ext cx="8458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31749" name="Picture 5" descr="slabct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6537325" cy="4765675"/>
          </a:xfrm>
          <a:prstGeom prst="rect">
            <a:avLst/>
          </a:prstGeom>
          <a:noFill/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27584" y="332656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dirty="0" smtClean="0">
                <a:ea typeface="굴림" charset="-127"/>
              </a:rPr>
              <a:t>Plain </a:t>
            </a:r>
            <a:r>
              <a:rPr lang="en-US" altLang="ko-KR" sz="3600" dirty="0">
                <a:ea typeface="굴림" charset="-127"/>
              </a:rPr>
              <a:t>sawn Lumber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42900" y="1038225"/>
            <a:ext cx="8458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31749" name="Picture 5" descr="slabct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6537325" cy="4765675"/>
          </a:xfrm>
          <a:prstGeom prst="rect">
            <a:avLst/>
          </a:prstGeom>
          <a:noFill/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27584" y="332656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dirty="0" smtClean="0">
                <a:ea typeface="굴림" charset="-127"/>
              </a:rPr>
              <a:t>Plain </a:t>
            </a:r>
            <a:r>
              <a:rPr lang="en-US" altLang="ko-KR" sz="3600" dirty="0">
                <a:ea typeface="굴림" charset="-127"/>
              </a:rPr>
              <a:t>sawn Lumber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42900" y="1038225"/>
            <a:ext cx="8458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31749" name="Picture 5" descr="slabct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6537325" cy="4765675"/>
          </a:xfrm>
          <a:prstGeom prst="rect">
            <a:avLst/>
          </a:prstGeom>
          <a:noFill/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27584" y="332656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dirty="0" smtClean="0">
                <a:ea typeface="굴림" charset="-127"/>
              </a:rPr>
              <a:t>Plain </a:t>
            </a:r>
            <a:r>
              <a:rPr lang="en-US" altLang="ko-KR" sz="3600" dirty="0">
                <a:ea typeface="굴림" charset="-127"/>
              </a:rPr>
              <a:t>sawn Lumber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3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aphical output of a second true-shape log optim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5895975" cy="6353175"/>
          </a:xfrm>
          <a:prstGeom prst="rect">
            <a:avLst/>
          </a:prstGeom>
          <a:noFill/>
        </p:spPr>
      </p:pic>
      <p:pic>
        <p:nvPicPr>
          <p:cNvPr id="1030" name="Picture 6" descr="Actual optimization statistics and log rotation chart for the log at the 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9" y="188640"/>
            <a:ext cx="3059832" cy="4492236"/>
          </a:xfrm>
          <a:prstGeom prst="rect">
            <a:avLst/>
          </a:prstGeom>
          <a:noFill/>
        </p:spPr>
      </p:pic>
      <p:sp>
        <p:nvSpPr>
          <p:cNvPr id="6" name="제목 3"/>
          <p:cNvSpPr txBox="1">
            <a:spLocks/>
          </p:cNvSpPr>
          <p:nvPr/>
        </p:nvSpPr>
        <p:spPr>
          <a:xfrm>
            <a:off x="6191672" y="5013176"/>
            <a:ext cx="284482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스캐닝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3203848" y="188640"/>
            <a:ext cx="284482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스캐닝</a:t>
            </a:r>
          </a:p>
        </p:txBody>
      </p:sp>
      <p:pic>
        <p:nvPicPr>
          <p:cNvPr id="61442" name="Picture 2" descr="http://www.mudata.com/images/gb_Dessin-chariot-ridea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5413188" cy="3096344"/>
          </a:xfrm>
          <a:prstGeom prst="rect">
            <a:avLst/>
          </a:prstGeom>
          <a:noFill/>
        </p:spPr>
      </p:pic>
      <p:pic>
        <p:nvPicPr>
          <p:cNvPr id="62466" name="Picture 2" descr="http://academics.concord.edu/thomas/logscanning/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581128"/>
            <a:ext cx="3384376" cy="2081758"/>
          </a:xfrm>
          <a:prstGeom prst="rect">
            <a:avLst/>
          </a:prstGeom>
          <a:noFill/>
        </p:spPr>
      </p:pic>
      <p:pic>
        <p:nvPicPr>
          <p:cNvPr id="62468" name="Picture 4" descr="http://www.tfdesign.co.za/assets/dynamic/39/images/gal/original/98_1274275959_schematic-illustration-of-a-double-axis-scanning-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20888"/>
            <a:ext cx="311145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642910" y="1785926"/>
            <a:ext cx="82296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dirty="0" smtClean="0"/>
              <a:t>절삭가공 </a:t>
            </a:r>
            <a:r>
              <a:rPr lang="en-US" altLang="ko-KR" sz="4000" dirty="0" smtClean="0"/>
              <a:t>: </a:t>
            </a:r>
            <a:r>
              <a:rPr lang="ko-KR" altLang="en-US" sz="4000" dirty="0" smtClean="0"/>
              <a:t>최종제품</a:t>
            </a:r>
            <a:r>
              <a:rPr lang="en-US" altLang="ko-KR" sz="4000" dirty="0" smtClean="0"/>
              <a:t> </a:t>
            </a:r>
            <a:br>
              <a:rPr lang="en-US" altLang="ko-KR" sz="4000" dirty="0" smtClean="0"/>
            </a:br>
            <a:r>
              <a:rPr lang="ko-KR" altLang="en-US" sz="4000" dirty="0" err="1" smtClean="0"/>
              <a:t>연삭가공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: </a:t>
            </a:r>
            <a:r>
              <a:rPr lang="ko-KR" altLang="en-US" sz="4000" dirty="0" smtClean="0"/>
              <a:t>마무리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기계가공  </a:t>
            </a:r>
          </a:p>
        </p:txBody>
      </p:sp>
      <p:pic>
        <p:nvPicPr>
          <p:cNvPr id="25602" name="Picture 2" descr="http://images.younghouselove.com.s3.amazonaws.com/2011/09/Counter-S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71810"/>
            <a:ext cx="4762500" cy="3200401"/>
          </a:xfrm>
          <a:prstGeom prst="rect">
            <a:avLst/>
          </a:prstGeom>
          <a:noFill/>
        </p:spPr>
      </p:pic>
      <p:pic>
        <p:nvPicPr>
          <p:cNvPr id="25604" name="Picture 4" descr="http://content.westmarine.com/wm-img/westadvisor/articles/Marine-Lumbe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339478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제재 공장의 기술관리</a:t>
            </a:r>
            <a:endParaRPr lang="ko-KR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285720" y="285728"/>
            <a:ext cx="82296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3"/>
          <p:cNvSpPr txBox="1">
            <a:spLocks/>
          </p:cNvSpPr>
          <p:nvPr/>
        </p:nvSpPr>
        <p:spPr>
          <a:xfrm>
            <a:off x="642910" y="2071678"/>
            <a:ext cx="7786742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기술진단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36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3600" dirty="0" smtClean="0">
                <a:latin typeface="+mj-lt"/>
                <a:ea typeface="+mj-ea"/>
                <a:cs typeface="+mj-cs"/>
              </a:rPr>
              <a:t>점검 </a:t>
            </a:r>
            <a:r>
              <a:rPr lang="en-US" altLang="ko-KR" sz="3600" dirty="0" smtClean="0">
                <a:latin typeface="+mj-lt"/>
                <a:ea typeface="+mj-ea"/>
                <a:cs typeface="+mj-cs"/>
              </a:rPr>
              <a:t>: </a:t>
            </a:r>
            <a:r>
              <a:rPr lang="ko-KR" altLang="en-US" sz="3600" dirty="0" smtClean="0">
                <a:latin typeface="+mj-lt"/>
                <a:ea typeface="+mj-ea"/>
                <a:cs typeface="+mj-cs"/>
              </a:rPr>
              <a:t>상시</a:t>
            </a:r>
            <a:r>
              <a:rPr lang="en-US" altLang="ko-KR" sz="36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3600" dirty="0" smtClean="0">
                <a:latin typeface="+mj-lt"/>
                <a:ea typeface="+mj-ea"/>
                <a:cs typeface="+mj-cs"/>
              </a:rPr>
              <a:t>주기적 점검</a:t>
            </a:r>
            <a:endParaRPr lang="en-US" altLang="ko-KR" sz="3600" dirty="0" smtClean="0"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불량제재 현상 및 문제점 파악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해결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메뉴얼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작성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유지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7" name="Picture 1" descr="C:\Users\user\AppData\Local\Microsoft\Windows\Temporary Internet Files\Content.IE5\KQI54FC3\MC9002503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469639"/>
            <a:ext cx="3000396" cy="3388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옹이 </a:t>
            </a:r>
          </a:p>
        </p:txBody>
      </p:sp>
      <p:pic>
        <p:nvPicPr>
          <p:cNvPr id="47108" name="Picture 4" descr="http://chestofbooks.com/home-improvement/woodworking/Elements-of-Woodwork/images/Fig-3-Defects-in-Lu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571900" cy="4723859"/>
          </a:xfrm>
          <a:prstGeom prst="rect">
            <a:avLst/>
          </a:prstGeom>
          <a:noFill/>
        </p:spPr>
      </p:pic>
      <p:pic>
        <p:nvPicPr>
          <p:cNvPr id="47110" name="Picture 6" descr="http://americanwoodworker.com/resized-image.ashx/__size/500x0/__key/CommunityServer.Blogs.Components.WeblogFiles/techniques/10609_5F00_l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71612"/>
            <a:ext cx="4500594" cy="492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옹이 </a:t>
            </a:r>
          </a:p>
        </p:txBody>
      </p:sp>
      <p:pic>
        <p:nvPicPr>
          <p:cNvPr id="47106" name="Picture 2" descr="http://images.meredith.com/diy/images/2009/01/p_SBI_034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072230" cy="5060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옹이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79995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2857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목재의 자연적 결점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이상재</a:t>
            </a:r>
          </a:p>
        </p:txBody>
      </p:sp>
      <p:pic>
        <p:nvPicPr>
          <p:cNvPr id="46088" name="Picture 8" descr="http://lintukoto.files.wordpress.com/2010/04/a31-ly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4067175" cy="5429251"/>
          </a:xfrm>
          <a:prstGeom prst="rect">
            <a:avLst/>
          </a:prstGeom>
          <a:noFill/>
        </p:spPr>
      </p:pic>
      <p:pic>
        <p:nvPicPr>
          <p:cNvPr id="4" name="Picture 6" descr="reaction wood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>
          <a:xfrm>
            <a:off x="5364088" y="1124744"/>
            <a:ext cx="3024336" cy="42902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594</Words>
  <Application>Microsoft Office PowerPoint</Application>
  <PresentationFormat>화면 슬라이드 쇼(4:3)</PresentationFormat>
  <Paragraphs>161</Paragraphs>
  <Slides>53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Office 테마</vt:lpstr>
      <vt:lpstr>제재  및 공정관리</vt:lpstr>
      <vt:lpstr>Terminology and Classification</vt:lpstr>
      <vt:lpstr>슬라이드 3</vt:lpstr>
      <vt:lpstr>  목재 : 원목        제품           목재가공 : 제재, 건조, 기계, 접착,                   도장, 방부, 화학가공     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                 제재목의 구분(용도)   - 수장용재  - 구조용재     : KS F 3020     : 국립산림과학원 고시 2013- 2호        1종 (규격재)        2종 (보재)        3종 (기둥재)   - 일반용재  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Kerf</vt:lpstr>
      <vt:lpstr>평할 제재 돌림 제재 캔트 제재  4분할 제재</vt:lpstr>
      <vt:lpstr>슬라이드 43</vt:lpstr>
      <vt:lpstr>슬라이드 44</vt:lpstr>
      <vt:lpstr>Cutting and Sawing Lumber</vt:lpstr>
      <vt:lpstr>Cutting and Sawing Lumber</vt:lpstr>
      <vt:lpstr>슬라이드 47</vt:lpstr>
      <vt:lpstr>슬라이드 48</vt:lpstr>
      <vt:lpstr>슬라이드 49</vt:lpstr>
      <vt:lpstr>슬라이드 50</vt:lpstr>
      <vt:lpstr>슬라이드 51</vt:lpstr>
      <vt:lpstr>절삭가공 : 최종제품  연삭가공 : 마무리  </vt:lpstr>
      <vt:lpstr>제재 공장의 기술관리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제재  및 공정관리</dc:title>
  <dc:creator>user</dc:creator>
  <cp:lastModifiedBy>user</cp:lastModifiedBy>
  <cp:revision>121</cp:revision>
  <dcterms:created xsi:type="dcterms:W3CDTF">2014-02-21T11:12:56Z</dcterms:created>
  <dcterms:modified xsi:type="dcterms:W3CDTF">2015-03-02T12:16:27Z</dcterms:modified>
</cp:coreProperties>
</file>