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handoutMasterIdLst>
    <p:handoutMasterId r:id="rId22"/>
  </p:handoutMasterIdLst>
  <p:sldIdLst>
    <p:sldId id="259" r:id="rId2"/>
    <p:sldId id="281" r:id="rId3"/>
    <p:sldId id="260" r:id="rId4"/>
    <p:sldId id="261" r:id="rId5"/>
    <p:sldId id="273" r:id="rId6"/>
    <p:sldId id="278" r:id="rId7"/>
    <p:sldId id="279" r:id="rId8"/>
    <p:sldId id="277" r:id="rId9"/>
    <p:sldId id="280" r:id="rId10"/>
    <p:sldId id="263" r:id="rId11"/>
    <p:sldId id="274" r:id="rId12"/>
    <p:sldId id="272" r:id="rId13"/>
    <p:sldId id="262" r:id="rId14"/>
    <p:sldId id="265" r:id="rId15"/>
    <p:sldId id="266" r:id="rId16"/>
    <p:sldId id="267" r:id="rId17"/>
    <p:sldId id="269" r:id="rId18"/>
    <p:sldId id="270" r:id="rId19"/>
    <p:sldId id="271" r:id="rId20"/>
    <p:sldId id="275" r:id="rId21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33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692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42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3E2257F-D2A8-445C-849D-FDCC8A33536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03352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174298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74299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65E3DCC-402F-4A87-BD7B-046699A151F0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046D9E-6118-4897-AE96-219330EA1F3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8CF4C-E003-49D1-9C58-EED19E64ED7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제목, 클립 아트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클립 아트 개체 틀 2"/>
          <p:cNvSpPr>
            <a:spLocks noGrp="1"/>
          </p:cNvSpPr>
          <p:nvPr>
            <p:ph type="clipArt"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F62125-1DA9-4D4D-B0AD-15E24E457EC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9C785-53A7-45E7-9F8C-6098F0C80F8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1D846-8580-4C25-BC12-0CC75362C33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15E2C-847C-425D-B7D5-1316C74B34B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67847-1EE8-4AA4-8605-EFDC3B1430B5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015D94-F07F-4112-8388-E41EFFDAA5E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878F9-1F6A-48C4-A7B5-8AF1BED9B08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1CAC7-3F3D-4897-81B8-8CB38D994962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7F66A-2D13-4B4B-9820-0E45C4B8301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73059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0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1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2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3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4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5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6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7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8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69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0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1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2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3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4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5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6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7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8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79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0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1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2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3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4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5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6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7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8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89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90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173091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2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3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4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5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6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7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8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099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0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1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2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3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4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5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6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7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8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09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0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1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2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3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4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5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6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7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8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19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0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1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2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3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4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5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6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7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8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29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0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1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2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3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4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5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6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7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8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39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0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1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2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3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4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5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6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7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8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49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0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1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2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3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4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5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6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7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8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59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0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1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2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3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4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5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6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7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8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69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0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1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2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3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4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5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6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7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8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79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0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1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2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3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4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5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6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7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8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89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0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1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2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3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4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5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6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7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8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199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0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1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2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3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4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5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6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7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8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09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0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1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2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3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4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5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6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7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8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19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0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1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2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3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4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5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6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7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8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29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0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1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2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3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4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5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6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7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8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39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0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1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2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3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4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5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6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7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8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49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0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1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2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3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4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5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6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7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8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59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0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1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2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3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4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5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6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7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8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69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70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71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72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273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173274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5DFB975-3D80-454B-9882-3EE5339F49B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73275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73276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73277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73278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3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  <p:sldLayoutId id="2147483782" r:id="rId12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Grp="1" noChangeArrowheads="1"/>
          </p:cNvSpPr>
          <p:nvPr>
            <p:ph type="ctrTitle"/>
          </p:nvPr>
        </p:nvSpPr>
        <p:spPr/>
        <p:txBody>
          <a:bodyPr anchor="ctr" anchorCtr="0"/>
          <a:lstStyle/>
          <a:p>
            <a:pPr eaLnBrk="1" hangingPunct="1">
              <a:defRPr/>
            </a:pPr>
            <a:r>
              <a:rPr lang="ko-KR" altLang="en-US" sz="4800" b="1" smtClean="0"/>
              <a:t>캐슈도료 </a:t>
            </a:r>
            <a:r>
              <a:rPr lang="ko-KR" altLang="en-US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천연캐슈도료의 장점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2800" smtClean="0"/>
              <a:t>목재와 금속에 대한 부착력이 좋음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차량이나 목공용 밑바탕 도료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가구의 도장</a:t>
            </a:r>
            <a:r>
              <a:rPr lang="en-US" altLang="ko-KR" sz="2800" smtClean="0"/>
              <a:t>/</a:t>
            </a:r>
            <a:r>
              <a:rPr lang="ko-KR" altLang="en-US" sz="2800" smtClean="0"/>
              <a:t>제기</a:t>
            </a:r>
            <a:r>
              <a:rPr lang="en-US" altLang="ko-KR" sz="2800" smtClean="0"/>
              <a:t>/</a:t>
            </a:r>
            <a:r>
              <a:rPr lang="ko-KR" altLang="en-US" sz="2800" smtClean="0"/>
              <a:t>밥상</a:t>
            </a:r>
            <a:r>
              <a:rPr lang="en-US" altLang="ko-KR" sz="2800" smtClean="0"/>
              <a:t>/</a:t>
            </a:r>
            <a:r>
              <a:rPr lang="ko-KR" altLang="en-US" sz="2800" smtClean="0"/>
              <a:t>목기 등의 코팅에 많이 쓰임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건조 도막은 내용제성</a:t>
            </a:r>
            <a:r>
              <a:rPr lang="en-US" altLang="ko-KR" sz="2800" smtClean="0"/>
              <a:t>(</a:t>
            </a:r>
            <a:r>
              <a:rPr lang="ko-KR" altLang="en-US" sz="2800" smtClean="0"/>
              <a:t>耐溶劑性</a:t>
            </a:r>
            <a:r>
              <a:rPr lang="en-US" altLang="ko-KR" sz="2800" smtClean="0"/>
              <a:t>)</a:t>
            </a:r>
            <a:r>
              <a:rPr lang="ko-KR" altLang="en-US" sz="2800" smtClean="0"/>
              <a:t>도 커서 다른 많은 도료를 겹쳐서 사용가능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가격이 싸고 사용법이 간단함</a:t>
            </a:r>
            <a:r>
              <a:rPr lang="en-US" altLang="ko-KR" sz="2800" smtClean="0"/>
              <a:t>. </a:t>
            </a:r>
          </a:p>
          <a:p>
            <a:pPr eaLnBrk="1" hangingPunct="1">
              <a:defRPr/>
            </a:pPr>
            <a:endParaRPr lang="en-US" altLang="ko-KR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7" name="Picture 7" descr="나전칠기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1052513"/>
            <a:ext cx="8218487" cy="4464050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04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9" name="Picture 7" descr="탁자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288" y="1196975"/>
            <a:ext cx="8207375" cy="4535488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964613" cy="1143000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천연캐슈의 특징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en-US" altLang="ko-KR" sz="2800" smtClean="0"/>
              <a:t>100%</a:t>
            </a:r>
            <a:r>
              <a:rPr lang="ko-KR" altLang="en-US" sz="2800" smtClean="0"/>
              <a:t>천연도료 유해물질이 포함되지 않음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천연 옻칠처럼 내후성에 약한 결점을 보완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캐슈의 역겨운 냄새와 독성을 대부분 제거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붓 도장 시 기포가 잘 일어나지 않음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다른 도료와의 차이점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ko-KR" altLang="en-US" sz="2800" smtClean="0"/>
              <a:t>도막이 강하고 단단하며 탄력성이 있다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도막을 두껍게 올릴 수 있다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물</a:t>
            </a:r>
            <a:r>
              <a:rPr lang="en-US" altLang="ko-KR" sz="2800" smtClean="0"/>
              <a:t>, </a:t>
            </a:r>
            <a:r>
              <a:rPr lang="ko-KR" altLang="en-US" sz="2800" smtClean="0"/>
              <a:t>산</a:t>
            </a:r>
            <a:r>
              <a:rPr lang="en-US" altLang="ko-KR" sz="2800" smtClean="0"/>
              <a:t>, </a:t>
            </a:r>
            <a:r>
              <a:rPr lang="ko-KR" altLang="en-US" sz="2800" smtClean="0"/>
              <a:t>알칼리</a:t>
            </a:r>
            <a:r>
              <a:rPr lang="en-US" altLang="ko-KR" sz="2800" smtClean="0"/>
              <a:t>, </a:t>
            </a:r>
            <a:r>
              <a:rPr lang="ko-KR" altLang="en-US" sz="2800" smtClean="0"/>
              <a:t>약품</a:t>
            </a:r>
            <a:r>
              <a:rPr lang="en-US" altLang="ko-KR" sz="2800" smtClean="0"/>
              <a:t>, </a:t>
            </a:r>
            <a:r>
              <a:rPr lang="ko-KR" altLang="en-US" sz="2800" smtClean="0"/>
              <a:t>열</a:t>
            </a:r>
            <a:r>
              <a:rPr lang="en-US" altLang="ko-KR" sz="2800" smtClean="0"/>
              <a:t>, </a:t>
            </a:r>
            <a:r>
              <a:rPr lang="ko-KR" altLang="en-US" sz="2800" smtClean="0"/>
              <a:t>저온에 강함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자연건조 혹은 가열건조가 가능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천연캐슈도료의 성능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ko-KR" altLang="en-US" sz="2800" smtClean="0"/>
              <a:t>도막이 강하고 단단함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질기고 탄력성이 있음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r>
              <a:rPr lang="ko-KR" altLang="en-US" sz="2800" smtClean="0"/>
              <a:t>도막을 두껍게 올릴 수 있음</a:t>
            </a:r>
            <a:r>
              <a:rPr lang="en-US" altLang="ko-KR" sz="2800" smtClean="0"/>
              <a:t>. </a:t>
            </a:r>
          </a:p>
          <a:p>
            <a:pPr eaLnBrk="1" hangingPunct="1">
              <a:defRPr/>
            </a:pPr>
            <a:r>
              <a:rPr lang="ko-KR" altLang="en-US" sz="2800" smtClean="0"/>
              <a:t>물</a:t>
            </a:r>
            <a:r>
              <a:rPr lang="en-US" altLang="ko-KR" sz="2800" smtClean="0"/>
              <a:t>, </a:t>
            </a:r>
            <a:r>
              <a:rPr lang="ko-KR" altLang="en-US" sz="2800" smtClean="0"/>
              <a:t>산</a:t>
            </a:r>
            <a:r>
              <a:rPr lang="en-US" altLang="ko-KR" sz="2800" smtClean="0"/>
              <a:t>(</a:t>
            </a:r>
            <a:r>
              <a:rPr lang="ko-KR" altLang="en-US" sz="2800" smtClean="0"/>
              <a:t>酸</a:t>
            </a:r>
            <a:r>
              <a:rPr lang="en-US" altLang="ko-KR" sz="2800" smtClean="0"/>
              <a:t>), </a:t>
            </a:r>
            <a:r>
              <a:rPr lang="ko-KR" altLang="en-US" sz="2800" smtClean="0"/>
              <a:t>알칼리</a:t>
            </a:r>
            <a:r>
              <a:rPr lang="en-US" altLang="ko-KR" sz="2800" smtClean="0"/>
              <a:t>, </a:t>
            </a:r>
            <a:r>
              <a:rPr lang="ko-KR" altLang="en-US" sz="2800" smtClean="0"/>
              <a:t>약품</a:t>
            </a:r>
            <a:r>
              <a:rPr lang="en-US" altLang="ko-KR" sz="2800" smtClean="0"/>
              <a:t>, </a:t>
            </a:r>
            <a:r>
              <a:rPr lang="ko-KR" altLang="en-US" sz="2800" smtClean="0"/>
              <a:t>열</a:t>
            </a:r>
            <a:r>
              <a:rPr lang="en-US" altLang="ko-KR" sz="2800" smtClean="0"/>
              <a:t>, </a:t>
            </a:r>
            <a:r>
              <a:rPr lang="ko-KR" altLang="en-US" sz="2800" smtClean="0"/>
              <a:t>저온에 강하고 방청성능도 뛰어남</a:t>
            </a:r>
            <a:r>
              <a:rPr lang="en-US" altLang="ko-KR" sz="2800" smtClean="0"/>
              <a:t>. </a:t>
            </a:r>
          </a:p>
          <a:p>
            <a:pPr eaLnBrk="1" hangingPunct="1">
              <a:defRPr/>
            </a:pPr>
            <a:r>
              <a:rPr lang="ko-KR" altLang="en-US" sz="2800" smtClean="0"/>
              <a:t>자연 건조</a:t>
            </a:r>
            <a:r>
              <a:rPr lang="en-US" altLang="ko-KR" sz="2800" smtClean="0"/>
              <a:t>, </a:t>
            </a:r>
            <a:r>
              <a:rPr lang="ko-KR" altLang="en-US" sz="2800" smtClean="0"/>
              <a:t>가열</a:t>
            </a:r>
            <a:r>
              <a:rPr lang="en-US" altLang="ko-KR" sz="2800" smtClean="0"/>
              <a:t>(Baking) </a:t>
            </a:r>
            <a:r>
              <a:rPr lang="ko-KR" altLang="en-US" sz="2800" smtClean="0"/>
              <a:t>건조가 가능함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천연캐슈도료의 건조구조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628775"/>
            <a:ext cx="8351838" cy="4525963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2800" smtClean="0"/>
              <a:t>방 법 </a:t>
            </a:r>
            <a:r>
              <a:rPr lang="en-US" altLang="ko-KR" sz="2800" smtClean="0"/>
              <a:t>: </a:t>
            </a:r>
            <a:r>
              <a:rPr lang="ko-KR" altLang="en-US" sz="2800" smtClean="0"/>
              <a:t>공기 중에 산화중합하여 자연건조 혹은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2800" smtClean="0"/>
              <a:t>             소부 건조한다</a:t>
            </a:r>
            <a:r>
              <a:rPr lang="en-US" altLang="ko-KR" sz="2800" smtClean="0"/>
              <a:t>. </a:t>
            </a:r>
          </a:p>
          <a:p>
            <a:pPr eaLnBrk="1" hangingPunct="1">
              <a:defRPr/>
            </a:pPr>
            <a:r>
              <a:rPr lang="ko-KR" altLang="en-US" sz="2800" smtClean="0"/>
              <a:t>구 분 </a:t>
            </a:r>
            <a:r>
              <a:rPr lang="en-US" altLang="ko-KR" sz="2800" smtClean="0"/>
              <a:t>: </a:t>
            </a:r>
            <a:r>
              <a:rPr lang="ko-KR" altLang="en-US" sz="2800" smtClean="0"/>
              <a:t>자연건조</a:t>
            </a:r>
            <a:r>
              <a:rPr lang="en-US" altLang="ko-KR" sz="2800" smtClean="0"/>
              <a:t>, </a:t>
            </a:r>
            <a:r>
              <a:rPr lang="ko-KR" altLang="en-US" sz="2800" smtClean="0"/>
              <a:t>소부건조 </a:t>
            </a:r>
          </a:p>
          <a:p>
            <a:pPr eaLnBrk="1" hangingPunct="1">
              <a:defRPr/>
            </a:pPr>
            <a:r>
              <a:rPr lang="ko-KR" altLang="en-US" sz="2800" smtClean="0"/>
              <a:t>지촉건조 </a:t>
            </a:r>
            <a:r>
              <a:rPr lang="en-US" altLang="ko-KR" sz="2800" smtClean="0"/>
              <a:t>: 1</a:t>
            </a:r>
            <a:r>
              <a:rPr lang="ko-KR" altLang="en-US" sz="2800" smtClean="0"/>
              <a:t>시간내 </a:t>
            </a:r>
            <a:r>
              <a:rPr lang="en-US" altLang="ko-KR" sz="2800" smtClean="0"/>
              <a:t>10</a:t>
            </a:r>
            <a:r>
              <a:rPr lang="ko-KR" altLang="en-US" sz="2800" smtClean="0"/>
              <a:t>분간 </a:t>
            </a:r>
          </a:p>
          <a:p>
            <a:pPr eaLnBrk="1" hangingPunct="1">
              <a:defRPr/>
            </a:pPr>
            <a:r>
              <a:rPr lang="ko-KR" altLang="en-US" sz="2800" smtClean="0"/>
              <a:t>경화건조 </a:t>
            </a:r>
            <a:r>
              <a:rPr lang="en-US" altLang="ko-KR" sz="2800" smtClean="0"/>
              <a:t>: 15</a:t>
            </a:r>
            <a:r>
              <a:rPr lang="ko-KR" altLang="en-US" sz="2800" smtClean="0"/>
              <a:t>시간내 </a:t>
            </a:r>
            <a:r>
              <a:rPr lang="en-US" altLang="ko-KR" sz="2800" smtClean="0"/>
              <a:t>120℃/30</a:t>
            </a:r>
            <a:r>
              <a:rPr lang="ko-KR" altLang="en-US" sz="2800" smtClean="0"/>
              <a:t>분 </a:t>
            </a:r>
            <a:r>
              <a:rPr lang="en-US" altLang="ko-KR" sz="2800" smtClean="0"/>
              <a:t>- 160℃/20</a:t>
            </a:r>
            <a:r>
              <a:rPr lang="ko-KR" altLang="en-US" sz="2800" smtClean="0"/>
              <a:t>분</a:t>
            </a:r>
          </a:p>
          <a:p>
            <a:pPr eaLnBrk="1" hangingPunct="1">
              <a:defRPr/>
            </a:pPr>
            <a:r>
              <a:rPr lang="ko-KR" altLang="en-US" sz="2800" smtClean="0"/>
              <a:t>도장 방법 </a:t>
            </a:r>
            <a:r>
              <a:rPr lang="en-US" altLang="ko-KR" sz="2800" smtClean="0"/>
              <a:t>: </a:t>
            </a:r>
            <a:r>
              <a:rPr lang="ko-KR" altLang="en-US" sz="2800" smtClean="0"/>
              <a:t>붓 도장</a:t>
            </a:r>
            <a:r>
              <a:rPr lang="en-US" altLang="ko-KR" sz="2800" smtClean="0"/>
              <a:t>, </a:t>
            </a:r>
            <a:r>
              <a:rPr lang="ko-KR" altLang="en-US" sz="2800" smtClean="0"/>
              <a:t>스프레이도장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향 후 전 망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ko-KR" altLang="en-US" sz="2800" smtClean="0"/>
              <a:t>캐슈도료의 원조로써 최대기술보유국</a:t>
            </a:r>
          </a:p>
          <a:p>
            <a:pPr eaLnBrk="1" hangingPunct="1">
              <a:defRPr/>
            </a:pPr>
            <a:r>
              <a:rPr lang="ko-KR" altLang="en-US" sz="2800" smtClean="0"/>
              <a:t>자동차</a:t>
            </a:r>
            <a:r>
              <a:rPr lang="en-US" altLang="ko-KR" sz="2800" smtClean="0"/>
              <a:t>, </a:t>
            </a:r>
            <a:r>
              <a:rPr lang="ko-KR" altLang="en-US" sz="2800" smtClean="0"/>
              <a:t>선박</a:t>
            </a:r>
            <a:r>
              <a:rPr lang="en-US" altLang="ko-KR" sz="2800" smtClean="0"/>
              <a:t>, </a:t>
            </a:r>
            <a:r>
              <a:rPr lang="ko-KR" altLang="en-US" sz="2800" smtClean="0"/>
              <a:t>목재</a:t>
            </a:r>
            <a:r>
              <a:rPr lang="en-US" altLang="ko-KR" sz="2800" smtClean="0"/>
              <a:t>+</a:t>
            </a:r>
            <a:r>
              <a:rPr lang="ko-KR" altLang="en-US" sz="2800" smtClean="0"/>
              <a:t>철재 등</a:t>
            </a:r>
            <a:r>
              <a:rPr lang="en-US" altLang="ko-KR" sz="2800" smtClean="0"/>
              <a:t>.. </a:t>
            </a:r>
            <a:r>
              <a:rPr lang="ko-KR" altLang="en-US" sz="2800" smtClean="0"/>
              <a:t>많은 산업에 응용</a:t>
            </a:r>
          </a:p>
          <a:p>
            <a:pPr eaLnBrk="1" hangingPunct="1">
              <a:defRPr/>
            </a:pPr>
            <a:r>
              <a:rPr lang="ko-KR" altLang="en-US" sz="2800" smtClean="0"/>
              <a:t>최대수요국가이기도 한 일본을 공략</a:t>
            </a:r>
            <a:r>
              <a:rPr lang="ko-KR" altLang="en-US" sz="2800" smtClean="0">
                <a:latin typeface="Arial"/>
              </a:rPr>
              <a:t>  </a:t>
            </a:r>
            <a:endParaRPr lang="ko-KR" altLang="en-US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2" name="Picture 8" descr="bhyguygu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8313" y="1125538"/>
            <a:ext cx="8207375" cy="4537075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7" name="Picture 9" descr="스텔스기2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836613"/>
            <a:ext cx="8135938" cy="4752975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ko-KR" altLang="en-US" sz="2800" b="1" smtClean="0"/>
              <a:t>열대성 식물인 옻나무과 캐슈의 과실 껍질에 함유되어 있는 액 </a:t>
            </a:r>
            <a:r>
              <a:rPr lang="en-US" altLang="ko-KR" sz="2800" b="1" smtClean="0"/>
              <a:t>(Cashew Nut Shell Liquid)</a:t>
            </a:r>
            <a:r>
              <a:rPr lang="ko-KR" altLang="en-US" sz="2800" b="1" smtClean="0"/>
              <a:t>을 주원료로 한 유성도료를 말한다</a:t>
            </a:r>
            <a:r>
              <a:rPr lang="en-US" altLang="ko-KR" sz="2800" b="1" smtClean="0"/>
              <a:t>.</a:t>
            </a:r>
          </a:p>
          <a:p>
            <a:pPr eaLnBrk="1" hangingPunct="1">
              <a:defRPr/>
            </a:pPr>
            <a:endParaRPr lang="en-US" altLang="ko-KR" sz="2800" b="1" smtClean="0"/>
          </a:p>
          <a:p>
            <a:pPr eaLnBrk="1" hangingPunct="1">
              <a:defRPr/>
            </a:pPr>
            <a:r>
              <a:rPr lang="ko-KR" altLang="en-US" sz="2800" b="1" smtClean="0"/>
              <a:t>천연산 옻과 비슷한 성질로 합성 칠도료라고도 한다</a:t>
            </a:r>
            <a:r>
              <a:rPr lang="en-US" altLang="ko-KR" sz="2800" b="1" smtClean="0"/>
              <a:t>.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캐슈도료의 정의</a:t>
            </a:r>
            <a:r>
              <a:rPr lang="ko-KR" altLang="en-US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4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546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546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6" grpId="0" build="p"/>
      <p:bldP spid="1546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2" name="Picture 8" descr="벤츠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5288" y="1052513"/>
            <a:ext cx="8207375" cy="4608512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캐슈도료의 역사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en-US" altLang="ko-KR" sz="2800" b="1" smtClean="0"/>
              <a:t>1939</a:t>
            </a:r>
            <a:r>
              <a:rPr lang="ko-KR" altLang="en-US" sz="2800" b="1" smtClean="0"/>
              <a:t>년 일본의 캐슈회사에서 최초개발</a:t>
            </a:r>
            <a:r>
              <a:rPr lang="en-US" altLang="ko-KR" sz="2800" b="1" smtClean="0"/>
              <a:t>.</a:t>
            </a:r>
          </a:p>
          <a:p>
            <a:pPr eaLnBrk="1" hangingPunct="1">
              <a:defRPr/>
            </a:pPr>
            <a:endParaRPr lang="en-US" altLang="ko-KR" sz="2800" b="1" smtClean="0"/>
          </a:p>
          <a:p>
            <a:pPr eaLnBrk="1" hangingPunct="1">
              <a:defRPr/>
            </a:pPr>
            <a:r>
              <a:rPr lang="ko-KR" altLang="en-US" sz="2800" b="1" smtClean="0"/>
              <a:t>제</a:t>
            </a:r>
            <a:r>
              <a:rPr lang="en-US" altLang="ko-KR" sz="2800" b="1" smtClean="0"/>
              <a:t>2</a:t>
            </a:r>
            <a:r>
              <a:rPr lang="ko-KR" altLang="en-US" sz="2800" b="1" smtClean="0"/>
              <a:t>차 세계 대전으로  중단</a:t>
            </a:r>
            <a:r>
              <a:rPr lang="en-US" altLang="ko-KR" sz="2800" b="1" smtClean="0"/>
              <a:t>.</a:t>
            </a:r>
          </a:p>
          <a:p>
            <a:pPr eaLnBrk="1" hangingPunct="1">
              <a:defRPr/>
            </a:pPr>
            <a:endParaRPr lang="en-US" altLang="ko-KR" sz="2800" b="1" smtClean="0"/>
          </a:p>
          <a:p>
            <a:pPr eaLnBrk="1" hangingPunct="1">
              <a:defRPr/>
            </a:pPr>
            <a:r>
              <a:rPr lang="en-US" altLang="ko-KR" sz="2800" b="1" smtClean="0"/>
              <a:t>1950</a:t>
            </a:r>
            <a:r>
              <a:rPr lang="ko-KR" altLang="en-US" sz="2800" b="1" smtClean="0"/>
              <a:t>년 전후 본격적 도료개발</a:t>
            </a:r>
            <a:r>
              <a:rPr lang="en-US" altLang="ko-KR" sz="2800" b="1" smtClean="0"/>
              <a:t>.</a:t>
            </a:r>
            <a:r>
              <a:rPr lang="en-US" altLang="ko-KR" b="1" smtClean="0"/>
              <a:t> </a:t>
            </a:r>
          </a:p>
          <a:p>
            <a:pPr eaLnBrk="1" hangingPunct="1">
              <a:defRPr/>
            </a:pPr>
            <a:endParaRPr lang="en-US" altLang="ko-KR" b="1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mtClean="0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캐슈나무란</a:t>
            </a:r>
            <a:r>
              <a:rPr lang="en-US" altLang="ko-KR" sz="3600" b="1" smtClean="0"/>
              <a:t>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2800" b="1" smtClean="0"/>
              <a:t>쌍떡잎나무 무환자 나무목 옻나무과의	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2800" b="1" smtClean="0"/>
              <a:t>   상록 소과목</a:t>
            </a:r>
          </a:p>
          <a:p>
            <a:pPr eaLnBrk="1" hangingPunct="1">
              <a:defRPr/>
            </a:pPr>
            <a:r>
              <a:rPr lang="ko-KR" altLang="en-US" sz="2800" b="1" smtClean="0"/>
              <a:t>분류 </a:t>
            </a:r>
            <a:r>
              <a:rPr lang="en-US" altLang="ko-KR" sz="2800" b="1" smtClean="0"/>
              <a:t>: </a:t>
            </a:r>
            <a:r>
              <a:rPr lang="ko-KR" altLang="en-US" sz="2800" b="1" smtClean="0"/>
              <a:t>옻나무과</a:t>
            </a:r>
          </a:p>
          <a:p>
            <a:pPr eaLnBrk="1" hangingPunct="1">
              <a:defRPr/>
            </a:pPr>
            <a:r>
              <a:rPr lang="ko-KR" altLang="en-US" sz="2800" b="1" smtClean="0"/>
              <a:t>원산지 </a:t>
            </a:r>
            <a:r>
              <a:rPr lang="en-US" altLang="ko-KR" sz="2800" b="1" smtClean="0"/>
              <a:t>: </a:t>
            </a:r>
            <a:r>
              <a:rPr lang="ko-KR" altLang="en-US" sz="2800" b="1" smtClean="0"/>
              <a:t>아메리카</a:t>
            </a:r>
            <a:r>
              <a:rPr lang="en-US" altLang="ko-KR" sz="2800" b="1" smtClean="0"/>
              <a:t>(</a:t>
            </a:r>
            <a:r>
              <a:rPr lang="ko-KR" altLang="en-US" sz="2800" b="1" smtClean="0"/>
              <a:t>브라질</a:t>
            </a:r>
            <a:r>
              <a:rPr lang="en-US" altLang="ko-KR" sz="2800" b="1" smtClean="0"/>
              <a:t>)</a:t>
            </a:r>
            <a:r>
              <a:rPr lang="ko-KR" altLang="en-US" sz="2800" b="1" smtClean="0"/>
              <a:t>열대지방</a:t>
            </a:r>
          </a:p>
          <a:p>
            <a:pPr eaLnBrk="1" hangingPunct="1">
              <a:defRPr/>
            </a:pPr>
            <a:r>
              <a:rPr lang="ko-KR" altLang="en-US" sz="2800" b="1" smtClean="0"/>
              <a:t>크기 </a:t>
            </a:r>
            <a:r>
              <a:rPr lang="en-US" altLang="ko-KR" sz="2800" b="1" smtClean="0"/>
              <a:t>: </a:t>
            </a:r>
            <a:r>
              <a:rPr lang="ko-KR" altLang="en-US" sz="2800" b="1" smtClean="0"/>
              <a:t>높이 </a:t>
            </a:r>
            <a:r>
              <a:rPr lang="en-US" altLang="ko-KR" sz="2800" b="1" smtClean="0"/>
              <a:t>10~15m</a:t>
            </a:r>
          </a:p>
          <a:p>
            <a:pPr eaLnBrk="1" hangingPunct="1">
              <a:defRPr/>
            </a:pPr>
            <a:r>
              <a:rPr lang="ko-KR" altLang="en-US" sz="2800" b="1" smtClean="0"/>
              <a:t>아메리카 열대지방이 원산지</a:t>
            </a:r>
            <a:r>
              <a:rPr lang="en-US" altLang="ko-KR" sz="2800" b="1" smtClean="0"/>
              <a:t>, </a:t>
            </a:r>
            <a:r>
              <a:rPr lang="ko-KR" altLang="en-US" sz="2800" b="1" smtClean="0"/>
              <a:t>자바 말레이시아등 전세계 열대지방에서 재배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8" name="Picture 12" descr="캐슈나무2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39750" y="2133600"/>
            <a:ext cx="8135938" cy="4030663"/>
          </a:xfrm>
        </p:spPr>
      </p:pic>
      <p:sp>
        <p:nvSpPr>
          <p:cNvPr id="19469" name="Text Box 13"/>
          <p:cNvSpPr txBox="1">
            <a:spLocks noChangeArrowheads="1"/>
          </p:cNvSpPr>
          <p:nvPr/>
        </p:nvSpPr>
        <p:spPr bwMode="auto">
          <a:xfrm>
            <a:off x="1258888" y="692150"/>
            <a:ext cx="61928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ko-KR" altLang="en-US" sz="3600" b="1"/>
              <a:t>캐슈나무 열매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9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9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합성캐슈의 제조 방법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2800" smtClean="0"/>
              <a:t>캐슈원액 → 산성백토</a:t>
            </a:r>
            <a:r>
              <a:rPr lang="en-US" altLang="ko-KR" sz="2800" smtClean="0"/>
              <a:t>,</a:t>
            </a:r>
            <a:r>
              <a:rPr lang="ko-KR" altLang="en-US" sz="2800" smtClean="0"/>
              <a:t>규조토로 정제</a:t>
            </a:r>
            <a:r>
              <a:rPr lang="en-US" altLang="ko-KR" sz="2800" smtClean="0"/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 </a:t>
            </a:r>
          </a:p>
          <a:p>
            <a:pPr eaLnBrk="1" hangingPunct="1">
              <a:defRPr/>
            </a:pPr>
            <a:r>
              <a:rPr lang="ko-KR" altLang="en-US" sz="2800" smtClean="0"/>
              <a:t>고온에서 포르말린</a:t>
            </a:r>
            <a:r>
              <a:rPr lang="en-US" altLang="ko-KR" sz="2800" smtClean="0"/>
              <a:t>,</a:t>
            </a:r>
            <a:r>
              <a:rPr lang="ko-KR" altLang="en-US" sz="2800" smtClean="0"/>
              <a:t>페놀수지</a:t>
            </a:r>
            <a:r>
              <a:rPr lang="en-US" altLang="ko-KR" sz="2800" smtClean="0"/>
              <a:t>(</a:t>
            </a:r>
            <a:r>
              <a:rPr lang="ko-KR" altLang="en-US" sz="2800" smtClean="0"/>
              <a:t>석탄산</a:t>
            </a:r>
            <a:r>
              <a:rPr lang="en-US" altLang="ko-KR" sz="2800" smtClean="0"/>
              <a:t>)</a:t>
            </a:r>
            <a:r>
              <a:rPr lang="ko-KR" altLang="en-US" sz="2800" smtClean="0"/>
              <a:t>등을 작용</a:t>
            </a:r>
            <a:r>
              <a:rPr lang="en-US" altLang="ko-KR" sz="2800" smtClean="0"/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 </a:t>
            </a:r>
          </a:p>
          <a:p>
            <a:pPr eaLnBrk="1" hangingPunct="1">
              <a:defRPr/>
            </a:pPr>
            <a:r>
              <a:rPr lang="ko-KR" altLang="en-US" sz="2800" smtClean="0"/>
              <a:t>주성분인 카르단올</a:t>
            </a:r>
            <a:r>
              <a:rPr lang="en-US" altLang="ko-KR" sz="2800" smtClean="0"/>
              <a:t>, </a:t>
            </a:r>
            <a:r>
              <a:rPr lang="ko-KR" altLang="en-US" sz="2800" smtClean="0"/>
              <a:t>카르돌과 중합되게 가공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endParaRPr lang="en-US" altLang="ko-KR" sz="2800" smtClean="0"/>
          </a:p>
          <a:p>
            <a:pPr eaLnBrk="1" hangingPunct="1">
              <a:defRPr/>
            </a:pPr>
            <a:r>
              <a:rPr lang="ko-KR" altLang="en-US" sz="2800" smtClean="0"/>
              <a:t>알데히드 → 점조성의 흑갈색 액체를 얻음</a:t>
            </a:r>
            <a:r>
              <a:rPr lang="en-US" altLang="ko-KR" sz="2800" smtClean="0"/>
              <a:t>.</a:t>
            </a:r>
          </a:p>
          <a:p>
            <a:pPr eaLnBrk="1" hangingPunct="1">
              <a:defRPr/>
            </a:pPr>
            <a:endParaRPr lang="en-US" altLang="ko-KR" sz="31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5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0" grpId="0"/>
      <p:bldP spid="1454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합성캐슈도료의 첨가제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en-US" altLang="ko-KR" smtClean="0"/>
          </a:p>
          <a:p>
            <a:pPr eaLnBrk="1" hangingPunct="1">
              <a:defRPr/>
            </a:pPr>
            <a:r>
              <a:rPr lang="ko-KR" altLang="en-US" sz="2800" smtClean="0"/>
              <a:t>건조성</a:t>
            </a:r>
            <a:r>
              <a:rPr lang="en-US" altLang="ko-KR" sz="2800" smtClean="0"/>
              <a:t>, </a:t>
            </a:r>
            <a:r>
              <a:rPr lang="ko-KR" altLang="en-US" sz="2800" smtClean="0"/>
              <a:t>도막의 성질 개선 위해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2800" smtClean="0"/>
              <a:t>    → 알키드수지</a:t>
            </a:r>
            <a:r>
              <a:rPr lang="en-US" altLang="ko-KR" sz="2800" smtClean="0"/>
              <a:t>,</a:t>
            </a:r>
            <a:r>
              <a:rPr lang="ko-KR" altLang="en-US" sz="2800" smtClean="0"/>
              <a:t>멜라민수지</a:t>
            </a:r>
            <a:r>
              <a:rPr lang="en-US" altLang="ko-KR" sz="2800" smtClean="0"/>
              <a:t>,</a:t>
            </a:r>
            <a:r>
              <a:rPr lang="ko-KR" altLang="en-US" sz="2800" smtClean="0"/>
              <a:t>요소수지등을 첨가</a:t>
            </a:r>
            <a:r>
              <a:rPr lang="en-US" altLang="ko-KR" sz="2800" smtClean="0"/>
              <a:t>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ko-KR" sz="2800" smtClean="0"/>
          </a:p>
          <a:p>
            <a:pPr eaLnBrk="1" hangingPunct="1">
              <a:defRPr/>
            </a:pPr>
            <a:r>
              <a:rPr lang="ko-KR" altLang="en-US" sz="2800" smtClean="0"/>
              <a:t>상온건조 가능 </a:t>
            </a:r>
            <a:r>
              <a:rPr lang="en-US" altLang="ko-KR" sz="2800" smtClean="0"/>
              <a:t>, </a:t>
            </a:r>
            <a:r>
              <a:rPr lang="ko-KR" altLang="en-US" sz="2800" smtClean="0"/>
              <a:t>베이킹도료로도 사용됨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6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4" grpId="0"/>
      <p:bldP spid="14643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합성캐슈도료의 단점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600200"/>
            <a:ext cx="8642350" cy="4525963"/>
          </a:xfrm>
        </p:spPr>
        <p:txBody>
          <a:bodyPr/>
          <a:lstStyle/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천연 옻칠처럼 역시 내후성에 약한 최대결점</a:t>
            </a:r>
            <a:r>
              <a:rPr lang="en-US" altLang="ko-KR" sz="2800" smtClean="0"/>
              <a:t>. 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품위나 질감 역시 칠</a:t>
            </a:r>
            <a:r>
              <a:rPr lang="en-US" altLang="ko-KR" sz="2800" smtClean="0"/>
              <a:t>(</a:t>
            </a:r>
            <a:r>
              <a:rPr lang="ko-KR" altLang="en-US" sz="2800" smtClean="0"/>
              <a:t>옻칠</a:t>
            </a:r>
            <a:r>
              <a:rPr lang="en-US" altLang="ko-KR" sz="2800" smtClean="0"/>
              <a:t>)</a:t>
            </a:r>
            <a:r>
              <a:rPr lang="ko-KR" altLang="en-US" sz="2800" smtClean="0"/>
              <a:t>에 비하여 월등히 떨어짐</a:t>
            </a:r>
            <a:r>
              <a:rPr lang="en-US" altLang="ko-KR" sz="2800" smtClean="0"/>
              <a:t>. 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중합된 포르말린과 페놀수지의 유해성</a:t>
            </a:r>
            <a:r>
              <a:rPr lang="en-US" altLang="ko-KR" sz="2800" smtClean="0"/>
              <a:t>. 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도장시에 완전건조는 옻보다 김</a:t>
            </a:r>
            <a:r>
              <a:rPr lang="en-US" altLang="ko-KR" sz="2800" smtClean="0"/>
              <a:t>. 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고온중합시 건조시간을 단축</a:t>
            </a:r>
            <a:r>
              <a:rPr lang="en-US" altLang="ko-KR" sz="2800" smtClean="0"/>
              <a:t>, </a:t>
            </a:r>
            <a:r>
              <a:rPr lang="ko-KR" altLang="en-US" sz="2800" smtClean="0"/>
              <a:t>연장을 불가</a:t>
            </a:r>
            <a:r>
              <a:rPr lang="en-US" altLang="ko-KR" sz="2800" smtClean="0"/>
              <a:t>.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색상이 어두워 조색이 어려움</a:t>
            </a:r>
            <a:r>
              <a:rPr lang="en-US" altLang="ko-KR" sz="2800" smtClean="0"/>
              <a:t>. </a:t>
            </a:r>
          </a:p>
          <a:p>
            <a:pPr eaLnBrk="1" hangingPunct="1">
              <a:spcBef>
                <a:spcPct val="30000"/>
              </a:spcBef>
              <a:defRPr/>
            </a:pPr>
            <a:r>
              <a:rPr lang="ko-KR" altLang="en-US" sz="2800" smtClean="0"/>
              <a:t>붓 도장시 기포 발생</a:t>
            </a:r>
            <a:r>
              <a:rPr lang="en-US" altLang="ko-KR" sz="2800" smtClean="0"/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6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ko-KR" altLang="en-US" sz="3600" b="1" smtClean="0"/>
              <a:t>천연 캐슈도료란</a:t>
            </a:r>
            <a:r>
              <a:rPr lang="en-US" altLang="ko-KR" sz="3600" b="1" smtClean="0"/>
              <a:t>?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2800" smtClean="0"/>
              <a:t>천연유성</a:t>
            </a:r>
            <a:r>
              <a:rPr lang="en-US" altLang="ko-KR" sz="2800" smtClean="0"/>
              <a:t>=&gt;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 (</a:t>
            </a:r>
            <a:r>
              <a:rPr lang="ko-KR" altLang="en-US" sz="2800" smtClean="0"/>
              <a:t>캐슈넛트쉘액 </a:t>
            </a:r>
            <a:r>
              <a:rPr lang="en-US" altLang="ko-KR" sz="2800" smtClean="0"/>
              <a:t>+ Dammar</a:t>
            </a:r>
            <a:r>
              <a:rPr lang="ko-KR" altLang="en-US" sz="2800" smtClean="0"/>
              <a:t>수지</a:t>
            </a:r>
            <a:r>
              <a:rPr lang="en-US" altLang="ko-KR" sz="2800" smtClean="0"/>
              <a:t>,Sandalac,</a:t>
            </a:r>
            <a:r>
              <a:rPr lang="ko-KR" altLang="en-US" sz="2800" smtClean="0"/>
              <a:t>송진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ko-KR" altLang="en-US" sz="2800" smtClean="0"/>
              <a:t>  </a:t>
            </a:r>
            <a:r>
              <a:rPr lang="en-US" altLang="ko-KR" sz="2800" smtClean="0"/>
              <a:t>+</a:t>
            </a:r>
            <a:r>
              <a:rPr lang="ko-KR" altLang="en-US" sz="2800" smtClean="0"/>
              <a:t>오동나무기름 </a:t>
            </a:r>
            <a:r>
              <a:rPr lang="en-US" altLang="ko-KR" sz="2800" smtClean="0"/>
              <a:t>+ </a:t>
            </a:r>
            <a:r>
              <a:rPr lang="ko-KR" altLang="en-US" sz="2800" smtClean="0"/>
              <a:t>탈수한파마기름 </a:t>
            </a:r>
            <a:r>
              <a:rPr lang="en-US" altLang="ko-KR" sz="2800" smtClean="0"/>
              <a:t>+</a:t>
            </a:r>
            <a:r>
              <a:rPr lang="ko-KR" altLang="en-US" sz="2800" smtClean="0"/>
              <a:t>잇꽃기름</a:t>
            </a:r>
            <a:r>
              <a:rPr lang="en-US" altLang="ko-KR" sz="2800" smtClean="0"/>
              <a:t>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   + </a:t>
            </a:r>
            <a:r>
              <a:rPr lang="ko-KR" altLang="en-US" sz="2800" smtClean="0"/>
              <a:t>옻을 고온에서 중합</a:t>
            </a:r>
            <a:r>
              <a:rPr lang="en-US" altLang="ko-KR" sz="2800" smtClean="0"/>
              <a:t>.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+</a:t>
            </a:r>
          </a:p>
          <a:p>
            <a:pPr eaLnBrk="1" hangingPunct="1">
              <a:defRPr/>
            </a:pPr>
            <a:r>
              <a:rPr lang="ko-KR" altLang="en-US" sz="2800" smtClean="0"/>
              <a:t>수성도료 </a:t>
            </a:r>
            <a:r>
              <a:rPr lang="en-US" altLang="ko-KR" sz="2800" smtClean="0"/>
              <a:t>=&gt;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ko-KR" sz="2800" smtClean="0"/>
              <a:t>  </a:t>
            </a:r>
            <a:r>
              <a:rPr lang="ko-KR" altLang="en-US" sz="2800" smtClean="0"/>
              <a:t>오렌지 오일</a:t>
            </a:r>
            <a:r>
              <a:rPr lang="en-US" altLang="ko-KR" sz="2800" smtClean="0"/>
              <a:t>, </a:t>
            </a:r>
            <a:r>
              <a:rPr lang="ko-KR" altLang="en-US" sz="2800" smtClean="0"/>
              <a:t>박하유</a:t>
            </a:r>
            <a:r>
              <a:rPr lang="en-US" altLang="ko-KR" sz="2800" smtClean="0"/>
              <a:t>, </a:t>
            </a:r>
            <a:r>
              <a:rPr lang="ko-KR" altLang="en-US" sz="2800" smtClean="0"/>
              <a:t>발삼오일등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6" dur="5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0" dur="500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8" dur="500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2" dur="500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5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36" dur="500"/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/>
      <p:bldP spid="147459" grpId="0" build="p"/>
    </p:bld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일반</Template>
  <TotalTime>454</TotalTime>
  <Words>431</Words>
  <Application>Microsoft Office PowerPoint</Application>
  <PresentationFormat>화면 슬라이드 쇼(4:3)</PresentationFormat>
  <Paragraphs>90</Paragraphs>
  <Slides>20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1" baseType="lpstr">
      <vt:lpstr>점과 선</vt:lpstr>
      <vt:lpstr>캐슈도료  </vt:lpstr>
      <vt:lpstr>캐슈도료의 정의 </vt:lpstr>
      <vt:lpstr>캐슈도료의 역사</vt:lpstr>
      <vt:lpstr>캐슈나무란?</vt:lpstr>
      <vt:lpstr>PowerPoint 프레젠테이션</vt:lpstr>
      <vt:lpstr>합성캐슈의 제조 방법</vt:lpstr>
      <vt:lpstr>합성캐슈도료의 첨가제</vt:lpstr>
      <vt:lpstr>합성캐슈도료의 단점</vt:lpstr>
      <vt:lpstr>천연 캐슈도료란?</vt:lpstr>
      <vt:lpstr>천연캐슈도료의 장점</vt:lpstr>
      <vt:lpstr>PowerPoint 프레젠테이션</vt:lpstr>
      <vt:lpstr>PowerPoint 프레젠테이션</vt:lpstr>
      <vt:lpstr>천연캐슈의 특징</vt:lpstr>
      <vt:lpstr>다른 도료와의 차이점</vt:lpstr>
      <vt:lpstr>천연캐슈도료의 성능</vt:lpstr>
      <vt:lpstr>천연캐슈도료의 건조구조</vt:lpstr>
      <vt:lpstr>향 후 전 망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천연 캐슈 도료</dc:title>
  <dc:creator>staff</dc:creator>
  <cp:lastModifiedBy>USER</cp:lastModifiedBy>
  <cp:revision>28</cp:revision>
  <dcterms:created xsi:type="dcterms:W3CDTF">2005-11-24T09:24:20Z</dcterms:created>
  <dcterms:modified xsi:type="dcterms:W3CDTF">2013-05-28T13:08:31Z</dcterms:modified>
</cp:coreProperties>
</file>