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65AC8A-2BD5-4B2B-A889-76AE6BC89A5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CB192-0032-4CE4-941E-C35F3A3BDF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58A49-558E-4118-8801-B5F168380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AEB9-49C0-433E-8260-6A8720AD79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8EA6-B109-4770-B2C4-90009A17B5C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70431-D7D3-47FA-B185-41A148BBB84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8918B-16D0-468D-AF6F-C1D6A62000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3A66-FE9D-4178-9B6A-B50AB007D7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F602-CCF4-41D8-A5B7-7C035C21DC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BC69E-F795-41E4-B424-267DFC4E27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B333D-EDA0-4494-8A56-3687D08FF8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B019DF5-D89B-4DC1-B791-A1ECE3D6AA9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600" b="1" smtClean="0"/>
              <a:t>- </a:t>
            </a:r>
            <a:r>
              <a:rPr lang="ko-KR" altLang="en-US" sz="3600" b="1" smtClean="0"/>
              <a:t>석탄산수지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개요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명명법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석탄산 수지 </a:t>
            </a:r>
            <a:r>
              <a:rPr lang="en-US" altLang="ko-KR" sz="1800" smtClean="0"/>
              <a:t>(Phenol-formaldehyde resin , PF)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– </a:t>
            </a:r>
            <a:r>
              <a:rPr lang="ko-KR" altLang="en-US" sz="1800" smtClean="0"/>
              <a:t>열경화성 고분자 물질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역사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- 1872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Baeyer</a:t>
            </a:r>
            <a:r>
              <a:rPr lang="ko-KR" altLang="en-US" sz="1800" smtClean="0"/>
              <a:t>가 첫 연구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- 1894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Lederer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Manasse</a:t>
            </a:r>
            <a:r>
              <a:rPr lang="ko-KR" altLang="en-US" sz="1800" smtClean="0"/>
              <a:t>가 염료와 약품으로 연구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- 1901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DeLair, Lebach, Smith</a:t>
            </a:r>
            <a:r>
              <a:rPr lang="ko-KR" altLang="en-US" sz="1800" smtClean="0"/>
              <a:t>가 </a:t>
            </a:r>
            <a:r>
              <a:rPr lang="en-US" altLang="ko-KR" sz="1800" smtClean="0"/>
              <a:t>shellac</a:t>
            </a:r>
            <a:r>
              <a:rPr lang="ko-KR" altLang="en-US" sz="1800" smtClean="0"/>
              <a:t>의 대체 접착제로 연구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- 1905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Baekland</a:t>
            </a:r>
            <a:r>
              <a:rPr lang="ko-KR" altLang="en-US" sz="1800" smtClean="0"/>
              <a:t>가 접착제 제조에 성공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- 1912</a:t>
            </a:r>
            <a:r>
              <a:rPr lang="ko-KR" altLang="en-US" sz="1800" smtClean="0"/>
              <a:t>년 </a:t>
            </a:r>
            <a:r>
              <a:rPr lang="en-US" altLang="ko-KR" sz="1800" smtClean="0"/>
              <a:t>Baekland</a:t>
            </a:r>
            <a:r>
              <a:rPr lang="ko-KR" altLang="en-US" sz="1800" smtClean="0"/>
              <a:t>가 목재 접착제로 최초 사용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- 1940</a:t>
            </a:r>
            <a:r>
              <a:rPr lang="ko-KR" altLang="en-US" sz="1800" smtClean="0"/>
              <a:t>년대 초반부터 각종 접착제로 널리 사용되기 시작  </a:t>
            </a:r>
            <a:endParaRPr lang="ko-KR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초기 사용방법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필름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도포문제 해결 방안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접착제</a:t>
            </a:r>
            <a:r>
              <a:rPr lang="en-US" altLang="ko-KR" sz="1800" smtClean="0"/>
              <a:t>:</a:t>
            </a:r>
            <a:r>
              <a:rPr lang="ko-KR" altLang="en-US" sz="1800" smtClean="0"/>
              <a:t>필름 </a:t>
            </a:r>
            <a:r>
              <a:rPr lang="en-US" altLang="ko-KR" sz="1800" smtClean="0"/>
              <a:t>= 2:1</a:t>
            </a:r>
            <a:r>
              <a:rPr lang="ko-KR" altLang="en-US" sz="1800" smtClean="0"/>
              <a:t>이며 두께는 </a:t>
            </a:r>
            <a:r>
              <a:rPr lang="en-US" altLang="ko-KR" sz="1800" smtClean="0"/>
              <a:t>0.003 inch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- 150~200°C</a:t>
            </a:r>
            <a:r>
              <a:rPr lang="ko-KR" altLang="en-US" sz="1800" smtClean="0"/>
              <a:t>의 열압온도 적용하였으며 경화시가는 두께에 따라 다양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수지와 혈액알부민 접착제 혼합사용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구조용 합판 생산에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짧은 경화시간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내수성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미생물에 대한 저항성 부여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pH</a:t>
            </a:r>
            <a:r>
              <a:rPr lang="ko-KR" altLang="en-US" sz="1800" smtClean="0"/>
              <a:t>가 산성이기 때문에 적용 목재를 손상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Novolac</a:t>
            </a:r>
            <a:r>
              <a:rPr lang="ko-KR" altLang="en-US" sz="1800" smtClean="0"/>
              <a:t>을 사용하기 시작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저장기간의 연장 가능 </a:t>
            </a:r>
            <a:r>
              <a:rPr lang="en-US" altLang="ko-KR" sz="1800" smtClean="0"/>
              <a:t>(B stage </a:t>
            </a:r>
            <a:r>
              <a:rPr lang="ko-KR" altLang="en-US" sz="1800" smtClean="0"/>
              <a:t>기간이 길어짐</a:t>
            </a:r>
            <a:r>
              <a:rPr lang="en-US" altLang="ko-KR" sz="180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현재 사용방법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구조용 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외장용 화장용 합판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en-US" altLang="ko-KR" sz="2000" b="1" smtClean="0"/>
              <a:t>OSB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resole </a:t>
            </a:r>
            <a:r>
              <a:rPr lang="ko-KR" altLang="en-US" sz="1800" smtClean="0"/>
              <a:t>형 </a:t>
            </a:r>
            <a:r>
              <a:rPr lang="en-US" altLang="ko-KR" sz="1800" smtClean="0"/>
              <a:t>PF</a:t>
            </a:r>
            <a:r>
              <a:rPr lang="ko-KR" altLang="en-US" sz="1800" smtClean="0"/>
              <a:t>를 사용하기 시작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저가이며 빠른 경화시간 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파티클보드 및 중밀도 섬유판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열압온도의 저하와 경화시간 단축을 위해 </a:t>
            </a:r>
            <a:r>
              <a:rPr lang="en-US" altLang="ko-KR" sz="1800" smtClean="0"/>
              <a:t>powder PF </a:t>
            </a:r>
            <a:r>
              <a:rPr lang="ko-KR" altLang="en-US" sz="1800" smtClean="0"/>
              <a:t>접착제를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기타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Glass-fiber mats, asbestos fiber board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Abrasive grits in the manufacture of grinding wheels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Molding </a:t>
            </a:r>
            <a:r>
              <a:rPr lang="ko-KR" altLang="en-US" sz="1800" smtClean="0"/>
              <a:t>제품</a:t>
            </a:r>
            <a:r>
              <a:rPr lang="en-US" altLang="ko-KR" sz="1800" smtClean="0"/>
              <a:t>, laminates </a:t>
            </a:r>
            <a:r>
              <a:rPr lang="ko-KR" altLang="en-US" sz="1800" smtClean="0"/>
              <a:t>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제조법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Phenol + formaldehyde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열과 산 또는 알카리 촉매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trimethylol phenol (Figure)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반응시간과 온도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촉매의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반응물질의 양과 비율에 따라 다양한 접착제 제조 가능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Resole </a:t>
            </a:r>
            <a:r>
              <a:rPr lang="ko-KR" altLang="en-US" sz="1800" smtClean="0"/>
              <a:t>및 </a:t>
            </a:r>
            <a:r>
              <a:rPr lang="en-US" altLang="ko-KR" sz="1800" smtClean="0"/>
              <a:t>novolac</a:t>
            </a:r>
            <a:r>
              <a:rPr lang="ko-KR" altLang="en-US" sz="1800" smtClean="0"/>
              <a:t>으로 구분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내구력 향상을 위해 </a:t>
            </a:r>
            <a:r>
              <a:rPr lang="en-US" altLang="ko-KR" sz="1800" smtClean="0"/>
              <a:t>resorcinol </a:t>
            </a:r>
            <a:r>
              <a:rPr lang="ko-KR" altLang="en-US" sz="1800" smtClean="0"/>
              <a:t>수지와 공축합하여 </a:t>
            </a:r>
            <a:r>
              <a:rPr lang="en-US" altLang="ko-KR" sz="1800" smtClean="0"/>
              <a:t>PRF </a:t>
            </a:r>
            <a:r>
              <a:rPr lang="ko-KR" altLang="en-US" sz="1800" smtClean="0"/>
              <a:t>수지를 제조할 수 있으나 고가이며 대형 구조물 제조에 제한적으로 이용 </a:t>
            </a:r>
            <a:r>
              <a:rPr lang="en-US" altLang="ko-KR" sz="1800" smtClean="0"/>
              <a:t>(</a:t>
            </a:r>
            <a:r>
              <a:rPr lang="ko-KR" altLang="en-US" sz="1800" smtClean="0"/>
              <a:t>예</a:t>
            </a:r>
            <a:r>
              <a:rPr lang="en-US" altLang="ko-KR" sz="1800" smtClean="0"/>
              <a:t>: tego-film)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ko-KR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Resole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F/P</a:t>
            </a:r>
            <a:r>
              <a:rPr lang="ko-KR" altLang="en-US" sz="1800" smtClean="0"/>
              <a:t>의 몰비 </a:t>
            </a:r>
            <a:r>
              <a:rPr lang="en-US" altLang="ko-KR" sz="1800" smtClean="0"/>
              <a:t>&gt; 1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P:F = 1:1~1.5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알칼리 촉매 하에서 제조되며 </a:t>
            </a:r>
            <a:r>
              <a:rPr lang="en-US" altLang="ko-KR" sz="1800" smtClean="0"/>
              <a:t>NaOH</a:t>
            </a:r>
            <a:r>
              <a:rPr lang="ko-KR" altLang="en-US" sz="1800" smtClean="0"/>
              <a:t>를 주로 사용하여 제조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열을 가하면 가교결합을 통해 거대 망상구조의 고분자로 경화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- 100</a:t>
            </a:r>
            <a:r>
              <a:rPr lang="en-US" altLang="ko-KR" sz="1800" smtClean="0">
                <a:latin typeface="Arial" charset="0"/>
                <a:cs typeface="Arial" charset="0"/>
              </a:rPr>
              <a:t>°C </a:t>
            </a:r>
            <a:r>
              <a:rPr lang="ko-KR" altLang="en-US" sz="1800" smtClean="0">
                <a:latin typeface="Arial" charset="0"/>
                <a:cs typeface="Arial" charset="0"/>
              </a:rPr>
              <a:t>이상의 경화온도 필요</a:t>
            </a:r>
            <a:r>
              <a:rPr lang="en-US" altLang="ko-KR" sz="1800" smtClean="0">
                <a:latin typeface="Arial" charset="0"/>
                <a:cs typeface="Arial" charset="0"/>
              </a:rPr>
              <a:t>, </a:t>
            </a:r>
            <a:r>
              <a:rPr lang="ko-KR" altLang="en-US" sz="1800" smtClean="0">
                <a:latin typeface="Arial" charset="0"/>
                <a:cs typeface="Arial" charset="0"/>
              </a:rPr>
              <a:t>상온경화도 가능하나 강산을 첨가해야 하며 그럴 경우 장비 부식과 시간의 경과에 따른 목재와의 계면에서 열화발생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en-US" altLang="ko-KR" sz="2000" b="1" smtClean="0"/>
              <a:t>Novolac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F/P</a:t>
            </a:r>
            <a:r>
              <a:rPr lang="ko-KR" altLang="en-US" sz="1800" smtClean="0"/>
              <a:t>의 몰비는 </a:t>
            </a:r>
            <a:r>
              <a:rPr lang="en-US" altLang="ko-KR" sz="1800" smtClean="0"/>
              <a:t>&lt; 1 </a:t>
            </a:r>
            <a:r>
              <a:rPr lang="ko-KR" altLang="en-US" sz="1800" smtClean="0"/>
              <a:t>이며 일반적으로 </a:t>
            </a:r>
            <a:r>
              <a:rPr lang="en-US" altLang="ko-KR" sz="1800" smtClean="0"/>
              <a:t>P:F = 1:0.8~1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약한 산성이나 중성에서 제조하며 촉매로 </a:t>
            </a:r>
            <a:r>
              <a:rPr lang="en-US" altLang="ko-KR" sz="1800" smtClean="0"/>
              <a:t>oxalic acid</a:t>
            </a:r>
            <a:r>
              <a:rPr lang="ko-KR" altLang="en-US" sz="1800" smtClean="0"/>
              <a:t>를 이용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이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접착제는 완전히 제조가 끝난 상태가 아니므로 오랜 기간 보관이 가능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저분자 중량의 직선상 구조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열가소성 성질 보유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경화를 위해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hexamethylenetetramine </a:t>
            </a:r>
            <a:r>
              <a:rPr lang="ko-KR" altLang="en-US" sz="1800" smtClean="0"/>
              <a:t>를 추가적으로 첨가 </a:t>
            </a:r>
            <a:r>
              <a:rPr lang="en-US" altLang="ko-KR" sz="1800" smtClean="0"/>
              <a:t>(two-stage resin system)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경화온도는 </a:t>
            </a:r>
            <a:r>
              <a:rPr lang="en-US" altLang="ko-KR" sz="1800" smtClean="0"/>
              <a:t>150~200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이용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영향인자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접착제</a:t>
            </a:r>
            <a:r>
              <a:rPr lang="en-US" altLang="ko-KR" sz="1800" smtClean="0"/>
              <a:t>: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, pot life, assembly time, </a:t>
            </a:r>
            <a:r>
              <a:rPr lang="ko-KR" altLang="en-US" sz="1800" smtClean="0"/>
              <a:t>경화시간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경화온도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원하는 강도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첨가제</a:t>
            </a:r>
            <a:r>
              <a:rPr lang="en-US" altLang="ko-KR" sz="1800" smtClean="0"/>
              <a:t>: </a:t>
            </a:r>
            <a:r>
              <a:rPr lang="ko-KR" altLang="en-US" sz="1800" smtClean="0"/>
              <a:t>경화제의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충전제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증점제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도포 또는 분사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기타</a:t>
            </a:r>
            <a:r>
              <a:rPr lang="en-US" altLang="ko-KR" sz="1800" smtClean="0"/>
              <a:t>: </a:t>
            </a:r>
            <a:r>
              <a:rPr lang="ko-KR" altLang="en-US" sz="1800" smtClean="0"/>
              <a:t>운송 및 보관 기간에 따른 점도의 변화 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ko-KR" altLang="en-US" sz="2000" b="1" smtClean="0"/>
              <a:t>경화반응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경화온도는 일반적으로 </a:t>
            </a:r>
            <a:r>
              <a:rPr lang="en-US" altLang="ko-KR" sz="1800" smtClean="0"/>
              <a:t>150~200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- 200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이상의 경화온도는 피해야 함</a:t>
            </a:r>
            <a:r>
              <a:rPr lang="en-US" altLang="ko-KR" sz="1800" smtClean="0"/>
              <a:t>.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smtClean="0"/>
              <a:t>목재 표면이 탄화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압력은 피도체의 종류에 따라 다양하나 </a:t>
            </a:r>
            <a:r>
              <a:rPr lang="en-US" altLang="ko-KR" sz="1800" smtClean="0"/>
              <a:t>50~300psi 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Resole</a:t>
            </a:r>
            <a:r>
              <a:rPr lang="ko-KR" altLang="en-US" sz="1800" smtClean="0"/>
              <a:t>의 경화 정도는 냉수 또는 열수를 이용해 평가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Novolac</a:t>
            </a:r>
            <a:r>
              <a:rPr lang="ko-KR" altLang="en-US" sz="1800" smtClean="0"/>
              <a:t>의 경화 정도는 아세톤 추출을 이용해 평가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200" b="1" smtClean="0"/>
              <a:t>PF </a:t>
            </a:r>
            <a:r>
              <a:rPr lang="ko-KR" altLang="en-US" sz="3200" b="1" smtClean="0"/>
              <a:t>접착제의 내구성</a:t>
            </a:r>
            <a:r>
              <a:rPr lang="en-US" altLang="ko-KR" sz="3200" b="1" smtClean="0"/>
              <a:t>, </a:t>
            </a:r>
            <a:r>
              <a:rPr lang="ko-KR" altLang="en-US" sz="3200" b="1" smtClean="0"/>
              <a:t>특성</a:t>
            </a:r>
            <a:r>
              <a:rPr lang="en-US" altLang="ko-KR" sz="3200" b="1" smtClean="0"/>
              <a:t>, </a:t>
            </a:r>
            <a:r>
              <a:rPr lang="ko-KR" altLang="en-US" sz="3200" b="1" smtClean="0"/>
              <a:t>용도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개요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내구성의 정의</a:t>
            </a:r>
            <a:r>
              <a:rPr lang="en-US" altLang="ko-KR" sz="1800" smtClean="0"/>
              <a:t>: </a:t>
            </a:r>
            <a:r>
              <a:rPr lang="ko-KR" altLang="en-US" sz="1800" smtClean="0"/>
              <a:t>강도 유지</a:t>
            </a:r>
            <a:r>
              <a:rPr lang="en-US" altLang="ko-KR" sz="1800" smtClean="0"/>
              <a:t>, fatigue, creep</a:t>
            </a:r>
            <a:r>
              <a:rPr lang="ko-KR" altLang="en-US" sz="1800" smtClean="0"/>
              <a:t>에 대한 내성의 복합적인 의미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접착층의 열화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생물학적 요인</a:t>
            </a:r>
            <a:r>
              <a:rPr lang="en-US" altLang="ko-KR" sz="1800" smtClean="0"/>
              <a:t>, weathering, cyclic stress </a:t>
            </a:r>
            <a:r>
              <a:rPr lang="ko-KR" altLang="en-US" sz="1800" smtClean="0"/>
              <a:t>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열화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생물학적 요인</a:t>
            </a:r>
            <a:r>
              <a:rPr lang="en-US" altLang="ko-KR" sz="1800" smtClean="0"/>
              <a:t>: </a:t>
            </a:r>
            <a:r>
              <a:rPr lang="ko-KR" altLang="en-US" sz="1800" smtClean="0"/>
              <a:t>부후균 또는 박테리아에 대해 열화를 일으킬 수 있으나 일반적으로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접착제는 생물학적 요인에 대해 저항성이 있음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- Weathering: </a:t>
            </a:r>
            <a:r>
              <a:rPr lang="ko-KR" altLang="en-US" sz="1800" smtClean="0"/>
              <a:t>물의 흡습과 냉각에 의해 접착층에 손상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자연적인 열화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열에 의해 수축과 팽윤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특성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가격이 비싸며 진한 갈색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요소수지에 비해 상당히 높은 내수성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용도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HB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OSB(</a:t>
            </a:r>
            <a:r>
              <a:rPr lang="ko-KR" altLang="en-US" sz="1800" smtClean="0"/>
              <a:t>분무방식으로 적용</a:t>
            </a:r>
            <a:r>
              <a:rPr lang="en-US" altLang="ko-KR" sz="1800" smtClean="0"/>
              <a:t>), LVL (curtain coater</a:t>
            </a:r>
            <a:r>
              <a:rPr lang="ko-KR" altLang="en-US" sz="1800" smtClean="0"/>
              <a:t>로 적용</a:t>
            </a:r>
            <a:r>
              <a:rPr lang="en-US" altLang="ko-KR" sz="1800" smtClean="0"/>
              <a:t>)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합판</a:t>
            </a:r>
            <a:r>
              <a:rPr lang="en-US" altLang="ko-KR" sz="1800" smtClean="0"/>
              <a:t>, OSB, PB, MDF (</a:t>
            </a:r>
            <a:r>
              <a:rPr lang="ko-KR" altLang="en-US" sz="1800" smtClean="0"/>
              <a:t>수용성 </a:t>
            </a:r>
            <a:r>
              <a:rPr lang="en-US" altLang="ko-KR" sz="1800" smtClean="0"/>
              <a:t>resole </a:t>
            </a:r>
            <a:r>
              <a:rPr lang="ko-KR" altLang="en-US" sz="1800" smtClean="0"/>
              <a:t>이용</a:t>
            </a:r>
            <a:r>
              <a:rPr lang="en-US" altLang="ko-KR" sz="18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1810</TotalTime>
  <Words>644</Words>
  <Application>Microsoft Office PowerPoint</Application>
  <PresentationFormat>화면 슬라이드 쇼(4:3)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석유화학계 접착제 - 석탄산수지 </vt:lpstr>
      <vt:lpstr>개요</vt:lpstr>
      <vt:lpstr>초기 사용방법</vt:lpstr>
      <vt:lpstr>현재 사용방법</vt:lpstr>
      <vt:lpstr>접착제 화학</vt:lpstr>
      <vt:lpstr>접착제 화학</vt:lpstr>
      <vt:lpstr>접착제 이용 </vt:lpstr>
      <vt:lpstr>PF 접착제의 내구성, 특성, 용도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31</cp:revision>
  <dcterms:created xsi:type="dcterms:W3CDTF">2005-09-01T06:05:51Z</dcterms:created>
  <dcterms:modified xsi:type="dcterms:W3CDTF">2013-04-08T04:52:48Z</dcterms:modified>
</cp:coreProperties>
</file>