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85" r:id="rId9"/>
    <p:sldId id="265" r:id="rId10"/>
    <p:sldId id="266" r:id="rId11"/>
    <p:sldId id="271" r:id="rId12"/>
    <p:sldId id="269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1" r:id="rId21"/>
    <p:sldId id="284" r:id="rId22"/>
    <p:sldId id="282" r:id="rId23"/>
    <p:sldId id="283" r:id="rId24"/>
    <p:sldId id="28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46" autoAdjust="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1D6E-2942-4C8A-A562-B2A35D98A49E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65AFB-6971-47EA-AB83-602452DD9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발표자 </a:t>
            </a:r>
            <a:r>
              <a:rPr lang="ko-KR" altLang="en-US" dirty="0" err="1" smtClean="0"/>
              <a:t>강주은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의료용 순간 접착제의 용도별 분류에는</a:t>
            </a:r>
            <a:endParaRPr lang="en-US" altLang="ko-KR" dirty="0" smtClean="0"/>
          </a:p>
          <a:p>
            <a:r>
              <a:rPr lang="ko-KR" altLang="en-US" dirty="0" err="1" smtClean="0"/>
              <a:t>연조직용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골조직용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치과용이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미용 재료 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</a:rPr>
              <a:t> Aesthetic</a:t>
            </a:r>
            <a:r>
              <a:rPr lang="ko-KR" altLang="en-US" sz="1200" dirty="0" smtClean="0">
                <a:solidFill>
                  <a:schemeClr val="bg1"/>
                </a:solidFill>
              </a:rPr>
              <a:t>에 관심의 증가로 시장 확대</a:t>
            </a:r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의료용 순간 접착제산업은 고부가 가치의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시아노아크릴레이트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접착제를 적용할 수 있는 유망한 분야이다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의료용 접착제의 국내외 시장규모가 극히 미미한 실정이므로 상처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수술부위를 봉합 실로 꿰매는 방법을 대체할 의료용 접착제 시장은 환자 고통감소와 감염위험 감소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단축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상처가 말끔히 아무는 이점 등으로 인해 성장 가능성 매우 높으므로 접착제 분야의 연구개발에 활발히 할 필요성이 있다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의료용 순간 접착제산업은 고부가 가치의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시아노아크릴레이트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접착제를 적용할 수 있는 유망한 분야이다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의료용 접착제의 국내외 시장규모가 극히 미미한 실정이므로 상처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수술부위를 봉합 실로 꿰매는 방법을 대체할 의료용 접착제 시장은 환자 고통감소와 감염위험 감소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단축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상처가 말끔히 아무는 이점 등으로 인해 성장 가능성 매우 높으므로 접착제 분야의 연구개발에 활발히 할 필요성이 있다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먼저 치과용 의료용 접착제에 대해 설명 드리겠습니다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치과용 의료용 접착제는 충치치료나 치아결손을 메우는 데 사용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그림에서 보시다시피 손상된 치아에 </a:t>
            </a:r>
            <a:r>
              <a:rPr lang="ko-KR" altLang="en-US" dirty="0" err="1" smtClean="0"/>
              <a:t>접찹제</a:t>
            </a:r>
            <a:r>
              <a:rPr lang="ko-KR" altLang="en-US" baseline="0" dirty="0" smtClean="0"/>
              <a:t> 처리를 하여 깔끔하게 </a:t>
            </a:r>
            <a:r>
              <a:rPr lang="ko-KR" altLang="en-US" baseline="0" dirty="0" err="1" smtClean="0"/>
              <a:t>메꾸어진</a:t>
            </a:r>
            <a:r>
              <a:rPr lang="ko-KR" altLang="en-US" baseline="0" dirty="0" smtClean="0"/>
              <a:t> 치아를 </a:t>
            </a:r>
            <a:r>
              <a:rPr lang="ko-KR" altLang="en-US" baseline="0" dirty="0" err="1" smtClean="0"/>
              <a:t>보실수있습니다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적용 병증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인공관절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외상에 의한 </a:t>
            </a:r>
            <a:r>
              <a:rPr lang="ko-KR" altLang="en-US" dirty="0" err="1" smtClean="0"/>
              <a:t>골절시</a:t>
            </a:r>
            <a:r>
              <a:rPr lang="ko-KR" altLang="en-US" dirty="0" smtClean="0"/>
              <a:t> 시술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보시는 그림은 </a:t>
            </a:r>
            <a:r>
              <a:rPr lang="ko-KR" altLang="en-US" dirty="0" err="1" smtClean="0"/>
              <a:t>골시멘트를</a:t>
            </a:r>
            <a:r>
              <a:rPr lang="ko-KR" altLang="en-US" dirty="0" smtClean="0"/>
              <a:t> 이용해 인공관절 부분을 시술한 그림인데</a:t>
            </a:r>
            <a:endParaRPr lang="en-US" altLang="ko-KR" dirty="0" smtClean="0"/>
          </a:p>
          <a:p>
            <a:r>
              <a:rPr lang="ko-KR" altLang="en-US" dirty="0" err="1" smtClean="0"/>
              <a:t>이부분이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골시멘트를</a:t>
            </a:r>
            <a:r>
              <a:rPr lang="ko-KR" altLang="en-US" dirty="0" smtClean="0"/>
              <a:t> 사용한 부분이고 뼈와 </a:t>
            </a:r>
            <a:r>
              <a:rPr lang="ko-KR" altLang="en-US" dirty="0" err="1" smtClean="0"/>
              <a:t>인공뼈</a:t>
            </a:r>
            <a:r>
              <a:rPr lang="ko-KR" altLang="en-US" dirty="0" smtClean="0"/>
              <a:t> 사이에 접착력이 생긴 것을 </a:t>
            </a:r>
            <a:r>
              <a:rPr lang="ko-KR" altLang="en-US" dirty="0" err="1" smtClean="0"/>
              <a:t>보실수</a:t>
            </a:r>
            <a:r>
              <a:rPr lang="ko-KR" altLang="en-US" dirty="0" smtClean="0"/>
              <a:t>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치료 후에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일이면 정상 생활로 복귀가 가능할 정도로 아주 효과가 좋음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수술 시에는 부작용 있을 수 있으니 주치의 상담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더마본드</a:t>
            </a:r>
            <a:r>
              <a:rPr lang="ko-KR" altLang="en-US" dirty="0" smtClean="0"/>
              <a:t> 소개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더마본드를</a:t>
            </a:r>
            <a:r>
              <a:rPr lang="ko-KR" altLang="en-US" dirty="0" smtClean="0"/>
              <a:t> 피부에 바르면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초 안에 </a:t>
            </a:r>
            <a:r>
              <a:rPr lang="ko-KR" altLang="en-US" dirty="0" err="1" smtClean="0"/>
              <a:t>투명막이</a:t>
            </a:r>
            <a:r>
              <a:rPr lang="ko-KR" altLang="en-US" dirty="0" smtClean="0"/>
              <a:t> 형성되면서 상처가 봉합된다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얼굴을 포함한 온몸의 피부의 상처와 각종 외과 수술 뒤 절개 부위에 사용할 수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회 사용으로 </a:t>
            </a:r>
            <a:r>
              <a:rPr lang="en-US" altLang="ko-KR" dirty="0" smtClean="0"/>
              <a:t>7∼8㎝</a:t>
            </a:r>
            <a:r>
              <a:rPr lang="ko-KR" altLang="en-US" dirty="0" smtClean="0"/>
              <a:t>의 피부봉합이 가능하며 투명막은 </a:t>
            </a:r>
            <a:r>
              <a:rPr lang="en-US" altLang="ko-KR" dirty="0" smtClean="0"/>
              <a:t>5∼10</a:t>
            </a:r>
            <a:r>
              <a:rPr lang="ko-KR" altLang="en-US" dirty="0" smtClean="0"/>
              <a:t>일 안에 새살이 돋아나면서 없어진다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시술 후 하루 정도 경과하면 가벼운 샤워를 할 수 있으며 봉합 수술 뒤 실을 뽑기 위해 병원을 다시 찾는 </a:t>
            </a:r>
            <a:r>
              <a:rPr lang="ko-KR" altLang="en-US" dirty="0" err="1" smtClean="0"/>
              <a:t>번거로움이없다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98</a:t>
            </a:r>
            <a:r>
              <a:rPr lang="ko-KR" altLang="en-US" dirty="0" smtClean="0"/>
              <a:t>년 미국 식품의약국의 승인을 받은 세계 최초의 피부봉합용 액상접착제인 </a:t>
            </a:r>
            <a:r>
              <a:rPr lang="ko-KR" altLang="en-US" dirty="0" err="1" smtClean="0"/>
              <a:t>더마본드는</a:t>
            </a:r>
            <a:r>
              <a:rPr lang="ko-KR" altLang="en-US" dirty="0" smtClean="0"/>
              <a:t> 사용법을 익힌 의사만이 쓸 수 있는 전문의약품</a:t>
            </a:r>
            <a:r>
              <a:rPr lang="en-US" altLang="ko-KR" dirty="0" smtClean="0"/>
              <a:t>. 1</a:t>
            </a:r>
            <a:r>
              <a:rPr lang="ko-KR" altLang="en-US" dirty="0" smtClean="0"/>
              <a:t>회 사용량이 들어있는 앰플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개에 </a:t>
            </a:r>
            <a:r>
              <a:rPr lang="en-US" altLang="ko-KR" dirty="0" smtClean="0"/>
              <a:t>4</a:t>
            </a:r>
            <a:r>
              <a:rPr lang="ko-KR" altLang="en-US" dirty="0" smtClean="0"/>
              <a:t>만</a:t>
            </a:r>
            <a:r>
              <a:rPr lang="en-US" altLang="ko-KR" dirty="0" smtClean="0"/>
              <a:t>5000∼5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..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사용방법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1) </a:t>
            </a:r>
            <a:r>
              <a:rPr lang="ko-KR" altLang="en-US" dirty="0" smtClean="0"/>
              <a:t>상처주위를 </a:t>
            </a:r>
            <a:r>
              <a:rPr lang="ko-KR" altLang="en-US" dirty="0" err="1" smtClean="0"/>
              <a:t>깨끗히</a:t>
            </a:r>
            <a:r>
              <a:rPr lang="ko-KR" altLang="en-US" dirty="0" smtClean="0"/>
              <a:t> 하고 지혈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더마 본드를 보라색 부분의 돌출 된 중앙 라인이 손잡이의 중앙라인과 맞게 돌려 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3) </a:t>
            </a:r>
            <a:r>
              <a:rPr lang="ko-KR" altLang="en-US" dirty="0" smtClean="0"/>
              <a:t>검정색 버튼을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번 정도 적당한 힘으로 누른다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4) </a:t>
            </a:r>
            <a:r>
              <a:rPr lang="ko-KR" altLang="en-US" dirty="0" smtClean="0"/>
              <a:t>상처가장자리를 </a:t>
            </a:r>
            <a:r>
              <a:rPr lang="ko-KR" altLang="en-US" dirty="0" err="1" smtClean="0"/>
              <a:t>포셉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피부 접합이 잘 맞도록 지지해 준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상처 위에 얇은 </a:t>
            </a:r>
            <a:r>
              <a:rPr lang="ko-KR" altLang="en-US" dirty="0" err="1" smtClean="0"/>
              <a:t>투명막이</a:t>
            </a:r>
            <a:r>
              <a:rPr lang="ko-KR" altLang="en-US" dirty="0" smtClean="0"/>
              <a:t> 형성</a:t>
            </a:r>
          </a:p>
          <a:p>
            <a:r>
              <a:rPr lang="ko-KR" altLang="en-US" dirty="0" smtClean="0"/>
              <a:t>되도록 처음 층은 얇게 붓질 하듯 칠한다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5) </a:t>
            </a:r>
            <a:r>
              <a:rPr lang="ko-KR" altLang="en-US" dirty="0" smtClean="0"/>
              <a:t>첫 층을 바른 뒤 </a:t>
            </a:r>
            <a:r>
              <a:rPr lang="en-US" altLang="ko-KR" dirty="0" smtClean="0"/>
              <a:t>10~20</a:t>
            </a:r>
            <a:r>
              <a:rPr lang="ko-KR" altLang="en-US" dirty="0" smtClean="0"/>
              <a:t>정도 기다 린 후 얇은 막이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층을 형성하도록 바른다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bg1"/>
                </a:solidFill>
              </a:rPr>
              <a:t>메틸</a:t>
            </a:r>
            <a:r>
              <a:rPr lang="ko-KR" altLang="en-US" sz="1200" dirty="0" smtClean="0">
                <a:solidFill>
                  <a:schemeClr val="bg1"/>
                </a:solidFill>
              </a:rPr>
              <a:t> 및 에틸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시아노아크릴레이트</a:t>
            </a: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</a:rPr>
              <a:t>-  </a:t>
            </a:r>
            <a:r>
              <a:rPr lang="ko-KR" altLang="en-US" sz="1200" dirty="0" smtClean="0">
                <a:solidFill>
                  <a:schemeClr val="bg1"/>
                </a:solidFill>
              </a:rPr>
              <a:t>조직독성이 심해서 사용 않음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/>
                </a:solidFill>
              </a:rPr>
              <a:t> n-</a:t>
            </a:r>
            <a:r>
              <a:rPr lang="ko-KR" altLang="en-US" sz="1200" dirty="0" smtClean="0">
                <a:solidFill>
                  <a:schemeClr val="bg1"/>
                </a:solidFill>
              </a:rPr>
              <a:t>부틸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시아노아크릴레이트</a:t>
            </a: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</a:rPr>
              <a:t>-  </a:t>
            </a:r>
            <a:r>
              <a:rPr lang="ko-KR" altLang="en-US" sz="1200" dirty="0" smtClean="0">
                <a:solidFill>
                  <a:schemeClr val="bg1"/>
                </a:solidFill>
              </a:rPr>
              <a:t>임상에서 부분적</a:t>
            </a:r>
            <a:r>
              <a:rPr lang="en-US" altLang="ko-KR" sz="1200" baseline="0" dirty="0" smtClean="0">
                <a:solidFill>
                  <a:schemeClr val="bg1"/>
                </a:solidFill>
              </a:rPr>
              <a:t> </a:t>
            </a:r>
            <a:r>
              <a:rPr lang="ko-KR" altLang="en-US" sz="1200" baseline="0" dirty="0" smtClean="0">
                <a:solidFill>
                  <a:schemeClr val="bg1"/>
                </a:solidFill>
              </a:rPr>
              <a:t>사용 </a:t>
            </a:r>
            <a:r>
              <a:rPr lang="en-US" altLang="ko-KR" sz="1200" baseline="0" dirty="0" smtClean="0">
                <a:solidFill>
                  <a:schemeClr val="bg1"/>
                </a:solidFill>
              </a:rPr>
              <a:t>, </a:t>
            </a:r>
            <a:r>
              <a:rPr lang="en-US" altLang="ko-KR" sz="1200" dirty="0" smtClean="0">
                <a:solidFill>
                  <a:schemeClr val="bg1"/>
                </a:solidFill>
              </a:rPr>
              <a:t>   </a:t>
            </a:r>
            <a:r>
              <a:rPr lang="ko-KR" altLang="en-US" sz="1200" dirty="0" smtClean="0">
                <a:solidFill>
                  <a:schemeClr val="bg1"/>
                </a:solidFill>
              </a:rPr>
              <a:t>조직독성과 취약성이 문제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/>
                </a:solidFill>
              </a:rPr>
              <a:t> 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옥틸</a:t>
            </a: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시아노아크릴레이트</a:t>
            </a:r>
            <a:r>
              <a:rPr lang="en-US" altLang="ko-KR" sz="1200" dirty="0" smtClean="0">
                <a:solidFill>
                  <a:schemeClr val="bg1"/>
                </a:solidFill>
              </a:rPr>
              <a:t>- </a:t>
            </a:r>
            <a:r>
              <a:rPr lang="ko-KR" altLang="en-US" sz="1200" dirty="0" smtClean="0">
                <a:solidFill>
                  <a:schemeClr val="bg1"/>
                </a:solidFill>
              </a:rPr>
              <a:t>상처봉합용 국소 피부접착제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ko-KR" altLang="en-US" sz="1200" dirty="0" smtClean="0"/>
              <a:t>호주 과학자들이 개구리 피부에서 분비되는 끈적거리는 물질에서 인간의 손상된 </a:t>
            </a:r>
            <a:endParaRPr lang="en-US" altLang="ko-KR" sz="1200" dirty="0" smtClean="0"/>
          </a:p>
          <a:p>
            <a:pPr algn="l"/>
            <a:r>
              <a:rPr lang="ko-KR" altLang="en-US" sz="1200" dirty="0" smtClean="0"/>
              <a:t>무릎 연골을 접합 할 수 있는 의료용 접착제 개발을 추진</a:t>
            </a:r>
            <a:r>
              <a:rPr lang="en-US" altLang="ko-KR" sz="12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endParaRPr lang="en-US" altLang="ko-KR" sz="1200" dirty="0" smtClean="0"/>
          </a:p>
          <a:p>
            <a:pPr algn="l">
              <a:buFont typeface="Arial" pitchFamily="34" charset="0"/>
              <a:buChar char="•"/>
            </a:pPr>
            <a:r>
              <a:rPr lang="ko-KR" altLang="en-US" sz="1200" dirty="0" smtClean="0"/>
              <a:t> 이 점액질은 굳어진 후에도 유연성이 있고 기공이 있어 기체나 영양소 등을 통과시켜 상처부위가 낫는 데에 도움을 준다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포스텍</a:t>
            </a:r>
            <a:r>
              <a:rPr lang="ko-KR" altLang="en-US" sz="1200" dirty="0" smtClean="0">
                <a:solidFill>
                  <a:schemeClr val="tx1"/>
                </a:solidFill>
              </a:rPr>
              <a:t> 화학공학과 연구팀에서 홍합의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족사</a:t>
            </a:r>
            <a:r>
              <a:rPr lang="ko-KR" altLang="en-US" sz="1200" dirty="0" smtClean="0">
                <a:solidFill>
                  <a:schemeClr val="tx1"/>
                </a:solidFill>
              </a:rPr>
              <a:t> 라는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200" dirty="0" smtClean="0">
                <a:solidFill>
                  <a:schemeClr val="tx1"/>
                </a:solidFill>
              </a:rPr>
              <a:t>접착 단백질 물질을 접착제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200" dirty="0" smtClean="0">
                <a:solidFill>
                  <a:schemeClr val="tx1"/>
                </a:solidFill>
              </a:rPr>
              <a:t>물질로 개발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l"/>
            <a:endParaRPr lang="ko-KR" altLang="en-US" sz="12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</a:rPr>
              <a:t> 이 물질은 인체에 안전하게 사용할 수 있어 다용도 및 강력접착제 및 차세대 의료용 접착제로 각광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AFB-6971-47EA-AB83-602452DD964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6D5A-5004-4565-A21B-B218EE5FE797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FC3B-6868-4416-BCE7-B51CC4254E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ite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aightdope.com/mailbag/msuperglu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의료용 접착제</a:t>
            </a:r>
            <a:endParaRPr lang="ko-KR" altLang="en-US" sz="7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2800" dirty="0" smtClean="0">
                <a:solidFill>
                  <a:schemeClr val="bg1"/>
                </a:solidFill>
              </a:rPr>
              <a:t>조장 </a:t>
            </a:r>
            <a:r>
              <a:rPr lang="en-US" altLang="ko-KR" sz="2800" dirty="0" smtClean="0">
                <a:solidFill>
                  <a:schemeClr val="bg1"/>
                </a:solidFill>
              </a:rPr>
              <a:t>: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강주은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2800" dirty="0" smtClean="0">
                <a:solidFill>
                  <a:schemeClr val="bg1"/>
                </a:solidFill>
              </a:rPr>
              <a:t>조원</a:t>
            </a:r>
            <a:r>
              <a:rPr lang="en-US" altLang="ko-KR" sz="2800" dirty="0" smtClean="0">
                <a:solidFill>
                  <a:schemeClr val="bg1"/>
                </a:solidFill>
              </a:rPr>
              <a:t>: </a:t>
            </a:r>
            <a:r>
              <a:rPr lang="ko-KR" altLang="en-US" sz="2800" dirty="0" smtClean="0">
                <a:solidFill>
                  <a:schemeClr val="bg1"/>
                </a:solidFill>
              </a:rPr>
              <a:t>한만희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박재형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이재현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그림 3" descr="더마본드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38844" y="2983260"/>
            <a:ext cx="4365104" cy="338437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7" name="직선 연결선 6"/>
          <p:cNvCxnSpPr/>
          <p:nvPr/>
        </p:nvCxnSpPr>
        <p:spPr>
          <a:xfrm>
            <a:off x="0" y="227687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259632" y="404664"/>
            <a:ext cx="752432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역사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endParaRPr lang="en-US" altLang="ko-KR" sz="1000" dirty="0" smtClean="0">
              <a:solidFill>
                <a:srgbClr val="FFC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</a:rPr>
              <a:t>1942</a:t>
            </a:r>
            <a:r>
              <a:rPr lang="ko-KR" altLang="en-US" sz="2400" dirty="0" smtClean="0">
                <a:solidFill>
                  <a:schemeClr val="bg1"/>
                </a:solidFill>
              </a:rPr>
              <a:t>년 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코닥연구소의</a:t>
            </a:r>
            <a:r>
              <a:rPr lang="ko-KR" altLang="en-US" sz="2400" dirty="0" smtClean="0">
                <a:solidFill>
                  <a:schemeClr val="bg1"/>
                </a:solidFill>
              </a:rPr>
              <a:t> 해리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쿠버</a:t>
            </a:r>
            <a:r>
              <a:rPr lang="ko-KR" altLang="en-US" sz="2400" dirty="0" smtClean="0">
                <a:solidFill>
                  <a:schemeClr val="bg1"/>
                </a:solidFill>
              </a:rPr>
              <a:t> 박사에 의해 발명</a:t>
            </a:r>
            <a:endParaRPr lang="en-US" altLang="ko-KR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</a:rPr>
              <a:t>1966</a:t>
            </a:r>
            <a:r>
              <a:rPr lang="ko-KR" altLang="en-US" sz="2400" dirty="0" smtClean="0">
                <a:solidFill>
                  <a:schemeClr val="bg1"/>
                </a:solidFill>
              </a:rPr>
              <a:t>년  월남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전쟁중에</a:t>
            </a:r>
            <a:r>
              <a:rPr lang="ko-KR" altLang="en-US" sz="2400" dirty="0" smtClean="0">
                <a:solidFill>
                  <a:schemeClr val="bg1"/>
                </a:solidFill>
              </a:rPr>
              <a:t> 전투 현장에 사용할 수 있는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  일회용 순간접착제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스프레이 타입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</a:rPr>
              <a:t>를 개발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</a:rPr>
              <a:t>1998</a:t>
            </a:r>
            <a:r>
              <a:rPr lang="ko-KR" altLang="en-US" sz="2400" dirty="0" smtClean="0">
                <a:solidFill>
                  <a:schemeClr val="bg1"/>
                </a:solidFill>
              </a:rPr>
              <a:t>년  </a:t>
            </a:r>
            <a:r>
              <a:rPr lang="en-US" altLang="ko-KR" sz="2400" dirty="0" smtClean="0">
                <a:solidFill>
                  <a:schemeClr val="bg1"/>
                </a:solidFill>
              </a:rPr>
              <a:t>2-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옥틸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시아노아크릴레이트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미국 </a:t>
            </a:r>
            <a:r>
              <a:rPr lang="en-US" altLang="ko-KR" sz="2400" dirty="0" smtClean="0">
                <a:solidFill>
                  <a:schemeClr val="bg1"/>
                </a:solidFill>
              </a:rPr>
              <a:t>FDA</a:t>
            </a:r>
            <a:r>
              <a:rPr lang="ko-KR" altLang="en-US" sz="2400" dirty="0" smtClean="0">
                <a:solidFill>
                  <a:schemeClr val="bg1"/>
                </a:solidFill>
              </a:rPr>
              <a:t>가 승인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</a:rPr>
              <a:t>   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상처를 봉합하고 외과수술의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 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절개부를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꿰메는</a:t>
            </a:r>
            <a:r>
              <a:rPr lang="ko-KR" altLang="en-US" sz="2400" dirty="0" smtClean="0">
                <a:solidFill>
                  <a:schemeClr val="bg1"/>
                </a:solidFill>
              </a:rPr>
              <a:t> 용도 사용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endParaRPr lang="ko-KR" altLang="en-US" sz="2400" dirty="0" smtClean="0">
              <a:solidFill>
                <a:schemeClr val="bg1"/>
              </a:solidFill>
            </a:endParaRPr>
          </a:p>
          <a:p>
            <a:pPr algn="ctr"/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516216" y="3429000"/>
            <a:ext cx="2520280" cy="3168352"/>
          </a:xfrm>
          <a:prstGeom prst="ellipse">
            <a:avLst/>
          </a:prstGeom>
          <a:blipFill>
            <a:blip r:embed="rId2" cstate="print">
              <a:lum bright="-28000" contrast="-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순간 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순간 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043608" y="476672"/>
            <a:ext cx="7812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순간 접착제의 재료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에틸 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시아노아크릴레이트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질소 등과 같은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18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족 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무반응성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기체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유리기 반응 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억제제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기본안정제 등의 화학물질</a:t>
            </a:r>
            <a:endParaRPr lang="en-US" altLang="ko-KR" sz="3600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 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12" name="Picture 5" descr="포름알데히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2232248" cy="275997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순간 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331640" y="476672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용도별 분류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 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380" y="2132856"/>
            <a:ext cx="2370092" cy="2304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9484" y="2060848"/>
            <a:ext cx="2238420" cy="24016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http://postfiles8.naver.net/data28/2007/10/27/119/%BB%C0%B1%B3%BC%F6%B4%D4_gackt87.jpg?type=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4264" y="2060848"/>
            <a:ext cx="2435928" cy="2435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91680" y="479715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</a:rPr>
              <a:t>연조직용</a:t>
            </a:r>
            <a:r>
              <a:rPr lang="ko-KR" altLang="en-US" sz="3200" dirty="0" smtClean="0">
                <a:solidFill>
                  <a:schemeClr val="bg1"/>
                </a:solidFill>
              </a:rPr>
              <a:t>       골조직용       치과용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응용분야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치과용 의료용 접착제 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024055" y="1844824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충치치료나 치아결손을 메우는 데 사용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0414"/>
            <a:ext cx="8496944" cy="30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응용분야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정형외과용 골 시멘트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841" y="1556793"/>
            <a:ext cx="616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/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인체의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골절부나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병변이</a:t>
            </a:r>
            <a:r>
              <a:rPr lang="ko-KR" altLang="en-US" sz="2800" dirty="0" smtClean="0">
                <a:solidFill>
                  <a:schemeClr val="bg1"/>
                </a:solidFill>
              </a:rPr>
              <a:t> 있는 부위에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골 시멘트를 주사하는 방법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592288" y="36450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골다공증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다발성 골수종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인공관절</a:t>
            </a:r>
            <a:endParaRPr lang="ko-KR" altLang="en-US" sz="2800" dirty="0"/>
          </a:p>
        </p:txBody>
      </p:sp>
      <p:pic>
        <p:nvPicPr>
          <p:cNvPr id="8" name="그림 7" descr="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429000"/>
            <a:ext cx="590465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응용분야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</a:rPr>
              <a:t>더마 본드</a:t>
            </a:r>
            <a:r>
              <a:rPr lang="en-US" altLang="ko-KR" sz="3600" dirty="0" smtClean="0">
                <a:solidFill>
                  <a:srgbClr val="FFC000"/>
                </a:solidFill>
              </a:rPr>
              <a:t>(Derma Bond)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15616" y="1484784"/>
            <a:ext cx="7632848" cy="130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상처를 봉합하는 것 대신에 사용하는</a:t>
            </a:r>
            <a:endParaRPr lang="en-US" altLang="ko-KR" sz="28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피부접착제로서 흉터를 남기지 않음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9" name="_x72959192" descr="EMB000003084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61875"/>
            <a:ext cx="8280920" cy="333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응용분야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7200800" cy="48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</a:rPr>
              <a:t>더마 본드</a:t>
            </a:r>
            <a:r>
              <a:rPr lang="en-US" altLang="ko-KR" sz="3600" dirty="0" smtClean="0">
                <a:solidFill>
                  <a:srgbClr val="FFC000"/>
                </a:solidFill>
              </a:rPr>
              <a:t>(Derma Bond)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응용분야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외과용 테이프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15616" y="1327408"/>
            <a:ext cx="7740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3M </a:t>
            </a:r>
            <a:r>
              <a:rPr lang="ko-KR" altLang="en-US" sz="2800" dirty="0" smtClean="0">
                <a:solidFill>
                  <a:schemeClr val="bg1"/>
                </a:solidFill>
              </a:rPr>
              <a:t>병원용 테이프들은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아크릴레이트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en-US" altLang="ko-KR" sz="2800" dirty="0" err="1" smtClean="0">
                <a:solidFill>
                  <a:schemeClr val="bg1"/>
                </a:solidFill>
              </a:rPr>
              <a:t>Acrylate</a:t>
            </a:r>
            <a:r>
              <a:rPr lang="en-US" altLang="ko-KR" sz="2800" dirty="0" smtClean="0">
                <a:solidFill>
                  <a:schemeClr val="bg1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접착제를 사용하고 있어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실질적으로 피부에 자극이 없는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저알러지성</a:t>
            </a:r>
            <a:r>
              <a:rPr lang="ko-KR" altLang="en-US" sz="2800" dirty="0" smtClean="0">
                <a:solidFill>
                  <a:schemeClr val="bg1"/>
                </a:solidFill>
              </a:rPr>
              <a:t> 테이프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2952328" cy="242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현황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1547664" y="1052736"/>
            <a:ext cx="698477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2800" dirty="0" smtClean="0">
                <a:solidFill>
                  <a:schemeClr val="bg1"/>
                </a:solidFill>
              </a:rPr>
              <a:t>의료용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시아노아크릴계</a:t>
            </a:r>
            <a:r>
              <a:rPr lang="ko-KR" altLang="en-US" sz="2800" dirty="0" smtClean="0">
                <a:solidFill>
                  <a:schemeClr val="bg1"/>
                </a:solidFill>
              </a:rPr>
              <a:t> 순간접착제는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 </a:t>
            </a:r>
            <a:r>
              <a:rPr lang="ko-KR" altLang="en-US" sz="2800" dirty="0" smtClean="0">
                <a:solidFill>
                  <a:schemeClr val="bg1"/>
                </a:solidFill>
              </a:rPr>
              <a:t>전세계적으로 </a:t>
            </a:r>
            <a:r>
              <a:rPr lang="en-US" altLang="ko-KR" sz="2800" dirty="0" smtClean="0">
                <a:solidFill>
                  <a:schemeClr val="bg1"/>
                </a:solidFill>
              </a:rPr>
              <a:t>5%</a:t>
            </a:r>
            <a:r>
              <a:rPr lang="ko-KR" altLang="en-US" sz="2800" dirty="0" smtClean="0">
                <a:solidFill>
                  <a:schemeClr val="bg1"/>
                </a:solidFill>
              </a:rPr>
              <a:t>이하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2. </a:t>
            </a:r>
            <a:r>
              <a:rPr lang="ko-KR" altLang="en-US" sz="2800" dirty="0" smtClean="0">
                <a:solidFill>
                  <a:schemeClr val="bg1"/>
                </a:solidFill>
              </a:rPr>
              <a:t>국외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메틸</a:t>
            </a:r>
            <a:r>
              <a:rPr lang="ko-KR" altLang="en-US" sz="2800" dirty="0" smtClean="0">
                <a:solidFill>
                  <a:schemeClr val="bg1"/>
                </a:solidFill>
              </a:rPr>
              <a:t> 및 에틸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시아노아크릴레이트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n-</a:t>
            </a:r>
            <a:r>
              <a:rPr lang="ko-KR" altLang="en-US" sz="2800" dirty="0" smtClean="0">
                <a:solidFill>
                  <a:schemeClr val="bg1"/>
                </a:solidFill>
              </a:rPr>
              <a:t>부틸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시아노아크릴레이트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옥틸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시아노아크릴레이트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현황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1187624" y="832058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3. </a:t>
            </a:r>
            <a:r>
              <a:rPr lang="ko-KR" altLang="en-US" sz="2800" dirty="0" smtClean="0">
                <a:solidFill>
                  <a:schemeClr val="bg1"/>
                </a:solidFill>
              </a:rPr>
              <a:t>국내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</a:t>
            </a:r>
            <a:r>
              <a:rPr lang="ko-KR" altLang="en-US" sz="2800" dirty="0" smtClean="0">
                <a:solidFill>
                  <a:schemeClr val="bg1"/>
                </a:solidFill>
              </a:rPr>
              <a:t> 이 분야에 대한 연구는 미미한 상태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최근 </a:t>
            </a:r>
            <a:r>
              <a:rPr lang="en-US" altLang="ko-KR" sz="2800" dirty="0" smtClean="0">
                <a:solidFill>
                  <a:schemeClr val="bg1"/>
                </a:solidFill>
              </a:rPr>
              <a:t>B. Braun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코리아사가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히스토아크릴을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수입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국한된 용도로 판매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Ethicon</a:t>
            </a:r>
            <a:r>
              <a:rPr lang="ko-KR" altLang="en-US" sz="2800" dirty="0" smtClean="0">
                <a:solidFill>
                  <a:schemeClr val="bg1"/>
                </a:solidFill>
              </a:rPr>
              <a:t>사 한국지사가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더마본드를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수입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판매시작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83160" y="332656"/>
            <a:ext cx="7560840" cy="58048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1.  </a:t>
            </a:r>
            <a:r>
              <a:rPr lang="ko-KR" altLang="en-US" sz="2600" dirty="0" smtClean="0">
                <a:solidFill>
                  <a:schemeClr val="bg1"/>
                </a:solidFill>
              </a:rPr>
              <a:t>동기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2.  </a:t>
            </a:r>
            <a:r>
              <a:rPr lang="ko-KR" altLang="en-US" sz="2600" dirty="0" smtClean="0">
                <a:solidFill>
                  <a:schemeClr val="bg1"/>
                </a:solidFill>
              </a:rPr>
              <a:t>접착제란</a:t>
            </a:r>
            <a:r>
              <a:rPr lang="en-US" altLang="ko-KR" sz="2600" dirty="0" smtClean="0">
                <a:solidFill>
                  <a:schemeClr val="bg1"/>
                </a:solidFill>
              </a:rPr>
              <a:t>?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3.  </a:t>
            </a:r>
            <a:r>
              <a:rPr lang="ko-KR" altLang="en-US" sz="2600" dirty="0" smtClean="0">
                <a:solidFill>
                  <a:schemeClr val="bg1"/>
                </a:solidFill>
              </a:rPr>
              <a:t>접착제의 원리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4.  </a:t>
            </a:r>
            <a:r>
              <a:rPr lang="ko-KR" altLang="en-US" sz="2600" dirty="0" smtClean="0">
                <a:solidFill>
                  <a:schemeClr val="bg1"/>
                </a:solidFill>
              </a:rPr>
              <a:t>의료용 접착제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5.  </a:t>
            </a:r>
            <a:r>
              <a:rPr lang="ko-KR" altLang="en-US" sz="2600" dirty="0" smtClean="0">
                <a:solidFill>
                  <a:schemeClr val="bg1"/>
                </a:solidFill>
              </a:rPr>
              <a:t>의료용 순간 접착제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6.  </a:t>
            </a:r>
            <a:r>
              <a:rPr lang="ko-KR" altLang="en-US" sz="2600" dirty="0" smtClean="0">
                <a:solidFill>
                  <a:schemeClr val="bg1"/>
                </a:solidFill>
              </a:rPr>
              <a:t>의료용 순간접착제의  응용분야</a:t>
            </a:r>
            <a:endParaRPr lang="en-US" altLang="ko-KR" sz="26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7. </a:t>
            </a:r>
            <a:r>
              <a:rPr lang="ko-KR" altLang="en-US" sz="2600" dirty="0" smtClean="0">
                <a:solidFill>
                  <a:schemeClr val="bg1"/>
                </a:solidFill>
              </a:rPr>
              <a:t> 의료용 순간접착제의 현황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전망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ko-KR" sz="2600" dirty="0" smtClean="0">
                <a:solidFill>
                  <a:schemeClr val="bg1"/>
                </a:solidFill>
              </a:rPr>
              <a:t>8.  </a:t>
            </a:r>
            <a:r>
              <a:rPr lang="ko-KR" altLang="en-US" sz="2600" dirty="0" smtClean="0">
                <a:solidFill>
                  <a:schemeClr val="bg1"/>
                </a:solidFill>
              </a:rPr>
              <a:t>결론</a:t>
            </a:r>
            <a:endParaRPr lang="en-US" altLang="ko-KR" sz="2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76" y="260648"/>
            <a:ext cx="1107996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FF99"/>
                </a:solidFill>
              </a:rPr>
              <a:t>목 차</a:t>
            </a:r>
            <a:endParaRPr lang="ko-KR" altLang="en-US" sz="60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개발</a:t>
            </a:r>
            <a:r>
              <a:rPr lang="en-US" altLang="ko-KR" sz="4800" dirty="0" smtClean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전망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331640" y="476672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</a:rPr>
              <a:t>개구리 피부 분비물</a:t>
            </a:r>
            <a:endParaRPr lang="en-US" altLang="ko-KR" sz="3600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3600" dirty="0" smtClean="0">
                <a:solidFill>
                  <a:srgbClr val="FFC000"/>
                </a:solidFill>
              </a:rPr>
              <a:t> 의료용 접착제 개발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465171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개발</a:t>
            </a:r>
            <a:r>
              <a:rPr lang="en-US" altLang="ko-KR" sz="4800" dirty="0" smtClean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전망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/>
              <a:t> </a:t>
            </a:r>
            <a:r>
              <a:rPr lang="ko-KR" altLang="en-US" sz="3600" dirty="0" smtClean="0">
                <a:solidFill>
                  <a:srgbClr val="FFC000"/>
                </a:solidFill>
              </a:rPr>
              <a:t>홍합을 이용한 의료용 접착제 개발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36148"/>
            <a:ext cx="414340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개발</a:t>
            </a:r>
            <a:r>
              <a:rPr lang="en-US" altLang="ko-KR" sz="4800" dirty="0" smtClean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전망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331640" y="47667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</a:rPr>
              <a:t>기타</a:t>
            </a:r>
            <a:r>
              <a:rPr lang="en-US" altLang="ko-KR" sz="3600" dirty="0" smtClean="0">
                <a:solidFill>
                  <a:srgbClr val="FFC000"/>
                </a:solidFill>
              </a:rPr>
              <a:t> </a:t>
            </a:r>
            <a:r>
              <a:rPr lang="ko-KR" altLang="en-US" sz="3600" dirty="0" smtClean="0">
                <a:solidFill>
                  <a:srgbClr val="FFC000"/>
                </a:solidFill>
              </a:rPr>
              <a:t>의료용 접착제 개발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15616" y="1556792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1. </a:t>
            </a:r>
            <a:r>
              <a:rPr lang="ko-KR" altLang="en-US" sz="2800" dirty="0" smtClean="0">
                <a:solidFill>
                  <a:schemeClr val="bg1"/>
                </a:solidFill>
              </a:rPr>
              <a:t>의료용 접착제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  피부 및 </a:t>
            </a:r>
            <a:r>
              <a:rPr lang="en-US" altLang="ko-KR" sz="2800" dirty="0" smtClean="0">
                <a:solidFill>
                  <a:schemeClr val="bg1"/>
                </a:solidFill>
              </a:rPr>
              <a:t>Bone </a:t>
            </a:r>
            <a:r>
              <a:rPr lang="ko-KR" altLang="en-US" sz="2800" dirty="0" smtClean="0">
                <a:solidFill>
                  <a:schemeClr val="bg1"/>
                </a:solidFill>
              </a:rPr>
              <a:t>접착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출혈방지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안과 수술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혈관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내장 연결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뼈 접착 및 밀봉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치열 교정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성형 수술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손톱 수술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2. </a:t>
            </a:r>
            <a:r>
              <a:rPr lang="ko-KR" altLang="en-US" sz="2800" dirty="0" smtClean="0">
                <a:solidFill>
                  <a:schemeClr val="bg1"/>
                </a:solidFill>
              </a:rPr>
              <a:t>미용 재료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Nail Art, </a:t>
            </a:r>
            <a:r>
              <a:rPr lang="ko-KR" altLang="en-US" sz="2800" dirty="0" smtClean="0">
                <a:solidFill>
                  <a:schemeClr val="bg1"/>
                </a:solidFill>
              </a:rPr>
              <a:t>인조 머리카락 부착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528" y="419180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결론</a:t>
            </a:r>
            <a:endParaRPr lang="ko-KR" altLang="en-US" sz="4800" dirty="0">
              <a:solidFill>
                <a:srgbClr val="FFFF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75724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4733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0097" y="1916832"/>
            <a:ext cx="5532263" cy="38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340024" y="4850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528" y="419180"/>
            <a:ext cx="936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참고문헌</a:t>
            </a:r>
            <a:endParaRPr lang="ko-KR" altLang="en-US" sz="4800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79358"/>
            <a:ext cx="69847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</a:rPr>
              <a:t>네이버</a:t>
            </a:r>
            <a:r>
              <a:rPr lang="ko-KR" altLang="en-US" sz="2400" dirty="0" smtClean="0">
                <a:solidFill>
                  <a:schemeClr val="bg1"/>
                </a:solidFill>
              </a:rPr>
              <a:t> 지식백과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의료용 순간접착제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한국기술거래소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의료용 접착제 제조기술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정혜순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송명규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유선희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(</a:t>
            </a:r>
            <a:r>
              <a:rPr lang="ko-KR" altLang="en-US" sz="2400" dirty="0" smtClean="0">
                <a:solidFill>
                  <a:schemeClr val="bg1"/>
                </a:solidFill>
              </a:rPr>
              <a:t>한국과학기술정보연구원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err="1" smtClean="0">
                <a:solidFill>
                  <a:schemeClr val="bg1"/>
                </a:solidFill>
              </a:rPr>
              <a:t>시아노아크릴레이트</a:t>
            </a:r>
            <a:r>
              <a:rPr lang="ko-KR" altLang="en-US" sz="2400" dirty="0" smtClean="0">
                <a:solidFill>
                  <a:schemeClr val="bg1"/>
                </a:solidFill>
              </a:rPr>
              <a:t> 국내 시장의 현재와 미래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권오진</a:t>
            </a:r>
            <a:r>
              <a:rPr lang="en-US" altLang="ko-KR" sz="2400" dirty="0" smtClean="0">
                <a:solidFill>
                  <a:schemeClr val="bg1"/>
                </a:solidFill>
              </a:rPr>
              <a:t>, ALTECO KOREA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hlinkClick r:id="rId3"/>
              </a:rPr>
              <a:t>http://www.msite.net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hlinkClick r:id="rId4"/>
              </a:rPr>
              <a:t>http://www.straightdope.com/mailbag/msuperglue.html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776" y="260648"/>
            <a:ext cx="1107996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FF99"/>
                </a:solidFill>
              </a:rPr>
              <a:t>동기</a:t>
            </a:r>
            <a:endParaRPr lang="en-US" altLang="ko-KR" sz="6000" dirty="0" smtClean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73448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1. </a:t>
            </a:r>
            <a:r>
              <a:rPr lang="ko-KR" altLang="en-US" sz="2800" dirty="0" smtClean="0">
                <a:solidFill>
                  <a:schemeClr val="bg1"/>
                </a:solidFill>
              </a:rPr>
              <a:t>우리가 잘 알고 있는 일반 접착제와는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   달리 잘 알려져 있지 않은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ko-KR" altLang="en-US" sz="2800" dirty="0" smtClean="0">
                <a:solidFill>
                  <a:schemeClr val="bg1"/>
                </a:solidFill>
              </a:rPr>
              <a:t>의료용 접착제에 대해서 </a:t>
            </a:r>
            <a:r>
              <a:rPr lang="ko-KR" altLang="en-US" sz="2800" dirty="0" smtClean="0">
                <a:solidFill>
                  <a:schemeClr val="bg1"/>
                </a:solidFill>
              </a:rPr>
              <a:t>공부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28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2. </a:t>
            </a:r>
            <a:r>
              <a:rPr lang="ko-KR" altLang="en-US" sz="2800" dirty="0" smtClean="0">
                <a:solidFill>
                  <a:schemeClr val="bg1"/>
                </a:solidFill>
              </a:rPr>
              <a:t>접착제에도 종류가 많으나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</a:rPr>
              <a:t>    의료용 순간 접착제는 접착제 시장에서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</a:rPr>
              <a:t>  </a:t>
            </a:r>
            <a:r>
              <a:rPr lang="ko-KR" altLang="en-US" sz="2800" dirty="0" smtClean="0">
                <a:solidFill>
                  <a:schemeClr val="bg1"/>
                </a:solidFill>
              </a:rPr>
              <a:t>  유망하고 고부가가치산업으로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smtClean="0">
                <a:solidFill>
                  <a:schemeClr val="bg1"/>
                </a:solidFill>
              </a:rPr>
              <a:t>선정됨 </a:t>
            </a:r>
            <a:endParaRPr lang="en-US" altLang="ko-KR" sz="3200" dirty="0">
              <a:solidFill>
                <a:schemeClr val="bg1"/>
              </a:solidFill>
            </a:endParaRPr>
          </a:p>
          <a:p>
            <a:endParaRPr lang="ko-KR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776" y="260648"/>
            <a:ext cx="1107996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FF99"/>
                </a:solidFill>
              </a:rPr>
              <a:t>접착제란</a:t>
            </a:r>
            <a:endParaRPr lang="en-US" altLang="ko-KR" sz="6000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526589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</a:rPr>
              <a:t>어떤 물질을 개입시켜 두 물체를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</a:rPr>
              <a:t>결합시키는 현상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</a:rPr>
              <a:t>접착제 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</a:rPr>
              <a:t>사용된 개입 물질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err="1" smtClean="0">
                <a:solidFill>
                  <a:schemeClr val="bg1"/>
                </a:solidFill>
              </a:rPr>
              <a:t>피착제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</a:rPr>
              <a:t>접착의 대상이 되는 물질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776" y="260648"/>
            <a:ext cx="1107996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FF99"/>
                </a:solidFill>
              </a:rPr>
              <a:t>접착</a:t>
            </a:r>
            <a:r>
              <a:rPr lang="en-US" altLang="ko-KR" sz="6000" dirty="0" smtClean="0">
                <a:solidFill>
                  <a:srgbClr val="FFFF99"/>
                </a:solidFill>
              </a:rPr>
              <a:t> </a:t>
            </a:r>
            <a:r>
              <a:rPr lang="ko-KR" altLang="en-US" sz="6000" dirty="0" smtClean="0">
                <a:solidFill>
                  <a:srgbClr val="FFFF99"/>
                </a:solidFill>
              </a:rPr>
              <a:t>원리</a:t>
            </a:r>
            <a:endParaRPr lang="en-US" altLang="ko-KR" sz="60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r>
              <a:rPr lang="ko-KR" altLang="en-US" sz="2500" dirty="0" smtClean="0">
                <a:solidFill>
                  <a:srgbClr val="FFC000"/>
                </a:solidFill>
              </a:rPr>
              <a:t>기계적 결합</a:t>
            </a:r>
            <a:r>
              <a:rPr lang="en-US" altLang="ko-KR" sz="2500" dirty="0" smtClean="0">
                <a:solidFill>
                  <a:srgbClr val="FFC000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: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투묘</a:t>
            </a:r>
            <a:r>
              <a:rPr lang="ko-KR" altLang="en-US" sz="2500" dirty="0" smtClean="0">
                <a:solidFill>
                  <a:schemeClr val="bg1"/>
                </a:solidFill>
              </a:rPr>
              <a:t> 효과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패스너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en-US" altLang="ko-KR" sz="2500" dirty="0" err="1" smtClean="0">
                <a:solidFill>
                  <a:schemeClr val="bg1"/>
                </a:solidFill>
              </a:rPr>
              <a:t>fastner</a:t>
            </a:r>
            <a:r>
              <a:rPr lang="en-US" altLang="ko-KR" sz="2500" dirty="0" smtClean="0">
                <a:solidFill>
                  <a:schemeClr val="bg1"/>
                </a:solidFill>
              </a:rPr>
              <a:t>) </a:t>
            </a:r>
            <a:r>
              <a:rPr lang="ko-KR" altLang="en-US" sz="2500" dirty="0" smtClean="0">
                <a:solidFill>
                  <a:schemeClr val="bg1"/>
                </a:solidFill>
              </a:rPr>
              <a:t>효과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/>
                </a:solidFill>
              </a:rPr>
              <a:t>     </a:t>
            </a:r>
            <a:r>
              <a:rPr lang="ko-KR" altLang="en-US" sz="2000" dirty="0" smtClean="0">
                <a:solidFill>
                  <a:schemeClr val="bg1"/>
                </a:solidFill>
              </a:rPr>
              <a:t>재료 표면에 있는 미세한 구멍에 접착제가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</a:rPr>
              <a:t>      흘러 들어가 굳어지기 때문에 달라붙는다는 원리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r>
              <a:rPr lang="ko-KR" altLang="en-US" sz="2500" dirty="0" smtClean="0">
                <a:solidFill>
                  <a:srgbClr val="FFC000"/>
                </a:solidFill>
              </a:rPr>
              <a:t>물리적 상호작용 </a:t>
            </a:r>
            <a:r>
              <a:rPr lang="en-US" altLang="ko-KR" sz="2500" dirty="0" smtClean="0">
                <a:solidFill>
                  <a:schemeClr val="bg1"/>
                </a:solidFill>
              </a:rPr>
              <a:t>: </a:t>
            </a:r>
            <a:r>
              <a:rPr lang="ko-KR" altLang="en-US" sz="2500" dirty="0" smtClean="0">
                <a:solidFill>
                  <a:schemeClr val="bg1"/>
                </a:solidFill>
              </a:rPr>
              <a:t>인력</a:t>
            </a:r>
            <a:r>
              <a:rPr lang="en-US" altLang="ko-KR" sz="2500" dirty="0" smtClean="0">
                <a:solidFill>
                  <a:schemeClr val="bg1"/>
                </a:solidFill>
              </a:rPr>
              <a:t>(Van </a:t>
            </a:r>
            <a:r>
              <a:rPr lang="en-US" altLang="ko-KR" sz="2500" dirty="0" err="1" smtClean="0">
                <a:solidFill>
                  <a:schemeClr val="bg1"/>
                </a:solidFill>
              </a:rPr>
              <a:t>der</a:t>
            </a:r>
            <a:r>
              <a:rPr lang="en-US" altLang="ko-KR" sz="2500" dirty="0" smtClean="0">
                <a:solidFill>
                  <a:schemeClr val="bg1"/>
                </a:solidFill>
              </a:rPr>
              <a:t> Waals Force)</a:t>
            </a:r>
          </a:p>
          <a:p>
            <a:pPr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/>
                </a:solidFill>
              </a:rPr>
              <a:t>     </a:t>
            </a:r>
            <a:r>
              <a:rPr lang="ko-KR" altLang="en-US" sz="2000" dirty="0" smtClean="0">
                <a:solidFill>
                  <a:schemeClr val="bg1"/>
                </a:solidFill>
              </a:rPr>
              <a:t>분자 사이에 서로 끌어당기는 힘이 두 물건을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      </a:t>
            </a:r>
            <a:r>
              <a:rPr lang="ko-KR" altLang="en-US" sz="2000" dirty="0" smtClean="0">
                <a:solidFill>
                  <a:schemeClr val="bg1"/>
                </a:solidFill>
              </a:rPr>
              <a:t>달라붙게 한다는 원리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r>
              <a:rPr lang="ko-KR" altLang="en-US" sz="2500" dirty="0" smtClean="0">
                <a:solidFill>
                  <a:srgbClr val="FFC000"/>
                </a:solidFill>
              </a:rPr>
              <a:t>화학적 상호작용 </a:t>
            </a:r>
            <a:r>
              <a:rPr lang="en-US" altLang="ko-KR" sz="2500" dirty="0" smtClean="0">
                <a:solidFill>
                  <a:schemeClr val="bg1"/>
                </a:solidFill>
              </a:rPr>
              <a:t>: </a:t>
            </a:r>
            <a:r>
              <a:rPr lang="ko-KR" altLang="en-US" sz="2500" dirty="0" smtClean="0">
                <a:solidFill>
                  <a:schemeClr val="bg1"/>
                </a:solidFill>
              </a:rPr>
              <a:t>공유결합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ko-KR" altLang="en-US" sz="2500" dirty="0" smtClean="0">
                <a:solidFill>
                  <a:schemeClr val="bg1"/>
                </a:solidFill>
              </a:rPr>
              <a:t>수소결합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  </a:t>
            </a:r>
            <a:r>
              <a:rPr lang="ko-KR" altLang="en-US" sz="2000" dirty="0" smtClean="0">
                <a:solidFill>
                  <a:schemeClr val="bg1"/>
                </a:solidFill>
              </a:rPr>
              <a:t>어떤 물건과 접착제의 분자가 공유결합이나 수소결합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     </a:t>
            </a:r>
            <a:r>
              <a:rPr lang="ko-KR" altLang="en-US" sz="2000" dirty="0" smtClean="0">
                <a:solidFill>
                  <a:schemeClr val="bg1"/>
                </a:solidFill>
              </a:rPr>
              <a:t>등의 화학반응에 의해 결합</a:t>
            </a:r>
          </a:p>
          <a:p>
            <a:endParaRPr lang="ko-KR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331640" y="1268760"/>
            <a:ext cx="7524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넓은 의미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ko-KR" sz="2800" dirty="0">
                <a:solidFill>
                  <a:schemeClr val="bg1"/>
                </a:solidFill>
              </a:rPr>
              <a:t>의료용구의 포장으로부터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ko-KR" sz="2800" dirty="0" smtClean="0">
                <a:solidFill>
                  <a:schemeClr val="bg1"/>
                </a:solidFill>
              </a:rPr>
              <a:t>외과용 </a:t>
            </a:r>
            <a:r>
              <a:rPr lang="ko-KR" altLang="ko-KR" sz="2800" dirty="0">
                <a:solidFill>
                  <a:schemeClr val="bg1"/>
                </a:solidFill>
              </a:rPr>
              <a:t>점착·접착 및 </a:t>
            </a:r>
            <a:r>
              <a:rPr lang="ko-KR" altLang="ko-KR" sz="2800" dirty="0" smtClean="0">
                <a:solidFill>
                  <a:schemeClr val="bg1"/>
                </a:solidFill>
              </a:rPr>
              <a:t>지혈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/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endParaRPr lang="en-US" altLang="ko-KR" sz="3600" dirty="0">
              <a:solidFill>
                <a:srgbClr val="FFC000"/>
              </a:solidFill>
              <a:latin typeface="+mn-ea"/>
            </a:endParaRPr>
          </a:p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좁은 의미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ko-KR" sz="2800" dirty="0">
                <a:solidFill>
                  <a:schemeClr val="bg1"/>
                </a:solidFill>
              </a:rPr>
              <a:t>의료분야에 임상 응용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115616" y="332656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C000"/>
                </a:solidFill>
              </a:rPr>
              <a:t>의료용 접착제의 특수성과 요구조건</a:t>
            </a:r>
            <a:endParaRPr lang="en-US" altLang="ko-KR" sz="3200" dirty="0" smtClean="0">
              <a:solidFill>
                <a:srgbClr val="FFC000"/>
              </a:solidFill>
            </a:endParaRPr>
          </a:p>
          <a:p>
            <a:endParaRPr lang="en-US" altLang="ko-KR" sz="3200" dirty="0" smtClean="0">
              <a:solidFill>
                <a:srgbClr val="FFC000"/>
              </a:solidFill>
            </a:endParaRPr>
          </a:p>
          <a:p>
            <a:endParaRPr lang="en-US" altLang="ko-KR" sz="1000" dirty="0" smtClean="0"/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① 재질이 화학적으로 안정되어 있는 것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0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② 수분이 존재하는 곳에서도 생체조직에 강하게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</a:rPr>
              <a:t>접착되며 최소한 몇 주간 이상 접착지속성이 있을 것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③ 취급이 쉽고 사용 조작이 간편한 동시에 신속하게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</a:rPr>
              <a:t>접착 될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115616" y="332656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C000"/>
                </a:solidFill>
              </a:rPr>
              <a:t>의료용 접착제의 특수성과 요구조건</a:t>
            </a:r>
            <a:endParaRPr lang="en-US" altLang="ko-KR" sz="3200" dirty="0" smtClean="0">
              <a:solidFill>
                <a:srgbClr val="FFC000"/>
              </a:solidFill>
            </a:endParaRPr>
          </a:p>
          <a:p>
            <a:endParaRPr lang="en-US" altLang="ko-KR" sz="10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④ 접착제가 생체조직을 물리적으로 자극하거나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solidFill>
                  <a:schemeClr val="bg1"/>
                </a:solidFill>
              </a:rPr>
              <a:t>    </a:t>
            </a:r>
            <a:r>
              <a:rPr lang="ko-KR" altLang="en-US" sz="2400" dirty="0" smtClean="0">
                <a:solidFill>
                  <a:schemeClr val="bg1"/>
                </a:solidFill>
              </a:rPr>
              <a:t>손상 주는 일이 없을 것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⑤ 멸균 가능할 것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ko-KR" altLang="en-US" sz="10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⑥ 상처의 치료를 방해하거나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독성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조직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무해성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생체적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     합성일 것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45" y="260648"/>
            <a:ext cx="923330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99"/>
                </a:solidFill>
              </a:rPr>
              <a:t>의료용</a:t>
            </a:r>
            <a:r>
              <a:rPr lang="en-US" altLang="ko-KR" sz="4800" dirty="0">
                <a:solidFill>
                  <a:srgbClr val="FFFF99"/>
                </a:solidFill>
              </a:rPr>
              <a:t> </a:t>
            </a:r>
            <a:r>
              <a:rPr lang="ko-KR" altLang="en-US" sz="4800" dirty="0" smtClean="0">
                <a:solidFill>
                  <a:srgbClr val="FFFF99"/>
                </a:solidFill>
              </a:rPr>
              <a:t>순간 접착제</a:t>
            </a:r>
            <a:endParaRPr lang="en-US" altLang="ko-KR" sz="4800" dirty="0" smtClean="0">
              <a:solidFill>
                <a:srgbClr val="FFFF9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656"/>
            <a:ext cx="770485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endParaRPr lang="ko-KR" altLang="en-US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1331640" y="1268760"/>
            <a:ext cx="7524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정의</a:t>
            </a:r>
            <a:endParaRPr lang="en-US" altLang="ko-KR" sz="3600" dirty="0" smtClean="0">
              <a:solidFill>
                <a:srgbClr val="FFC000"/>
              </a:solidFill>
              <a:latin typeface="+mn-ea"/>
            </a:endParaRPr>
          </a:p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+mn-ea"/>
              </a:rPr>
              <a:t> </a:t>
            </a:r>
            <a:endParaRPr lang="en-US" altLang="ko-KR" sz="3600" dirty="0">
              <a:solidFill>
                <a:srgbClr val="FFC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순간 접착제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시아노아크릴레이트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접착제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를 피부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혈관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소화기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성형외과 등 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의료분야에 직접적으로 사용되는 접착제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1153</Words>
  <Application>Microsoft Office PowerPoint</Application>
  <PresentationFormat>화면 슬라이드 쇼(4:3)</PresentationFormat>
  <Paragraphs>275</Paragraphs>
  <Slides>24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의료용 접착제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의료용 접착제</dc:title>
  <dc:creator>user</dc:creator>
  <cp:lastModifiedBy>sec</cp:lastModifiedBy>
  <cp:revision>33</cp:revision>
  <dcterms:created xsi:type="dcterms:W3CDTF">2012-11-19T12:31:14Z</dcterms:created>
  <dcterms:modified xsi:type="dcterms:W3CDTF">2012-11-27T00:25:38Z</dcterms:modified>
</cp:coreProperties>
</file>