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310" r:id="rId2"/>
    <p:sldId id="279" r:id="rId3"/>
    <p:sldId id="311" r:id="rId4"/>
    <p:sldId id="312" r:id="rId5"/>
    <p:sldId id="313" r:id="rId6"/>
    <p:sldId id="314" r:id="rId7"/>
    <p:sldId id="315" r:id="rId8"/>
    <p:sldId id="316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85786" y="3886200"/>
            <a:ext cx="7558118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4 </a:t>
            </a:r>
            <a:r>
              <a:rPr lang="ko-KR" altLang="en-US" b="1" dirty="0" smtClean="0"/>
              <a:t>편 목재는 최고의 인체 친화적 재료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3</a:t>
            </a:r>
            <a:r>
              <a:rPr lang="ko-KR" altLang="en-US" sz="2800" dirty="0" smtClean="0">
                <a:effectLst/>
              </a:rPr>
              <a:t>장 목재의 원적외선 방사 및 </a:t>
            </a:r>
            <a:r>
              <a:rPr lang="ko-KR" altLang="en-US" sz="2800" dirty="0" err="1" smtClean="0">
                <a:effectLst/>
              </a:rPr>
              <a:t>온복사</a:t>
            </a:r>
            <a:r>
              <a:rPr lang="ko-KR" altLang="en-US" sz="2800" dirty="0" smtClean="0">
                <a:effectLst/>
              </a:rPr>
              <a:t> 작용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빛의 일종으로 </a:t>
            </a:r>
            <a:r>
              <a:rPr lang="en-US" altLang="ko-KR" sz="1800" dirty="0" smtClean="0">
                <a:latin typeface="+mj-lt"/>
              </a:rPr>
              <a:t>1800</a:t>
            </a:r>
            <a:r>
              <a:rPr lang="ko-KR" altLang="en-US" sz="1800" dirty="0" smtClean="0">
                <a:latin typeface="+mj-lt"/>
              </a:rPr>
              <a:t>년 독일의 천문학자 </a:t>
            </a:r>
            <a:r>
              <a:rPr lang="en-US" altLang="ko-KR" sz="1800" dirty="0" smtClean="0">
                <a:latin typeface="+mj-lt"/>
              </a:rPr>
              <a:t>F.W. Herschel</a:t>
            </a:r>
            <a:r>
              <a:rPr lang="ko-KR" altLang="en-US" sz="1800" dirty="0" smtClean="0">
                <a:latin typeface="+mj-lt"/>
              </a:rPr>
              <a:t>에 의하여 발견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가시광선보다 파장이 길고 마이크로파보다는 짧은 파장의 전자파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파장역은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0.76 – 1,000µm</a:t>
            </a:r>
            <a:r>
              <a:rPr lang="ko-KR" altLang="en-US" sz="1800" dirty="0" smtClean="0">
                <a:latin typeface="+mj-lt"/>
              </a:rPr>
              <a:t>의 범위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가시광선의 </a:t>
            </a:r>
            <a:r>
              <a:rPr lang="ko-KR" altLang="en-US" sz="1800" dirty="0" err="1" smtClean="0">
                <a:latin typeface="+mj-lt"/>
              </a:rPr>
              <a:t>열작용을</a:t>
            </a:r>
            <a:r>
              <a:rPr lang="ko-KR" altLang="en-US" sz="1800" dirty="0" smtClean="0">
                <a:latin typeface="+mj-lt"/>
              </a:rPr>
              <a:t> 보면 보라에서 적색으로 이동함에 따라 온도가 상승하고 적색 이상의 부분에서 온도가 계속 상승하는 부분이 원적외선 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세상에 존재하는 모든 물체는 열을 갖고 있으며 특정 파장의 열을 방사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적외선 빛을 내는 원적외선 방사체는 방사체임과 동시에 </a:t>
            </a:r>
            <a:r>
              <a:rPr lang="ko-KR" altLang="en-US" sz="1800" dirty="0" err="1" smtClean="0">
                <a:latin typeface="+mj-lt"/>
              </a:rPr>
              <a:t>흡수체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적외선 중에 파장이 </a:t>
            </a:r>
            <a:r>
              <a:rPr lang="en-US" altLang="ko-KR" sz="1800" dirty="0" smtClean="0">
                <a:latin typeface="+mj-lt"/>
              </a:rPr>
              <a:t>4µm </a:t>
            </a:r>
            <a:r>
              <a:rPr lang="ko-KR" altLang="en-US" sz="1800" dirty="0" smtClean="0">
                <a:latin typeface="+mj-lt"/>
              </a:rPr>
              <a:t>이상인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것을 원적외선이라 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상온의 온도를 흡수하여 원적외선이라는 </a:t>
            </a:r>
            <a:r>
              <a:rPr lang="ko-KR" altLang="en-US" sz="1800" dirty="0" err="1" smtClean="0">
                <a:latin typeface="+mj-lt"/>
              </a:rPr>
              <a:t>빛에너지로</a:t>
            </a:r>
            <a:r>
              <a:rPr lang="ko-KR" altLang="en-US" sz="1800" dirty="0" smtClean="0">
                <a:latin typeface="+mj-lt"/>
              </a:rPr>
              <a:t> 치환해서 방사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모든 물질은 분자 운동에 따라 열을 받으면 </a:t>
            </a:r>
            <a:r>
              <a:rPr lang="ko-KR" altLang="en-US" sz="1800" dirty="0" err="1" smtClean="0">
                <a:latin typeface="+mj-lt"/>
              </a:rPr>
              <a:t>파장대와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방사량의</a:t>
            </a:r>
            <a:r>
              <a:rPr lang="ko-KR" altLang="en-US" sz="1800" dirty="0" smtClean="0">
                <a:latin typeface="+mj-lt"/>
              </a:rPr>
              <a:t> 차이가 있으나 원적외선을 방사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대부분이 방사효율이 낮아 실생활에 이용되지 못함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물체에 원적외선이 투사되어 원적외선 특정 파장대의 진동수가 투사된 물체의 분자운동의 진동수와 일치하면 내부의 분자가 공진 운동을 하여 주어진 온도로 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- 1930</a:t>
            </a:r>
            <a:r>
              <a:rPr lang="ko-KR" altLang="en-US" sz="1800" dirty="0" smtClean="0">
                <a:latin typeface="+mj-lt"/>
              </a:rPr>
              <a:t>년대 미국의 </a:t>
            </a:r>
            <a:r>
              <a:rPr lang="ko-KR" altLang="en-US" sz="1800" dirty="0" err="1" smtClean="0">
                <a:latin typeface="+mj-lt"/>
              </a:rPr>
              <a:t>포드사가</a:t>
            </a:r>
            <a:r>
              <a:rPr lang="ko-KR" altLang="en-US" sz="1800" dirty="0" smtClean="0">
                <a:latin typeface="+mj-lt"/>
              </a:rPr>
              <a:t> 자동차 도장</a:t>
            </a:r>
            <a:r>
              <a:rPr lang="en-US" altLang="ko-KR" sz="1800" dirty="0" smtClean="0">
                <a:latin typeface="+mj-lt"/>
              </a:rPr>
              <a:t>/</a:t>
            </a:r>
            <a:r>
              <a:rPr lang="ko-KR" altLang="en-US" sz="1800" dirty="0" smtClean="0">
                <a:latin typeface="+mj-lt"/>
              </a:rPr>
              <a:t>건조에 사용한 이래 기계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전기 제품의 외장 건조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플라스틱의 </a:t>
            </a:r>
            <a:r>
              <a:rPr lang="ko-KR" altLang="en-US" sz="1800" dirty="0" err="1" smtClean="0">
                <a:latin typeface="+mj-lt"/>
              </a:rPr>
              <a:t>성형전</a:t>
            </a:r>
            <a:r>
              <a:rPr lang="ko-KR" altLang="en-US" sz="1800" dirty="0" smtClean="0">
                <a:latin typeface="+mj-lt"/>
              </a:rPr>
              <a:t> 예열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 및 목공품의 접착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식품의 조리 및 건조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가정용 난방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사우나 등의 용도로 광범위하게 이용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상업적으로 의료기기  생산에 활용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특성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방사에 의하여 전달되고 인체나 물질 내부로 직접적이고 순간적으로 깊숙이 전달되어 흡수되며 물질 고유의 파장과 공명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공진하여 물질의 분자운동을 활성화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생육광선이라고도 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동식물에게 성장 촉진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물의 활성화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식품의 신선도 유지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맛의 증가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탈취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숙성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그리고 인간에게는 피하심층의 온도 상승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미세혈관의 확장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 순환 촉진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신진대사의 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조직 재생능력 증가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물질 내부에 깊숙이 침투하여 자기 발열을 일으키고 내외부가 균일하게 가열시켜 도로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인쇄 등의 효율적인 가열이 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원적외선 가열은 열 손실이 적고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가열시간이 단축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에너지 절연 효과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균일한 건조로 매끈하고 깨끗하며 식품 </a:t>
            </a:r>
            <a:r>
              <a:rPr lang="ko-KR" altLang="en-US" sz="1800" dirty="0" err="1" smtClean="0">
                <a:latin typeface="+mj-lt"/>
              </a:rPr>
              <a:t>건조시</a:t>
            </a:r>
            <a:r>
              <a:rPr lang="ko-KR" altLang="en-US" sz="1800" dirty="0" smtClean="0">
                <a:latin typeface="+mj-lt"/>
              </a:rPr>
              <a:t> 외형의 변형 및 영양가의 손상이 발생하지 않아 좋은 품질을 유지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인체에 미치는 영향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피하층의</a:t>
            </a:r>
            <a:r>
              <a:rPr lang="ko-KR" altLang="en-US" sz="1800" dirty="0" smtClean="0">
                <a:latin typeface="+mj-lt"/>
              </a:rPr>
              <a:t> 온도 상승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미세혈관의 확장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 순환 촉진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혈액과 인체와 기타 조직과의 신진대사 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 장애의 일소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조직의 재생 능력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지각 신경의 이상 흥분 억제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자율신경의 기능 조정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원적외선이 방사되면 인체 내의 수분과 단백질 세포가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분에 </a:t>
            </a:r>
            <a:r>
              <a:rPr lang="en-US" altLang="ko-KR" sz="1800" dirty="0" smtClean="0">
                <a:latin typeface="+mj-lt"/>
              </a:rPr>
              <a:t>2,000</a:t>
            </a:r>
            <a:r>
              <a:rPr lang="ko-KR" altLang="en-US" sz="1800" dirty="0" smtClean="0">
                <a:latin typeface="+mj-lt"/>
              </a:rPr>
              <a:t>번씩 미세하게 흔들어 주는 진동을 통해 따듯하게 되고 혈액 순환을 촉진시키며 세포조직을 활성화시켜 생명활동을 보다 왕성하게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식물의 동화 작용도 촉진시켜 생육광선이라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원적외선은 금속과 세라믹 등 연구에 활용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18748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온복사</a:t>
            </a:r>
            <a:r>
              <a:rPr lang="ko-KR" altLang="en-US" sz="2000" b="1" dirty="0" smtClean="0">
                <a:latin typeface="+mj-lt"/>
              </a:rPr>
              <a:t> 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분야에서 원적외선의 응용은 목재 건조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도장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접착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그리고 </a:t>
            </a:r>
            <a:r>
              <a:rPr lang="en-US" altLang="ko-KR" sz="1800" dirty="0" smtClean="0">
                <a:latin typeface="+mj-lt"/>
              </a:rPr>
              <a:t>UV</a:t>
            </a:r>
            <a:r>
              <a:rPr lang="ko-KR" altLang="en-US" sz="1800" dirty="0" smtClean="0">
                <a:latin typeface="+mj-lt"/>
              </a:rPr>
              <a:t>나 </a:t>
            </a:r>
            <a:r>
              <a:rPr lang="en-US" altLang="ko-KR" sz="1800" dirty="0" smtClean="0">
                <a:latin typeface="+mj-lt"/>
              </a:rPr>
              <a:t>IR</a:t>
            </a:r>
            <a:r>
              <a:rPr lang="ko-KR" altLang="en-US" sz="1800" dirty="0" smtClean="0">
                <a:latin typeface="+mj-lt"/>
              </a:rPr>
              <a:t>의 조사에 따른 내후성을 측정에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국내 수종에 원적외선 </a:t>
            </a:r>
            <a:r>
              <a:rPr lang="ko-KR" altLang="en-US" sz="1800" dirty="0" err="1" smtClean="0">
                <a:latin typeface="+mj-lt"/>
              </a:rPr>
              <a:t>방사율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14686"/>
            <a:ext cx="75009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온복사</a:t>
            </a:r>
            <a:r>
              <a:rPr lang="ko-KR" altLang="en-US" sz="2000" b="1" dirty="0" smtClean="0">
                <a:latin typeface="+mj-lt"/>
              </a:rPr>
              <a:t> 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- 90% </a:t>
            </a:r>
            <a:r>
              <a:rPr lang="ko-KR" altLang="en-US" sz="1800" dirty="0" smtClean="0">
                <a:latin typeface="+mj-lt"/>
              </a:rPr>
              <a:t>이상의 원적외선 방사하므로 주거환경 내의 마루판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벽판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등이 원적외선 방출하게 되면 인체에 </a:t>
            </a:r>
            <a:r>
              <a:rPr lang="ko-KR" altLang="en-US" sz="1800" dirty="0" err="1" smtClean="0">
                <a:latin typeface="+mj-lt"/>
              </a:rPr>
              <a:t>온열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숙성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건습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중화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공명작용을 통하여 건강한 체력을 유지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질병 예방 및 치료 효과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목재는 계속해서 열을 뺏는 콘크리트의 </a:t>
            </a:r>
            <a:r>
              <a:rPr lang="en-US" altLang="ko-KR" sz="1800" dirty="0" smtClean="0">
                <a:latin typeface="+mj-lt"/>
              </a:rPr>
              <a:t>“</a:t>
            </a:r>
            <a:r>
              <a:rPr lang="ko-KR" altLang="en-US" sz="1800" dirty="0" err="1" smtClean="0">
                <a:latin typeface="+mj-lt"/>
              </a:rPr>
              <a:t>냉복사</a:t>
            </a:r>
            <a:r>
              <a:rPr lang="en-US" altLang="ko-KR" sz="1800" dirty="0" smtClean="0">
                <a:latin typeface="+mj-lt"/>
              </a:rPr>
              <a:t>”</a:t>
            </a:r>
            <a:r>
              <a:rPr lang="ko-KR" altLang="en-US" sz="1800" dirty="0" smtClean="0">
                <a:latin typeface="+mj-lt"/>
              </a:rPr>
              <a:t>와 달리 상온에서 원적외선을 방사하는 </a:t>
            </a:r>
            <a:r>
              <a:rPr lang="en-US" altLang="ko-KR" sz="1800" dirty="0" smtClean="0">
                <a:latin typeface="+mj-lt"/>
              </a:rPr>
              <a:t>“</a:t>
            </a:r>
            <a:r>
              <a:rPr lang="ko-KR" altLang="en-US" sz="1800" dirty="0" err="1" smtClean="0">
                <a:latin typeface="+mj-lt"/>
              </a:rPr>
              <a:t>온복사</a:t>
            </a:r>
            <a:r>
              <a:rPr lang="en-US" altLang="ko-KR" sz="1800" dirty="0" smtClean="0">
                <a:latin typeface="+mj-lt"/>
              </a:rPr>
              <a:t>”</a:t>
            </a:r>
            <a:r>
              <a:rPr lang="ko-KR" altLang="en-US" sz="1800" dirty="0" smtClean="0">
                <a:latin typeface="+mj-lt"/>
              </a:rPr>
              <a:t> 작용을 함</a:t>
            </a:r>
            <a:r>
              <a:rPr lang="en-US" altLang="ko-KR" sz="1800" dirty="0" smtClean="0">
                <a:latin typeface="+mj-lt"/>
              </a:rPr>
              <a:t>.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온복사</a:t>
            </a:r>
            <a:r>
              <a:rPr lang="ko-KR" altLang="en-US" sz="2000" b="1" dirty="0" smtClean="0">
                <a:latin typeface="+mj-lt"/>
              </a:rPr>
              <a:t> 작용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2803</TotalTime>
  <Words>518</Words>
  <Application>Microsoft Office PowerPoint</Application>
  <PresentationFormat>화면 슬라이드 쇼(4:3)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점과 선</vt:lpstr>
      <vt:lpstr>환경재료학 개론 </vt:lpstr>
      <vt:lpstr>원적외선</vt:lpstr>
      <vt:lpstr>원적외선</vt:lpstr>
      <vt:lpstr>원적외선</vt:lpstr>
      <vt:lpstr>원적외선</vt:lpstr>
      <vt:lpstr>원적외선</vt:lpstr>
      <vt:lpstr>원적외선</vt:lpstr>
      <vt:lpstr>원적외선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209</cp:revision>
  <dcterms:created xsi:type="dcterms:W3CDTF">2005-09-01T06:05:51Z</dcterms:created>
  <dcterms:modified xsi:type="dcterms:W3CDTF">2012-04-26T02:23:12Z</dcterms:modified>
</cp:coreProperties>
</file>