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30"/>
  </p:notesMasterIdLst>
  <p:sldIdLst>
    <p:sldId id="310" r:id="rId2"/>
    <p:sldId id="279" r:id="rId3"/>
    <p:sldId id="311" r:id="rId4"/>
    <p:sldId id="312" r:id="rId5"/>
    <p:sldId id="313" r:id="rId6"/>
    <p:sldId id="314" r:id="rId7"/>
    <p:sldId id="315" r:id="rId8"/>
    <p:sldId id="316" r:id="rId9"/>
    <p:sldId id="317" r:id="rId10"/>
    <p:sldId id="318" r:id="rId11"/>
    <p:sldId id="319" r:id="rId12"/>
    <p:sldId id="320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328" r:id="rId21"/>
    <p:sldId id="329" r:id="rId22"/>
    <p:sldId id="330" r:id="rId23"/>
    <p:sldId id="333" r:id="rId24"/>
    <p:sldId id="331" r:id="rId25"/>
    <p:sldId id="332" r:id="rId26"/>
    <p:sldId id="334" r:id="rId27"/>
    <p:sldId id="335" r:id="rId28"/>
    <p:sldId id="336" r:id="rId29"/>
  </p:sldIdLst>
  <p:sldSz cx="9144000" cy="6858000" type="screen4x3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22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2B5BAF-941F-480C-9CCD-17EB805C3E29}" type="datetimeFigureOut">
              <a:rPr lang="ko-KR" altLang="en-US" smtClean="0"/>
              <a:pPr/>
              <a:t>2012-04-26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4769C8-8ABC-4D9C-A04E-EF38EE05CAC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769C8-8ABC-4D9C-A04E-EF38EE05CAC2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769C8-8ABC-4D9C-A04E-EF38EE05CAC2}" type="slidenum">
              <a:rPr lang="ko-KR" altLang="en-US" smtClean="0"/>
              <a:pPr/>
              <a:t>23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769C8-8ABC-4D9C-A04E-EF38EE05CAC2}" type="slidenum">
              <a:rPr lang="ko-KR" altLang="en-US" smtClean="0"/>
              <a:pPr/>
              <a:t>24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769C8-8ABC-4D9C-A04E-EF38EE05CAC2}" type="slidenum">
              <a:rPr lang="ko-KR" altLang="en-US" smtClean="0"/>
              <a:pPr/>
              <a:t>25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769C8-8ABC-4D9C-A04E-EF38EE05CAC2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769C8-8ABC-4D9C-A04E-EF38EE05CAC2}" type="slidenum">
              <a:rPr lang="ko-KR" altLang="en-US" smtClean="0"/>
              <a:pPr/>
              <a:t>27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769C8-8ABC-4D9C-A04E-EF38EE05CAC2}" type="slidenum">
              <a:rPr lang="ko-KR" altLang="en-US" smtClean="0"/>
              <a:pPr/>
              <a:t>28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8627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"/>
          <p:cNvGrpSpPr>
            <a:grpSpLocks/>
          </p:cNvGrpSpPr>
          <p:nvPr/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22531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2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3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4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5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6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7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8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9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0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1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2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3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4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5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2" y="3504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6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7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8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9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0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1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2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3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4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5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6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7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8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9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60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61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62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63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64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65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66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67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68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69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0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1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2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3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4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5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6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7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8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9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0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1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2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3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4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5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6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7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8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9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0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1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2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3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4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5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6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7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8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9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0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1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2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3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4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5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6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7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8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9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0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1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2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3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4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5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6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7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8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9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0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1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2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3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4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5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6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7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8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9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0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1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2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3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4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5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6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7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8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9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0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1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2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3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4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5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6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7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8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9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0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1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2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3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4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5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6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7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8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9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0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1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2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3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4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5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6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7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8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9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0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1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2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3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4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5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6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7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8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9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0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1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2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3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4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5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6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7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8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9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0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1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2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3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4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5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6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7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8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9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0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1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2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3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4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5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6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7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8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9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0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1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2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3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4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5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6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7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8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9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0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1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2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3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4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5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6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7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8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9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0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1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2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3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4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5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6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7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8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9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40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41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42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43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44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45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22746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22747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22748" name="Rectangle 220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22749" name="Rectangle 221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22750" name="Rectangle 222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66A9CC0-2B07-40D7-8B2F-6CD178ACB45A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EB7213C-3CF1-458C-85A7-08B6134E816F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36CABE8-7A83-4FD6-9705-49CEB8A105DA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0ED7207-6715-4896-8B31-0F84362ABB78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3079BD4-611F-4963-9879-E579E1F6B337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9DB25F7-596B-4107-84CE-25928A26242F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바닥글 개체 틀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D78CB3D-45F4-4DF8-AB96-ABD272565CEC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8" name="날짜 개체 틀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바닥글 개체 틀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BFBDB9E-2884-4CAA-9763-BEF7DCC84DB2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ED2075B-8D46-4898-A763-32B7889F9328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CC54E4-F3D9-4826-965F-BAB7E755BEAA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바닥글 개체 틀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0585EAB-7499-41EA-96AC-AA616A1A0073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바닥글 개체 틀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21507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08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09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0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1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2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3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4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5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6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7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8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9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0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1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2" y="3504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2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3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4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5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6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7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8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9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0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1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2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3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4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5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6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7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8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9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0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1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2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3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4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5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6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7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8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9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0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1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2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3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4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5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6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7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8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9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0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1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2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3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4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5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6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7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8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9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0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1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2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3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4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5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6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7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8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9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0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1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2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3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4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5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6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7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8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9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0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1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2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3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4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5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6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7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8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9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0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1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2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3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4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5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6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7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8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9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0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1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2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3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4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5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6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7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8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9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0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1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2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3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4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5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6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7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8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9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0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1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2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3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4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5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6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7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8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9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0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1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2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3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4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5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6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7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8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9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0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1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2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3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4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5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6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7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8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9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0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1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2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3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4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5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6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7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8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9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0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1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2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3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4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5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6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7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8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9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0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1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2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3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4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5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6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7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8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9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0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1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2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3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4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5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6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7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8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9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0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1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2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3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4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5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6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7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8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9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0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1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2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3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4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5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6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7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8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9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20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21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21722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39F37535-88CE-4F61-8BE9-94AF00CEFC24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21723" name="Rectangle 2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ko-KR"/>
          </a:p>
        </p:txBody>
      </p:sp>
      <p:sp>
        <p:nvSpPr>
          <p:cNvPr id="21724" name="Rectangle 2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ko-KR"/>
          </a:p>
        </p:txBody>
      </p:sp>
      <p:sp>
        <p:nvSpPr>
          <p:cNvPr id="21725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21726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5"/>
            <a:ext cx="7847013" cy="1736725"/>
          </a:xfrm>
        </p:spPr>
        <p:txBody>
          <a:bodyPr anchor="ctr" anchorCtr="0"/>
          <a:lstStyle/>
          <a:p>
            <a:r>
              <a:rPr lang="ko-KR" altLang="en-US" b="1" dirty="0" err="1" smtClean="0"/>
              <a:t>환경재료학</a:t>
            </a:r>
            <a:r>
              <a:rPr lang="ko-KR" altLang="en-US" b="1" dirty="0" smtClean="0"/>
              <a:t> 개론</a:t>
            </a:r>
            <a:r>
              <a:rPr lang="en-US" altLang="ko-KR" sz="4800" dirty="0" smtClean="0"/>
              <a:t/>
            </a:r>
            <a:br>
              <a:rPr lang="en-US" altLang="ko-KR" sz="4800" dirty="0" smtClean="0"/>
            </a:br>
            <a:endParaRPr lang="ko-KR" altLang="en-US" sz="4000" dirty="0"/>
          </a:p>
        </p:txBody>
      </p:sp>
      <p:sp>
        <p:nvSpPr>
          <p:cNvPr id="4" name="부제목 3"/>
          <p:cNvSpPr>
            <a:spLocks noGrp="1"/>
          </p:cNvSpPr>
          <p:nvPr>
            <p:ph type="subTitle" sz="quarter" idx="1"/>
          </p:nvPr>
        </p:nvSpPr>
        <p:spPr>
          <a:xfrm>
            <a:off x="714348" y="3886200"/>
            <a:ext cx="7786742" cy="1752600"/>
          </a:xfrm>
        </p:spPr>
        <p:txBody>
          <a:bodyPr/>
          <a:lstStyle/>
          <a:p>
            <a:r>
              <a:rPr lang="ko-KR" altLang="en-US" b="1" dirty="0" smtClean="0"/>
              <a:t>제</a:t>
            </a:r>
            <a:r>
              <a:rPr lang="en-US" altLang="ko-KR" b="1" dirty="0" smtClean="0"/>
              <a:t> 4 </a:t>
            </a:r>
            <a:r>
              <a:rPr lang="ko-KR" altLang="en-US" b="1" dirty="0" smtClean="0"/>
              <a:t>편 목재는 최고의 인체 친화적 재료</a:t>
            </a:r>
            <a:r>
              <a:rPr lang="en-US" altLang="ko-KR" b="1" dirty="0" smtClean="0"/>
              <a:t> </a:t>
            </a:r>
          </a:p>
          <a:p>
            <a:r>
              <a:rPr lang="ko-KR" altLang="en-US" sz="2800" dirty="0" smtClean="0">
                <a:effectLst/>
              </a:rPr>
              <a:t>제 </a:t>
            </a:r>
            <a:r>
              <a:rPr lang="en-US" altLang="ko-KR" sz="2800" dirty="0" smtClean="0">
                <a:effectLst/>
              </a:rPr>
              <a:t>6</a:t>
            </a:r>
            <a:r>
              <a:rPr lang="ko-KR" altLang="en-US" sz="2800" dirty="0" smtClean="0">
                <a:effectLst/>
              </a:rPr>
              <a:t>장 목재가 노동 및 교육환경에 미치는 영향</a:t>
            </a:r>
            <a:endParaRPr lang="ko-KR" altLang="en-US" sz="2800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교육환경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71546"/>
            <a:ext cx="8572559" cy="547211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목재의 온</a:t>
            </a:r>
            <a:r>
              <a:rPr lang="en-US" altLang="ko-KR" sz="2000" b="1" dirty="0" smtClean="0">
                <a:latin typeface="+mj-lt"/>
              </a:rPr>
              <a:t>·</a:t>
            </a:r>
            <a:r>
              <a:rPr lang="ko-KR" altLang="en-US" sz="2000" b="1" dirty="0" smtClean="0">
                <a:latin typeface="+mj-lt"/>
              </a:rPr>
              <a:t>습도 조절 작용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철근 콘크리트 교실</a:t>
            </a:r>
            <a:r>
              <a:rPr lang="en-US" altLang="ko-KR" sz="1800" dirty="0" smtClean="0">
                <a:latin typeface="+mj-lt"/>
              </a:rPr>
              <a:t>: 10°C </a:t>
            </a:r>
            <a:r>
              <a:rPr lang="ko-KR" altLang="en-US" sz="1800" dirty="0" smtClean="0">
                <a:latin typeface="+mj-lt"/>
              </a:rPr>
              <a:t>이하의 빈도가 높고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학습시간대의 </a:t>
            </a:r>
            <a:r>
              <a:rPr lang="en-US" altLang="ko-KR" sz="1800" dirty="0" smtClean="0">
                <a:latin typeface="+mj-lt"/>
              </a:rPr>
              <a:t>40% </a:t>
            </a:r>
            <a:r>
              <a:rPr lang="ko-KR" altLang="en-US" sz="1800" dirty="0" smtClean="0">
                <a:latin typeface="+mj-lt"/>
              </a:rPr>
              <a:t>정도 차지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목조 교실</a:t>
            </a:r>
            <a:r>
              <a:rPr lang="en-US" altLang="ko-KR" sz="1800" dirty="0" smtClean="0">
                <a:latin typeface="+mj-lt"/>
              </a:rPr>
              <a:t>: 10°C </a:t>
            </a:r>
            <a:r>
              <a:rPr lang="ko-KR" altLang="en-US" sz="1800" dirty="0" smtClean="0">
                <a:latin typeface="+mj-lt"/>
              </a:rPr>
              <a:t>이상으로 철근 콘크리트 교실보다 고온인 시간대가 많고 습도도 </a:t>
            </a:r>
            <a:r>
              <a:rPr lang="en-US" altLang="ko-KR" sz="1800" dirty="0" smtClean="0">
                <a:latin typeface="+mj-lt"/>
              </a:rPr>
              <a:t>50% </a:t>
            </a:r>
            <a:r>
              <a:rPr lang="ko-KR" altLang="en-US" sz="1800" dirty="0" smtClean="0">
                <a:latin typeface="+mj-lt"/>
              </a:rPr>
              <a:t>전후를 유지하는 빈도가 높아 결로의 억제나 </a:t>
            </a:r>
            <a:r>
              <a:rPr lang="ko-KR" altLang="en-US" sz="1800" dirty="0" err="1" smtClean="0">
                <a:latin typeface="+mj-lt"/>
              </a:rPr>
              <a:t>부후균의</a:t>
            </a:r>
            <a:r>
              <a:rPr lang="ko-KR" altLang="en-US" sz="1800" dirty="0" smtClean="0">
                <a:latin typeface="+mj-lt"/>
              </a:rPr>
              <a:t> 증식억제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겨울철 스토브로 난방을 시작하여 </a:t>
            </a:r>
            <a:r>
              <a:rPr lang="en-US" altLang="ko-KR" sz="1800" dirty="0" smtClean="0">
                <a:latin typeface="+mj-lt"/>
              </a:rPr>
              <a:t>2</a:t>
            </a:r>
            <a:r>
              <a:rPr lang="ko-KR" altLang="en-US" sz="1800" dirty="0" smtClean="0">
                <a:latin typeface="+mj-lt"/>
              </a:rPr>
              <a:t>시간이 경과 된 후의 교실 </a:t>
            </a:r>
            <a:r>
              <a:rPr lang="ko-KR" altLang="en-US" sz="1800" dirty="0" err="1" smtClean="0">
                <a:latin typeface="+mj-lt"/>
              </a:rPr>
              <a:t>바닥면</a:t>
            </a:r>
            <a:r>
              <a:rPr lang="ko-KR" altLang="en-US" sz="1800" dirty="0" smtClean="0">
                <a:latin typeface="+mj-lt"/>
              </a:rPr>
              <a:t> 및 벽면의 온도 비교</a:t>
            </a:r>
            <a:endParaRPr lang="en-US" altLang="ko-KR" sz="1800" dirty="0"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3857628"/>
            <a:ext cx="657229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교육환경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3" y="1071546"/>
            <a:ext cx="3929089" cy="557216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목재의 온</a:t>
            </a:r>
            <a:r>
              <a:rPr lang="en-US" altLang="ko-KR" sz="2000" b="1" dirty="0" smtClean="0">
                <a:latin typeface="+mj-lt"/>
              </a:rPr>
              <a:t>·</a:t>
            </a:r>
            <a:r>
              <a:rPr lang="ko-KR" altLang="en-US" sz="2000" b="1" dirty="0" smtClean="0">
                <a:latin typeface="+mj-lt"/>
              </a:rPr>
              <a:t>습도 조절 작용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목재와 콘크리트 바닥의 교실에서 입실하고 </a:t>
            </a:r>
            <a:r>
              <a:rPr lang="en-US" altLang="ko-KR" sz="1800" dirty="0" smtClean="0"/>
              <a:t>30</a:t>
            </a:r>
            <a:r>
              <a:rPr lang="ko-KR" altLang="en-US" sz="1800" dirty="0" smtClean="0"/>
              <a:t>분이 경과한 학생들의 발바닥 및 손등에 전달되는 피부 온도 분포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목재바닥에서는  발가락과 손가락 끝부분을 제외하고 </a:t>
            </a:r>
            <a:r>
              <a:rPr lang="en-US" altLang="ko-KR" sz="1800" dirty="0" smtClean="0"/>
              <a:t>15°C </a:t>
            </a:r>
            <a:r>
              <a:rPr lang="ko-KR" altLang="en-US" sz="1800" dirty="0" smtClean="0"/>
              <a:t>이상유지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콘크리트 바닥은 </a:t>
            </a:r>
            <a:r>
              <a:rPr lang="en-US" altLang="ko-KR" sz="1800" dirty="0" smtClean="0"/>
              <a:t>14°C </a:t>
            </a:r>
            <a:r>
              <a:rPr lang="ko-KR" altLang="en-US" sz="1800" dirty="0" smtClean="0"/>
              <a:t>이하의</a:t>
            </a:r>
            <a:r>
              <a:rPr lang="en-US" altLang="ko-KR" sz="1800" dirty="0" smtClean="0"/>
              <a:t> </a:t>
            </a:r>
            <a:r>
              <a:rPr lang="ko-KR" altLang="en-US" sz="1800" dirty="0" smtClean="0"/>
              <a:t>분포</a:t>
            </a:r>
            <a:r>
              <a:rPr lang="en-US" altLang="ko-KR" sz="1800" dirty="0" smtClean="0"/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1571612"/>
            <a:ext cx="4786346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학교시설에 대한 각종 성질 비교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71547"/>
            <a:ext cx="8572559" cy="192882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목재학교 시설과 철재 시설의 비교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학교 시설에 대한 교사들과 학생들의 설문 조사 결과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일본 </a:t>
            </a:r>
            <a:r>
              <a:rPr lang="ko-KR" altLang="en-US" sz="1800" dirty="0" err="1" smtClean="0">
                <a:latin typeface="+mj-lt"/>
              </a:rPr>
              <a:t>큐슈</a:t>
            </a:r>
            <a:r>
              <a:rPr lang="ko-KR" altLang="en-US" sz="1800" dirty="0" smtClean="0">
                <a:latin typeface="+mj-lt"/>
              </a:rPr>
              <a:t> 지방의 두 군데 초등학교 학생들의 목재 학교시설과 철재시설에 대한 느낌에 대한 조사 결과</a:t>
            </a:r>
            <a:endParaRPr lang="en-US" altLang="ko-KR" sz="1800" dirty="0">
              <a:latin typeface="+mj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3000372"/>
            <a:ext cx="671517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학교시설에 대한 각종 성질 비교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71546"/>
            <a:ext cx="8715436" cy="55721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목조 와 콘크리트조의 정서 불안전성 비교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초등학교 </a:t>
            </a:r>
            <a:r>
              <a:rPr lang="en-US" altLang="ko-KR" sz="1800" dirty="0" smtClean="0">
                <a:latin typeface="+mj-lt"/>
              </a:rPr>
              <a:t>5, 6</a:t>
            </a:r>
            <a:r>
              <a:rPr lang="ko-KR" altLang="en-US" sz="1800" dirty="0" smtClean="0">
                <a:latin typeface="+mj-lt"/>
              </a:rPr>
              <a:t>학년생 대상으로 목재 교실의 어린이와 철근 콘크리트 교실 어린이 </a:t>
            </a:r>
            <a:r>
              <a:rPr lang="en-US" altLang="ko-KR" sz="1800" dirty="0" smtClean="0">
                <a:latin typeface="+mj-lt"/>
              </a:rPr>
              <a:t>100</a:t>
            </a:r>
            <a:r>
              <a:rPr lang="ko-KR" altLang="en-US" sz="1800" dirty="0" smtClean="0">
                <a:latin typeface="+mj-lt"/>
              </a:rPr>
              <a:t>명의 정서 차이 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양 교실 간의 차이가 나타났으며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여자 어린아이에게서 현저한 차이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콘크리트 교실의 여자 어린이들은 목재 교실 여자 학생들에 비해 불안 경향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err="1" smtClean="0">
                <a:latin typeface="+mj-lt"/>
              </a:rPr>
              <a:t>우울성이나</a:t>
            </a:r>
            <a:r>
              <a:rPr lang="ko-KR" altLang="en-US" sz="1800" dirty="0" smtClean="0">
                <a:latin typeface="+mj-lt"/>
              </a:rPr>
              <a:t> </a:t>
            </a:r>
            <a:r>
              <a:rPr lang="ko-KR" altLang="en-US" sz="1800" dirty="0" err="1" smtClean="0">
                <a:latin typeface="+mj-lt"/>
              </a:rPr>
              <a:t>신경질적인면이</a:t>
            </a:r>
            <a:r>
              <a:rPr lang="ko-KR" altLang="en-US" sz="1800" dirty="0" smtClean="0">
                <a:latin typeface="+mj-lt"/>
              </a:rPr>
              <a:t> 강하게 나타남</a:t>
            </a:r>
            <a:r>
              <a:rPr lang="en-US" altLang="ko-KR" sz="1800" dirty="0" smtClean="0">
                <a:latin typeface="+mj-lt"/>
              </a:rPr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전반적으로 정서 불안정 경향이 강하게 나타남</a:t>
            </a:r>
            <a:r>
              <a:rPr lang="en-US" altLang="ko-KR" sz="1800" dirty="0" smtClean="0">
                <a:latin typeface="+mj-lt"/>
              </a:rPr>
              <a:t>.</a:t>
            </a:r>
            <a:endParaRPr lang="en-US" altLang="ko-KR" sz="1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학교시설에 대한 각종 성질 비교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71547"/>
            <a:ext cx="8715436" cy="50006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목조 와 콘크리트조의 정서 불안전성 비교</a:t>
            </a:r>
            <a:endParaRPr lang="en-US" altLang="ko-KR" sz="2000" b="1" dirty="0" smtClean="0">
              <a:latin typeface="+mj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643050"/>
            <a:ext cx="7858180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학교시설에 대한 각종 성질 비교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71547"/>
            <a:ext cx="8715436" cy="18573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목조 와 콘크리트조의 피로도 비교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일본 </a:t>
            </a:r>
            <a:r>
              <a:rPr lang="ko-KR" altLang="en-US" sz="1800" dirty="0" err="1" smtClean="0">
                <a:latin typeface="+mj-lt"/>
              </a:rPr>
              <a:t>아이치</a:t>
            </a:r>
            <a:r>
              <a:rPr lang="ko-KR" altLang="en-US" sz="1800" dirty="0" smtClean="0">
                <a:latin typeface="+mj-lt"/>
              </a:rPr>
              <a:t> 교육대학에서 전국 대상으로 축조 </a:t>
            </a:r>
            <a:r>
              <a:rPr lang="en-US" altLang="ko-KR" sz="1800" dirty="0" smtClean="0">
                <a:latin typeface="+mj-lt"/>
              </a:rPr>
              <a:t>10</a:t>
            </a:r>
            <a:r>
              <a:rPr lang="ko-KR" altLang="en-US" sz="1800" dirty="0" smtClean="0">
                <a:latin typeface="+mj-lt"/>
              </a:rPr>
              <a:t>년 목조교사 </a:t>
            </a:r>
            <a:r>
              <a:rPr lang="en-US" altLang="ko-KR" sz="1800" dirty="0" smtClean="0">
                <a:latin typeface="+mj-lt"/>
              </a:rPr>
              <a:t>65</a:t>
            </a:r>
            <a:r>
              <a:rPr lang="ko-KR" altLang="en-US" sz="1800" dirty="0" smtClean="0">
                <a:latin typeface="+mj-lt"/>
              </a:rPr>
              <a:t>개소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콘크리트 건물 </a:t>
            </a:r>
            <a:r>
              <a:rPr lang="en-US" altLang="ko-KR" sz="1800" dirty="0" smtClean="0">
                <a:latin typeface="+mj-lt"/>
              </a:rPr>
              <a:t>80</a:t>
            </a:r>
            <a:r>
              <a:rPr lang="ko-KR" altLang="en-US" sz="1800" dirty="0" smtClean="0">
                <a:latin typeface="+mj-lt"/>
              </a:rPr>
              <a:t>개소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내장만 목재로 한 건물 </a:t>
            </a:r>
            <a:r>
              <a:rPr lang="en-US" altLang="ko-KR" sz="1800" dirty="0" smtClean="0">
                <a:latin typeface="+mj-lt"/>
              </a:rPr>
              <a:t>45</a:t>
            </a:r>
            <a:r>
              <a:rPr lang="ko-KR" altLang="en-US" sz="1800" dirty="0" smtClean="0">
                <a:latin typeface="+mj-lt"/>
              </a:rPr>
              <a:t>개소에 대한 설문조사와 어린이들과 선생님의 건강상태 분석 결과 </a:t>
            </a:r>
            <a:endParaRPr lang="en-US" altLang="ko-KR" sz="1800" dirty="0">
              <a:latin typeface="+mj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857496"/>
            <a:ext cx="7858180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학교시설에 대한 각종 성질 비교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71547"/>
            <a:ext cx="8715436" cy="57150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목조 와 콘크리트조의 피로도 비교</a:t>
            </a:r>
            <a:endParaRPr lang="en-US" altLang="ko-KR" sz="2000" b="1" dirty="0" smtClean="0">
              <a:latin typeface="+mj-l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714488"/>
            <a:ext cx="7572428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학교시설에 대한 각종 성질 비교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71547"/>
            <a:ext cx="8715436" cy="57150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목조 와 콘크리트조의 피로도 비교</a:t>
            </a:r>
            <a:endParaRPr lang="en-US" altLang="ko-KR" sz="2000" b="1" dirty="0" smtClean="0">
              <a:latin typeface="+mj-lt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785926"/>
            <a:ext cx="7500990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학교시설에 대한 각종 성질 비교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71547"/>
            <a:ext cx="8715436" cy="192882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목조 </a:t>
            </a:r>
            <a:r>
              <a:rPr lang="ko-KR" altLang="en-US" sz="2000" b="1" dirty="0" err="1" smtClean="0">
                <a:latin typeface="+mj-lt"/>
              </a:rPr>
              <a:t>와콘크리트조의</a:t>
            </a:r>
            <a:r>
              <a:rPr lang="ko-KR" altLang="en-US" sz="2000" b="1" dirty="0" smtClean="0">
                <a:latin typeface="+mj-lt"/>
              </a:rPr>
              <a:t> 사고율 및 안정성 비교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목조 교실에서 사고율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감기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err="1" smtClean="0">
                <a:latin typeface="+mj-lt"/>
              </a:rPr>
              <a:t>인플레엔자</a:t>
            </a:r>
            <a:r>
              <a:rPr lang="ko-KR" altLang="en-US" sz="1800" dirty="0" smtClean="0">
                <a:latin typeface="+mj-lt"/>
              </a:rPr>
              <a:t> 감염에서 우수한 효과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상처를 입은 원인 조사에서 콘크리트 건물에서 타인의 행동에 기인하는 경우가 높았고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목조건물은 자신의 행동에 기인하는 경우가 많았음</a:t>
            </a:r>
            <a:r>
              <a:rPr lang="en-US" altLang="ko-KR" sz="1800" dirty="0" smtClean="0">
                <a:latin typeface="+mj-lt"/>
              </a:rPr>
              <a:t>.</a:t>
            </a:r>
            <a:r>
              <a:rPr lang="ko-KR" altLang="en-US" sz="1800" dirty="0" smtClean="0">
                <a:latin typeface="+mj-lt"/>
              </a:rPr>
              <a:t>  </a:t>
            </a:r>
            <a:endParaRPr lang="en-US" altLang="ko-KR" sz="1800" dirty="0">
              <a:latin typeface="+mj-lt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3357562"/>
            <a:ext cx="750099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학교시설에 대한 각종 성질 비교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71547"/>
            <a:ext cx="8715436" cy="57150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목조 </a:t>
            </a:r>
            <a:r>
              <a:rPr lang="ko-KR" altLang="en-US" sz="2000" b="1" dirty="0" err="1" smtClean="0">
                <a:latin typeface="+mj-lt"/>
              </a:rPr>
              <a:t>와콘크리트조의</a:t>
            </a:r>
            <a:r>
              <a:rPr lang="ko-KR" altLang="en-US" sz="2000" b="1" dirty="0" smtClean="0">
                <a:latin typeface="+mj-lt"/>
              </a:rPr>
              <a:t> 사고율 및 안정성 비교</a:t>
            </a:r>
            <a:endParaRPr lang="en-US" altLang="ko-KR" sz="2000" b="1" dirty="0" smtClean="0">
              <a:latin typeface="+mj-lt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571612"/>
            <a:ext cx="7715304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노동환경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71546"/>
            <a:ext cx="8572559" cy="547211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노동환경의 변화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시각노동의 증가</a:t>
            </a:r>
            <a:r>
              <a:rPr lang="en-US" altLang="ko-KR" sz="1800" dirty="0" smtClean="0">
                <a:latin typeface="+mj-lt"/>
              </a:rPr>
              <a:t>: </a:t>
            </a:r>
            <a:r>
              <a:rPr lang="ko-KR" altLang="en-US" sz="1800" dirty="0" smtClean="0">
                <a:latin typeface="+mj-lt"/>
              </a:rPr>
              <a:t>기계화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로봇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컴퓨터에 의한 작업으로 중앙제어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관리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검사 위주의 시각 작업 </a:t>
            </a:r>
            <a:r>
              <a:rPr lang="en-US" altLang="ko-KR" sz="1800" dirty="0" smtClean="0">
                <a:latin typeface="+mj-lt"/>
              </a:rPr>
              <a:t>(</a:t>
            </a:r>
            <a:r>
              <a:rPr lang="ko-KR" altLang="en-US" sz="1800" dirty="0" smtClean="0">
                <a:latin typeface="+mj-lt"/>
              </a:rPr>
              <a:t>여러 색상과 물건이 연속해서 움직이는 동적 정밀작업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새로운 조명장치에 의한 </a:t>
            </a:r>
            <a:r>
              <a:rPr lang="ko-KR" altLang="en-US" sz="1800" dirty="0" err="1" smtClean="0">
                <a:latin typeface="+mj-lt"/>
              </a:rPr>
              <a:t>광자극</a:t>
            </a:r>
            <a:r>
              <a:rPr lang="ko-KR" altLang="en-US" sz="1800" dirty="0" smtClean="0">
                <a:latin typeface="+mj-lt"/>
              </a:rPr>
              <a:t> 등</a:t>
            </a:r>
            <a:r>
              <a:rPr lang="en-US" altLang="ko-KR" sz="1800" dirty="0" smtClean="0">
                <a:latin typeface="+mj-lt"/>
              </a:rPr>
              <a:t>)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전자공학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합성화학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연관학문의 발달</a:t>
            </a:r>
            <a:r>
              <a:rPr lang="en-US" altLang="ko-KR" sz="1800" dirty="0" smtClean="0">
                <a:latin typeface="+mj-lt"/>
              </a:rPr>
              <a:t>: </a:t>
            </a:r>
            <a:r>
              <a:rPr lang="ko-KR" altLang="en-US" sz="1800" dirty="0" smtClean="0">
                <a:latin typeface="+mj-lt"/>
              </a:rPr>
              <a:t>전자파의 피해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결막 또는 각막 등 각종 신체적인 자극 증상이 나타남</a:t>
            </a:r>
            <a:r>
              <a:rPr lang="en-US" altLang="ko-KR" sz="1800" dirty="0" smtClean="0">
                <a:latin typeface="+mj-lt"/>
              </a:rPr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일원화된 작업환경</a:t>
            </a:r>
            <a:r>
              <a:rPr lang="en-US" altLang="ko-KR" sz="1800" dirty="0" smtClean="0">
                <a:latin typeface="+mj-lt"/>
              </a:rPr>
              <a:t>:</a:t>
            </a:r>
            <a:r>
              <a:rPr lang="ko-KR" altLang="en-US" sz="1800" dirty="0" smtClean="0">
                <a:latin typeface="+mj-lt"/>
              </a:rPr>
              <a:t>밤낮과 계절의 생체리듬의 기능을 상실</a:t>
            </a:r>
            <a:r>
              <a:rPr lang="en-US" altLang="ko-KR" sz="1800" dirty="0" smtClean="0">
                <a:latin typeface="+mj-lt"/>
              </a:rPr>
              <a:t> </a:t>
            </a:r>
            <a:endParaRPr lang="en-US" altLang="ko-KR" sz="1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목재가 교육 효과에 미치는 영향</a:t>
            </a:r>
            <a:endParaRPr lang="ko-KR" altLang="en-US" sz="36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071546"/>
            <a:ext cx="7500990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일본 정부 목조 학교로의 전환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71546"/>
            <a:ext cx="8715436" cy="55721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교육시설의 콘크리트화는 잘못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철근</a:t>
            </a:r>
            <a:r>
              <a:rPr lang="en-US" altLang="ko-KR" sz="1800" dirty="0" smtClean="0">
                <a:latin typeface="+mj-lt"/>
              </a:rPr>
              <a:t>-</a:t>
            </a:r>
            <a:r>
              <a:rPr lang="ko-KR" altLang="en-US" sz="1800" dirty="0" smtClean="0">
                <a:latin typeface="+mj-lt"/>
              </a:rPr>
              <a:t>콘크리트 일변도였던 일본 학교 건물이 </a:t>
            </a:r>
            <a:r>
              <a:rPr lang="en-US" altLang="ko-KR" sz="1800" dirty="0" smtClean="0">
                <a:latin typeface="+mj-lt"/>
              </a:rPr>
              <a:t>1985</a:t>
            </a:r>
            <a:r>
              <a:rPr lang="ko-KR" altLang="en-US" sz="1800" dirty="0" smtClean="0">
                <a:latin typeface="+mj-lt"/>
              </a:rPr>
              <a:t>년 연구 조사 보고부터 변경되기 시작하면서 연구 결과 공표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전후에 학교 면적 확대와 불연성 강화의 면에 치중 건물의 질적 수준을 </a:t>
            </a:r>
            <a:r>
              <a:rPr lang="ko-KR" altLang="en-US" sz="1800" dirty="0" err="1" smtClean="0">
                <a:latin typeface="+mj-lt"/>
              </a:rPr>
              <a:t>높힐</a:t>
            </a:r>
            <a:r>
              <a:rPr lang="ko-KR" altLang="en-US" sz="1800" dirty="0" smtClean="0">
                <a:latin typeface="+mj-lt"/>
              </a:rPr>
              <a:t> 여유를 갖지 못함</a:t>
            </a:r>
            <a:r>
              <a:rPr lang="en-US" altLang="ko-KR" sz="1800" dirty="0" smtClean="0">
                <a:latin typeface="+mj-lt"/>
              </a:rPr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학교 관계자나 선생님의 학교건물에 대한 낮은 관심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학교 시설은 학생들의 교육에 대한 시설의 질 향상을 도모하지 않으면 안됨</a:t>
            </a:r>
            <a:r>
              <a:rPr lang="en-US" altLang="ko-KR" sz="1800" dirty="0" smtClean="0">
                <a:latin typeface="+mj-lt"/>
              </a:rPr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지역 풍토나 문화유산에 맞는 지역 특색을 시설 계획에 살리는 연구 필요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학생들이 하루의 대부분을 보내는 장소에 어울리는 </a:t>
            </a:r>
            <a:r>
              <a:rPr lang="ko-KR" altLang="en-US" sz="1800" dirty="0" err="1" smtClean="0">
                <a:latin typeface="+mj-lt"/>
              </a:rPr>
              <a:t>여유있는</a:t>
            </a:r>
            <a:r>
              <a:rPr lang="ko-KR" altLang="en-US" sz="1800" dirty="0" smtClean="0">
                <a:latin typeface="+mj-lt"/>
              </a:rPr>
              <a:t> 분위기를 갖추어야 함</a:t>
            </a:r>
            <a:r>
              <a:rPr lang="en-US" altLang="ko-KR" sz="1800" dirty="0" smtClean="0">
                <a:latin typeface="+mj-lt"/>
              </a:rPr>
              <a:t>.</a:t>
            </a:r>
            <a:r>
              <a:rPr lang="ko-KR" altLang="en-US" sz="1800" dirty="0" smtClean="0">
                <a:latin typeface="+mj-lt"/>
              </a:rPr>
              <a:t> </a:t>
            </a:r>
            <a:endParaRPr lang="en-US" altLang="ko-KR" sz="1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일본 정부 목조 학교로의 전환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71547"/>
            <a:ext cx="8715436" cy="135732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에코 학교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학교 건물은 일반 건물이 가져야 할 기능성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경제성과 생태계에 대한 배려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에너지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교육성의 </a:t>
            </a:r>
            <a:r>
              <a:rPr lang="en-US" altLang="ko-KR" sz="1800" dirty="0" smtClean="0">
                <a:latin typeface="+mj-lt"/>
              </a:rPr>
              <a:t>5</a:t>
            </a:r>
            <a:r>
              <a:rPr lang="ko-KR" altLang="en-US" sz="1800" dirty="0" smtClean="0">
                <a:latin typeface="+mj-lt"/>
              </a:rPr>
              <a:t>면을 보유해야 함</a:t>
            </a:r>
            <a:r>
              <a:rPr lang="en-US" altLang="ko-KR" sz="1800" dirty="0" smtClean="0">
                <a:latin typeface="+mj-lt"/>
              </a:rPr>
              <a:t>.</a:t>
            </a:r>
            <a:r>
              <a:rPr lang="ko-KR" altLang="en-US" sz="1800" dirty="0" smtClean="0">
                <a:latin typeface="+mj-lt"/>
              </a:rPr>
              <a:t> </a:t>
            </a:r>
            <a:endParaRPr lang="en-US" altLang="ko-KR" sz="1800" dirty="0">
              <a:latin typeface="+mj-lt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2500306"/>
            <a:ext cx="7572428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일본 정부 목조 학교로의 전환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71547"/>
            <a:ext cx="8715436" cy="57150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에코 학교</a:t>
            </a:r>
            <a:endParaRPr lang="en-US" altLang="ko-KR" sz="2000" b="1" dirty="0" smtClean="0">
              <a:latin typeface="+mj-lt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571612"/>
            <a:ext cx="7858180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일본 정부 목조 학교로의 전환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71547"/>
            <a:ext cx="8715436" cy="57150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에코 학교</a:t>
            </a:r>
            <a:endParaRPr lang="en-US" altLang="ko-KR" sz="2000" b="1" dirty="0" smtClean="0">
              <a:latin typeface="+mj-lt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500174"/>
            <a:ext cx="7715304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일본 정부 목조 학교로의 전환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71547"/>
            <a:ext cx="8715436" cy="57150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에코 학교</a:t>
            </a:r>
            <a:endParaRPr lang="en-US" altLang="ko-KR" sz="2000" b="1" dirty="0" smtClean="0">
              <a:latin typeface="+mj-lt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857364"/>
            <a:ext cx="4357718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5833" y="1857364"/>
            <a:ext cx="4405323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일본 정부 목조 학교로의 전환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71547"/>
            <a:ext cx="8715436" cy="57150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에코 학교</a:t>
            </a:r>
            <a:endParaRPr lang="en-US" altLang="ko-KR" sz="2000" b="1" dirty="0" smtClean="0">
              <a:latin typeface="+mj-lt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643050"/>
            <a:ext cx="7715304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일본 정부 목조 학교로의 전환</a:t>
            </a:r>
            <a:endParaRPr lang="ko-KR" altLang="en-US" sz="3600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214422"/>
            <a:ext cx="392909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214422"/>
            <a:ext cx="392909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929066"/>
            <a:ext cx="814393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일본 정부 목조 학교로의 전환</a:t>
            </a:r>
            <a:endParaRPr lang="ko-KR" altLang="en-US" sz="3600" b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214422"/>
            <a:ext cx="771530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4071942"/>
            <a:ext cx="771530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노동환경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71546"/>
            <a:ext cx="8572559" cy="547211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목재가 노동환경에서 좋은 점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목재는 적정한 잔향시간과 높은 </a:t>
            </a:r>
            <a:r>
              <a:rPr lang="ko-KR" altLang="en-US" sz="1800" dirty="0" err="1" smtClean="0">
                <a:latin typeface="+mj-lt"/>
              </a:rPr>
              <a:t>흡음율을</a:t>
            </a:r>
            <a:r>
              <a:rPr lang="ko-KR" altLang="en-US" sz="1800" dirty="0" smtClean="0">
                <a:latin typeface="+mj-lt"/>
              </a:rPr>
              <a:t> 갖는 우수한 청각 특성과 목재 </a:t>
            </a:r>
            <a:r>
              <a:rPr lang="ko-KR" altLang="en-US" sz="1800" dirty="0" err="1" smtClean="0">
                <a:latin typeface="+mj-lt"/>
              </a:rPr>
              <a:t>천연향인</a:t>
            </a:r>
            <a:r>
              <a:rPr lang="ko-KR" altLang="en-US" sz="1800" dirty="0" smtClean="0">
                <a:latin typeface="+mj-lt"/>
              </a:rPr>
              <a:t> 정유의 </a:t>
            </a:r>
            <a:r>
              <a:rPr lang="ko-KR" altLang="en-US" sz="1800" dirty="0" err="1" smtClean="0">
                <a:latin typeface="+mj-lt"/>
              </a:rPr>
              <a:t>쾌적성을</a:t>
            </a:r>
            <a:r>
              <a:rPr lang="ko-KR" altLang="en-US" sz="1800" dirty="0" smtClean="0">
                <a:latin typeface="+mj-lt"/>
              </a:rPr>
              <a:t> 나타내는 생리활성 작용 등 우수한 후각 특성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목재는 자외선을 흡수하고 빛의 반사를 줄여 착시현상을 줄이고 눈에 피로를 감소시키고 목재의 색체 감각도 눈의 피로를 줄이는데 도움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방직공장에서 기존 목질 마루바닥에서 비닐타일바닥으로 교체한 후 눈의 피로를 호소하고 작업상의 실수가 증가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목재 바닥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콘크리트 바닥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비닐타일 바닥에서 실내온도 조건 하에서 시간에 따른 발바닥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무릎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허벅지의 체온 변화를 측정한 결과 </a:t>
            </a:r>
            <a:r>
              <a:rPr lang="en-US" altLang="ko-KR" sz="1800" dirty="0" smtClean="0">
                <a:latin typeface="+mj-lt"/>
              </a:rPr>
              <a:t>(</a:t>
            </a:r>
            <a:r>
              <a:rPr lang="ko-KR" altLang="en-US" sz="1800" dirty="0" smtClean="0">
                <a:latin typeface="+mj-lt"/>
              </a:rPr>
              <a:t>다음 슬라이드</a:t>
            </a:r>
            <a:r>
              <a:rPr lang="en-US" altLang="ko-KR" sz="1800" dirty="0" smtClean="0">
                <a:latin typeface="+mj-lt"/>
              </a:rPr>
              <a:t>)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목재가 많이 사용된 작업환경은 목재의 </a:t>
            </a:r>
            <a:r>
              <a:rPr lang="ko-KR" altLang="en-US" sz="1800" dirty="0" err="1" smtClean="0">
                <a:latin typeface="+mj-lt"/>
              </a:rPr>
              <a:t>온습도</a:t>
            </a:r>
            <a:r>
              <a:rPr lang="ko-KR" altLang="en-US" sz="1800" dirty="0" smtClean="0">
                <a:latin typeface="+mj-lt"/>
              </a:rPr>
              <a:t> 조절작용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err="1" smtClean="0">
                <a:latin typeface="+mj-lt"/>
              </a:rPr>
              <a:t>온복사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err="1" smtClean="0">
                <a:latin typeface="+mj-lt"/>
              </a:rPr>
              <a:t>보행감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err="1" smtClean="0">
                <a:latin typeface="+mj-lt"/>
              </a:rPr>
              <a:t>접촉감</a:t>
            </a:r>
            <a:r>
              <a:rPr lang="ko-KR" altLang="en-US" sz="1800" dirty="0" smtClean="0">
                <a:latin typeface="+mj-lt"/>
              </a:rPr>
              <a:t> 등으로 눈과 신체에 피로를 줄여주고 노동 생산성 향상에 기여 </a:t>
            </a:r>
            <a:endParaRPr lang="en-US" altLang="ko-KR" sz="1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노동환경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71547"/>
            <a:ext cx="8572559" cy="57150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목재가 노동환경에서 좋은 점</a:t>
            </a:r>
            <a:endParaRPr lang="en-US" altLang="ko-KR" sz="2000" b="1" dirty="0" smtClean="0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714488"/>
            <a:ext cx="7715304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교육환경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71546"/>
            <a:ext cx="8572559" cy="547211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개요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학교 교육 환경에는 사회적인 환경 </a:t>
            </a:r>
            <a:r>
              <a:rPr lang="en-US" altLang="ko-KR" sz="1800" dirty="0" smtClean="0">
                <a:latin typeface="+mj-lt"/>
              </a:rPr>
              <a:t>(</a:t>
            </a:r>
            <a:r>
              <a:rPr lang="ko-KR" altLang="en-US" sz="1800" dirty="0" smtClean="0">
                <a:latin typeface="+mj-lt"/>
              </a:rPr>
              <a:t>학생집단이나 선생님의 집단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학생과 선생님과의 인간관계에서 형성되는 관계</a:t>
            </a:r>
            <a:r>
              <a:rPr lang="en-US" altLang="ko-KR" sz="1800" dirty="0" smtClean="0">
                <a:latin typeface="+mj-lt"/>
              </a:rPr>
              <a:t>)</a:t>
            </a:r>
            <a:r>
              <a:rPr lang="ko-KR" altLang="en-US" sz="1800" dirty="0" smtClean="0">
                <a:latin typeface="+mj-lt"/>
              </a:rPr>
              <a:t>과 물리적인 환경 </a:t>
            </a:r>
            <a:r>
              <a:rPr lang="en-US" altLang="ko-KR" sz="1800" dirty="0" smtClean="0">
                <a:latin typeface="+mj-lt"/>
              </a:rPr>
              <a:t>(</a:t>
            </a:r>
            <a:r>
              <a:rPr lang="ko-KR" altLang="en-US" sz="1800" dirty="0" smtClean="0">
                <a:latin typeface="+mj-lt"/>
              </a:rPr>
              <a:t>교실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설비 등 교육용 교재</a:t>
            </a:r>
            <a:r>
              <a:rPr lang="en-US" altLang="ko-KR" sz="1800" dirty="0" smtClean="0">
                <a:latin typeface="+mj-lt"/>
              </a:rPr>
              <a:t>)</a:t>
            </a:r>
            <a:r>
              <a:rPr lang="ko-KR" altLang="en-US" sz="1800" dirty="0" smtClean="0">
                <a:latin typeface="+mj-lt"/>
              </a:rPr>
              <a:t>으로 구분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중학생이 의식하고 있는 학교의 주요 스트레스 원인은 주로 사회적인 환경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일부 물리적인 환경도 영향을 미치는데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err="1" smtClean="0">
                <a:latin typeface="+mj-lt"/>
              </a:rPr>
              <a:t>콘크리크의</a:t>
            </a:r>
            <a:r>
              <a:rPr lang="ko-KR" altLang="en-US" sz="1800" dirty="0" smtClean="0">
                <a:latin typeface="+mj-lt"/>
              </a:rPr>
              <a:t> </a:t>
            </a:r>
            <a:r>
              <a:rPr lang="ko-KR" altLang="en-US" sz="1800" dirty="0" err="1" smtClean="0">
                <a:latin typeface="+mj-lt"/>
              </a:rPr>
              <a:t>냉복사로</a:t>
            </a:r>
            <a:r>
              <a:rPr lang="ko-KR" altLang="en-US" sz="1800" dirty="0" smtClean="0">
                <a:latin typeface="+mj-lt"/>
              </a:rPr>
              <a:t> 수명이 짧아지고 성격이 거칠어지고 포악해 지고 전체적으로 정신 집중에 문제를 야기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err="1" smtClean="0">
                <a:latin typeface="+mj-lt"/>
              </a:rPr>
              <a:t>오끼하라</a:t>
            </a:r>
            <a:r>
              <a:rPr lang="ko-KR" altLang="en-US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(1985)</a:t>
            </a:r>
            <a:r>
              <a:rPr lang="ko-KR" altLang="en-US" sz="1800" dirty="0" smtClean="0">
                <a:latin typeface="+mj-lt"/>
              </a:rPr>
              <a:t>는 </a:t>
            </a:r>
            <a:r>
              <a:rPr lang="en-US" altLang="ko-KR" sz="1800" dirty="0" smtClean="0">
                <a:latin typeface="+mj-lt"/>
              </a:rPr>
              <a:t>“</a:t>
            </a:r>
            <a:r>
              <a:rPr lang="ko-KR" altLang="en-US" sz="1800" dirty="0" smtClean="0">
                <a:latin typeface="+mj-lt"/>
              </a:rPr>
              <a:t>콘크리트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철재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유리로 만들어진 학교교사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좁은 공간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뛰어 놀고 활동할 공간이 없는 살벌한 교정은 학생의 공격성과 </a:t>
            </a:r>
            <a:r>
              <a:rPr lang="ko-KR" altLang="en-US" sz="1800" dirty="0" err="1" smtClean="0">
                <a:latin typeface="+mj-lt"/>
              </a:rPr>
              <a:t>파괴성을</a:t>
            </a:r>
            <a:r>
              <a:rPr lang="ko-KR" altLang="en-US" sz="1800" dirty="0" smtClean="0">
                <a:latin typeface="+mj-lt"/>
              </a:rPr>
              <a:t> 증대</a:t>
            </a:r>
            <a:r>
              <a:rPr lang="en-US" altLang="ko-KR" sz="1800" dirty="0" smtClean="0">
                <a:latin typeface="+mj-lt"/>
              </a:rPr>
              <a:t>”</a:t>
            </a:r>
            <a:r>
              <a:rPr lang="ko-KR" altLang="en-US" sz="1800" dirty="0" smtClean="0">
                <a:latin typeface="+mj-lt"/>
              </a:rPr>
              <a:t>고 발표하여 학교 건물이 학교 폭력의 한 원인임을 지적 </a:t>
            </a:r>
            <a:endParaRPr lang="en-US" altLang="ko-KR" sz="1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교육환경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71546"/>
            <a:ext cx="8572559" cy="547211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개요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일본은 </a:t>
            </a:r>
            <a:r>
              <a:rPr lang="en-US" altLang="ko-KR" sz="1800" dirty="0" smtClean="0">
                <a:latin typeface="+mj-lt"/>
              </a:rPr>
              <a:t>2</a:t>
            </a:r>
            <a:r>
              <a:rPr lang="ko-KR" altLang="en-US" sz="1800" dirty="0" smtClean="0">
                <a:latin typeface="+mj-lt"/>
              </a:rPr>
              <a:t>차 세계대전 후에 태풍과 화재의 위험으로 콘크리트 및 </a:t>
            </a:r>
            <a:r>
              <a:rPr lang="ko-KR" altLang="en-US" sz="1800" dirty="0" err="1" smtClean="0">
                <a:latin typeface="+mj-lt"/>
              </a:rPr>
              <a:t>철골조</a:t>
            </a:r>
            <a:r>
              <a:rPr lang="ko-KR" altLang="en-US" sz="1800" dirty="0" smtClean="0">
                <a:latin typeface="+mj-lt"/>
              </a:rPr>
              <a:t> 학교 건물이 급속히 증가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- 1984</a:t>
            </a:r>
            <a:r>
              <a:rPr lang="ko-KR" altLang="en-US" sz="1800" dirty="0" smtClean="0">
                <a:latin typeface="+mj-lt"/>
              </a:rPr>
              <a:t>년 목조학교가 </a:t>
            </a:r>
            <a:r>
              <a:rPr lang="en-US" altLang="ko-KR" sz="1800" dirty="0" smtClean="0">
                <a:latin typeface="+mj-lt"/>
              </a:rPr>
              <a:t>1%</a:t>
            </a:r>
            <a:r>
              <a:rPr lang="ko-KR" altLang="en-US" sz="1800" dirty="0" smtClean="0">
                <a:latin typeface="+mj-lt"/>
              </a:rPr>
              <a:t>도 안되는 상태에서 </a:t>
            </a:r>
            <a:r>
              <a:rPr lang="en-US" altLang="ko-KR" sz="1800" dirty="0" smtClean="0">
                <a:latin typeface="+mj-lt"/>
              </a:rPr>
              <a:t>1986</a:t>
            </a:r>
            <a:r>
              <a:rPr lang="ko-KR" altLang="en-US" sz="1800" dirty="0" smtClean="0">
                <a:latin typeface="+mj-lt"/>
              </a:rPr>
              <a:t>년부터 목재를 학교시설로서 사용을 적극 권장하고 </a:t>
            </a:r>
            <a:r>
              <a:rPr lang="en-US" altLang="ko-KR" sz="1800" dirty="0" smtClean="0">
                <a:latin typeface="+mj-lt"/>
              </a:rPr>
              <a:t>1991</a:t>
            </a:r>
            <a:r>
              <a:rPr lang="ko-KR" altLang="en-US" sz="1800" dirty="0" smtClean="0">
                <a:latin typeface="+mj-lt"/>
              </a:rPr>
              <a:t>년까지 </a:t>
            </a:r>
            <a:r>
              <a:rPr lang="en-US" altLang="ko-KR" sz="1800" dirty="0" smtClean="0">
                <a:latin typeface="+mj-lt"/>
              </a:rPr>
              <a:t>140</a:t>
            </a:r>
            <a:r>
              <a:rPr lang="ko-KR" altLang="en-US" sz="1800" dirty="0" smtClean="0">
                <a:latin typeface="+mj-lt"/>
              </a:rPr>
              <a:t>여 개의 목조 교사가 신축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콘크리트 학교건물</a:t>
            </a:r>
            <a:r>
              <a:rPr lang="en-US" altLang="ko-KR" sz="1800" dirty="0" smtClean="0">
                <a:latin typeface="+mj-lt"/>
              </a:rPr>
              <a:t>: </a:t>
            </a:r>
            <a:r>
              <a:rPr lang="ko-KR" altLang="en-US" sz="1800" dirty="0" smtClean="0">
                <a:latin typeface="+mj-lt"/>
              </a:rPr>
              <a:t>시끄럽고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반향이 크며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차갑고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미끄럽고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딱딱하며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습하고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피로하고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위험하다는 인식과 함께 졸리고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나른하고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피로하고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주위 집중에 어려움을 호소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목조 학교 건물</a:t>
            </a:r>
            <a:r>
              <a:rPr lang="en-US" altLang="ko-KR" sz="1800" dirty="0" smtClean="0">
                <a:latin typeface="+mj-lt"/>
              </a:rPr>
              <a:t>: </a:t>
            </a:r>
            <a:r>
              <a:rPr lang="ko-KR" altLang="en-US" sz="1800" dirty="0" smtClean="0">
                <a:latin typeface="+mj-lt"/>
              </a:rPr>
              <a:t>따스함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생동적임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자연적임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밝음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인간적임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신체리듬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err="1" smtClean="0">
                <a:latin typeface="+mj-lt"/>
              </a:rPr>
              <a:t>인프렌자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사고율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피로도 등에서 탁월함 제공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  * </a:t>
            </a:r>
            <a:r>
              <a:rPr lang="ko-KR" altLang="en-US" sz="1800" dirty="0" smtClean="0">
                <a:latin typeface="+mj-lt"/>
              </a:rPr>
              <a:t>  </a:t>
            </a:r>
            <a:endParaRPr lang="en-US" altLang="ko-KR" sz="1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교육환경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71547"/>
            <a:ext cx="8572559" cy="57150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목재의 감성</a:t>
            </a:r>
            <a:endParaRPr lang="en-US" altLang="ko-KR" sz="1800" dirty="0">
              <a:latin typeface="+mj-lt"/>
            </a:endParaRPr>
          </a:p>
        </p:txBody>
      </p:sp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500034" y="1773238"/>
            <a:ext cx="8143932" cy="4679950"/>
          </a:xfrm>
          <a:prstGeom prst="roundRect">
            <a:avLst>
              <a:gd name="adj" fmla="val 2917"/>
            </a:avLst>
          </a:prstGeom>
          <a:solidFill>
            <a:schemeClr val="bg1"/>
          </a:solidFill>
          <a:ln w="31750">
            <a:solidFill>
              <a:srgbClr val="96969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+mn-lt"/>
            </a:endParaRPr>
          </a:p>
        </p:txBody>
      </p:sp>
      <p:pic>
        <p:nvPicPr>
          <p:cNvPr id="5" name="Picture 3" descr="4-2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1819854" y="2038350"/>
            <a:ext cx="5390866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894727" y="1792288"/>
            <a:ext cx="1196695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1" latinLnBrk="1" hangingPunct="1"/>
            <a:r>
              <a:rPr kumimoji="1" lang="ko-KR" altLang="en-US" sz="1600">
                <a:latin typeface="+mn-lt"/>
                <a:ea typeface="돋움" pitchFamily="50" charset="-127"/>
              </a:rPr>
              <a:t>부드러움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986779" y="5995988"/>
            <a:ext cx="952472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1" latinLnBrk="1" hangingPunct="1"/>
            <a:r>
              <a:rPr kumimoji="1" lang="ko-KR" altLang="en-US" sz="1600">
                <a:latin typeface="+mn-lt"/>
                <a:ea typeface="돋움" pitchFamily="50" charset="-127"/>
              </a:rPr>
              <a:t>딱딱함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804592" y="3800475"/>
            <a:ext cx="952472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1" latinLnBrk="1" hangingPunct="1"/>
            <a:r>
              <a:rPr kumimoji="1" lang="ko-KR" altLang="en-US" sz="1600">
                <a:latin typeface="+mn-lt"/>
                <a:ea typeface="돋움" pitchFamily="50" charset="-127"/>
              </a:rPr>
              <a:t>차가움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395979" y="3794125"/>
            <a:ext cx="952472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1" latinLnBrk="1" hangingPunct="1"/>
            <a:r>
              <a:rPr kumimoji="1" lang="ko-KR" altLang="en-US" sz="1600">
                <a:latin typeface="+mn-lt"/>
                <a:ea typeface="돋움" pitchFamily="50" charset="-127"/>
              </a:rPr>
              <a:t>따뜻함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314532" y="5805488"/>
            <a:ext cx="342008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+mn-lt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3548838" y="3709988"/>
            <a:ext cx="855962" cy="719137"/>
          </a:xfrm>
          <a:prstGeom prst="ellipse">
            <a:avLst/>
          </a:prstGeom>
          <a:solidFill>
            <a:srgbClr val="FF9900"/>
          </a:solidFill>
          <a:ln w="25400" algn="ctr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latinLnBrk="1" hangingPunct="1"/>
            <a:r>
              <a:rPr kumimoji="1" lang="ko-KR" altLang="en-US" sz="2400" b="0">
                <a:latin typeface="+mn-lt"/>
                <a:ea typeface="HY견고딕" pitchFamily="18" charset="-127"/>
              </a:rPr>
              <a:t>목재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교육환경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71546"/>
            <a:ext cx="8572559" cy="547211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+mj-lt"/>
              </a:rPr>
              <a:t>개요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학교 교육 환경에는 사회적인 환경 </a:t>
            </a:r>
            <a:r>
              <a:rPr lang="en-US" altLang="ko-KR" sz="1800" dirty="0" smtClean="0">
                <a:latin typeface="+mj-lt"/>
              </a:rPr>
              <a:t>(</a:t>
            </a:r>
            <a:r>
              <a:rPr lang="ko-KR" altLang="en-US" sz="1800" dirty="0" smtClean="0">
                <a:latin typeface="+mj-lt"/>
              </a:rPr>
              <a:t>학생집단이나 선생님의 집단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학생과 선생님과의 인간관계에서 형성되는 관계</a:t>
            </a:r>
            <a:r>
              <a:rPr lang="en-US" altLang="ko-KR" sz="1800" dirty="0" smtClean="0">
                <a:latin typeface="+mj-lt"/>
              </a:rPr>
              <a:t>)</a:t>
            </a:r>
            <a:r>
              <a:rPr lang="ko-KR" altLang="en-US" sz="1800" dirty="0" smtClean="0">
                <a:latin typeface="+mj-lt"/>
              </a:rPr>
              <a:t>과 물리적인 환경 </a:t>
            </a:r>
            <a:r>
              <a:rPr lang="en-US" altLang="ko-KR" sz="1800" dirty="0" smtClean="0">
                <a:latin typeface="+mj-lt"/>
              </a:rPr>
              <a:t>(</a:t>
            </a:r>
            <a:r>
              <a:rPr lang="ko-KR" altLang="en-US" sz="1800" dirty="0" smtClean="0">
                <a:latin typeface="+mj-lt"/>
              </a:rPr>
              <a:t>교실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설비 등 교육용 교재</a:t>
            </a:r>
            <a:r>
              <a:rPr lang="en-US" altLang="ko-KR" sz="1800" dirty="0" smtClean="0">
                <a:latin typeface="+mj-lt"/>
              </a:rPr>
              <a:t>)</a:t>
            </a:r>
            <a:r>
              <a:rPr lang="ko-KR" altLang="en-US" sz="1800" dirty="0" smtClean="0">
                <a:latin typeface="+mj-lt"/>
              </a:rPr>
              <a:t>으로 구분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중학생이 의식하고 있는 학교의 주요 스트레스 원인은 주로 사회적인 환경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일부 물리적인 환경도 영향을 미치는데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err="1" smtClean="0">
                <a:latin typeface="+mj-lt"/>
              </a:rPr>
              <a:t>콘크리크의</a:t>
            </a:r>
            <a:r>
              <a:rPr lang="ko-KR" altLang="en-US" sz="1800" dirty="0" smtClean="0">
                <a:latin typeface="+mj-lt"/>
              </a:rPr>
              <a:t> </a:t>
            </a:r>
            <a:r>
              <a:rPr lang="ko-KR" altLang="en-US" sz="1800" dirty="0" err="1" smtClean="0">
                <a:latin typeface="+mj-lt"/>
              </a:rPr>
              <a:t>냉복사로</a:t>
            </a:r>
            <a:r>
              <a:rPr lang="ko-KR" altLang="en-US" sz="1800" dirty="0" smtClean="0">
                <a:latin typeface="+mj-lt"/>
              </a:rPr>
              <a:t> 수명이 짧아지고 성격이 거칠어지고 포악해 지고 전체적으로 정신 집중에 문제를 야기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err="1" smtClean="0">
                <a:latin typeface="+mj-lt"/>
              </a:rPr>
              <a:t>오끼하라</a:t>
            </a:r>
            <a:r>
              <a:rPr lang="ko-KR" altLang="en-US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(1985)</a:t>
            </a:r>
            <a:r>
              <a:rPr lang="ko-KR" altLang="en-US" sz="1800" dirty="0" smtClean="0">
                <a:latin typeface="+mj-lt"/>
              </a:rPr>
              <a:t>는 </a:t>
            </a:r>
            <a:r>
              <a:rPr lang="en-US" altLang="ko-KR" sz="1800" dirty="0" smtClean="0">
                <a:latin typeface="+mj-lt"/>
              </a:rPr>
              <a:t>“</a:t>
            </a:r>
            <a:r>
              <a:rPr lang="ko-KR" altLang="en-US" sz="1800" dirty="0" smtClean="0">
                <a:latin typeface="+mj-lt"/>
              </a:rPr>
              <a:t>콘크리트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철재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유리로 만들어진 학교교사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좁은 공간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뛰어 놀고 활동할 공간이 없는 살벌한 교정은 학생의 공격성과 </a:t>
            </a:r>
            <a:r>
              <a:rPr lang="ko-KR" altLang="en-US" sz="1800" dirty="0" err="1" smtClean="0">
                <a:latin typeface="+mj-lt"/>
              </a:rPr>
              <a:t>파괴성을</a:t>
            </a:r>
            <a:r>
              <a:rPr lang="ko-KR" altLang="en-US" sz="1800" dirty="0" smtClean="0">
                <a:latin typeface="+mj-lt"/>
              </a:rPr>
              <a:t> 증대</a:t>
            </a:r>
            <a:r>
              <a:rPr lang="en-US" altLang="ko-KR" sz="1800" dirty="0" smtClean="0">
                <a:latin typeface="+mj-lt"/>
              </a:rPr>
              <a:t>”</a:t>
            </a:r>
            <a:r>
              <a:rPr lang="ko-KR" altLang="en-US" sz="1800" dirty="0" smtClean="0">
                <a:latin typeface="+mj-lt"/>
              </a:rPr>
              <a:t>고 발표하여 학교 건물이 학교 폭력의 한 원인임을 지적 </a:t>
            </a:r>
            <a:endParaRPr lang="en-US" altLang="ko-KR" sz="1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ko-KR" altLang="en-US" sz="3600" b="1" dirty="0" smtClean="0"/>
              <a:t>교육환경</a:t>
            </a:r>
            <a:endParaRPr lang="ko-KR" altLang="en-US" sz="3600" b="1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71547"/>
            <a:ext cx="8572559" cy="2428891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ko-KR" altLang="en-US" sz="2000" b="1" dirty="0" smtClean="0">
                <a:latin typeface="+mj-lt"/>
              </a:rPr>
              <a:t>목재의 온</a:t>
            </a:r>
            <a:r>
              <a:rPr lang="en-US" altLang="ko-KR" sz="2000" b="1" dirty="0" smtClean="0">
                <a:latin typeface="+mj-lt"/>
              </a:rPr>
              <a:t>·</a:t>
            </a:r>
            <a:r>
              <a:rPr lang="ko-KR" altLang="en-US" sz="2000" b="1" dirty="0" smtClean="0">
                <a:latin typeface="+mj-lt"/>
              </a:rPr>
              <a:t>습도 조절 작용</a:t>
            </a:r>
            <a:endParaRPr lang="en-US" altLang="ko-KR" sz="2000" b="1" dirty="0" smtClean="0">
              <a:latin typeface="+mj-lt"/>
            </a:endParaRPr>
          </a:p>
          <a:p>
            <a:pPr>
              <a:lnSpc>
                <a:spcPct val="13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일본의 겨울철의 </a:t>
            </a:r>
            <a:r>
              <a:rPr lang="ko-KR" altLang="en-US" sz="1800" dirty="0" err="1" smtClean="0">
                <a:latin typeface="+mj-lt"/>
              </a:rPr>
              <a:t>학습시간대</a:t>
            </a:r>
            <a:r>
              <a:rPr lang="ko-KR" altLang="en-US" sz="1800" dirty="0" smtClean="0">
                <a:latin typeface="+mj-lt"/>
              </a:rPr>
              <a:t> </a:t>
            </a:r>
            <a:r>
              <a:rPr lang="en-US" altLang="ko-KR" sz="1800" dirty="0" smtClean="0">
                <a:latin typeface="+mj-lt"/>
              </a:rPr>
              <a:t>(8~15</a:t>
            </a:r>
            <a:r>
              <a:rPr lang="ko-KR" altLang="en-US" sz="1800" dirty="0" smtClean="0">
                <a:latin typeface="+mj-lt"/>
              </a:rPr>
              <a:t>시</a:t>
            </a:r>
            <a:r>
              <a:rPr lang="en-US" altLang="ko-KR" sz="1800" dirty="0" smtClean="0">
                <a:latin typeface="+mj-lt"/>
              </a:rPr>
              <a:t>)</a:t>
            </a:r>
            <a:r>
              <a:rPr lang="ko-KR" altLang="en-US" sz="1800" dirty="0" smtClean="0">
                <a:latin typeface="+mj-lt"/>
              </a:rPr>
              <a:t>에 있어서 교실내의 발바닥 부근의 온도와 습도를 한시간마다 측정한 결과 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3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대상교실</a:t>
            </a:r>
            <a:r>
              <a:rPr lang="en-US" altLang="ko-KR" sz="1800" dirty="0" smtClean="0">
                <a:latin typeface="+mj-lt"/>
              </a:rPr>
              <a:t>: </a:t>
            </a:r>
            <a:r>
              <a:rPr lang="ko-KR" altLang="en-US" sz="1800" dirty="0" smtClean="0">
                <a:latin typeface="+mj-lt"/>
              </a:rPr>
              <a:t>실제로 교육활동을 하는 교실</a:t>
            </a:r>
            <a:endParaRPr lang="en-US" altLang="ko-KR" sz="1800" dirty="0" smtClean="0">
              <a:latin typeface="+mj-lt"/>
            </a:endParaRPr>
          </a:p>
          <a:p>
            <a:pPr>
              <a:lnSpc>
                <a:spcPct val="13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교실 내의 최적온도는</a:t>
            </a:r>
            <a:r>
              <a:rPr lang="en-US" altLang="ko-KR" sz="1800" dirty="0" smtClean="0">
                <a:latin typeface="+mj-lt"/>
              </a:rPr>
              <a:t> </a:t>
            </a:r>
            <a:r>
              <a:rPr lang="ko-KR" altLang="en-US" sz="1800" dirty="0" smtClean="0">
                <a:latin typeface="+mj-lt"/>
              </a:rPr>
              <a:t>겨울 </a:t>
            </a:r>
            <a:r>
              <a:rPr lang="en-US" altLang="ko-KR" sz="1800" dirty="0" smtClean="0">
                <a:latin typeface="+mj-lt"/>
              </a:rPr>
              <a:t>18~25°C, </a:t>
            </a:r>
            <a:r>
              <a:rPr lang="ko-KR" altLang="en-US" sz="1800" dirty="0" smtClean="0">
                <a:latin typeface="+mj-lt"/>
              </a:rPr>
              <a:t>여름 </a:t>
            </a:r>
            <a:r>
              <a:rPr lang="en-US" altLang="ko-KR" sz="1800" dirty="0" smtClean="0">
                <a:latin typeface="+mj-lt"/>
              </a:rPr>
              <a:t>25~26°C, </a:t>
            </a:r>
            <a:r>
              <a:rPr lang="ko-KR" altLang="en-US" sz="1800" dirty="0" smtClean="0">
                <a:latin typeface="+mj-lt"/>
              </a:rPr>
              <a:t>최적 습도는 </a:t>
            </a:r>
            <a:r>
              <a:rPr lang="en-US" altLang="ko-KR" sz="1800" dirty="0" smtClean="0">
                <a:latin typeface="+mj-lt"/>
              </a:rPr>
              <a:t>50%</a:t>
            </a:r>
          </a:p>
          <a:p>
            <a:pPr>
              <a:lnSpc>
                <a:spcPct val="130000"/>
              </a:lnSpc>
              <a:buNone/>
            </a:pPr>
            <a:r>
              <a:rPr lang="en-US" altLang="ko-KR" sz="1800" dirty="0" smtClean="0">
                <a:latin typeface="+mj-lt"/>
              </a:rPr>
              <a:t>   - </a:t>
            </a:r>
            <a:r>
              <a:rPr lang="ko-KR" altLang="en-US" sz="1800" dirty="0" smtClean="0">
                <a:latin typeface="+mj-lt"/>
              </a:rPr>
              <a:t>일본의 학교환경 위생기준</a:t>
            </a:r>
            <a:r>
              <a:rPr lang="en-US" altLang="ko-KR" sz="1800" dirty="0" smtClean="0">
                <a:latin typeface="+mj-lt"/>
              </a:rPr>
              <a:t>: </a:t>
            </a:r>
            <a:r>
              <a:rPr lang="ko-KR" altLang="en-US" sz="1800" dirty="0" smtClean="0">
                <a:latin typeface="+mj-lt"/>
              </a:rPr>
              <a:t>겨울 </a:t>
            </a:r>
            <a:r>
              <a:rPr lang="en-US" altLang="ko-KR" sz="1800" dirty="0" smtClean="0">
                <a:latin typeface="+mj-lt"/>
              </a:rPr>
              <a:t>10°C </a:t>
            </a:r>
            <a:r>
              <a:rPr lang="ko-KR" altLang="en-US" sz="1800" dirty="0" smtClean="0">
                <a:latin typeface="+mj-lt"/>
              </a:rPr>
              <a:t>이상</a:t>
            </a:r>
            <a:r>
              <a:rPr lang="en-US" altLang="ko-KR" sz="1800" dirty="0" smtClean="0">
                <a:latin typeface="+mj-lt"/>
              </a:rPr>
              <a:t>3, </a:t>
            </a:r>
            <a:r>
              <a:rPr lang="ko-KR" altLang="en-US" sz="1800" dirty="0" smtClean="0">
                <a:latin typeface="+mj-lt"/>
              </a:rPr>
              <a:t>여름 </a:t>
            </a:r>
            <a:r>
              <a:rPr lang="en-US" altLang="ko-KR" sz="1800" dirty="0" smtClean="0">
                <a:latin typeface="+mj-lt"/>
              </a:rPr>
              <a:t>30°C </a:t>
            </a:r>
            <a:r>
              <a:rPr lang="ko-KR" altLang="en-US" sz="1800" dirty="0" smtClean="0">
                <a:latin typeface="+mj-lt"/>
              </a:rPr>
              <a:t>이하</a:t>
            </a:r>
            <a:r>
              <a:rPr lang="en-US" altLang="ko-KR" sz="1800" dirty="0" smtClean="0">
                <a:latin typeface="+mj-lt"/>
              </a:rPr>
              <a:t>, </a:t>
            </a:r>
            <a:r>
              <a:rPr lang="ko-KR" altLang="en-US" sz="1800" dirty="0" smtClean="0">
                <a:latin typeface="+mj-lt"/>
              </a:rPr>
              <a:t>습도 </a:t>
            </a:r>
            <a:r>
              <a:rPr lang="en-US" altLang="ko-KR" sz="1800" dirty="0" smtClean="0">
                <a:latin typeface="+mj-lt"/>
              </a:rPr>
              <a:t>30~80%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3643314"/>
            <a:ext cx="764386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점과 선">
  <a:themeElements>
    <a:clrScheme name="점과 선 2">
      <a:dk1>
        <a:srgbClr val="5B5B89"/>
      </a:dk1>
      <a:lt1>
        <a:srgbClr val="FFFFFF"/>
      </a:lt1>
      <a:dk2>
        <a:srgbClr val="666699"/>
      </a:dk2>
      <a:lt2>
        <a:srgbClr val="DFDEF6"/>
      </a:lt2>
      <a:accent1>
        <a:srgbClr val="6666FF"/>
      </a:accent1>
      <a:accent2>
        <a:srgbClr val="52527C"/>
      </a:accent2>
      <a:accent3>
        <a:srgbClr val="B8B8CA"/>
      </a:accent3>
      <a:accent4>
        <a:srgbClr val="DADADA"/>
      </a:accent4>
      <a:accent5>
        <a:srgbClr val="B8B8FF"/>
      </a:accent5>
      <a:accent6>
        <a:srgbClr val="494970"/>
      </a:accent6>
      <a:hlink>
        <a:srgbClr val="9999FF"/>
      </a:hlink>
      <a:folHlink>
        <a:srgbClr val="CCCCFF"/>
      </a:folHlink>
    </a:clrScheme>
    <a:fontScheme name="점과 선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점과 선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점과 선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점과 선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점과 선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점과 선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점과 선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점과 선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점과 선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점과 선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Digital Dots</Template>
  <TotalTime>3552</TotalTime>
  <Words>1114</Words>
  <Application>Microsoft Office PowerPoint</Application>
  <PresentationFormat>화면 슬라이드 쇼(4:3)</PresentationFormat>
  <Paragraphs>113</Paragraphs>
  <Slides>28</Slides>
  <Notes>7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28</vt:i4>
      </vt:variant>
    </vt:vector>
  </HeadingPairs>
  <TitlesOfParts>
    <vt:vector size="29" baseType="lpstr">
      <vt:lpstr>점과 선</vt:lpstr>
      <vt:lpstr>환경재료학 개론 </vt:lpstr>
      <vt:lpstr>노동환경</vt:lpstr>
      <vt:lpstr>노동환경</vt:lpstr>
      <vt:lpstr>노동환경</vt:lpstr>
      <vt:lpstr>교육환경</vt:lpstr>
      <vt:lpstr>교육환경</vt:lpstr>
      <vt:lpstr>교육환경</vt:lpstr>
      <vt:lpstr>교육환경</vt:lpstr>
      <vt:lpstr>교육환경</vt:lpstr>
      <vt:lpstr>교육환경</vt:lpstr>
      <vt:lpstr>교육환경</vt:lpstr>
      <vt:lpstr>학교시설에 대한 각종 성질 비교</vt:lpstr>
      <vt:lpstr>학교시설에 대한 각종 성질 비교</vt:lpstr>
      <vt:lpstr>학교시설에 대한 각종 성질 비교</vt:lpstr>
      <vt:lpstr>학교시설에 대한 각종 성질 비교</vt:lpstr>
      <vt:lpstr>학교시설에 대한 각종 성질 비교</vt:lpstr>
      <vt:lpstr>학교시설에 대한 각종 성질 비교</vt:lpstr>
      <vt:lpstr>학교시설에 대한 각종 성질 비교</vt:lpstr>
      <vt:lpstr>학교시설에 대한 각종 성질 비교</vt:lpstr>
      <vt:lpstr>목재가 교육 효과에 미치는 영향</vt:lpstr>
      <vt:lpstr>일본 정부 목조 학교로의 전환</vt:lpstr>
      <vt:lpstr>일본 정부 목조 학교로의 전환</vt:lpstr>
      <vt:lpstr>일본 정부 목조 학교로의 전환</vt:lpstr>
      <vt:lpstr>일본 정부 목조 학교로의 전환</vt:lpstr>
      <vt:lpstr>일본 정부 목조 학교로의 전환</vt:lpstr>
      <vt:lpstr>일본 정부 목조 학교로의 전환</vt:lpstr>
      <vt:lpstr>일본 정부 목조 학교로의 전환</vt:lpstr>
      <vt:lpstr>일본 정부 목조 학교로의 전환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목질재료학 및 실험</dc:title>
  <dc:creator>In</dc:creator>
  <cp:lastModifiedBy>Danial Yang</cp:lastModifiedBy>
  <cp:revision>277</cp:revision>
  <dcterms:created xsi:type="dcterms:W3CDTF">2005-09-01T06:05:51Z</dcterms:created>
  <dcterms:modified xsi:type="dcterms:W3CDTF">2012-04-26T02:25:07Z</dcterms:modified>
</cp:coreProperties>
</file>