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4"/>
  </p:notesMasterIdLst>
  <p:sldIdLst>
    <p:sldId id="310" r:id="rId2"/>
    <p:sldId id="311" r:id="rId3"/>
    <p:sldId id="314" r:id="rId4"/>
    <p:sldId id="313" r:id="rId5"/>
    <p:sldId id="279" r:id="rId6"/>
    <p:sldId id="315" r:id="rId7"/>
    <p:sldId id="312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5" r:id="rId34"/>
    <p:sldId id="343" r:id="rId35"/>
    <p:sldId id="344" r:id="rId36"/>
    <p:sldId id="346" r:id="rId37"/>
    <p:sldId id="347" r:id="rId38"/>
    <p:sldId id="348" r:id="rId39"/>
    <p:sldId id="349" r:id="rId40"/>
    <p:sldId id="350" r:id="rId41"/>
    <p:sldId id="352" r:id="rId42"/>
    <p:sldId id="351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5&amp;ie=utf8&amp;a_q=&amp;n_q=&amp;o_q=&amp;img_id=blog455797|29|100014732933_1&amp;face=0&amp;color=0&amp;ccl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6&amp;ie=utf8&amp;a_q=&amp;n_q=&amp;o_q=&amp;img_id=blog455797|29|100011003263_4&amp;face=0&amp;color=0&amp;ccl=0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earch.naver.com/search.naver?sm=ext&amp;viewloc=1&amp;where=idetail&amp;rev=13&amp;query=%EC%9C%84%EC%8A%A4%ED%82%A4%ED%86%B5&amp;from=image&amp;sort=0&amp;res_fr=0&amp;res_to=0&amp;merge=0&amp;start=7&amp;ie=utf8&amp;a_q=&amp;n_q=&amp;o_q=&amp;img_id=blog455797|29|100010567983_1&amp;face=0&amp;color=0&amp;ccl=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2</a:t>
            </a:r>
            <a:r>
              <a:rPr lang="ko-KR" altLang="en-US" sz="2800" dirty="0" smtClean="0">
                <a:effectLst/>
              </a:rPr>
              <a:t>장 목재가 환경에 미치는 영향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향판재로서 소리를 스스로 내거나 공명상자로서 소리를 증폭시키는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건축의 흡음재로서 적정한 잔향과 소리 듣기를 조절하는 역할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콘서트홀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시청각실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방송실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회의실 등의 음과 관련돈 시설에서 목재가 많이 사용되는 이유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가지고 있는 우수한 흡음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차음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진동 흡수 성능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목조건물과 콘크리트 건물 내에서 발생하는 음의 시간에 따른 감쇠 정도를 측정하여 얻을 수 있는 음의 잔향시간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목조 건물 </a:t>
            </a:r>
            <a:r>
              <a:rPr lang="en-US" altLang="ko-KR" sz="1800" dirty="0" smtClean="0"/>
              <a:t>- 0.2~0.4</a:t>
            </a:r>
            <a:r>
              <a:rPr lang="ko-KR" altLang="en-US" sz="1800" dirty="0" smtClean="0"/>
              <a:t>초</a:t>
            </a:r>
            <a:r>
              <a:rPr lang="en-US" altLang="ko-KR" sz="1800" dirty="0" smtClean="0"/>
              <a:t>;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- 0.4~0.6</a:t>
            </a:r>
            <a:r>
              <a:rPr lang="ko-KR" altLang="en-US" sz="1800" dirty="0" smtClean="0"/>
              <a:t>초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흡음률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콘크리트 건물 </a:t>
            </a:r>
            <a:r>
              <a:rPr lang="en-US" altLang="ko-KR" sz="1800" dirty="0" smtClean="0"/>
              <a:t>– 0.01~0.03 </a:t>
            </a:r>
            <a:r>
              <a:rPr lang="ko-KR" altLang="en-US" sz="1800" dirty="0" smtClean="0"/>
              <a:t>정도로 흡음을 못시키고 소음을 반사하나 목조 건물은 </a:t>
            </a:r>
            <a:r>
              <a:rPr lang="en-US" altLang="ko-KR" sz="1800" dirty="0" smtClean="0"/>
              <a:t>0.25~0.30 </a:t>
            </a:r>
            <a:r>
              <a:rPr lang="ko-KR" altLang="en-US" sz="1800" dirty="0" smtClean="0"/>
              <a:t>으로서 흡음률이 우수하여 주거 생활에 가장 적합</a:t>
            </a:r>
            <a:r>
              <a:rPr lang="en-US" altLang="ko-KR" sz="1800" dirty="0" smtClean="0"/>
              <a:t>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154238" y="6056313"/>
            <a:ext cx="4329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목조와 콘크리트 건물에서 음의 감쇄</a:t>
            </a:r>
            <a:r>
              <a:rPr lang="ko-KR" altLang="en-US"/>
              <a:t> </a:t>
            </a:r>
          </a:p>
        </p:txBody>
      </p:sp>
      <p:pic>
        <p:nvPicPr>
          <p:cNvPr id="183301" name="Picture 5" descr="EMB00000970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836613"/>
            <a:ext cx="6696075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목재의 음향적 성질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우리가 귀로 들을 수 있는 한계는 </a:t>
            </a:r>
            <a:r>
              <a:rPr lang="en-US" altLang="ko-KR" sz="1800" dirty="0" smtClean="0"/>
              <a:t>120 dB (</a:t>
            </a:r>
            <a:r>
              <a:rPr lang="ko-KR" altLang="en-US" sz="1800" dirty="0" smtClean="0"/>
              <a:t>음의 크기 단위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소근대는 소리는 </a:t>
            </a:r>
            <a:r>
              <a:rPr lang="en-US" altLang="ko-KR" sz="1800" dirty="0" smtClean="0"/>
              <a:t>30 dB, </a:t>
            </a:r>
            <a:r>
              <a:rPr lang="ko-KR" altLang="en-US" sz="1800" dirty="0" smtClean="0"/>
              <a:t>교통량이 복잡한 거리나 전기청소기는 </a:t>
            </a:r>
            <a:r>
              <a:rPr lang="en-US" altLang="ko-KR" sz="1800" dirty="0" smtClean="0"/>
              <a:t>70~80 dB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소음 정도가 심하면 스트레스가 되어 문제가 생기는데 </a:t>
            </a:r>
            <a:r>
              <a:rPr lang="en-US" altLang="ko-KR" sz="1800" dirty="0" smtClean="0"/>
              <a:t>35 dB </a:t>
            </a:r>
            <a:r>
              <a:rPr lang="ko-KR" altLang="en-US" sz="1800" dirty="0" smtClean="0"/>
              <a:t>이상이면 사교력이 떨어지기 시작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- 40 dB</a:t>
            </a:r>
            <a:r>
              <a:rPr lang="ko-KR" altLang="en-US" sz="1800" dirty="0" smtClean="0"/>
              <a:t>에서는 약 </a:t>
            </a:r>
            <a:r>
              <a:rPr lang="en-US" altLang="ko-KR" sz="1800" dirty="0" smtClean="0"/>
              <a:t>40%</a:t>
            </a:r>
            <a:r>
              <a:rPr lang="ko-KR" altLang="en-US" sz="1800" dirty="0" smtClean="0"/>
              <a:t>의 사람이 수면을 이루지 못하고</a:t>
            </a:r>
            <a:r>
              <a:rPr lang="en-US" altLang="ko-KR" sz="1800" dirty="0" smtClean="0"/>
              <a:t>, 70 dB</a:t>
            </a:r>
            <a:r>
              <a:rPr lang="ko-KR" altLang="en-US" sz="1800" dirty="0" smtClean="0"/>
              <a:t>에서 장시간 있게 되면 혈액 성분이 변화되고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아드레날린의 분비가 촉진되고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비류마티스성 심질환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위 및 십이장염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저혈압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고혈압 등의 증후군이 발생  </a:t>
            </a:r>
            <a:r>
              <a:rPr lang="en-US" altLang="ko-KR" sz="1800" dirty="0" smtClean="0"/>
              <a:t> 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귀로 들을 수 있는 범위는 </a:t>
            </a:r>
            <a:r>
              <a:rPr lang="en-US" altLang="ko-KR" sz="1800" dirty="0" smtClean="0"/>
              <a:t>16~20,000 Hz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- 20~30 kHz</a:t>
            </a:r>
            <a:r>
              <a:rPr lang="ko-KR" altLang="en-US" sz="1800" dirty="0" smtClean="0"/>
              <a:t>의 소리는 사람이 들을 수 없는데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소리가 귀에 들어오면 뇌로 전달되어 뇌파를 </a:t>
            </a:r>
            <a:r>
              <a:rPr lang="en-US" altLang="ko-KR" sz="1800" dirty="0" smtClean="0"/>
              <a:t>8~13 Hz</a:t>
            </a:r>
            <a:r>
              <a:rPr lang="ko-KR" altLang="en-US" sz="1800" dirty="0" smtClean="0"/>
              <a:t>로 변화시키며</a:t>
            </a:r>
            <a:r>
              <a:rPr lang="en-US" altLang="ko-KR" sz="1800" dirty="0" smtClean="0"/>
              <a:t>,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파가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파는 정서가 안정되고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기분을 좋게 되는데 초고음역의 소리는 풍부한 자연 속의 소리로 폭포소리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벌레나 새의 울음소리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개울물 흐르는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숲 사이로 바람이 스쳐가는 소리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파도 소리 등이 여기에 포함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콘크리트벽은 </a:t>
            </a:r>
            <a:r>
              <a:rPr lang="en-US" altLang="ko-KR" sz="1800" dirty="0" smtClean="0"/>
              <a:t>10~15 kHz </a:t>
            </a:r>
            <a:r>
              <a:rPr lang="ko-KR" altLang="en-US" sz="1800" dirty="0" smtClean="0"/>
              <a:t>이상의 소리를 차단하여 인간의 정서에 필요한 초고음역의 소리가 차단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초고음역의 소리를 통과시켜 인간에게 여유와 부드러운 심성을 유지하게 함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청각적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명상이나  목조주택으로 뇌파를 느리게 하기</a:t>
            </a:r>
            <a:endParaRPr lang="ko-KR" altLang="en-US" sz="2000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/>
              <a:t>   </a:t>
            </a:r>
            <a:r>
              <a:rPr lang="en-US" altLang="ko-KR" sz="1800" dirty="0"/>
              <a:t>- </a:t>
            </a:r>
            <a:r>
              <a:rPr lang="ko-KR" altLang="en-US" sz="1800" dirty="0" smtClean="0"/>
              <a:t>뇌는 미세한 전류를 생성하는 수십억의 신경세포로 구성되어 있으며 뇌파를 발생하는데 전자뇌파 기록 장치에 의하면 의식 상태에 따라 변화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건물은 우리 뇌에게 </a:t>
            </a:r>
            <a:r>
              <a:rPr lang="el-GR" altLang="ko-KR" sz="1800" dirty="0" smtClean="0"/>
              <a:t>σ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파를 발생하게 하여 마음의 여유와 맑고 밝은 심성을 갖게하는 작용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두뇌활동의 최적 상태를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뇌가 건강해지고 고도의 참선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명상효과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참선의 목표는 뇌파를 알파파로 변경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기억력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창의력이 월등히 향상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잠재의식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집중력이 비약적으로 향상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반짝사고 및 육감이 날카로워 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남들 앞에서 흥분하지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마음이 편안해지고 성격이 밝아짐</a:t>
            </a:r>
            <a:r>
              <a:rPr lang="en-US" altLang="ko-KR" sz="1800" dirty="0" smtClean="0"/>
              <a:t>. </a:t>
            </a:r>
            <a:endParaRPr lang="en-US" altLang="ko-KR" sz="10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35811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쾌적한 활동과 수면성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살충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발육제어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항곰팡이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식물 생장 제어 및 촉진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약리 등의 작용을 나타내며 광범위한 생물활성 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쥐가 미취약에서 깨어나는 시간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정유 향에 의하여 쥐의 간에서 분비되는 약물대사 효소의 활성이 </a:t>
            </a:r>
            <a:r>
              <a:rPr lang="en-US" altLang="ko-KR" sz="1800" dirty="0" smtClean="0"/>
              <a:t>2~3</a:t>
            </a:r>
            <a:r>
              <a:rPr lang="ko-KR" altLang="en-US" sz="1800" dirty="0" smtClean="0"/>
              <a:t>배 증가되어 마취약 분해가 보다 빨리 일어남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편백으로부터 추출된 정유를 대기 중의 농도가 </a:t>
            </a:r>
            <a:r>
              <a:rPr lang="en-US" altLang="ko-KR" sz="1800" dirty="0" smtClean="0"/>
              <a:t>1ppm </a:t>
            </a:r>
            <a:r>
              <a:rPr lang="ko-KR" altLang="en-US" sz="1800" dirty="0" smtClean="0"/>
              <a:t>이하로 맞추고 쥐의 운동량 비교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쥐의 체중이 매일 증가되고 음식물 섭취량도 매일 일정한 것으로 미루어 운동량의 증가는 단순한 냄새의 자극에 의한 일시적 현상이 아니고 정유 향으로 인한 주거 환경의 쾌적한 때문이라는 사실을 발견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삼나무 잎을 놓아 도고 쥐가 잠자는 동안 뇌파를 측정한 결과 정신적 긴장이 감소되고 손가락 혈류량이 증가되고 맥박수는 완화되는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4294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357562"/>
            <a:ext cx="6429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72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목재특유의 질감 </a:t>
            </a:r>
            <a:r>
              <a:rPr lang="en-US" altLang="ko-KR" sz="1800" dirty="0" smtClean="0"/>
              <a:t>(texture)</a:t>
            </a:r>
            <a:r>
              <a:rPr lang="ko-KR" altLang="en-US" sz="1800" dirty="0" smtClean="0"/>
              <a:t>은 목재 특유의 광택으로 기인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광택은 섬유질을 형성하는 피브릴에 의한 빛의 투과와 산란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있는 섬유표면에서의 반사로 인한 것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광택은 방향에 따라 달라지는 이방성을 보유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섬유평행방향에서는 빛의 반사가 크게 일어나고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직교방향에서는 빛은 세포벽에 산란반사되어 광택도가 저하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방향에 따라 광택도가 달라지며 등방성 재료와는 다른 재질감을 부여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수목의 정유 성분은 약물 대사 능력을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 대패밥을 깐 사육상에서 쥐를 사융하고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일 후에 간에 함유된 화학물질의 대부분을 해독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체 내에서 스테로이드대사 등을 담당하는 약물대사 효소인 치토크롬 </a:t>
            </a:r>
            <a:r>
              <a:rPr lang="en-US" altLang="ko-KR" sz="1800" dirty="0" smtClean="0"/>
              <a:t>P-450</a:t>
            </a:r>
            <a:r>
              <a:rPr lang="ko-KR" altLang="en-US" sz="1800" dirty="0" smtClean="0"/>
              <a:t>의 함량이 미국 삼나무에서 </a:t>
            </a:r>
            <a:r>
              <a:rPr lang="en-US" altLang="ko-KR" sz="1800" dirty="0" smtClean="0"/>
              <a:t>62% </a:t>
            </a:r>
            <a:r>
              <a:rPr lang="ko-KR" altLang="en-US" sz="1800" dirty="0" smtClean="0"/>
              <a:t>증가하여 약물대사 능력이 상당히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정유를 추출하여 쥐의 복강에 투여한 결과 미국 삼나무가 </a:t>
            </a:r>
            <a:r>
              <a:rPr lang="en-US" altLang="ko-KR" sz="1800" dirty="0" smtClean="0"/>
              <a:t>60%, </a:t>
            </a:r>
            <a:r>
              <a:rPr lang="ko-KR" altLang="en-US" sz="1800" dirty="0" smtClean="0"/>
              <a:t>편백이 </a:t>
            </a:r>
            <a:r>
              <a:rPr lang="en-US" altLang="ko-KR" sz="1800" dirty="0" smtClean="0"/>
              <a:t>24% </a:t>
            </a:r>
            <a:r>
              <a:rPr lang="ko-KR" altLang="en-US" sz="1800" dirty="0" smtClean="0"/>
              <a:t>치토크롬 증가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정유의 약물대사 능력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주목에서 항암제 택솔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편백에서 탈모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소나무에서 이뇨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거담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진통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소염제를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잘 썩지 않는 수종으로 편백가 노송나무는 항균 성분을 함유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집의 토대나 기둥으로 사용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노송나무는 페니실린균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황색포도구균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대장균 등의 병원균에 대하여 강한 항균 작용을 하며 콜레라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결핵균과 사과나무 부란병 등 식물의 병원균에 대해서도 하균성을 지님</a:t>
            </a:r>
            <a:r>
              <a:rPr lang="en-US" altLang="ko-KR" sz="1800" dirty="0" smtClean="0"/>
              <a:t>. 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후각적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식물의 정유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- 2006</a:t>
            </a:r>
            <a:r>
              <a:rPr lang="ko-KR" altLang="en-US" sz="1800" dirty="0" smtClean="0"/>
              <a:t>년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월 </a:t>
            </a:r>
            <a:r>
              <a:rPr lang="en-US" altLang="ko-KR" sz="1800" dirty="0" smtClean="0"/>
              <a:t>10</a:t>
            </a:r>
            <a:r>
              <a:rPr lang="ko-KR" altLang="en-US" sz="1800" dirty="0" smtClean="0"/>
              <a:t>일자 싸이언스지는 식물의 향기를 다룸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Genome</a:t>
            </a:r>
            <a:r>
              <a:rPr lang="ko-KR" altLang="en-US" sz="1800" dirty="0" smtClean="0"/>
              <a:t>이 모두 해독된 애기장대는 유전자의 </a:t>
            </a:r>
            <a:r>
              <a:rPr lang="en-US" altLang="ko-KR" sz="1800" dirty="0" smtClean="0"/>
              <a:t>25%</a:t>
            </a:r>
            <a:r>
              <a:rPr lang="ko-KR" altLang="en-US" sz="1800" dirty="0" smtClean="0"/>
              <a:t>를 향기 등 휘발성 유기화합물을 만드는데 동원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잘익은 토마토의 풋풋한 향기는 인체에 필수적인 지방산과 아미노산으로부터 만들어지는 </a:t>
            </a:r>
            <a:r>
              <a:rPr lang="en-US" altLang="ko-KR" sz="1800" dirty="0" smtClean="0"/>
              <a:t>17</a:t>
            </a:r>
            <a:r>
              <a:rPr lang="ko-KR" altLang="en-US" sz="1800" dirty="0" smtClean="0"/>
              <a:t>종의 화합물로 구성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향기가 세균을 막고 부패를 막는 효과도 있으며 향신료나 양념으로 쓰이는 식물도 동일한 효과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카레의 성분인 쿠르쿠민의 향은 염증을 방지하며 생강은 산화방지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양파와 마늘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겨자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고촛가루엔 항균효과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포도 껍질에는 터르펜 등 와인의 향기를 좌우하는 물질이 와인 생산과정에서 휘발성 성분으로 발전    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접촉감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신체와 접촉했을 경우 따스하며 부드러운 느낌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따뜻하다는 느낌이 드는 것은 목재는 열전도율이 낮기 때문에 신체와 접촉시에 접촉면에서의 열전달이 적게 일어나고 이 때문에 우수한 접촉 온냉감각적인 특성을 지니고 있기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추운 겨울날 철봉을 손으로 잡을 수는 없지만 목재로 된 철봉지지대는 손으로 잡을 수가 있는 것도 열전도 및 확산속도가 목재가 철강 및 다른 재료에 비해 매우 낮기 때문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각종 재료들의 접촉후 느끼는 온냉감 조사 결과 시멘트에 비하여 목재의 질감이 따뜻하며 목재의 온냉감에 대해서는 발사나 참오동나무와 같이 비중이 낮은 가벼운 목재는 따뜻하고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고로쇠나무와 같이 무거운 목재는 차갑게 느껴진다는 사실이 조사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종단면에 비해 횡단면이 더 차게 느껴진다는 것이 밝혀짐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거칠기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목재표면의 거칠기는 세포벽이 절단된 면에 의해 형성된 평활한 면과 여러 세포내강이 노출된 오목한 면이 수종마다 고유한 특성으로 조합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거칠기는 표면의 미세한 요철과 마찰저항에 의하여 결정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고움</a:t>
            </a:r>
            <a:r>
              <a:rPr lang="en-US" altLang="ko-KR" sz="1800" dirty="0" smtClean="0"/>
              <a:t>/</a:t>
            </a:r>
            <a:r>
              <a:rPr lang="ko-KR" altLang="en-US" sz="1800" dirty="0" smtClean="0"/>
              <a:t>거침을 측정한 한 결과에 따르면 목재는 다른 건축자재에 비하여 따뜻하고 고운 느낌을 주어 인체에 친화적인 재료임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마찰시에 인체에 전달되는 느낌이 우수한 특성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오른손으로 문지를 때에 사람의 뇌에는 이 느낌을 아주 좋게 인식하는 알파</a:t>
            </a:r>
            <a:r>
              <a:rPr lang="en-US" altLang="ko-KR" sz="1800" dirty="0" smtClean="0"/>
              <a:t>-2</a:t>
            </a:r>
            <a:r>
              <a:rPr lang="ko-KR" altLang="en-US" sz="1800" dirty="0" smtClean="0"/>
              <a:t>파의 발생이 증가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보행감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적당한 부드러움을 가지고 있기 때문에 보행감이 우수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적당한 휨변형의 회복을 통하여 초기의 충격하중을 흡수하고 연속되는 부드러운 변형의 회복을 통하여 바닥재료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목재바닥은 충격을 흡수하고 적절한 탄력성을 나타냄으로서 인체에 대한 부담을 최소화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충격하중에 대한 반발성능은 보행이나 운동시의 피로감과 밀접한 관련이 있으며 </a:t>
            </a:r>
            <a:r>
              <a:rPr lang="en-US" altLang="ko-KR" sz="1800" dirty="0" smtClean="0"/>
              <a:t>10-15% </a:t>
            </a:r>
            <a:r>
              <a:rPr lang="ko-KR" altLang="en-US" sz="1800" dirty="0" smtClean="0"/>
              <a:t>정도의 반발높이가 가장 적당한 값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및 목질재료 바닥의 반발성능이 이 정도 범주의 값을 나타내고 있으므로 보행시에 인체에 부담이 적고 피로가 적게 쌓임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3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바닥 위에서 보행시의 느낌은 미끄럽기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충격흡수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표면경도 등의 종합적인 영향을 나타내는 지표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 마루바닥은 목질재료 위에 마감재료를 사용한 바닥의 보행감각이 콘크리트바닥 위에 동일한 마감을 한 경우보다 우수한 것으로 평가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70723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촉각적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3" name="Picture 17" descr="EMB0000097000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85825"/>
            <a:ext cx="6265863" cy="5076825"/>
          </a:xfrm>
          <a:prstGeom prst="rect">
            <a:avLst/>
          </a:prstGeom>
          <a:noFill/>
        </p:spPr>
      </p:pic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712913" y="6032521"/>
            <a:ext cx="540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ko-KR" sz="2000" b="1" dirty="0"/>
              <a:t> </a:t>
            </a:r>
            <a:r>
              <a:rPr lang="ko-KR" altLang="en-US" sz="2000" b="1" dirty="0"/>
              <a:t>목재표면에서 목리방향에 따른 반사의 모식도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맛에 의한 목재의 식별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소나무류와 같이 수지를 많이 함유한 수종은 자극성의 쓴 맛을 지닌 터르펜과 같은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밤나무는 탄닌이 들어 있어 약간 떫은 맛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연필 향나무는 달콤한 맛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주성분 중에 한인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구성하고 있는 성분 중에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이라는 물질애서 기인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자작나무의 자일란을 산으로 쌂으면 자일로로리고당이라는 저칼로리의 단맛의 물질이 추출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자일로오리고당은 소화하기 어려운 성질이 있어 다이어트 식품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사람의 장에 살면서 노화방지 등의 역할을 하는 비피더스균을 선택적으로 증식시키는 효과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자일리톨 껌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- 1890</a:t>
            </a:r>
            <a:r>
              <a:rPr lang="ko-KR" altLang="en-US" sz="1800" dirty="0" smtClean="0"/>
              <a:t>년대 처음 발견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차 세계대전이 발발하면서 부족한 설탕의 대용품으로 연구되기 시작한 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당뇨병 환자용을 거쳐 </a:t>
            </a:r>
            <a:r>
              <a:rPr lang="en-US" altLang="ko-KR" sz="1800" dirty="0" smtClean="0"/>
              <a:t>1970</a:t>
            </a:r>
            <a:r>
              <a:rPr lang="ko-KR" altLang="en-US" sz="1800" dirty="0" smtClean="0"/>
              <a:t>년대 초부터 치의학 분야에 활용되면서 충치 예방에 적합한 천연감미료로 인정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인체 내에서 포도당 대사의 중간물질로 생성되기도 하지만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주로 식물에 분포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- 6</a:t>
            </a:r>
            <a:r>
              <a:rPr lang="ko-KR" altLang="en-US" sz="1800" dirty="0" smtClean="0"/>
              <a:t>개의 탄소로 만들어지는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탄당인 포도당과 달리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개의 탄소만으로 이루어진 특유한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자작나무에서 주로 추출하는 까닭에 일명 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자작나무 설탕</a:t>
            </a:r>
            <a:r>
              <a:rPr lang="en-US" altLang="ko-KR" sz="1800" dirty="0" smtClean="0"/>
              <a:t>'</a:t>
            </a:r>
            <a:r>
              <a:rPr lang="ko-KR" altLang="en-US" sz="1800" dirty="0" smtClean="0"/>
              <a:t>으로 부르기도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당도는 설탕과 비슷</a:t>
            </a:r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의 추출과정 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자작나무를 잘게 쪼개 물에 넣고 가열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다당체인 </a:t>
            </a:r>
            <a:r>
              <a:rPr lang="en-US" altLang="ko-KR" sz="1800" dirty="0" smtClean="0"/>
              <a:t>xylan</a:t>
            </a:r>
            <a:r>
              <a:rPr lang="ko-KR" altLang="en-US" sz="1800" dirty="0" smtClean="0"/>
              <a:t>이 분해되어 </a:t>
            </a:r>
            <a:r>
              <a:rPr lang="en-US" altLang="ko-KR" sz="1800" dirty="0" smtClean="0"/>
              <a:t>xylose</a:t>
            </a:r>
            <a:r>
              <a:rPr lang="ko-KR" altLang="en-US" sz="1800" dirty="0" smtClean="0"/>
              <a:t>로 변경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xylose</a:t>
            </a:r>
            <a:r>
              <a:rPr lang="ko-KR" altLang="en-US" sz="1800" dirty="0" smtClean="0"/>
              <a:t>를 여러 공정을 거쳐 순도를 높인 뒤 환원시키면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xylan</a:t>
            </a:r>
            <a:r>
              <a:rPr lang="ko-KR" altLang="en-US" sz="1800" dirty="0" smtClean="0"/>
              <a:t> 외에 </a:t>
            </a:r>
            <a:r>
              <a:rPr lang="en-US" altLang="ko-KR" sz="1800" dirty="0" smtClean="0"/>
              <a:t>hemicellulose</a:t>
            </a:r>
            <a:r>
              <a:rPr lang="ko-KR" altLang="en-US" sz="1800" dirty="0" smtClean="0"/>
              <a:t>를 원료로 하거나 옥수수 등을 발효시켜 만드는 방법도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현재까지는 핀란드에서 만든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이 주종</a:t>
            </a:r>
            <a:endParaRPr lang="en-US" altLang="ko-KR" sz="1800" dirty="0" smtClean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/>
              <a:t>   </a:t>
            </a:r>
            <a:r>
              <a:rPr lang="en-US" altLang="ko-KR" sz="1800" dirty="0" smtClean="0"/>
              <a:t>- Xylitol</a:t>
            </a:r>
            <a:r>
              <a:rPr lang="ko-KR" altLang="en-US" sz="1800" dirty="0" smtClean="0"/>
              <a:t>이 충치 예방에 효과가 있는 것은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 구조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충치는 충치균인 뮤탄스균이나 소르비누스균이 음식물에 들어 있는 포도당과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과당 등을 먹고 배출하는 젖산이 치아의 표면을 부식시키는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충치균은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탄당은 쉽게 분해하지만 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탄당인 자일리톨은 분해하지 못함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충치의 원인인 산이 발생하지 않고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결국 영양소를 섭취하지 못한 충치균은 치아 표면에서 떨어져 나감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</a:t>
            </a:r>
            <a:r>
              <a:rPr lang="ko-KR" altLang="en-US" sz="1800" dirty="0" smtClean="0"/>
              <a:t>은 입 안을 시원하게 해 주는 청량 효과까지 있어 침 분비를 촉진하는 등 충치 예방에 적합해 충치 예방 식품의 첨가물로 이용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Xylitol</a:t>
            </a:r>
            <a:r>
              <a:rPr lang="ko-KR" altLang="en-US" sz="2000" b="1" dirty="0" smtClean="0"/>
              <a:t> 과 치아건강</a:t>
            </a:r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대표적인 예로는 </a:t>
            </a:r>
            <a:r>
              <a:rPr lang="en-US" altLang="ko-KR" sz="1800" dirty="0" smtClean="0"/>
              <a:t>xylitol</a:t>
            </a:r>
            <a:r>
              <a:rPr lang="ko-KR" altLang="en-US" sz="1800" dirty="0" smtClean="0"/>
              <a:t> 성분이 함유된 </a:t>
            </a:r>
            <a:r>
              <a:rPr lang="en-US" altLang="ko-KR" sz="1800" dirty="0" smtClean="0"/>
              <a:t>chewing gum, </a:t>
            </a:r>
            <a:r>
              <a:rPr lang="ko-KR" altLang="en-US" sz="1800" dirty="0" smtClean="0"/>
              <a:t>한국에서도 </a:t>
            </a:r>
            <a:r>
              <a:rPr lang="en-US" altLang="ko-KR" sz="1800" dirty="0" smtClean="0"/>
              <a:t>2000</a:t>
            </a:r>
            <a:r>
              <a:rPr lang="ko-KR" altLang="en-US" sz="1800" dirty="0" smtClean="0"/>
              <a:t>년 이후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검이 유행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연구 결과 양치질을 한 뒤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검을 씹으면 충치 예방에 효과가 있는 것으로 보고</a:t>
            </a:r>
            <a:r>
              <a:rPr lang="en-US" altLang="ko-KR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xylitol </a:t>
            </a:r>
            <a:r>
              <a:rPr lang="ko-KR" altLang="en-US" sz="1800" dirty="0" smtClean="0"/>
              <a:t>검 외에 </a:t>
            </a:r>
            <a:r>
              <a:rPr lang="en-US" altLang="ko-KR" sz="1800" dirty="0" smtClean="0"/>
              <a:t>xylitol </a:t>
            </a:r>
            <a:r>
              <a:rPr lang="ko-KR" altLang="en-US" sz="1800" dirty="0" smtClean="0"/>
              <a:t>성분이 들어 있는 음료도 생산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핀란드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노르웨이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스웨덴 등 유럽 일부에서는 공식적인 인증제도도 시행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위스키 맛은 목재의 맛 가미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위스키 저장은 백참나무 심재로 만든 술통에 저장하여 숙성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목재로부터 알콜에 녹아나는 폴리페놀 성분이 스며 나와 색갈과 독특한 맛을 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- 50</a:t>
            </a:r>
            <a:r>
              <a:rPr lang="ko-KR" altLang="en-US" sz="1800" dirty="0" smtClean="0"/>
              <a:t>년 이상된 통은 해체되고 가구재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상자 등의 좋은 원료로 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일본에서는 삼나무로 술통을 제조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에도시대에 삼나무 통재는 물에 강하고 술을 익혀 맛이 있게 하고 오래도록 부패를 방지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삼나무재는 부드럽고 내구성이 있으며 길이방향으로 쉽게 할열이 되어 세공하기 쉽고 통나무로 예전부터 일본에서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식초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간장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되장 등의 발효식품 저장에도 나무통을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안정성이 있고 철이나 플라스틱보다 산이나 식염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염류용액에 대하여 강하고 온도영역이 넓어 사용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</a:t>
            </a:r>
            <a:r>
              <a:rPr lang="ko-KR" altLang="en-US" sz="3600" b="1" dirty="0" smtClean="0"/>
              <a:t>미각적 </a:t>
            </a:r>
            <a:r>
              <a:rPr lang="ko-KR" altLang="en-US" sz="3600" b="1" dirty="0"/>
              <a:t>특성</a:t>
            </a:r>
          </a:p>
        </p:txBody>
      </p:sp>
      <p:pic>
        <p:nvPicPr>
          <p:cNvPr id="34818" name="Picture 2" descr="http://tv01.search.naver.net/thumbnails?q=http://blogfiles.naver.net/data11/2005/7/6/274/1-nebula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0" name="Picture 4" descr="http://tv01.search.naver.net/thumbnails?q=http://blogfiles.naver.net/data5/2005/2/24/126/Glenmorangie_Distillery_warehouse-nebula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2428892" cy="3714776"/>
          </a:xfrm>
          <a:prstGeom prst="rect">
            <a:avLst/>
          </a:prstGeom>
          <a:noFill/>
        </p:spPr>
      </p:pic>
      <p:pic>
        <p:nvPicPr>
          <p:cNvPr id="34822" name="Picture 6" descr="http://tv01.search.naver.net/thumbnails?type=r150&amp;q=http://blogfiles.naver.net/data11/2005/8/7/86/shrry_butt-nebula21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928802"/>
            <a:ext cx="242889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목재에 의한 생물지표 실험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생활환경의 좋고 나쁨을 평가하는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* O</a:t>
            </a:r>
            <a:r>
              <a:rPr lang="en-US" altLang="ko-KR" sz="1200" dirty="0" smtClean="0"/>
              <a:t>2</a:t>
            </a:r>
            <a:r>
              <a:rPr lang="en-US" altLang="ko-KR" sz="1800" dirty="0" smtClean="0"/>
              <a:t>, CO</a:t>
            </a:r>
            <a:r>
              <a:rPr lang="en-US" altLang="ko-KR" sz="1200" dirty="0" smtClean="0"/>
              <a:t>2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NO</a:t>
            </a:r>
            <a:r>
              <a:rPr lang="en-US" altLang="ko-KR" sz="1400" dirty="0" err="1" smtClean="0"/>
              <a:t>x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농도로 표시하는 화학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일조량 등으로 표시되는 물리적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하천의 오염도 또는 생물의 종류나 수로 표시하는 생물학적 지표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인간의 뇌 활동이나 혈압 등의 자율신경 활동을 지표로 하는 생리응답 측정법이 사람의 쾌적 상태 해석에 필수의 </a:t>
            </a:r>
            <a:r>
              <a:rPr lang="ko-KR" altLang="en-US" sz="1800" dirty="0" err="1" smtClean="0"/>
              <a:t>평가법으로써</a:t>
            </a:r>
            <a:r>
              <a:rPr lang="ko-KR" altLang="en-US" sz="1800" dirty="0" smtClean="0"/>
              <a:t> 주목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*</a:t>
            </a:r>
            <a:r>
              <a:rPr lang="ko-KR" altLang="en-US" sz="1800" dirty="0" smtClean="0"/>
              <a:t> 얼굴에서 뇌까지 근적외선을 조사하고 혈액 중의 헤모글로빈이 그 광을 흡수하는 정도를 측정하는 것에 의하여 뇌 </a:t>
            </a:r>
            <a:r>
              <a:rPr lang="ko-KR" altLang="en-US" sz="1800" dirty="0" err="1" smtClean="0"/>
              <a:t>혈류량을</a:t>
            </a:r>
            <a:r>
              <a:rPr lang="ko-KR" altLang="en-US" sz="1800" dirty="0" smtClean="0"/>
              <a:t> 측정하는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 * </a:t>
            </a:r>
            <a:r>
              <a:rPr lang="ko-KR" altLang="en-US" sz="1800" dirty="0" smtClean="0"/>
              <a:t>뇌 </a:t>
            </a:r>
            <a:r>
              <a:rPr lang="ko-KR" altLang="en-US" sz="1800" dirty="0" err="1" smtClean="0"/>
              <a:t>혈류량의</a:t>
            </a:r>
            <a:r>
              <a:rPr lang="ko-KR" altLang="en-US" sz="1800" dirty="0" smtClean="0"/>
              <a:t> 증가는 뇌가 활동상태에 있다는 것을 표시   </a:t>
            </a: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쥐를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알루미늄 사육상자에서 바닥에 포장용 스티로폼조각이나 삼나무 칩을 </a:t>
            </a:r>
            <a:r>
              <a:rPr lang="en-US" altLang="ko-KR" sz="1800" dirty="0" smtClean="0"/>
              <a:t>3~5cm</a:t>
            </a:r>
            <a:r>
              <a:rPr lang="ko-KR" altLang="en-US" sz="1800" dirty="0" smtClean="0"/>
              <a:t>로 깔고 출산 전 </a:t>
            </a:r>
            <a:r>
              <a:rPr lang="en-US" altLang="ko-KR" sz="1800" dirty="0" smtClean="0"/>
              <a:t>1~2</a:t>
            </a:r>
            <a:r>
              <a:rPr lang="ko-KR" altLang="en-US" sz="1800" dirty="0" smtClean="0"/>
              <a:t>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출산 후에는 </a:t>
            </a:r>
            <a:r>
              <a:rPr lang="en-US" altLang="ko-KR" sz="1800" dirty="0" smtClean="0"/>
              <a:t>4~5</a:t>
            </a:r>
            <a:r>
              <a:rPr lang="ko-KR" altLang="en-US" sz="1800" dirty="0" smtClean="0"/>
              <a:t>주 단위로 교체하면서 </a:t>
            </a:r>
            <a:r>
              <a:rPr lang="en-US" altLang="ko-KR" sz="1800" dirty="0" smtClean="0"/>
              <a:t>1</a:t>
            </a:r>
            <a:r>
              <a:rPr lang="ko-KR" altLang="en-US" sz="1800" dirty="0" smtClean="0"/>
              <a:t>년간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세대에 걸쳐 </a:t>
            </a:r>
            <a:r>
              <a:rPr lang="en-US" altLang="ko-KR" sz="1800" dirty="0" smtClean="0"/>
              <a:t>31</a:t>
            </a:r>
            <a:r>
              <a:rPr lang="ko-KR" altLang="en-US" sz="1800" dirty="0" smtClean="0"/>
              <a:t>회의 실험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출산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보육을 관찰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결과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다음 슬라이드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콘크리트나 알루미늄의 사육조건에서는 총 출산 </a:t>
            </a:r>
            <a:r>
              <a:rPr lang="en-US" altLang="ko-KR" sz="1800" dirty="0" smtClean="0"/>
              <a:t>89</a:t>
            </a:r>
            <a:r>
              <a:rPr lang="ko-KR" altLang="en-US" sz="1800" dirty="0" smtClean="0"/>
              <a:t>회중 </a:t>
            </a:r>
            <a:r>
              <a:rPr lang="en-US" altLang="ko-KR" sz="1800" dirty="0" smtClean="0"/>
              <a:t>20</a:t>
            </a:r>
            <a:r>
              <a:rPr lang="ko-KR" altLang="en-US" sz="1800" dirty="0" smtClean="0"/>
              <a:t>회의 </a:t>
            </a:r>
            <a:r>
              <a:rPr lang="ko-KR" altLang="en-US" sz="1800" dirty="0" err="1" smtClean="0"/>
              <a:t>포육이상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(cannibalism: </a:t>
            </a:r>
            <a:r>
              <a:rPr lang="ko-KR" altLang="en-US" sz="1800" dirty="0" smtClean="0"/>
              <a:t>자기 새끼를 어미가 잡아먹는 현상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일정치 않은 임신주기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흰쥐의 신생아는 털이 없어 체온 유지가 어려운데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 사육상은 </a:t>
            </a:r>
            <a:r>
              <a:rPr lang="ko-KR" altLang="en-US" sz="1800" dirty="0" err="1" smtClean="0"/>
              <a:t>냉복사작용을</a:t>
            </a:r>
            <a:r>
              <a:rPr lang="ko-KR" altLang="en-US" sz="1800" dirty="0" smtClean="0"/>
              <a:t> 하여 체온을 빼앗기기 때문에 스트레스가 많이 쌓여 사망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어미 쥐는 살아 있는 다른 어린 새끼를 보호하기 위하여 죽은 새끼를 청소하지 않으면 안되어 본능적인 행동을 취함</a:t>
            </a:r>
            <a:r>
              <a:rPr lang="en-US" altLang="ko-KR" sz="1800" dirty="0" smtClean="0"/>
              <a:t>. 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0723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971550" y="1500173"/>
            <a:ext cx="7200900" cy="5095889"/>
            <a:chOff x="793" y="845"/>
            <a:chExt cx="4310" cy="3356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793" y="845"/>
              <a:ext cx="4310" cy="3356"/>
            </a:xfrm>
            <a:prstGeom prst="roundRect">
              <a:avLst>
                <a:gd name="adj" fmla="val 2917"/>
              </a:avLst>
            </a:prstGeom>
            <a:noFill/>
            <a:ln w="3175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975" y="939"/>
              <a:ext cx="3946" cy="3164"/>
              <a:chOff x="975" y="757"/>
              <a:chExt cx="3946" cy="3164"/>
            </a:xfrm>
          </p:grpSpPr>
          <p:pic>
            <p:nvPicPr>
              <p:cNvPr id="12" name="Picture 6" descr="3-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75" y="757"/>
                <a:ext cx="3946" cy="3144"/>
              </a:xfrm>
              <a:prstGeom prst="rect">
                <a:avLst/>
              </a:prstGeom>
              <a:noFill/>
            </p:spPr>
          </p:pic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1004" y="1651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목재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1015" y="2216"/>
                <a:ext cx="35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 dirty="0" err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콘크</a:t>
                </a:r>
                <a:endParaRPr lang="ko-KR" altLang="en-US" sz="1600" b="1" dirty="0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endParaRPr>
              </a:p>
              <a:p>
                <a:r>
                  <a:rPr lang="ko-KR" altLang="en-US" sz="1600" b="1" dirty="0" err="1">
                    <a:solidFill>
                      <a:srgbClr val="000000"/>
                    </a:solidFill>
                    <a:latin typeface="돋움" pitchFamily="50" charset="-127"/>
                    <a:ea typeface="돋움" pitchFamily="50" charset="-127"/>
                  </a:rPr>
                  <a:t>리트</a:t>
                </a:r>
                <a:endParaRPr lang="ko-KR" altLang="en-US" sz="1600" b="1" dirty="0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1036" y="2885"/>
                <a:ext cx="35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600" b="1" dirty="0" err="1">
                    <a:latin typeface="돋움" pitchFamily="50" charset="-127"/>
                    <a:ea typeface="돋움" pitchFamily="50" charset="-127"/>
                  </a:rPr>
                  <a:t>알루</a:t>
                </a:r>
                <a:endParaRPr lang="ko-KR" altLang="en-US" sz="1600" b="1" dirty="0">
                  <a:latin typeface="돋움" pitchFamily="50" charset="-127"/>
                  <a:ea typeface="돋움" pitchFamily="50" charset="-127"/>
                </a:endParaRPr>
              </a:p>
              <a:p>
                <a:r>
                  <a:rPr lang="ko-KR" altLang="en-US" sz="1600" b="1" dirty="0" err="1">
                    <a:latin typeface="돋움" pitchFamily="50" charset="-127"/>
                    <a:ea typeface="돋움" pitchFamily="50" charset="-127"/>
                  </a:rPr>
                  <a:t>미늄</a:t>
                </a:r>
                <a:endParaRPr lang="ko-KR" altLang="en-US" sz="1600" b="1" dirty="0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1466" y="1712"/>
                <a:ext cx="28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465" y="2317"/>
                <a:ext cx="280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1460" y="2958"/>
                <a:ext cx="279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</a:t>
                </a:r>
              </a:p>
              <a:p>
                <a:pPr algn="ctr"/>
                <a:endParaRPr lang="en-US" altLang="ko-KR" sz="12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NO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1981" y="3545"/>
                <a:ext cx="4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정상출산</a:t>
                </a: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2824" y="3550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포육이상</a:t>
                </a:r>
              </a:p>
            </p:txBody>
          </p:sp>
          <p:sp>
            <p:nvSpPr>
              <p:cNvPr id="21" name="Text Box 15"/>
              <p:cNvSpPr txBox="1">
                <a:spLocks noChangeArrowheads="1"/>
              </p:cNvSpPr>
              <p:nvPr/>
            </p:nvSpPr>
            <p:spPr bwMode="auto">
              <a:xfrm>
                <a:off x="3686" y="3558"/>
                <a:ext cx="4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ko-KR" altLang="en-US" sz="1200" b="1">
                    <a:solidFill>
                      <a:srgbClr val="000000"/>
                    </a:solidFill>
                  </a:rPr>
                  <a:t>산모사망</a:t>
                </a:r>
              </a:p>
            </p:txBody>
          </p:sp>
          <p:sp>
            <p:nvSpPr>
              <p:cNvPr id="22" name="Text Box 16"/>
              <p:cNvSpPr txBox="1">
                <a:spLocks noChangeArrowheads="1"/>
              </p:cNvSpPr>
              <p:nvPr/>
            </p:nvSpPr>
            <p:spPr bwMode="auto">
              <a:xfrm>
                <a:off x="1851" y="3748"/>
                <a:ext cx="2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00"/>
                    </a:solidFill>
                  </a:rPr>
                  <a:t>YES :  </a:t>
                </a:r>
                <a:r>
                  <a:rPr lang="ko-KR" altLang="en-US" sz="1200" b="1">
                    <a:solidFill>
                      <a:srgbClr val="000000"/>
                    </a:solidFill>
                  </a:rPr>
                  <a:t>목재칩을 깔아줌          </a:t>
                </a:r>
                <a:r>
                  <a:rPr lang="en-US" altLang="ko-KR" sz="1200" b="1">
                    <a:solidFill>
                      <a:srgbClr val="000000"/>
                    </a:solidFill>
                  </a:rPr>
                  <a:t>NO : </a:t>
                </a:r>
                <a:r>
                  <a:rPr lang="ko-KR" altLang="en-US" sz="1200" b="1">
                    <a:solidFill>
                      <a:srgbClr val="000000"/>
                    </a:solidFill>
                  </a:rPr>
                  <a:t>목재칩을 안깔아줌</a:t>
                </a: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975" y="1344"/>
                <a:ext cx="363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ko-KR" altLang="en-US" sz="1200" b="1">
                    <a:solidFill>
                      <a:srgbClr val="000000"/>
                    </a:solidFill>
                  </a:rPr>
                  <a:t>사육일수          </a:t>
                </a:r>
                <a:r>
                  <a:rPr lang="en-US" altLang="ko-KR" sz="1200" b="1">
                    <a:solidFill>
                      <a:srgbClr val="000000"/>
                    </a:solidFill>
                  </a:rPr>
                  <a:t>0       10      20      30      40      50      60      70      80      90    100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5" name="Picture 2" descr="3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7550"/>
            <a:ext cx="7632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90638" y="5084763"/>
            <a:ext cx="659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24         12         24          12          24          12          24          12          24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71550" y="2852738"/>
            <a:ext cx="3873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60</a:t>
            </a: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50</a:t>
            </a: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endParaRPr lang="en-US" altLang="ko-KR" sz="1400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r>
              <a:rPr lang="en-US" altLang="ko-KR" sz="1400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40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4213" y="3355975"/>
            <a:ext cx="558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습</a:t>
            </a:r>
          </a:p>
          <a:p>
            <a:pPr algn="ctr"/>
            <a:endParaRPr lang="ko-KR" altLang="en-US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도</a:t>
            </a:r>
          </a:p>
          <a:p>
            <a:pPr algn="ctr"/>
            <a:endParaRPr lang="ko-KR" altLang="en-US" b="1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en-US" altLang="ko-KR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(%)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83025" y="5365750"/>
            <a:ext cx="1154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일       시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563938" y="31337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철제상자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320925" y="421322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목제상자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42988" y="2095500"/>
            <a:ext cx="351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휴먼모음T" pitchFamily="18" charset="-127"/>
                <a:ea typeface="휴먼모음T" pitchFamily="18" charset="-127"/>
              </a:rPr>
              <a:t>목제와 철제상자 내부의 습도변화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목재상에서는 상온에서 원적외선을 방사하는 </a:t>
            </a: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온복사</a:t>
            </a:r>
            <a:r>
              <a:rPr lang="ko-KR" altLang="en-US" sz="1800" dirty="0" smtClean="0"/>
              <a:t> 작용</a:t>
            </a:r>
            <a:r>
              <a:rPr lang="en-US" altLang="ko-KR" sz="1800" dirty="0" smtClean="0"/>
              <a:t>”, </a:t>
            </a:r>
            <a:r>
              <a:rPr lang="ko-KR" altLang="en-US" sz="1800" dirty="0" smtClean="0"/>
              <a:t>주위의 습도가 높으면 습도를 빨아드리고 건조하면 자신이 갖고 있는 수분을 밖으로 방출하는 </a:t>
            </a:r>
            <a:r>
              <a:rPr lang="en-US" altLang="ko-KR" sz="1800" dirty="0" smtClean="0"/>
              <a:t>“</a:t>
            </a:r>
            <a:r>
              <a:rPr lang="ko-KR" altLang="en-US" sz="1800" dirty="0" err="1" smtClean="0"/>
              <a:t>조습작용</a:t>
            </a:r>
            <a:r>
              <a:rPr lang="en-US" altLang="ko-KR" sz="1800" dirty="0" smtClean="0"/>
              <a:t>”, </a:t>
            </a:r>
            <a:r>
              <a:rPr lang="ko-KR" altLang="en-US" sz="1800" dirty="0" smtClean="0"/>
              <a:t>수분을 </a:t>
            </a:r>
            <a:r>
              <a:rPr lang="ko-KR" altLang="en-US" sz="1800" dirty="0" err="1" smtClean="0"/>
              <a:t>흡습하면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습윤열을</a:t>
            </a:r>
            <a:r>
              <a:rPr lang="ko-KR" altLang="en-US" sz="1800" dirty="0" smtClean="0"/>
              <a:t> 발생하기 때문에 사람의 피부는 목재로부터 축축한 감은 전혀 느끼지 못하고 </a:t>
            </a:r>
            <a:r>
              <a:rPr lang="ko-KR" altLang="en-US" sz="1800" dirty="0" err="1" smtClean="0"/>
              <a:t>뽀송뽀송하게</a:t>
            </a:r>
            <a:r>
              <a:rPr lang="ko-KR" altLang="en-US" sz="1800" dirty="0" smtClean="0"/>
              <a:t> 쾌적함을 유지하면서 따스함을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콘크리트와 금속상에서는 </a:t>
            </a:r>
            <a:r>
              <a:rPr lang="ko-KR" altLang="en-US" sz="1800" dirty="0" err="1" smtClean="0"/>
              <a:t>조습기능이</a:t>
            </a:r>
            <a:r>
              <a:rPr lang="ko-KR" altLang="en-US" sz="1800" dirty="0" smtClean="0"/>
              <a:t> 없어 어린 쥐가 땀을 흘려도 흡수하지 못하고 상자 안은 축축하고 피부도 끈적끈적하면서 차갑게 되어 체온 조절이 안됨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초등학생들의 </a:t>
            </a:r>
            <a:r>
              <a:rPr lang="ko-KR" altLang="en-US" sz="1800" dirty="0" err="1" smtClean="0"/>
              <a:t>저체온</a:t>
            </a:r>
            <a:r>
              <a:rPr lang="ko-KR" altLang="en-US" sz="1800" dirty="0" smtClean="0"/>
              <a:t> 현상이 증가하고 있는데 집과 학교에서도 </a:t>
            </a:r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콘크리트 건물 내에서 활동하는 것이 원인   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일본 </a:t>
            </a:r>
            <a:r>
              <a:rPr lang="ko-KR" altLang="en-US" sz="1800" dirty="0" err="1" smtClean="0"/>
              <a:t>시즈오카대학의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마코토</a:t>
            </a:r>
            <a:r>
              <a:rPr lang="ko-KR" altLang="en-US" sz="1800" dirty="0" smtClean="0"/>
              <a:t> 모리교수는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금속제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콘크리트 </a:t>
            </a:r>
            <a:r>
              <a:rPr lang="ko-KR" altLang="en-US" sz="1800" dirty="0" err="1" smtClean="0"/>
              <a:t>사융상자에서</a:t>
            </a:r>
            <a:r>
              <a:rPr lang="ko-KR" altLang="en-US" sz="1800" dirty="0" smtClean="0"/>
              <a:t> 갓 태어난 마우스를 </a:t>
            </a:r>
            <a:r>
              <a:rPr lang="en-US" altLang="ko-KR" sz="1800" dirty="0" smtClean="0"/>
              <a:t>23</a:t>
            </a:r>
            <a:r>
              <a:rPr lang="ko-KR" altLang="en-US" sz="1800" dirty="0" smtClean="0"/>
              <a:t>일간 사육하고 생존율 조사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다음 슬라이드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금속제 및 콘크리트 상자에서 발육한 쥐들의 생식기 중량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수컷은 정소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암컷은 난소와 자궁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목재의 반정도에 지나지 않음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480175" cy="4895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04863" y="1693863"/>
            <a:ext cx="7196137" cy="4759325"/>
            <a:chOff x="891" y="624"/>
            <a:chExt cx="4533" cy="2998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520" y="2068"/>
              <a:ext cx="3447" cy="906"/>
            </a:xfrm>
            <a:custGeom>
              <a:avLst/>
              <a:gdLst/>
              <a:ahLst/>
              <a:cxnLst>
                <a:cxn ang="0">
                  <a:pos x="0" y="906"/>
                </a:cxn>
                <a:cxn ang="0">
                  <a:pos x="236" y="831"/>
                </a:cxn>
                <a:cxn ang="0">
                  <a:pos x="775" y="784"/>
                </a:cxn>
                <a:cxn ang="0">
                  <a:pos x="1096" y="727"/>
                </a:cxn>
                <a:cxn ang="0">
                  <a:pos x="1228" y="689"/>
                </a:cxn>
                <a:cxn ang="0">
                  <a:pos x="1313" y="642"/>
                </a:cxn>
                <a:cxn ang="0">
                  <a:pos x="1511" y="576"/>
                </a:cxn>
                <a:cxn ang="0">
                  <a:pos x="1804" y="510"/>
                </a:cxn>
                <a:cxn ang="0">
                  <a:pos x="2191" y="444"/>
                </a:cxn>
                <a:cxn ang="0">
                  <a:pos x="2408" y="378"/>
                </a:cxn>
                <a:cxn ang="0">
                  <a:pos x="2465" y="359"/>
                </a:cxn>
                <a:cxn ang="0">
                  <a:pos x="2521" y="340"/>
                </a:cxn>
                <a:cxn ang="0">
                  <a:pos x="2758" y="264"/>
                </a:cxn>
                <a:cxn ang="0">
                  <a:pos x="2956" y="198"/>
                </a:cxn>
                <a:cxn ang="0">
                  <a:pos x="3154" y="142"/>
                </a:cxn>
                <a:cxn ang="0">
                  <a:pos x="3182" y="132"/>
                </a:cxn>
                <a:cxn ang="0">
                  <a:pos x="3239" y="94"/>
                </a:cxn>
                <a:cxn ang="0">
                  <a:pos x="3315" y="66"/>
                </a:cxn>
                <a:cxn ang="0">
                  <a:pos x="3343" y="47"/>
                </a:cxn>
                <a:cxn ang="0">
                  <a:pos x="3418" y="19"/>
                </a:cxn>
                <a:cxn ang="0">
                  <a:pos x="3447" y="0"/>
                </a:cxn>
              </a:cxnLst>
              <a:rect l="0" t="0" r="r" b="b"/>
              <a:pathLst>
                <a:path w="3447" h="906">
                  <a:moveTo>
                    <a:pt x="0" y="906"/>
                  </a:moveTo>
                  <a:cubicBezTo>
                    <a:pt x="78" y="881"/>
                    <a:pt x="156" y="847"/>
                    <a:pt x="236" y="831"/>
                  </a:cubicBezTo>
                  <a:cubicBezTo>
                    <a:pt x="411" y="796"/>
                    <a:pt x="598" y="792"/>
                    <a:pt x="775" y="784"/>
                  </a:cubicBezTo>
                  <a:cubicBezTo>
                    <a:pt x="880" y="762"/>
                    <a:pt x="989" y="744"/>
                    <a:pt x="1096" y="727"/>
                  </a:cubicBezTo>
                  <a:cubicBezTo>
                    <a:pt x="1136" y="714"/>
                    <a:pt x="1193" y="713"/>
                    <a:pt x="1228" y="689"/>
                  </a:cubicBezTo>
                  <a:cubicBezTo>
                    <a:pt x="1292" y="645"/>
                    <a:pt x="1262" y="658"/>
                    <a:pt x="1313" y="642"/>
                  </a:cubicBezTo>
                  <a:cubicBezTo>
                    <a:pt x="1368" y="605"/>
                    <a:pt x="1447" y="591"/>
                    <a:pt x="1511" y="576"/>
                  </a:cubicBezTo>
                  <a:cubicBezTo>
                    <a:pt x="1589" y="523"/>
                    <a:pt x="1713" y="520"/>
                    <a:pt x="1804" y="510"/>
                  </a:cubicBezTo>
                  <a:cubicBezTo>
                    <a:pt x="1924" y="467"/>
                    <a:pt x="2065" y="457"/>
                    <a:pt x="2191" y="444"/>
                  </a:cubicBezTo>
                  <a:cubicBezTo>
                    <a:pt x="2263" y="418"/>
                    <a:pt x="2335" y="399"/>
                    <a:pt x="2408" y="378"/>
                  </a:cubicBezTo>
                  <a:cubicBezTo>
                    <a:pt x="2427" y="372"/>
                    <a:pt x="2446" y="365"/>
                    <a:pt x="2465" y="359"/>
                  </a:cubicBezTo>
                  <a:cubicBezTo>
                    <a:pt x="2484" y="353"/>
                    <a:pt x="2521" y="340"/>
                    <a:pt x="2521" y="340"/>
                  </a:cubicBezTo>
                  <a:cubicBezTo>
                    <a:pt x="2591" y="294"/>
                    <a:pt x="2679" y="287"/>
                    <a:pt x="2758" y="264"/>
                  </a:cubicBezTo>
                  <a:cubicBezTo>
                    <a:pt x="2824" y="245"/>
                    <a:pt x="2889" y="214"/>
                    <a:pt x="2956" y="198"/>
                  </a:cubicBezTo>
                  <a:cubicBezTo>
                    <a:pt x="3020" y="183"/>
                    <a:pt x="3091" y="163"/>
                    <a:pt x="3154" y="142"/>
                  </a:cubicBezTo>
                  <a:cubicBezTo>
                    <a:pt x="3163" y="139"/>
                    <a:pt x="3173" y="137"/>
                    <a:pt x="3182" y="132"/>
                  </a:cubicBezTo>
                  <a:cubicBezTo>
                    <a:pt x="3202" y="121"/>
                    <a:pt x="3218" y="102"/>
                    <a:pt x="3239" y="94"/>
                  </a:cubicBezTo>
                  <a:cubicBezTo>
                    <a:pt x="3264" y="85"/>
                    <a:pt x="3290" y="77"/>
                    <a:pt x="3315" y="66"/>
                  </a:cubicBezTo>
                  <a:cubicBezTo>
                    <a:pt x="3325" y="61"/>
                    <a:pt x="3333" y="52"/>
                    <a:pt x="3343" y="47"/>
                  </a:cubicBezTo>
                  <a:cubicBezTo>
                    <a:pt x="3367" y="36"/>
                    <a:pt x="3394" y="30"/>
                    <a:pt x="3418" y="19"/>
                  </a:cubicBezTo>
                  <a:cubicBezTo>
                    <a:pt x="3429" y="14"/>
                    <a:pt x="3447" y="0"/>
                    <a:pt x="3447" y="0"/>
                  </a:cubicBezTo>
                </a:path>
              </a:pathLst>
            </a:custGeom>
            <a:noFill/>
            <a:ln w="76200" cmpd="sng">
              <a:solidFill>
                <a:srgbClr val="FF66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520" y="1804"/>
              <a:ext cx="3343" cy="1161"/>
            </a:xfrm>
            <a:custGeom>
              <a:avLst/>
              <a:gdLst/>
              <a:ahLst/>
              <a:cxnLst>
                <a:cxn ang="0">
                  <a:pos x="0" y="1161"/>
                </a:cxn>
                <a:cxn ang="0">
                  <a:pos x="29" y="1152"/>
                </a:cxn>
                <a:cxn ang="0">
                  <a:pos x="85" y="1133"/>
                </a:cxn>
                <a:cxn ang="0">
                  <a:pos x="586" y="1019"/>
                </a:cxn>
                <a:cxn ang="0">
                  <a:pos x="850" y="982"/>
                </a:cxn>
                <a:cxn ang="0">
                  <a:pos x="1181" y="878"/>
                </a:cxn>
                <a:cxn ang="0">
                  <a:pos x="1294" y="821"/>
                </a:cxn>
                <a:cxn ang="0">
                  <a:pos x="1624" y="717"/>
                </a:cxn>
                <a:cxn ang="0">
                  <a:pos x="1813" y="670"/>
                </a:cxn>
                <a:cxn ang="0">
                  <a:pos x="1870" y="651"/>
                </a:cxn>
                <a:cxn ang="0">
                  <a:pos x="2030" y="623"/>
                </a:cxn>
                <a:cxn ang="0">
                  <a:pos x="2219" y="557"/>
                </a:cxn>
                <a:cxn ang="0">
                  <a:pos x="2276" y="538"/>
                </a:cxn>
                <a:cxn ang="0">
                  <a:pos x="2342" y="509"/>
                </a:cxn>
                <a:cxn ang="0">
                  <a:pos x="2370" y="491"/>
                </a:cxn>
                <a:cxn ang="0">
                  <a:pos x="2465" y="462"/>
                </a:cxn>
                <a:cxn ang="0">
                  <a:pos x="2493" y="443"/>
                </a:cxn>
                <a:cxn ang="0">
                  <a:pos x="2521" y="434"/>
                </a:cxn>
                <a:cxn ang="0">
                  <a:pos x="2635" y="358"/>
                </a:cxn>
                <a:cxn ang="0">
                  <a:pos x="2720" y="321"/>
                </a:cxn>
                <a:cxn ang="0">
                  <a:pos x="2861" y="283"/>
                </a:cxn>
                <a:cxn ang="0">
                  <a:pos x="2975" y="245"/>
                </a:cxn>
                <a:cxn ang="0">
                  <a:pos x="3041" y="217"/>
                </a:cxn>
                <a:cxn ang="0">
                  <a:pos x="3154" y="141"/>
                </a:cxn>
                <a:cxn ang="0">
                  <a:pos x="3211" y="122"/>
                </a:cxn>
                <a:cxn ang="0">
                  <a:pos x="3267" y="85"/>
                </a:cxn>
                <a:cxn ang="0">
                  <a:pos x="3296" y="66"/>
                </a:cxn>
                <a:cxn ang="0">
                  <a:pos x="3343" y="0"/>
                </a:cxn>
              </a:cxnLst>
              <a:rect l="0" t="0" r="r" b="b"/>
              <a:pathLst>
                <a:path w="3343" h="1161">
                  <a:moveTo>
                    <a:pt x="0" y="1161"/>
                  </a:moveTo>
                  <a:cubicBezTo>
                    <a:pt x="10" y="1158"/>
                    <a:pt x="19" y="1155"/>
                    <a:pt x="29" y="1152"/>
                  </a:cubicBezTo>
                  <a:cubicBezTo>
                    <a:pt x="48" y="1146"/>
                    <a:pt x="85" y="1133"/>
                    <a:pt x="85" y="1133"/>
                  </a:cubicBezTo>
                  <a:cubicBezTo>
                    <a:pt x="212" y="1050"/>
                    <a:pt x="443" y="1029"/>
                    <a:pt x="586" y="1019"/>
                  </a:cubicBezTo>
                  <a:cubicBezTo>
                    <a:pt x="675" y="1003"/>
                    <a:pt x="760" y="991"/>
                    <a:pt x="850" y="982"/>
                  </a:cubicBezTo>
                  <a:cubicBezTo>
                    <a:pt x="963" y="954"/>
                    <a:pt x="1070" y="912"/>
                    <a:pt x="1181" y="878"/>
                  </a:cubicBezTo>
                  <a:cubicBezTo>
                    <a:pt x="1215" y="855"/>
                    <a:pt x="1255" y="834"/>
                    <a:pt x="1294" y="821"/>
                  </a:cubicBezTo>
                  <a:cubicBezTo>
                    <a:pt x="1392" y="754"/>
                    <a:pt x="1508" y="733"/>
                    <a:pt x="1624" y="717"/>
                  </a:cubicBezTo>
                  <a:cubicBezTo>
                    <a:pt x="1686" y="698"/>
                    <a:pt x="1750" y="687"/>
                    <a:pt x="1813" y="670"/>
                  </a:cubicBezTo>
                  <a:cubicBezTo>
                    <a:pt x="1832" y="665"/>
                    <a:pt x="1850" y="655"/>
                    <a:pt x="1870" y="651"/>
                  </a:cubicBezTo>
                  <a:cubicBezTo>
                    <a:pt x="1923" y="641"/>
                    <a:pt x="1978" y="639"/>
                    <a:pt x="2030" y="623"/>
                  </a:cubicBezTo>
                  <a:cubicBezTo>
                    <a:pt x="2095" y="604"/>
                    <a:pt x="2155" y="579"/>
                    <a:pt x="2219" y="557"/>
                  </a:cubicBezTo>
                  <a:cubicBezTo>
                    <a:pt x="2238" y="551"/>
                    <a:pt x="2276" y="538"/>
                    <a:pt x="2276" y="538"/>
                  </a:cubicBezTo>
                  <a:cubicBezTo>
                    <a:pt x="2342" y="494"/>
                    <a:pt x="2262" y="543"/>
                    <a:pt x="2342" y="509"/>
                  </a:cubicBezTo>
                  <a:cubicBezTo>
                    <a:pt x="2352" y="505"/>
                    <a:pt x="2360" y="495"/>
                    <a:pt x="2370" y="491"/>
                  </a:cubicBezTo>
                  <a:cubicBezTo>
                    <a:pt x="2398" y="479"/>
                    <a:pt x="2435" y="470"/>
                    <a:pt x="2465" y="462"/>
                  </a:cubicBezTo>
                  <a:cubicBezTo>
                    <a:pt x="2474" y="456"/>
                    <a:pt x="2483" y="448"/>
                    <a:pt x="2493" y="443"/>
                  </a:cubicBezTo>
                  <a:cubicBezTo>
                    <a:pt x="2502" y="439"/>
                    <a:pt x="2512" y="439"/>
                    <a:pt x="2521" y="434"/>
                  </a:cubicBezTo>
                  <a:cubicBezTo>
                    <a:pt x="2552" y="417"/>
                    <a:pt x="2598" y="370"/>
                    <a:pt x="2635" y="358"/>
                  </a:cubicBezTo>
                  <a:cubicBezTo>
                    <a:pt x="2666" y="348"/>
                    <a:pt x="2691" y="334"/>
                    <a:pt x="2720" y="321"/>
                  </a:cubicBezTo>
                  <a:cubicBezTo>
                    <a:pt x="2766" y="301"/>
                    <a:pt x="2813" y="296"/>
                    <a:pt x="2861" y="283"/>
                  </a:cubicBezTo>
                  <a:cubicBezTo>
                    <a:pt x="2899" y="273"/>
                    <a:pt x="2937" y="257"/>
                    <a:pt x="2975" y="245"/>
                  </a:cubicBezTo>
                  <a:cubicBezTo>
                    <a:pt x="3076" y="176"/>
                    <a:pt x="2920" y="278"/>
                    <a:pt x="3041" y="217"/>
                  </a:cubicBezTo>
                  <a:cubicBezTo>
                    <a:pt x="3079" y="198"/>
                    <a:pt x="3118" y="165"/>
                    <a:pt x="3154" y="141"/>
                  </a:cubicBezTo>
                  <a:cubicBezTo>
                    <a:pt x="3171" y="130"/>
                    <a:pt x="3194" y="133"/>
                    <a:pt x="3211" y="122"/>
                  </a:cubicBezTo>
                  <a:cubicBezTo>
                    <a:pt x="3230" y="110"/>
                    <a:pt x="3248" y="97"/>
                    <a:pt x="3267" y="85"/>
                  </a:cubicBezTo>
                  <a:cubicBezTo>
                    <a:pt x="3277" y="79"/>
                    <a:pt x="3296" y="66"/>
                    <a:pt x="3296" y="66"/>
                  </a:cubicBezTo>
                  <a:cubicBezTo>
                    <a:pt x="3306" y="34"/>
                    <a:pt x="3320" y="23"/>
                    <a:pt x="3343" y="0"/>
                  </a:cubicBezTo>
                </a:path>
              </a:pathLst>
            </a:custGeom>
            <a:noFill/>
            <a:ln w="7620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88" y="1056"/>
              <a:ext cx="3220" cy="1926"/>
            </a:xfrm>
            <a:custGeom>
              <a:avLst/>
              <a:gdLst/>
              <a:ahLst/>
              <a:cxnLst>
                <a:cxn ang="0">
                  <a:pos x="0" y="1926"/>
                </a:cxn>
                <a:cxn ang="0">
                  <a:pos x="152" y="1850"/>
                </a:cxn>
                <a:cxn ang="0">
                  <a:pos x="331" y="1794"/>
                </a:cxn>
                <a:cxn ang="0">
                  <a:pos x="444" y="1746"/>
                </a:cxn>
                <a:cxn ang="0">
                  <a:pos x="501" y="1728"/>
                </a:cxn>
                <a:cxn ang="0">
                  <a:pos x="586" y="1671"/>
                </a:cxn>
                <a:cxn ang="0">
                  <a:pos x="775" y="1605"/>
                </a:cxn>
                <a:cxn ang="0">
                  <a:pos x="888" y="1529"/>
                </a:cxn>
                <a:cxn ang="0">
                  <a:pos x="1068" y="1473"/>
                </a:cxn>
                <a:cxn ang="0">
                  <a:pos x="1209" y="1416"/>
                </a:cxn>
                <a:cxn ang="0">
                  <a:pos x="1266" y="1397"/>
                </a:cxn>
                <a:cxn ang="0">
                  <a:pos x="1294" y="1388"/>
                </a:cxn>
                <a:cxn ang="0">
                  <a:pos x="1322" y="1369"/>
                </a:cxn>
                <a:cxn ang="0">
                  <a:pos x="1379" y="1350"/>
                </a:cxn>
                <a:cxn ang="0">
                  <a:pos x="1445" y="1322"/>
                </a:cxn>
                <a:cxn ang="0">
                  <a:pos x="1615" y="1246"/>
                </a:cxn>
                <a:cxn ang="0">
                  <a:pos x="1946" y="1161"/>
                </a:cxn>
                <a:cxn ang="0">
                  <a:pos x="2031" y="1123"/>
                </a:cxn>
                <a:cxn ang="0">
                  <a:pos x="2087" y="1095"/>
                </a:cxn>
                <a:cxn ang="0">
                  <a:pos x="2144" y="1057"/>
                </a:cxn>
                <a:cxn ang="0">
                  <a:pos x="2238" y="1019"/>
                </a:cxn>
                <a:cxn ang="0">
                  <a:pos x="2361" y="944"/>
                </a:cxn>
                <a:cxn ang="0">
                  <a:pos x="2418" y="897"/>
                </a:cxn>
                <a:cxn ang="0">
                  <a:pos x="2493" y="821"/>
                </a:cxn>
                <a:cxn ang="0">
                  <a:pos x="2559" y="774"/>
                </a:cxn>
                <a:cxn ang="0">
                  <a:pos x="2635" y="708"/>
                </a:cxn>
                <a:cxn ang="0">
                  <a:pos x="2673" y="689"/>
                </a:cxn>
                <a:cxn ang="0">
                  <a:pos x="2729" y="670"/>
                </a:cxn>
                <a:cxn ang="0">
                  <a:pos x="2786" y="632"/>
                </a:cxn>
                <a:cxn ang="0">
                  <a:pos x="2814" y="613"/>
                </a:cxn>
                <a:cxn ang="0">
                  <a:pos x="2852" y="557"/>
                </a:cxn>
                <a:cxn ang="0">
                  <a:pos x="2871" y="528"/>
                </a:cxn>
                <a:cxn ang="0">
                  <a:pos x="2890" y="500"/>
                </a:cxn>
                <a:cxn ang="0">
                  <a:pos x="2947" y="349"/>
                </a:cxn>
                <a:cxn ang="0">
                  <a:pos x="3003" y="292"/>
                </a:cxn>
                <a:cxn ang="0">
                  <a:pos x="3069" y="236"/>
                </a:cxn>
                <a:cxn ang="0">
                  <a:pos x="3107" y="179"/>
                </a:cxn>
                <a:cxn ang="0">
                  <a:pos x="3126" y="151"/>
                </a:cxn>
                <a:cxn ang="0">
                  <a:pos x="3202" y="37"/>
                </a:cxn>
                <a:cxn ang="0">
                  <a:pos x="3220" y="0"/>
                </a:cxn>
              </a:cxnLst>
              <a:rect l="0" t="0" r="r" b="b"/>
              <a:pathLst>
                <a:path w="3220" h="1926">
                  <a:moveTo>
                    <a:pt x="0" y="1926"/>
                  </a:moveTo>
                  <a:cubicBezTo>
                    <a:pt x="54" y="1907"/>
                    <a:pt x="100" y="1872"/>
                    <a:pt x="152" y="1850"/>
                  </a:cubicBezTo>
                  <a:cubicBezTo>
                    <a:pt x="208" y="1826"/>
                    <a:pt x="273" y="1813"/>
                    <a:pt x="331" y="1794"/>
                  </a:cubicBezTo>
                  <a:cubicBezTo>
                    <a:pt x="370" y="1781"/>
                    <a:pt x="404" y="1759"/>
                    <a:pt x="444" y="1746"/>
                  </a:cubicBezTo>
                  <a:cubicBezTo>
                    <a:pt x="463" y="1740"/>
                    <a:pt x="501" y="1728"/>
                    <a:pt x="501" y="1728"/>
                  </a:cubicBezTo>
                  <a:cubicBezTo>
                    <a:pt x="529" y="1709"/>
                    <a:pt x="554" y="1682"/>
                    <a:pt x="586" y="1671"/>
                  </a:cubicBezTo>
                  <a:cubicBezTo>
                    <a:pt x="649" y="1648"/>
                    <a:pt x="711" y="1625"/>
                    <a:pt x="775" y="1605"/>
                  </a:cubicBezTo>
                  <a:cubicBezTo>
                    <a:pt x="813" y="1580"/>
                    <a:pt x="850" y="1554"/>
                    <a:pt x="888" y="1529"/>
                  </a:cubicBezTo>
                  <a:cubicBezTo>
                    <a:pt x="924" y="1505"/>
                    <a:pt x="1022" y="1487"/>
                    <a:pt x="1068" y="1473"/>
                  </a:cubicBezTo>
                  <a:cubicBezTo>
                    <a:pt x="1111" y="1444"/>
                    <a:pt x="1160" y="1432"/>
                    <a:pt x="1209" y="1416"/>
                  </a:cubicBezTo>
                  <a:cubicBezTo>
                    <a:pt x="1282" y="1392"/>
                    <a:pt x="1191" y="1422"/>
                    <a:pt x="1266" y="1397"/>
                  </a:cubicBezTo>
                  <a:cubicBezTo>
                    <a:pt x="1275" y="1394"/>
                    <a:pt x="1294" y="1388"/>
                    <a:pt x="1294" y="1388"/>
                  </a:cubicBezTo>
                  <a:cubicBezTo>
                    <a:pt x="1303" y="1382"/>
                    <a:pt x="1312" y="1374"/>
                    <a:pt x="1322" y="1369"/>
                  </a:cubicBezTo>
                  <a:cubicBezTo>
                    <a:pt x="1340" y="1361"/>
                    <a:pt x="1379" y="1350"/>
                    <a:pt x="1379" y="1350"/>
                  </a:cubicBezTo>
                  <a:cubicBezTo>
                    <a:pt x="1447" y="1304"/>
                    <a:pt x="1362" y="1357"/>
                    <a:pt x="1445" y="1322"/>
                  </a:cubicBezTo>
                  <a:cubicBezTo>
                    <a:pt x="1503" y="1298"/>
                    <a:pt x="1552" y="1269"/>
                    <a:pt x="1615" y="1246"/>
                  </a:cubicBezTo>
                  <a:cubicBezTo>
                    <a:pt x="1721" y="1207"/>
                    <a:pt x="1837" y="1195"/>
                    <a:pt x="1946" y="1161"/>
                  </a:cubicBezTo>
                  <a:cubicBezTo>
                    <a:pt x="1972" y="1144"/>
                    <a:pt x="2005" y="1140"/>
                    <a:pt x="2031" y="1123"/>
                  </a:cubicBezTo>
                  <a:cubicBezTo>
                    <a:pt x="2067" y="1098"/>
                    <a:pt x="2048" y="1107"/>
                    <a:pt x="2087" y="1095"/>
                  </a:cubicBezTo>
                  <a:cubicBezTo>
                    <a:pt x="2106" y="1082"/>
                    <a:pt x="2122" y="1064"/>
                    <a:pt x="2144" y="1057"/>
                  </a:cubicBezTo>
                  <a:cubicBezTo>
                    <a:pt x="2189" y="1042"/>
                    <a:pt x="2200" y="1041"/>
                    <a:pt x="2238" y="1019"/>
                  </a:cubicBezTo>
                  <a:cubicBezTo>
                    <a:pt x="2274" y="998"/>
                    <a:pt x="2329" y="971"/>
                    <a:pt x="2361" y="944"/>
                  </a:cubicBezTo>
                  <a:cubicBezTo>
                    <a:pt x="2429" y="887"/>
                    <a:pt x="2350" y="941"/>
                    <a:pt x="2418" y="897"/>
                  </a:cubicBezTo>
                  <a:cubicBezTo>
                    <a:pt x="2438" y="867"/>
                    <a:pt x="2465" y="844"/>
                    <a:pt x="2493" y="821"/>
                  </a:cubicBezTo>
                  <a:cubicBezTo>
                    <a:pt x="2514" y="804"/>
                    <a:pt x="2559" y="774"/>
                    <a:pt x="2559" y="774"/>
                  </a:cubicBezTo>
                  <a:cubicBezTo>
                    <a:pt x="2604" y="706"/>
                    <a:pt x="2575" y="722"/>
                    <a:pt x="2635" y="708"/>
                  </a:cubicBezTo>
                  <a:cubicBezTo>
                    <a:pt x="2648" y="702"/>
                    <a:pt x="2660" y="694"/>
                    <a:pt x="2673" y="689"/>
                  </a:cubicBezTo>
                  <a:cubicBezTo>
                    <a:pt x="2691" y="682"/>
                    <a:pt x="2729" y="670"/>
                    <a:pt x="2729" y="670"/>
                  </a:cubicBezTo>
                  <a:cubicBezTo>
                    <a:pt x="2748" y="657"/>
                    <a:pt x="2767" y="645"/>
                    <a:pt x="2786" y="632"/>
                  </a:cubicBezTo>
                  <a:cubicBezTo>
                    <a:pt x="2795" y="626"/>
                    <a:pt x="2814" y="613"/>
                    <a:pt x="2814" y="613"/>
                  </a:cubicBezTo>
                  <a:cubicBezTo>
                    <a:pt x="2827" y="594"/>
                    <a:pt x="2839" y="576"/>
                    <a:pt x="2852" y="557"/>
                  </a:cubicBezTo>
                  <a:cubicBezTo>
                    <a:pt x="2858" y="547"/>
                    <a:pt x="2865" y="538"/>
                    <a:pt x="2871" y="528"/>
                  </a:cubicBezTo>
                  <a:cubicBezTo>
                    <a:pt x="2877" y="519"/>
                    <a:pt x="2890" y="500"/>
                    <a:pt x="2890" y="500"/>
                  </a:cubicBezTo>
                  <a:cubicBezTo>
                    <a:pt x="2904" y="458"/>
                    <a:pt x="2917" y="383"/>
                    <a:pt x="2947" y="349"/>
                  </a:cubicBezTo>
                  <a:cubicBezTo>
                    <a:pt x="2965" y="329"/>
                    <a:pt x="3003" y="292"/>
                    <a:pt x="3003" y="292"/>
                  </a:cubicBezTo>
                  <a:cubicBezTo>
                    <a:pt x="3018" y="250"/>
                    <a:pt x="3032" y="261"/>
                    <a:pt x="3069" y="236"/>
                  </a:cubicBezTo>
                  <a:cubicBezTo>
                    <a:pt x="3082" y="217"/>
                    <a:pt x="3094" y="198"/>
                    <a:pt x="3107" y="179"/>
                  </a:cubicBezTo>
                  <a:cubicBezTo>
                    <a:pt x="3113" y="170"/>
                    <a:pt x="3126" y="151"/>
                    <a:pt x="3126" y="151"/>
                  </a:cubicBezTo>
                  <a:cubicBezTo>
                    <a:pt x="3141" y="103"/>
                    <a:pt x="3175" y="78"/>
                    <a:pt x="3202" y="37"/>
                  </a:cubicBezTo>
                  <a:cubicBezTo>
                    <a:pt x="3212" y="5"/>
                    <a:pt x="3204" y="16"/>
                    <a:pt x="3220" y="0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440" y="3120"/>
              <a:ext cx="36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440" y="912"/>
              <a:ext cx="0" cy="2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160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880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364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436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5088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4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440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440" y="9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2112" y="2640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2832" y="2352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3" name="AutoShape 19"/>
            <p:cNvSpPr>
              <a:spLocks noChangeArrowheads="1"/>
            </p:cNvSpPr>
            <p:nvPr/>
          </p:nvSpPr>
          <p:spPr bwMode="auto">
            <a:xfrm>
              <a:off x="3600" y="2064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4368" y="1392"/>
              <a:ext cx="96" cy="96"/>
            </a:xfrm>
            <a:prstGeom prst="flowChartConnector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25" name="AutoShape 21"/>
            <p:cNvSpPr>
              <a:spLocks noChangeArrowheads="1"/>
            </p:cNvSpPr>
            <p:nvPr/>
          </p:nvSpPr>
          <p:spPr bwMode="auto">
            <a:xfrm>
              <a:off x="2832" y="2496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" name="AutoShape 22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320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AutoShape 24"/>
            <p:cNvSpPr>
              <a:spLocks noChangeArrowheads="1"/>
            </p:cNvSpPr>
            <p:nvPr/>
          </p:nvSpPr>
          <p:spPr bwMode="auto">
            <a:xfrm>
              <a:off x="4320" y="206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600" y="249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832" y="2640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208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200" y="864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15</a:t>
              </a: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1200" y="1536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10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1200" y="2304"/>
              <a:ext cx="2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 5</a:t>
              </a: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1392" y="3216"/>
              <a:ext cx="40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b="1"/>
                <a:t>0            5             10             15            20            25 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891" y="1536"/>
              <a:ext cx="291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 dirty="0"/>
                <a:t>쥐의 체중 </a:t>
              </a:r>
              <a:r>
                <a:rPr lang="en-US" altLang="ko-KR" b="1" dirty="0"/>
                <a:t>(g)</a:t>
              </a: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2688" y="3391"/>
              <a:ext cx="97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b="1"/>
                <a:t>수유일수 </a:t>
              </a:r>
              <a:r>
                <a:rPr lang="en-US" altLang="ko-KR" b="1"/>
                <a:t>(</a:t>
              </a:r>
              <a:r>
                <a:rPr lang="ko-KR" altLang="en-US" b="1"/>
                <a:t>일</a:t>
              </a:r>
              <a:r>
                <a:rPr lang="en-US" altLang="ko-KR" b="1"/>
                <a:t>)</a:t>
              </a:r>
            </a:p>
          </p:txBody>
        </p:sp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2016" y="624"/>
              <a:ext cx="1938" cy="1343"/>
              <a:chOff x="1635" y="288"/>
              <a:chExt cx="2530" cy="1535"/>
            </a:xfrm>
          </p:grpSpPr>
          <p:pic>
            <p:nvPicPr>
              <p:cNvPr id="45" name="Picture 35" descr="HH01335_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16" y="384"/>
                <a:ext cx="949" cy="960"/>
              </a:xfrm>
              <a:prstGeom prst="rect">
                <a:avLst/>
              </a:prstGeom>
              <a:noFill/>
            </p:spPr>
          </p:pic>
          <p:pic>
            <p:nvPicPr>
              <p:cNvPr id="46" name="Picture 36" descr="IN00118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35" y="288"/>
                <a:ext cx="1245" cy="808"/>
              </a:xfrm>
              <a:prstGeom prst="rect">
                <a:avLst/>
              </a:prstGeom>
              <a:noFill/>
            </p:spPr>
          </p:pic>
          <p:grpSp>
            <p:nvGrpSpPr>
              <p:cNvPr id="47" name="Group 37"/>
              <p:cNvGrpSpPr>
                <a:grpSpLocks/>
              </p:cNvGrpSpPr>
              <p:nvPr/>
            </p:nvGrpSpPr>
            <p:grpSpPr bwMode="auto">
              <a:xfrm>
                <a:off x="1728" y="432"/>
                <a:ext cx="1860" cy="1391"/>
                <a:chOff x="1740" y="672"/>
                <a:chExt cx="2578" cy="2315"/>
              </a:xfrm>
            </p:grpSpPr>
            <p:grpSp>
              <p:nvGrpSpPr>
                <p:cNvPr id="48" name="Group 38"/>
                <p:cNvGrpSpPr>
                  <a:grpSpLocks/>
                </p:cNvGrpSpPr>
                <p:nvPr/>
              </p:nvGrpSpPr>
              <p:grpSpPr bwMode="auto">
                <a:xfrm>
                  <a:off x="2112" y="672"/>
                  <a:ext cx="2206" cy="1875"/>
                  <a:chOff x="2112" y="672"/>
                  <a:chExt cx="2206" cy="1875"/>
                </a:xfrm>
              </p:grpSpPr>
              <p:sp>
                <p:nvSpPr>
                  <p:cNvPr id="50" name="Freeform 39"/>
                  <p:cNvSpPr>
                    <a:spLocks/>
                  </p:cNvSpPr>
                  <p:nvPr/>
                </p:nvSpPr>
                <p:spPr bwMode="auto">
                  <a:xfrm>
                    <a:off x="2112" y="672"/>
                    <a:ext cx="2199" cy="1875"/>
                  </a:xfrm>
                  <a:custGeom>
                    <a:avLst/>
                    <a:gdLst/>
                    <a:ahLst/>
                    <a:cxnLst>
                      <a:cxn ang="0">
                        <a:pos x="1573" y="47"/>
                      </a:cxn>
                      <a:cxn ang="0">
                        <a:pos x="1717" y="155"/>
                      </a:cxn>
                      <a:cxn ang="0">
                        <a:pos x="1864" y="263"/>
                      </a:cxn>
                      <a:cxn ang="0">
                        <a:pos x="1994" y="364"/>
                      </a:cxn>
                      <a:cxn ang="0">
                        <a:pos x="2123" y="475"/>
                      </a:cxn>
                      <a:cxn ang="0">
                        <a:pos x="2192" y="580"/>
                      </a:cxn>
                      <a:cxn ang="0">
                        <a:pos x="2152" y="630"/>
                      </a:cxn>
                      <a:cxn ang="0">
                        <a:pos x="2087" y="648"/>
                      </a:cxn>
                      <a:cxn ang="0">
                        <a:pos x="2087" y="1533"/>
                      </a:cxn>
                      <a:cxn ang="0">
                        <a:pos x="2019" y="1623"/>
                      </a:cxn>
                      <a:cxn ang="0">
                        <a:pos x="1929" y="1638"/>
                      </a:cxn>
                      <a:cxn ang="0">
                        <a:pos x="1814" y="1652"/>
                      </a:cxn>
                      <a:cxn ang="0">
                        <a:pos x="1753" y="1670"/>
                      </a:cxn>
                      <a:cxn ang="0">
                        <a:pos x="1648" y="1684"/>
                      </a:cxn>
                      <a:cxn ang="0">
                        <a:pos x="1544" y="1699"/>
                      </a:cxn>
                      <a:cxn ang="0">
                        <a:pos x="1486" y="1713"/>
                      </a:cxn>
                      <a:cxn ang="0">
                        <a:pos x="1414" y="1724"/>
                      </a:cxn>
                      <a:cxn ang="0">
                        <a:pos x="1350" y="1724"/>
                      </a:cxn>
                      <a:cxn ang="0">
                        <a:pos x="1357" y="1753"/>
                      </a:cxn>
                      <a:cxn ang="0">
                        <a:pos x="1307" y="1778"/>
                      </a:cxn>
                      <a:cxn ang="0">
                        <a:pos x="1083" y="1781"/>
                      </a:cxn>
                      <a:cxn ang="0">
                        <a:pos x="1047" y="1817"/>
                      </a:cxn>
                      <a:cxn ang="0">
                        <a:pos x="979" y="1835"/>
                      </a:cxn>
                      <a:cxn ang="0">
                        <a:pos x="878" y="1817"/>
                      </a:cxn>
                      <a:cxn ang="0">
                        <a:pos x="828" y="1771"/>
                      </a:cxn>
                      <a:cxn ang="0">
                        <a:pos x="724" y="1763"/>
                      </a:cxn>
                      <a:cxn ang="0">
                        <a:pos x="623" y="1796"/>
                      </a:cxn>
                      <a:cxn ang="0">
                        <a:pos x="576" y="1857"/>
                      </a:cxn>
                      <a:cxn ang="0">
                        <a:pos x="504" y="1868"/>
                      </a:cxn>
                      <a:cxn ang="0">
                        <a:pos x="450" y="1853"/>
                      </a:cxn>
                      <a:cxn ang="0">
                        <a:pos x="414" y="1771"/>
                      </a:cxn>
                      <a:cxn ang="0">
                        <a:pos x="320" y="1774"/>
                      </a:cxn>
                      <a:cxn ang="0">
                        <a:pos x="231" y="1749"/>
                      </a:cxn>
                      <a:cxn ang="0">
                        <a:pos x="144" y="1706"/>
                      </a:cxn>
                      <a:cxn ang="0">
                        <a:pos x="76" y="1670"/>
                      </a:cxn>
                      <a:cxn ang="0">
                        <a:pos x="15" y="1627"/>
                      </a:cxn>
                      <a:cxn ang="0">
                        <a:pos x="4" y="1544"/>
                      </a:cxn>
                      <a:cxn ang="0">
                        <a:pos x="79" y="1454"/>
                      </a:cxn>
                      <a:cxn ang="0">
                        <a:pos x="148" y="1375"/>
                      </a:cxn>
                      <a:cxn ang="0">
                        <a:pos x="216" y="1234"/>
                      </a:cxn>
                      <a:cxn ang="0">
                        <a:pos x="267" y="1087"/>
                      </a:cxn>
                      <a:cxn ang="0">
                        <a:pos x="306" y="997"/>
                      </a:cxn>
                      <a:cxn ang="0">
                        <a:pos x="313" y="839"/>
                      </a:cxn>
                      <a:cxn ang="0">
                        <a:pos x="292" y="691"/>
                      </a:cxn>
                      <a:cxn ang="0">
                        <a:pos x="216" y="706"/>
                      </a:cxn>
                      <a:cxn ang="0">
                        <a:pos x="141" y="723"/>
                      </a:cxn>
                      <a:cxn ang="0">
                        <a:pos x="94" y="734"/>
                      </a:cxn>
                      <a:cxn ang="0">
                        <a:pos x="36" y="695"/>
                      </a:cxn>
                      <a:cxn ang="0">
                        <a:pos x="126" y="583"/>
                      </a:cxn>
                      <a:cxn ang="0">
                        <a:pos x="270" y="454"/>
                      </a:cxn>
                      <a:cxn ang="0">
                        <a:pos x="410" y="328"/>
                      </a:cxn>
                      <a:cxn ang="0">
                        <a:pos x="554" y="198"/>
                      </a:cxn>
                      <a:cxn ang="0">
                        <a:pos x="601" y="159"/>
                      </a:cxn>
                      <a:cxn ang="0">
                        <a:pos x="677" y="97"/>
                      </a:cxn>
                      <a:cxn ang="0">
                        <a:pos x="763" y="58"/>
                      </a:cxn>
                      <a:cxn ang="0">
                        <a:pos x="972" y="47"/>
                      </a:cxn>
                      <a:cxn ang="0">
                        <a:pos x="1127" y="33"/>
                      </a:cxn>
                      <a:cxn ang="0">
                        <a:pos x="1285" y="18"/>
                      </a:cxn>
                      <a:cxn ang="0">
                        <a:pos x="1443" y="7"/>
                      </a:cxn>
                      <a:cxn ang="0">
                        <a:pos x="1515" y="11"/>
                      </a:cxn>
                    </a:cxnLst>
                    <a:rect l="0" t="0" r="r" b="b"/>
                    <a:pathLst>
                      <a:path w="2199" h="1875">
                        <a:moveTo>
                          <a:pt x="1515" y="11"/>
                        </a:moveTo>
                        <a:lnTo>
                          <a:pt x="1522" y="11"/>
                        </a:lnTo>
                        <a:lnTo>
                          <a:pt x="1526" y="15"/>
                        </a:lnTo>
                        <a:lnTo>
                          <a:pt x="1526" y="18"/>
                        </a:lnTo>
                        <a:lnTo>
                          <a:pt x="1533" y="18"/>
                        </a:lnTo>
                        <a:lnTo>
                          <a:pt x="1555" y="33"/>
                        </a:lnTo>
                        <a:lnTo>
                          <a:pt x="1573" y="47"/>
                        </a:lnTo>
                        <a:lnTo>
                          <a:pt x="1594" y="65"/>
                        </a:lnTo>
                        <a:lnTo>
                          <a:pt x="1616" y="79"/>
                        </a:lnTo>
                        <a:lnTo>
                          <a:pt x="1634" y="94"/>
                        </a:lnTo>
                        <a:lnTo>
                          <a:pt x="1656" y="108"/>
                        </a:lnTo>
                        <a:lnTo>
                          <a:pt x="1677" y="126"/>
                        </a:lnTo>
                        <a:lnTo>
                          <a:pt x="1699" y="141"/>
                        </a:lnTo>
                        <a:lnTo>
                          <a:pt x="1717" y="155"/>
                        </a:lnTo>
                        <a:lnTo>
                          <a:pt x="1738" y="173"/>
                        </a:lnTo>
                        <a:lnTo>
                          <a:pt x="1760" y="187"/>
                        </a:lnTo>
                        <a:lnTo>
                          <a:pt x="1782" y="205"/>
                        </a:lnTo>
                        <a:lnTo>
                          <a:pt x="1800" y="220"/>
                        </a:lnTo>
                        <a:lnTo>
                          <a:pt x="1821" y="234"/>
                        </a:lnTo>
                        <a:lnTo>
                          <a:pt x="1843" y="248"/>
                        </a:lnTo>
                        <a:lnTo>
                          <a:pt x="1864" y="263"/>
                        </a:lnTo>
                        <a:lnTo>
                          <a:pt x="1882" y="277"/>
                        </a:lnTo>
                        <a:lnTo>
                          <a:pt x="1900" y="292"/>
                        </a:lnTo>
                        <a:lnTo>
                          <a:pt x="1922" y="310"/>
                        </a:lnTo>
                        <a:lnTo>
                          <a:pt x="1940" y="324"/>
                        </a:lnTo>
                        <a:lnTo>
                          <a:pt x="1958" y="338"/>
                        </a:lnTo>
                        <a:lnTo>
                          <a:pt x="1976" y="353"/>
                        </a:lnTo>
                        <a:lnTo>
                          <a:pt x="1994" y="364"/>
                        </a:lnTo>
                        <a:lnTo>
                          <a:pt x="2015" y="382"/>
                        </a:lnTo>
                        <a:lnTo>
                          <a:pt x="2033" y="396"/>
                        </a:lnTo>
                        <a:lnTo>
                          <a:pt x="2051" y="410"/>
                        </a:lnTo>
                        <a:lnTo>
                          <a:pt x="2069" y="425"/>
                        </a:lnTo>
                        <a:lnTo>
                          <a:pt x="2087" y="443"/>
                        </a:lnTo>
                        <a:lnTo>
                          <a:pt x="2105" y="457"/>
                        </a:lnTo>
                        <a:lnTo>
                          <a:pt x="2123" y="475"/>
                        </a:lnTo>
                        <a:lnTo>
                          <a:pt x="2141" y="490"/>
                        </a:lnTo>
                        <a:lnTo>
                          <a:pt x="2159" y="508"/>
                        </a:lnTo>
                        <a:lnTo>
                          <a:pt x="2199" y="544"/>
                        </a:lnTo>
                        <a:lnTo>
                          <a:pt x="2199" y="554"/>
                        </a:lnTo>
                        <a:lnTo>
                          <a:pt x="2195" y="562"/>
                        </a:lnTo>
                        <a:lnTo>
                          <a:pt x="2192" y="569"/>
                        </a:lnTo>
                        <a:lnTo>
                          <a:pt x="2192" y="580"/>
                        </a:lnTo>
                        <a:lnTo>
                          <a:pt x="2185" y="583"/>
                        </a:lnTo>
                        <a:lnTo>
                          <a:pt x="2181" y="594"/>
                        </a:lnTo>
                        <a:lnTo>
                          <a:pt x="2174" y="601"/>
                        </a:lnTo>
                        <a:lnTo>
                          <a:pt x="2170" y="608"/>
                        </a:lnTo>
                        <a:lnTo>
                          <a:pt x="2167" y="619"/>
                        </a:lnTo>
                        <a:lnTo>
                          <a:pt x="2159" y="623"/>
                        </a:lnTo>
                        <a:lnTo>
                          <a:pt x="2152" y="630"/>
                        </a:lnTo>
                        <a:lnTo>
                          <a:pt x="2141" y="634"/>
                        </a:lnTo>
                        <a:lnTo>
                          <a:pt x="2120" y="634"/>
                        </a:lnTo>
                        <a:lnTo>
                          <a:pt x="2113" y="637"/>
                        </a:lnTo>
                        <a:lnTo>
                          <a:pt x="2105" y="637"/>
                        </a:lnTo>
                        <a:lnTo>
                          <a:pt x="2098" y="641"/>
                        </a:lnTo>
                        <a:lnTo>
                          <a:pt x="2095" y="644"/>
                        </a:lnTo>
                        <a:lnTo>
                          <a:pt x="2087" y="648"/>
                        </a:lnTo>
                        <a:lnTo>
                          <a:pt x="2087" y="1130"/>
                        </a:lnTo>
                        <a:lnTo>
                          <a:pt x="2084" y="1285"/>
                        </a:lnTo>
                        <a:lnTo>
                          <a:pt x="2087" y="1303"/>
                        </a:lnTo>
                        <a:lnTo>
                          <a:pt x="2087" y="1339"/>
                        </a:lnTo>
                        <a:lnTo>
                          <a:pt x="2084" y="1357"/>
                        </a:lnTo>
                        <a:lnTo>
                          <a:pt x="2087" y="1418"/>
                        </a:lnTo>
                        <a:lnTo>
                          <a:pt x="2087" y="1533"/>
                        </a:lnTo>
                        <a:lnTo>
                          <a:pt x="2084" y="1594"/>
                        </a:lnTo>
                        <a:lnTo>
                          <a:pt x="2073" y="1598"/>
                        </a:lnTo>
                        <a:lnTo>
                          <a:pt x="2066" y="1605"/>
                        </a:lnTo>
                        <a:lnTo>
                          <a:pt x="2051" y="1612"/>
                        </a:lnTo>
                        <a:lnTo>
                          <a:pt x="2041" y="1616"/>
                        </a:lnTo>
                        <a:lnTo>
                          <a:pt x="2030" y="1620"/>
                        </a:lnTo>
                        <a:lnTo>
                          <a:pt x="2019" y="1623"/>
                        </a:lnTo>
                        <a:lnTo>
                          <a:pt x="2005" y="1627"/>
                        </a:lnTo>
                        <a:lnTo>
                          <a:pt x="1990" y="1627"/>
                        </a:lnTo>
                        <a:lnTo>
                          <a:pt x="1979" y="1630"/>
                        </a:lnTo>
                        <a:lnTo>
                          <a:pt x="1965" y="1630"/>
                        </a:lnTo>
                        <a:lnTo>
                          <a:pt x="1954" y="1634"/>
                        </a:lnTo>
                        <a:lnTo>
                          <a:pt x="1940" y="1634"/>
                        </a:lnTo>
                        <a:lnTo>
                          <a:pt x="1929" y="1638"/>
                        </a:lnTo>
                        <a:lnTo>
                          <a:pt x="1915" y="1638"/>
                        </a:lnTo>
                        <a:lnTo>
                          <a:pt x="1900" y="1641"/>
                        </a:lnTo>
                        <a:lnTo>
                          <a:pt x="1890" y="1645"/>
                        </a:lnTo>
                        <a:lnTo>
                          <a:pt x="1882" y="1648"/>
                        </a:lnTo>
                        <a:lnTo>
                          <a:pt x="1857" y="1648"/>
                        </a:lnTo>
                        <a:lnTo>
                          <a:pt x="1850" y="1652"/>
                        </a:lnTo>
                        <a:lnTo>
                          <a:pt x="1814" y="1652"/>
                        </a:lnTo>
                        <a:lnTo>
                          <a:pt x="1810" y="1656"/>
                        </a:lnTo>
                        <a:lnTo>
                          <a:pt x="1803" y="1656"/>
                        </a:lnTo>
                        <a:lnTo>
                          <a:pt x="1796" y="1659"/>
                        </a:lnTo>
                        <a:lnTo>
                          <a:pt x="1789" y="1659"/>
                        </a:lnTo>
                        <a:lnTo>
                          <a:pt x="1782" y="1663"/>
                        </a:lnTo>
                        <a:lnTo>
                          <a:pt x="1767" y="1666"/>
                        </a:lnTo>
                        <a:lnTo>
                          <a:pt x="1753" y="1670"/>
                        </a:lnTo>
                        <a:lnTo>
                          <a:pt x="1738" y="1670"/>
                        </a:lnTo>
                        <a:lnTo>
                          <a:pt x="1724" y="1673"/>
                        </a:lnTo>
                        <a:lnTo>
                          <a:pt x="1710" y="1677"/>
                        </a:lnTo>
                        <a:lnTo>
                          <a:pt x="1692" y="1677"/>
                        </a:lnTo>
                        <a:lnTo>
                          <a:pt x="1677" y="1681"/>
                        </a:lnTo>
                        <a:lnTo>
                          <a:pt x="1663" y="1681"/>
                        </a:lnTo>
                        <a:lnTo>
                          <a:pt x="1648" y="1684"/>
                        </a:lnTo>
                        <a:lnTo>
                          <a:pt x="1634" y="1688"/>
                        </a:lnTo>
                        <a:lnTo>
                          <a:pt x="1620" y="1688"/>
                        </a:lnTo>
                        <a:lnTo>
                          <a:pt x="1602" y="1691"/>
                        </a:lnTo>
                        <a:lnTo>
                          <a:pt x="1587" y="1691"/>
                        </a:lnTo>
                        <a:lnTo>
                          <a:pt x="1573" y="1695"/>
                        </a:lnTo>
                        <a:lnTo>
                          <a:pt x="1558" y="1699"/>
                        </a:lnTo>
                        <a:lnTo>
                          <a:pt x="1544" y="1699"/>
                        </a:lnTo>
                        <a:lnTo>
                          <a:pt x="1537" y="1702"/>
                        </a:lnTo>
                        <a:lnTo>
                          <a:pt x="1530" y="1702"/>
                        </a:lnTo>
                        <a:lnTo>
                          <a:pt x="1522" y="1706"/>
                        </a:lnTo>
                        <a:lnTo>
                          <a:pt x="1508" y="1706"/>
                        </a:lnTo>
                        <a:lnTo>
                          <a:pt x="1501" y="1709"/>
                        </a:lnTo>
                        <a:lnTo>
                          <a:pt x="1494" y="1709"/>
                        </a:lnTo>
                        <a:lnTo>
                          <a:pt x="1486" y="1713"/>
                        </a:lnTo>
                        <a:lnTo>
                          <a:pt x="1472" y="1713"/>
                        </a:lnTo>
                        <a:lnTo>
                          <a:pt x="1465" y="1717"/>
                        </a:lnTo>
                        <a:lnTo>
                          <a:pt x="1454" y="1717"/>
                        </a:lnTo>
                        <a:lnTo>
                          <a:pt x="1450" y="1720"/>
                        </a:lnTo>
                        <a:lnTo>
                          <a:pt x="1440" y="1720"/>
                        </a:lnTo>
                        <a:lnTo>
                          <a:pt x="1436" y="1724"/>
                        </a:lnTo>
                        <a:lnTo>
                          <a:pt x="1414" y="1724"/>
                        </a:lnTo>
                        <a:lnTo>
                          <a:pt x="1407" y="1720"/>
                        </a:lnTo>
                        <a:lnTo>
                          <a:pt x="1364" y="1720"/>
                        </a:lnTo>
                        <a:lnTo>
                          <a:pt x="1353" y="1717"/>
                        </a:lnTo>
                        <a:lnTo>
                          <a:pt x="1339" y="1717"/>
                        </a:lnTo>
                        <a:lnTo>
                          <a:pt x="1339" y="1720"/>
                        </a:lnTo>
                        <a:lnTo>
                          <a:pt x="1346" y="1720"/>
                        </a:lnTo>
                        <a:lnTo>
                          <a:pt x="1350" y="1724"/>
                        </a:lnTo>
                        <a:lnTo>
                          <a:pt x="1353" y="1724"/>
                        </a:lnTo>
                        <a:lnTo>
                          <a:pt x="1357" y="1727"/>
                        </a:lnTo>
                        <a:lnTo>
                          <a:pt x="1357" y="1731"/>
                        </a:lnTo>
                        <a:lnTo>
                          <a:pt x="1361" y="1731"/>
                        </a:lnTo>
                        <a:lnTo>
                          <a:pt x="1364" y="1735"/>
                        </a:lnTo>
                        <a:lnTo>
                          <a:pt x="1364" y="1745"/>
                        </a:lnTo>
                        <a:lnTo>
                          <a:pt x="1357" y="1753"/>
                        </a:lnTo>
                        <a:lnTo>
                          <a:pt x="1357" y="1756"/>
                        </a:lnTo>
                        <a:lnTo>
                          <a:pt x="1350" y="1760"/>
                        </a:lnTo>
                        <a:lnTo>
                          <a:pt x="1343" y="1767"/>
                        </a:lnTo>
                        <a:lnTo>
                          <a:pt x="1335" y="1771"/>
                        </a:lnTo>
                        <a:lnTo>
                          <a:pt x="1325" y="1771"/>
                        </a:lnTo>
                        <a:lnTo>
                          <a:pt x="1314" y="1774"/>
                        </a:lnTo>
                        <a:lnTo>
                          <a:pt x="1307" y="1778"/>
                        </a:lnTo>
                        <a:lnTo>
                          <a:pt x="1296" y="1785"/>
                        </a:lnTo>
                        <a:lnTo>
                          <a:pt x="1289" y="1785"/>
                        </a:lnTo>
                        <a:lnTo>
                          <a:pt x="1278" y="1789"/>
                        </a:lnTo>
                        <a:lnTo>
                          <a:pt x="1148" y="1789"/>
                        </a:lnTo>
                        <a:lnTo>
                          <a:pt x="1137" y="1785"/>
                        </a:lnTo>
                        <a:lnTo>
                          <a:pt x="1098" y="1785"/>
                        </a:lnTo>
                        <a:lnTo>
                          <a:pt x="1083" y="1781"/>
                        </a:lnTo>
                        <a:lnTo>
                          <a:pt x="1058" y="1781"/>
                        </a:lnTo>
                        <a:lnTo>
                          <a:pt x="1058" y="1785"/>
                        </a:lnTo>
                        <a:lnTo>
                          <a:pt x="1055" y="1792"/>
                        </a:lnTo>
                        <a:lnTo>
                          <a:pt x="1055" y="1799"/>
                        </a:lnTo>
                        <a:lnTo>
                          <a:pt x="1051" y="1807"/>
                        </a:lnTo>
                        <a:lnTo>
                          <a:pt x="1051" y="1814"/>
                        </a:lnTo>
                        <a:lnTo>
                          <a:pt x="1047" y="1817"/>
                        </a:lnTo>
                        <a:lnTo>
                          <a:pt x="1040" y="1821"/>
                        </a:lnTo>
                        <a:lnTo>
                          <a:pt x="1037" y="1825"/>
                        </a:lnTo>
                        <a:lnTo>
                          <a:pt x="1026" y="1828"/>
                        </a:lnTo>
                        <a:lnTo>
                          <a:pt x="1015" y="1832"/>
                        </a:lnTo>
                        <a:lnTo>
                          <a:pt x="1001" y="1832"/>
                        </a:lnTo>
                        <a:lnTo>
                          <a:pt x="990" y="1835"/>
                        </a:lnTo>
                        <a:lnTo>
                          <a:pt x="979" y="1835"/>
                        </a:lnTo>
                        <a:lnTo>
                          <a:pt x="968" y="1839"/>
                        </a:lnTo>
                        <a:lnTo>
                          <a:pt x="932" y="1839"/>
                        </a:lnTo>
                        <a:lnTo>
                          <a:pt x="921" y="1835"/>
                        </a:lnTo>
                        <a:lnTo>
                          <a:pt x="911" y="1835"/>
                        </a:lnTo>
                        <a:lnTo>
                          <a:pt x="900" y="1832"/>
                        </a:lnTo>
                        <a:lnTo>
                          <a:pt x="889" y="1825"/>
                        </a:lnTo>
                        <a:lnTo>
                          <a:pt x="878" y="1817"/>
                        </a:lnTo>
                        <a:lnTo>
                          <a:pt x="860" y="1799"/>
                        </a:lnTo>
                        <a:lnTo>
                          <a:pt x="860" y="1792"/>
                        </a:lnTo>
                        <a:lnTo>
                          <a:pt x="853" y="1789"/>
                        </a:lnTo>
                        <a:lnTo>
                          <a:pt x="849" y="1781"/>
                        </a:lnTo>
                        <a:lnTo>
                          <a:pt x="846" y="1774"/>
                        </a:lnTo>
                        <a:lnTo>
                          <a:pt x="839" y="1771"/>
                        </a:lnTo>
                        <a:lnTo>
                          <a:pt x="828" y="1771"/>
                        </a:lnTo>
                        <a:lnTo>
                          <a:pt x="821" y="1774"/>
                        </a:lnTo>
                        <a:lnTo>
                          <a:pt x="803" y="1774"/>
                        </a:lnTo>
                        <a:lnTo>
                          <a:pt x="792" y="1771"/>
                        </a:lnTo>
                        <a:lnTo>
                          <a:pt x="770" y="1771"/>
                        </a:lnTo>
                        <a:lnTo>
                          <a:pt x="763" y="1767"/>
                        </a:lnTo>
                        <a:lnTo>
                          <a:pt x="731" y="1767"/>
                        </a:lnTo>
                        <a:lnTo>
                          <a:pt x="724" y="1763"/>
                        </a:lnTo>
                        <a:lnTo>
                          <a:pt x="698" y="1763"/>
                        </a:lnTo>
                        <a:lnTo>
                          <a:pt x="691" y="1767"/>
                        </a:lnTo>
                        <a:lnTo>
                          <a:pt x="673" y="1767"/>
                        </a:lnTo>
                        <a:lnTo>
                          <a:pt x="666" y="1771"/>
                        </a:lnTo>
                        <a:lnTo>
                          <a:pt x="641" y="1771"/>
                        </a:lnTo>
                        <a:lnTo>
                          <a:pt x="637" y="1781"/>
                        </a:lnTo>
                        <a:lnTo>
                          <a:pt x="623" y="1796"/>
                        </a:lnTo>
                        <a:lnTo>
                          <a:pt x="619" y="1803"/>
                        </a:lnTo>
                        <a:lnTo>
                          <a:pt x="616" y="1814"/>
                        </a:lnTo>
                        <a:lnTo>
                          <a:pt x="608" y="1821"/>
                        </a:lnTo>
                        <a:lnTo>
                          <a:pt x="601" y="1832"/>
                        </a:lnTo>
                        <a:lnTo>
                          <a:pt x="598" y="1839"/>
                        </a:lnTo>
                        <a:lnTo>
                          <a:pt x="583" y="1853"/>
                        </a:lnTo>
                        <a:lnTo>
                          <a:pt x="576" y="1857"/>
                        </a:lnTo>
                        <a:lnTo>
                          <a:pt x="565" y="1861"/>
                        </a:lnTo>
                        <a:lnTo>
                          <a:pt x="558" y="1864"/>
                        </a:lnTo>
                        <a:lnTo>
                          <a:pt x="547" y="1868"/>
                        </a:lnTo>
                        <a:lnTo>
                          <a:pt x="536" y="1864"/>
                        </a:lnTo>
                        <a:lnTo>
                          <a:pt x="518" y="1864"/>
                        </a:lnTo>
                        <a:lnTo>
                          <a:pt x="511" y="1868"/>
                        </a:lnTo>
                        <a:lnTo>
                          <a:pt x="504" y="1868"/>
                        </a:lnTo>
                        <a:lnTo>
                          <a:pt x="497" y="1871"/>
                        </a:lnTo>
                        <a:lnTo>
                          <a:pt x="490" y="1871"/>
                        </a:lnTo>
                        <a:lnTo>
                          <a:pt x="482" y="1875"/>
                        </a:lnTo>
                        <a:lnTo>
                          <a:pt x="472" y="1871"/>
                        </a:lnTo>
                        <a:lnTo>
                          <a:pt x="464" y="1871"/>
                        </a:lnTo>
                        <a:lnTo>
                          <a:pt x="457" y="1861"/>
                        </a:lnTo>
                        <a:lnTo>
                          <a:pt x="450" y="1853"/>
                        </a:lnTo>
                        <a:lnTo>
                          <a:pt x="443" y="1850"/>
                        </a:lnTo>
                        <a:lnTo>
                          <a:pt x="436" y="1843"/>
                        </a:lnTo>
                        <a:lnTo>
                          <a:pt x="425" y="1835"/>
                        </a:lnTo>
                        <a:lnTo>
                          <a:pt x="421" y="1832"/>
                        </a:lnTo>
                        <a:lnTo>
                          <a:pt x="414" y="1821"/>
                        </a:lnTo>
                        <a:lnTo>
                          <a:pt x="410" y="1810"/>
                        </a:lnTo>
                        <a:lnTo>
                          <a:pt x="414" y="1771"/>
                        </a:lnTo>
                        <a:lnTo>
                          <a:pt x="407" y="1771"/>
                        </a:lnTo>
                        <a:lnTo>
                          <a:pt x="403" y="1774"/>
                        </a:lnTo>
                        <a:lnTo>
                          <a:pt x="382" y="1774"/>
                        </a:lnTo>
                        <a:lnTo>
                          <a:pt x="378" y="1778"/>
                        </a:lnTo>
                        <a:lnTo>
                          <a:pt x="331" y="1778"/>
                        </a:lnTo>
                        <a:lnTo>
                          <a:pt x="324" y="1774"/>
                        </a:lnTo>
                        <a:lnTo>
                          <a:pt x="320" y="1774"/>
                        </a:lnTo>
                        <a:lnTo>
                          <a:pt x="313" y="1771"/>
                        </a:lnTo>
                        <a:lnTo>
                          <a:pt x="299" y="1767"/>
                        </a:lnTo>
                        <a:lnTo>
                          <a:pt x="284" y="1767"/>
                        </a:lnTo>
                        <a:lnTo>
                          <a:pt x="270" y="1763"/>
                        </a:lnTo>
                        <a:lnTo>
                          <a:pt x="259" y="1756"/>
                        </a:lnTo>
                        <a:lnTo>
                          <a:pt x="245" y="1753"/>
                        </a:lnTo>
                        <a:lnTo>
                          <a:pt x="231" y="1749"/>
                        </a:lnTo>
                        <a:lnTo>
                          <a:pt x="220" y="1742"/>
                        </a:lnTo>
                        <a:lnTo>
                          <a:pt x="205" y="1735"/>
                        </a:lnTo>
                        <a:lnTo>
                          <a:pt x="195" y="1731"/>
                        </a:lnTo>
                        <a:lnTo>
                          <a:pt x="184" y="1724"/>
                        </a:lnTo>
                        <a:lnTo>
                          <a:pt x="169" y="1717"/>
                        </a:lnTo>
                        <a:lnTo>
                          <a:pt x="159" y="1709"/>
                        </a:lnTo>
                        <a:lnTo>
                          <a:pt x="144" y="1706"/>
                        </a:lnTo>
                        <a:lnTo>
                          <a:pt x="130" y="1699"/>
                        </a:lnTo>
                        <a:lnTo>
                          <a:pt x="119" y="1695"/>
                        </a:lnTo>
                        <a:lnTo>
                          <a:pt x="105" y="1691"/>
                        </a:lnTo>
                        <a:lnTo>
                          <a:pt x="101" y="1684"/>
                        </a:lnTo>
                        <a:lnTo>
                          <a:pt x="90" y="1681"/>
                        </a:lnTo>
                        <a:lnTo>
                          <a:pt x="83" y="1673"/>
                        </a:lnTo>
                        <a:lnTo>
                          <a:pt x="76" y="1670"/>
                        </a:lnTo>
                        <a:lnTo>
                          <a:pt x="69" y="1666"/>
                        </a:lnTo>
                        <a:lnTo>
                          <a:pt x="58" y="1659"/>
                        </a:lnTo>
                        <a:lnTo>
                          <a:pt x="51" y="1656"/>
                        </a:lnTo>
                        <a:lnTo>
                          <a:pt x="43" y="1652"/>
                        </a:lnTo>
                        <a:lnTo>
                          <a:pt x="29" y="1638"/>
                        </a:lnTo>
                        <a:lnTo>
                          <a:pt x="22" y="1634"/>
                        </a:lnTo>
                        <a:lnTo>
                          <a:pt x="15" y="1627"/>
                        </a:lnTo>
                        <a:lnTo>
                          <a:pt x="11" y="1616"/>
                        </a:lnTo>
                        <a:lnTo>
                          <a:pt x="7" y="1609"/>
                        </a:lnTo>
                        <a:lnTo>
                          <a:pt x="4" y="1602"/>
                        </a:lnTo>
                        <a:lnTo>
                          <a:pt x="4" y="1591"/>
                        </a:lnTo>
                        <a:lnTo>
                          <a:pt x="0" y="1576"/>
                        </a:lnTo>
                        <a:lnTo>
                          <a:pt x="0" y="1555"/>
                        </a:lnTo>
                        <a:lnTo>
                          <a:pt x="4" y="1544"/>
                        </a:lnTo>
                        <a:lnTo>
                          <a:pt x="7" y="1533"/>
                        </a:lnTo>
                        <a:lnTo>
                          <a:pt x="15" y="1522"/>
                        </a:lnTo>
                        <a:lnTo>
                          <a:pt x="22" y="1512"/>
                        </a:lnTo>
                        <a:lnTo>
                          <a:pt x="29" y="1504"/>
                        </a:lnTo>
                        <a:lnTo>
                          <a:pt x="36" y="1494"/>
                        </a:lnTo>
                        <a:lnTo>
                          <a:pt x="47" y="1486"/>
                        </a:lnTo>
                        <a:lnTo>
                          <a:pt x="79" y="1454"/>
                        </a:lnTo>
                        <a:lnTo>
                          <a:pt x="87" y="1443"/>
                        </a:lnTo>
                        <a:lnTo>
                          <a:pt x="94" y="1436"/>
                        </a:lnTo>
                        <a:lnTo>
                          <a:pt x="108" y="1425"/>
                        </a:lnTo>
                        <a:lnTo>
                          <a:pt x="119" y="1414"/>
                        </a:lnTo>
                        <a:lnTo>
                          <a:pt x="130" y="1400"/>
                        </a:lnTo>
                        <a:lnTo>
                          <a:pt x="141" y="1389"/>
                        </a:lnTo>
                        <a:lnTo>
                          <a:pt x="148" y="1375"/>
                        </a:lnTo>
                        <a:lnTo>
                          <a:pt x="159" y="1360"/>
                        </a:lnTo>
                        <a:lnTo>
                          <a:pt x="166" y="1346"/>
                        </a:lnTo>
                        <a:lnTo>
                          <a:pt x="169" y="1332"/>
                        </a:lnTo>
                        <a:lnTo>
                          <a:pt x="184" y="1310"/>
                        </a:lnTo>
                        <a:lnTo>
                          <a:pt x="198" y="1285"/>
                        </a:lnTo>
                        <a:lnTo>
                          <a:pt x="205" y="1260"/>
                        </a:lnTo>
                        <a:lnTo>
                          <a:pt x="216" y="1234"/>
                        </a:lnTo>
                        <a:lnTo>
                          <a:pt x="223" y="1206"/>
                        </a:lnTo>
                        <a:lnTo>
                          <a:pt x="234" y="1181"/>
                        </a:lnTo>
                        <a:lnTo>
                          <a:pt x="241" y="1155"/>
                        </a:lnTo>
                        <a:lnTo>
                          <a:pt x="252" y="1130"/>
                        </a:lnTo>
                        <a:lnTo>
                          <a:pt x="256" y="1116"/>
                        </a:lnTo>
                        <a:lnTo>
                          <a:pt x="263" y="1101"/>
                        </a:lnTo>
                        <a:lnTo>
                          <a:pt x="267" y="1087"/>
                        </a:lnTo>
                        <a:lnTo>
                          <a:pt x="274" y="1073"/>
                        </a:lnTo>
                        <a:lnTo>
                          <a:pt x="277" y="1058"/>
                        </a:lnTo>
                        <a:lnTo>
                          <a:pt x="284" y="1047"/>
                        </a:lnTo>
                        <a:lnTo>
                          <a:pt x="288" y="1033"/>
                        </a:lnTo>
                        <a:lnTo>
                          <a:pt x="295" y="1019"/>
                        </a:lnTo>
                        <a:lnTo>
                          <a:pt x="302" y="1008"/>
                        </a:lnTo>
                        <a:lnTo>
                          <a:pt x="306" y="997"/>
                        </a:lnTo>
                        <a:lnTo>
                          <a:pt x="310" y="986"/>
                        </a:lnTo>
                        <a:lnTo>
                          <a:pt x="310" y="961"/>
                        </a:lnTo>
                        <a:lnTo>
                          <a:pt x="313" y="947"/>
                        </a:lnTo>
                        <a:lnTo>
                          <a:pt x="313" y="936"/>
                        </a:lnTo>
                        <a:lnTo>
                          <a:pt x="317" y="925"/>
                        </a:lnTo>
                        <a:lnTo>
                          <a:pt x="317" y="882"/>
                        </a:lnTo>
                        <a:lnTo>
                          <a:pt x="313" y="839"/>
                        </a:lnTo>
                        <a:lnTo>
                          <a:pt x="310" y="795"/>
                        </a:lnTo>
                        <a:lnTo>
                          <a:pt x="310" y="756"/>
                        </a:lnTo>
                        <a:lnTo>
                          <a:pt x="306" y="738"/>
                        </a:lnTo>
                        <a:lnTo>
                          <a:pt x="306" y="720"/>
                        </a:lnTo>
                        <a:lnTo>
                          <a:pt x="302" y="702"/>
                        </a:lnTo>
                        <a:lnTo>
                          <a:pt x="302" y="688"/>
                        </a:lnTo>
                        <a:lnTo>
                          <a:pt x="292" y="691"/>
                        </a:lnTo>
                        <a:lnTo>
                          <a:pt x="281" y="695"/>
                        </a:lnTo>
                        <a:lnTo>
                          <a:pt x="267" y="695"/>
                        </a:lnTo>
                        <a:lnTo>
                          <a:pt x="259" y="698"/>
                        </a:lnTo>
                        <a:lnTo>
                          <a:pt x="249" y="702"/>
                        </a:lnTo>
                        <a:lnTo>
                          <a:pt x="238" y="702"/>
                        </a:lnTo>
                        <a:lnTo>
                          <a:pt x="227" y="706"/>
                        </a:lnTo>
                        <a:lnTo>
                          <a:pt x="216" y="706"/>
                        </a:lnTo>
                        <a:lnTo>
                          <a:pt x="205" y="709"/>
                        </a:lnTo>
                        <a:lnTo>
                          <a:pt x="195" y="713"/>
                        </a:lnTo>
                        <a:lnTo>
                          <a:pt x="184" y="713"/>
                        </a:lnTo>
                        <a:lnTo>
                          <a:pt x="173" y="716"/>
                        </a:lnTo>
                        <a:lnTo>
                          <a:pt x="162" y="720"/>
                        </a:lnTo>
                        <a:lnTo>
                          <a:pt x="151" y="720"/>
                        </a:lnTo>
                        <a:lnTo>
                          <a:pt x="141" y="723"/>
                        </a:lnTo>
                        <a:lnTo>
                          <a:pt x="130" y="727"/>
                        </a:lnTo>
                        <a:lnTo>
                          <a:pt x="126" y="731"/>
                        </a:lnTo>
                        <a:lnTo>
                          <a:pt x="119" y="734"/>
                        </a:lnTo>
                        <a:lnTo>
                          <a:pt x="115" y="734"/>
                        </a:lnTo>
                        <a:lnTo>
                          <a:pt x="108" y="738"/>
                        </a:lnTo>
                        <a:lnTo>
                          <a:pt x="97" y="738"/>
                        </a:lnTo>
                        <a:lnTo>
                          <a:pt x="94" y="734"/>
                        </a:lnTo>
                        <a:lnTo>
                          <a:pt x="87" y="734"/>
                        </a:lnTo>
                        <a:lnTo>
                          <a:pt x="79" y="731"/>
                        </a:lnTo>
                        <a:lnTo>
                          <a:pt x="72" y="723"/>
                        </a:lnTo>
                        <a:lnTo>
                          <a:pt x="65" y="720"/>
                        </a:lnTo>
                        <a:lnTo>
                          <a:pt x="51" y="706"/>
                        </a:lnTo>
                        <a:lnTo>
                          <a:pt x="43" y="702"/>
                        </a:lnTo>
                        <a:lnTo>
                          <a:pt x="36" y="695"/>
                        </a:lnTo>
                        <a:lnTo>
                          <a:pt x="29" y="691"/>
                        </a:lnTo>
                        <a:lnTo>
                          <a:pt x="29" y="680"/>
                        </a:lnTo>
                        <a:lnTo>
                          <a:pt x="47" y="662"/>
                        </a:lnTo>
                        <a:lnTo>
                          <a:pt x="65" y="641"/>
                        </a:lnTo>
                        <a:lnTo>
                          <a:pt x="87" y="623"/>
                        </a:lnTo>
                        <a:lnTo>
                          <a:pt x="105" y="601"/>
                        </a:lnTo>
                        <a:lnTo>
                          <a:pt x="126" y="583"/>
                        </a:lnTo>
                        <a:lnTo>
                          <a:pt x="144" y="562"/>
                        </a:lnTo>
                        <a:lnTo>
                          <a:pt x="166" y="544"/>
                        </a:lnTo>
                        <a:lnTo>
                          <a:pt x="184" y="526"/>
                        </a:lnTo>
                        <a:lnTo>
                          <a:pt x="205" y="508"/>
                        </a:lnTo>
                        <a:lnTo>
                          <a:pt x="227" y="490"/>
                        </a:lnTo>
                        <a:lnTo>
                          <a:pt x="249" y="472"/>
                        </a:lnTo>
                        <a:lnTo>
                          <a:pt x="270" y="454"/>
                        </a:lnTo>
                        <a:lnTo>
                          <a:pt x="292" y="432"/>
                        </a:lnTo>
                        <a:lnTo>
                          <a:pt x="310" y="418"/>
                        </a:lnTo>
                        <a:lnTo>
                          <a:pt x="331" y="396"/>
                        </a:lnTo>
                        <a:lnTo>
                          <a:pt x="353" y="382"/>
                        </a:lnTo>
                        <a:lnTo>
                          <a:pt x="385" y="349"/>
                        </a:lnTo>
                        <a:lnTo>
                          <a:pt x="400" y="342"/>
                        </a:lnTo>
                        <a:lnTo>
                          <a:pt x="410" y="328"/>
                        </a:lnTo>
                        <a:lnTo>
                          <a:pt x="421" y="320"/>
                        </a:lnTo>
                        <a:lnTo>
                          <a:pt x="443" y="299"/>
                        </a:lnTo>
                        <a:lnTo>
                          <a:pt x="457" y="288"/>
                        </a:lnTo>
                        <a:lnTo>
                          <a:pt x="522" y="223"/>
                        </a:lnTo>
                        <a:lnTo>
                          <a:pt x="536" y="213"/>
                        </a:lnTo>
                        <a:lnTo>
                          <a:pt x="540" y="213"/>
                        </a:lnTo>
                        <a:lnTo>
                          <a:pt x="554" y="198"/>
                        </a:lnTo>
                        <a:lnTo>
                          <a:pt x="562" y="195"/>
                        </a:lnTo>
                        <a:lnTo>
                          <a:pt x="565" y="187"/>
                        </a:lnTo>
                        <a:lnTo>
                          <a:pt x="572" y="180"/>
                        </a:lnTo>
                        <a:lnTo>
                          <a:pt x="583" y="177"/>
                        </a:lnTo>
                        <a:lnTo>
                          <a:pt x="587" y="169"/>
                        </a:lnTo>
                        <a:lnTo>
                          <a:pt x="594" y="166"/>
                        </a:lnTo>
                        <a:lnTo>
                          <a:pt x="601" y="159"/>
                        </a:lnTo>
                        <a:lnTo>
                          <a:pt x="608" y="155"/>
                        </a:lnTo>
                        <a:lnTo>
                          <a:pt x="641" y="123"/>
                        </a:lnTo>
                        <a:lnTo>
                          <a:pt x="644" y="115"/>
                        </a:lnTo>
                        <a:lnTo>
                          <a:pt x="652" y="108"/>
                        </a:lnTo>
                        <a:lnTo>
                          <a:pt x="659" y="105"/>
                        </a:lnTo>
                        <a:lnTo>
                          <a:pt x="666" y="101"/>
                        </a:lnTo>
                        <a:lnTo>
                          <a:pt x="677" y="97"/>
                        </a:lnTo>
                        <a:lnTo>
                          <a:pt x="680" y="90"/>
                        </a:lnTo>
                        <a:lnTo>
                          <a:pt x="688" y="87"/>
                        </a:lnTo>
                        <a:lnTo>
                          <a:pt x="688" y="65"/>
                        </a:lnTo>
                        <a:lnTo>
                          <a:pt x="713" y="65"/>
                        </a:lnTo>
                        <a:lnTo>
                          <a:pt x="727" y="61"/>
                        </a:lnTo>
                        <a:lnTo>
                          <a:pt x="752" y="61"/>
                        </a:lnTo>
                        <a:lnTo>
                          <a:pt x="763" y="58"/>
                        </a:lnTo>
                        <a:lnTo>
                          <a:pt x="788" y="58"/>
                        </a:lnTo>
                        <a:lnTo>
                          <a:pt x="799" y="54"/>
                        </a:lnTo>
                        <a:lnTo>
                          <a:pt x="824" y="54"/>
                        </a:lnTo>
                        <a:lnTo>
                          <a:pt x="839" y="51"/>
                        </a:lnTo>
                        <a:lnTo>
                          <a:pt x="893" y="51"/>
                        </a:lnTo>
                        <a:lnTo>
                          <a:pt x="896" y="47"/>
                        </a:lnTo>
                        <a:lnTo>
                          <a:pt x="972" y="47"/>
                        </a:lnTo>
                        <a:lnTo>
                          <a:pt x="979" y="43"/>
                        </a:lnTo>
                        <a:lnTo>
                          <a:pt x="997" y="40"/>
                        </a:lnTo>
                        <a:lnTo>
                          <a:pt x="1040" y="40"/>
                        </a:lnTo>
                        <a:lnTo>
                          <a:pt x="1055" y="36"/>
                        </a:lnTo>
                        <a:lnTo>
                          <a:pt x="1069" y="36"/>
                        </a:lnTo>
                        <a:lnTo>
                          <a:pt x="1083" y="33"/>
                        </a:lnTo>
                        <a:lnTo>
                          <a:pt x="1127" y="33"/>
                        </a:lnTo>
                        <a:lnTo>
                          <a:pt x="1141" y="29"/>
                        </a:lnTo>
                        <a:lnTo>
                          <a:pt x="1173" y="29"/>
                        </a:lnTo>
                        <a:lnTo>
                          <a:pt x="1184" y="25"/>
                        </a:lnTo>
                        <a:lnTo>
                          <a:pt x="1227" y="25"/>
                        </a:lnTo>
                        <a:lnTo>
                          <a:pt x="1242" y="22"/>
                        </a:lnTo>
                        <a:lnTo>
                          <a:pt x="1271" y="22"/>
                        </a:lnTo>
                        <a:lnTo>
                          <a:pt x="1285" y="18"/>
                        </a:lnTo>
                        <a:lnTo>
                          <a:pt x="1317" y="18"/>
                        </a:lnTo>
                        <a:lnTo>
                          <a:pt x="1328" y="15"/>
                        </a:lnTo>
                        <a:lnTo>
                          <a:pt x="1357" y="15"/>
                        </a:lnTo>
                        <a:lnTo>
                          <a:pt x="1371" y="11"/>
                        </a:lnTo>
                        <a:lnTo>
                          <a:pt x="1400" y="11"/>
                        </a:lnTo>
                        <a:lnTo>
                          <a:pt x="1414" y="7"/>
                        </a:lnTo>
                        <a:lnTo>
                          <a:pt x="1443" y="7"/>
                        </a:lnTo>
                        <a:lnTo>
                          <a:pt x="1454" y="4"/>
                        </a:lnTo>
                        <a:lnTo>
                          <a:pt x="1468" y="4"/>
                        </a:lnTo>
                        <a:lnTo>
                          <a:pt x="1479" y="0"/>
                        </a:lnTo>
                        <a:lnTo>
                          <a:pt x="1494" y="0"/>
                        </a:lnTo>
                        <a:lnTo>
                          <a:pt x="1504" y="4"/>
                        </a:lnTo>
                        <a:lnTo>
                          <a:pt x="1512" y="4"/>
                        </a:lnTo>
                        <a:lnTo>
                          <a:pt x="1515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1" name="Freeform 40"/>
                  <p:cNvSpPr>
                    <a:spLocks/>
                  </p:cNvSpPr>
                  <p:nvPr/>
                </p:nvSpPr>
                <p:spPr bwMode="auto">
                  <a:xfrm>
                    <a:off x="3630" y="682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18" y="8"/>
                      </a:cxn>
                      <a:cxn ang="0">
                        <a:pos x="15" y="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8"/>
                      </a:cxn>
                      <a:cxn ang="0">
                        <a:pos x="7" y="8"/>
                      </a:cxn>
                      <a:cxn ang="0">
                        <a:pos x="11" y="11"/>
                      </a:cxn>
                      <a:cxn ang="0">
                        <a:pos x="18" y="15"/>
                      </a:cxn>
                      <a:cxn ang="0">
                        <a:pos x="15" y="15"/>
                      </a:cxn>
                      <a:cxn ang="0">
                        <a:pos x="18" y="8"/>
                      </a:cxn>
                    </a:cxnLst>
                    <a:rect l="0" t="0" r="r" b="b"/>
                    <a:pathLst>
                      <a:path w="18" h="15">
                        <a:moveTo>
                          <a:pt x="18" y="8"/>
                        </a:moveTo>
                        <a:lnTo>
                          <a:pt x="15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7" y="8"/>
                        </a:lnTo>
                        <a:lnTo>
                          <a:pt x="11" y="11"/>
                        </a:lnTo>
                        <a:lnTo>
                          <a:pt x="18" y="15"/>
                        </a:lnTo>
                        <a:lnTo>
                          <a:pt x="15" y="15"/>
                        </a:lnTo>
                        <a:lnTo>
                          <a:pt x="18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2" name="Freeform 41"/>
                  <p:cNvSpPr>
                    <a:spLocks/>
                  </p:cNvSpPr>
                  <p:nvPr/>
                </p:nvSpPr>
                <p:spPr bwMode="auto">
                  <a:xfrm>
                    <a:off x="3645" y="690"/>
                    <a:ext cx="334" cy="251"/>
                  </a:xfrm>
                  <a:custGeom>
                    <a:avLst/>
                    <a:gdLst/>
                    <a:ahLst/>
                    <a:cxnLst>
                      <a:cxn ang="0">
                        <a:pos x="334" y="244"/>
                      </a:cxn>
                      <a:cxn ang="0">
                        <a:pos x="316" y="230"/>
                      </a:cxn>
                      <a:cxn ang="0">
                        <a:pos x="295" y="216"/>
                      </a:cxn>
                      <a:cxn ang="0">
                        <a:pos x="273" y="201"/>
                      </a:cxn>
                      <a:cxn ang="0">
                        <a:pos x="252" y="187"/>
                      </a:cxn>
                      <a:cxn ang="0">
                        <a:pos x="234" y="169"/>
                      </a:cxn>
                      <a:cxn ang="0">
                        <a:pos x="212" y="154"/>
                      </a:cxn>
                      <a:cxn ang="0">
                        <a:pos x="190" y="140"/>
                      </a:cxn>
                      <a:cxn ang="0">
                        <a:pos x="169" y="122"/>
                      </a:cxn>
                      <a:cxn ang="0">
                        <a:pos x="151" y="108"/>
                      </a:cxn>
                      <a:cxn ang="0">
                        <a:pos x="129" y="90"/>
                      </a:cxn>
                      <a:cxn ang="0">
                        <a:pos x="108" y="75"/>
                      </a:cxn>
                      <a:cxn ang="0">
                        <a:pos x="86" y="61"/>
                      </a:cxn>
                      <a:cxn ang="0">
                        <a:pos x="64" y="46"/>
                      </a:cxn>
                      <a:cxn ang="0">
                        <a:pos x="46" y="32"/>
                      </a:cxn>
                      <a:cxn ang="0">
                        <a:pos x="25" y="14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21" y="21"/>
                      </a:cxn>
                      <a:cxn ang="0">
                        <a:pos x="43" y="36"/>
                      </a:cxn>
                      <a:cxn ang="0">
                        <a:pos x="61" y="50"/>
                      </a:cxn>
                      <a:cxn ang="0">
                        <a:pos x="82" y="68"/>
                      </a:cxn>
                      <a:cxn ang="0">
                        <a:pos x="104" y="82"/>
                      </a:cxn>
                      <a:cxn ang="0">
                        <a:pos x="126" y="97"/>
                      </a:cxn>
                      <a:cxn ang="0">
                        <a:pos x="144" y="111"/>
                      </a:cxn>
                      <a:cxn ang="0">
                        <a:pos x="165" y="129"/>
                      </a:cxn>
                      <a:cxn ang="0">
                        <a:pos x="187" y="144"/>
                      </a:cxn>
                      <a:cxn ang="0">
                        <a:pos x="208" y="162"/>
                      </a:cxn>
                      <a:cxn ang="0">
                        <a:pos x="226" y="176"/>
                      </a:cxn>
                      <a:cxn ang="0">
                        <a:pos x="248" y="190"/>
                      </a:cxn>
                      <a:cxn ang="0">
                        <a:pos x="270" y="205"/>
                      </a:cxn>
                      <a:cxn ang="0">
                        <a:pos x="291" y="223"/>
                      </a:cxn>
                      <a:cxn ang="0">
                        <a:pos x="309" y="237"/>
                      </a:cxn>
                      <a:cxn ang="0">
                        <a:pos x="331" y="251"/>
                      </a:cxn>
                      <a:cxn ang="0">
                        <a:pos x="334" y="244"/>
                      </a:cxn>
                    </a:cxnLst>
                    <a:rect l="0" t="0" r="r" b="b"/>
                    <a:pathLst>
                      <a:path w="334" h="251">
                        <a:moveTo>
                          <a:pt x="334" y="244"/>
                        </a:moveTo>
                        <a:lnTo>
                          <a:pt x="316" y="230"/>
                        </a:lnTo>
                        <a:lnTo>
                          <a:pt x="295" y="216"/>
                        </a:lnTo>
                        <a:lnTo>
                          <a:pt x="273" y="201"/>
                        </a:lnTo>
                        <a:lnTo>
                          <a:pt x="252" y="187"/>
                        </a:lnTo>
                        <a:lnTo>
                          <a:pt x="234" y="169"/>
                        </a:lnTo>
                        <a:lnTo>
                          <a:pt x="212" y="154"/>
                        </a:lnTo>
                        <a:lnTo>
                          <a:pt x="190" y="140"/>
                        </a:lnTo>
                        <a:lnTo>
                          <a:pt x="169" y="122"/>
                        </a:lnTo>
                        <a:lnTo>
                          <a:pt x="151" y="108"/>
                        </a:lnTo>
                        <a:lnTo>
                          <a:pt x="129" y="90"/>
                        </a:lnTo>
                        <a:lnTo>
                          <a:pt x="108" y="75"/>
                        </a:lnTo>
                        <a:lnTo>
                          <a:pt x="86" y="61"/>
                        </a:lnTo>
                        <a:lnTo>
                          <a:pt x="64" y="46"/>
                        </a:lnTo>
                        <a:lnTo>
                          <a:pt x="46" y="32"/>
                        </a:lnTo>
                        <a:lnTo>
                          <a:pt x="25" y="14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21" y="21"/>
                        </a:lnTo>
                        <a:lnTo>
                          <a:pt x="43" y="36"/>
                        </a:lnTo>
                        <a:lnTo>
                          <a:pt x="61" y="50"/>
                        </a:lnTo>
                        <a:lnTo>
                          <a:pt x="82" y="68"/>
                        </a:lnTo>
                        <a:lnTo>
                          <a:pt x="104" y="82"/>
                        </a:lnTo>
                        <a:lnTo>
                          <a:pt x="126" y="97"/>
                        </a:lnTo>
                        <a:lnTo>
                          <a:pt x="144" y="111"/>
                        </a:lnTo>
                        <a:lnTo>
                          <a:pt x="165" y="129"/>
                        </a:lnTo>
                        <a:lnTo>
                          <a:pt x="187" y="144"/>
                        </a:lnTo>
                        <a:lnTo>
                          <a:pt x="208" y="162"/>
                        </a:lnTo>
                        <a:lnTo>
                          <a:pt x="226" y="176"/>
                        </a:lnTo>
                        <a:lnTo>
                          <a:pt x="248" y="190"/>
                        </a:lnTo>
                        <a:lnTo>
                          <a:pt x="270" y="205"/>
                        </a:lnTo>
                        <a:lnTo>
                          <a:pt x="291" y="223"/>
                        </a:lnTo>
                        <a:lnTo>
                          <a:pt x="309" y="237"/>
                        </a:lnTo>
                        <a:lnTo>
                          <a:pt x="331" y="251"/>
                        </a:lnTo>
                        <a:lnTo>
                          <a:pt x="334" y="2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3" name="Freeform 42"/>
                  <p:cNvSpPr>
                    <a:spLocks/>
                  </p:cNvSpPr>
                  <p:nvPr/>
                </p:nvSpPr>
                <p:spPr bwMode="auto">
                  <a:xfrm>
                    <a:off x="3976" y="934"/>
                    <a:ext cx="298" cy="252"/>
                  </a:xfrm>
                  <a:custGeom>
                    <a:avLst/>
                    <a:gdLst/>
                    <a:ahLst/>
                    <a:cxnLst>
                      <a:cxn ang="0">
                        <a:pos x="298" y="249"/>
                      </a:cxn>
                      <a:cxn ang="0">
                        <a:pos x="284" y="231"/>
                      </a:cxn>
                      <a:cxn ang="0">
                        <a:pos x="248" y="195"/>
                      </a:cxn>
                      <a:cxn ang="0">
                        <a:pos x="230" y="180"/>
                      </a:cxn>
                      <a:cxn ang="0">
                        <a:pos x="212" y="166"/>
                      </a:cxn>
                      <a:cxn ang="0">
                        <a:pos x="194" y="148"/>
                      </a:cxn>
                      <a:cxn ang="0">
                        <a:pos x="172" y="133"/>
                      </a:cxn>
                      <a:cxn ang="0">
                        <a:pos x="154" y="119"/>
                      </a:cxn>
                      <a:cxn ang="0">
                        <a:pos x="136" y="105"/>
                      </a:cxn>
                      <a:cxn ang="0">
                        <a:pos x="118" y="90"/>
                      </a:cxn>
                      <a:cxn ang="0">
                        <a:pos x="100" y="76"/>
                      </a:cxn>
                      <a:cxn ang="0">
                        <a:pos x="79" y="61"/>
                      </a:cxn>
                      <a:cxn ang="0">
                        <a:pos x="61" y="47"/>
                      </a:cxn>
                      <a:cxn ang="0">
                        <a:pos x="43" y="33"/>
                      </a:cxn>
                      <a:cxn ang="0">
                        <a:pos x="25" y="15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8" y="22"/>
                      </a:cxn>
                      <a:cxn ang="0">
                        <a:pos x="39" y="36"/>
                      </a:cxn>
                      <a:cxn ang="0">
                        <a:pos x="57" y="51"/>
                      </a:cxn>
                      <a:cxn ang="0">
                        <a:pos x="75" y="65"/>
                      </a:cxn>
                      <a:cxn ang="0">
                        <a:pos x="93" y="83"/>
                      </a:cxn>
                      <a:cxn ang="0">
                        <a:pos x="111" y="94"/>
                      </a:cxn>
                      <a:cxn ang="0">
                        <a:pos x="133" y="108"/>
                      </a:cxn>
                      <a:cxn ang="0">
                        <a:pos x="151" y="123"/>
                      </a:cxn>
                      <a:cxn ang="0">
                        <a:pos x="169" y="141"/>
                      </a:cxn>
                      <a:cxn ang="0">
                        <a:pos x="187" y="155"/>
                      </a:cxn>
                      <a:cxn ang="0">
                        <a:pos x="208" y="169"/>
                      </a:cxn>
                      <a:cxn ang="0">
                        <a:pos x="223" y="184"/>
                      </a:cxn>
                      <a:cxn ang="0">
                        <a:pos x="244" y="202"/>
                      </a:cxn>
                      <a:cxn ang="0">
                        <a:pos x="295" y="252"/>
                      </a:cxn>
                      <a:cxn ang="0">
                        <a:pos x="298" y="249"/>
                      </a:cxn>
                    </a:cxnLst>
                    <a:rect l="0" t="0" r="r" b="b"/>
                    <a:pathLst>
                      <a:path w="298" h="252">
                        <a:moveTo>
                          <a:pt x="298" y="249"/>
                        </a:moveTo>
                        <a:lnTo>
                          <a:pt x="284" y="231"/>
                        </a:lnTo>
                        <a:lnTo>
                          <a:pt x="248" y="195"/>
                        </a:lnTo>
                        <a:lnTo>
                          <a:pt x="230" y="180"/>
                        </a:lnTo>
                        <a:lnTo>
                          <a:pt x="212" y="166"/>
                        </a:lnTo>
                        <a:lnTo>
                          <a:pt x="194" y="148"/>
                        </a:lnTo>
                        <a:lnTo>
                          <a:pt x="172" y="133"/>
                        </a:lnTo>
                        <a:lnTo>
                          <a:pt x="154" y="119"/>
                        </a:lnTo>
                        <a:lnTo>
                          <a:pt x="136" y="105"/>
                        </a:lnTo>
                        <a:lnTo>
                          <a:pt x="118" y="90"/>
                        </a:lnTo>
                        <a:lnTo>
                          <a:pt x="100" y="76"/>
                        </a:lnTo>
                        <a:lnTo>
                          <a:pt x="79" y="61"/>
                        </a:lnTo>
                        <a:lnTo>
                          <a:pt x="61" y="47"/>
                        </a:lnTo>
                        <a:lnTo>
                          <a:pt x="43" y="33"/>
                        </a:lnTo>
                        <a:lnTo>
                          <a:pt x="25" y="15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8" y="22"/>
                        </a:lnTo>
                        <a:lnTo>
                          <a:pt x="39" y="36"/>
                        </a:lnTo>
                        <a:lnTo>
                          <a:pt x="57" y="51"/>
                        </a:lnTo>
                        <a:lnTo>
                          <a:pt x="75" y="65"/>
                        </a:lnTo>
                        <a:lnTo>
                          <a:pt x="93" y="83"/>
                        </a:lnTo>
                        <a:lnTo>
                          <a:pt x="111" y="94"/>
                        </a:lnTo>
                        <a:lnTo>
                          <a:pt x="133" y="108"/>
                        </a:lnTo>
                        <a:lnTo>
                          <a:pt x="151" y="123"/>
                        </a:lnTo>
                        <a:lnTo>
                          <a:pt x="169" y="141"/>
                        </a:lnTo>
                        <a:lnTo>
                          <a:pt x="187" y="155"/>
                        </a:lnTo>
                        <a:lnTo>
                          <a:pt x="208" y="169"/>
                        </a:lnTo>
                        <a:lnTo>
                          <a:pt x="223" y="184"/>
                        </a:lnTo>
                        <a:lnTo>
                          <a:pt x="244" y="202"/>
                        </a:lnTo>
                        <a:lnTo>
                          <a:pt x="295" y="252"/>
                        </a:lnTo>
                        <a:lnTo>
                          <a:pt x="298" y="2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4" name="Freeform 43"/>
                  <p:cNvSpPr>
                    <a:spLocks/>
                  </p:cNvSpPr>
                  <p:nvPr/>
                </p:nvSpPr>
                <p:spPr bwMode="auto">
                  <a:xfrm>
                    <a:off x="4271" y="1183"/>
                    <a:ext cx="47" cy="39"/>
                  </a:xfrm>
                  <a:custGeom>
                    <a:avLst/>
                    <a:gdLst/>
                    <a:ahLst/>
                    <a:cxnLst>
                      <a:cxn ang="0">
                        <a:pos x="47" y="36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43" y="39"/>
                      </a:cxn>
                      <a:cxn ang="0">
                        <a:pos x="39" y="36"/>
                      </a:cxn>
                      <a:cxn ang="0">
                        <a:pos x="47" y="36"/>
                      </a:cxn>
                    </a:cxnLst>
                    <a:rect l="0" t="0" r="r" b="b"/>
                    <a:pathLst>
                      <a:path w="47" h="39">
                        <a:moveTo>
                          <a:pt x="47" y="36"/>
                        </a:move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43" y="39"/>
                        </a:lnTo>
                        <a:lnTo>
                          <a:pt x="39" y="36"/>
                        </a:lnTo>
                        <a:lnTo>
                          <a:pt x="47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" name="Freeform 44"/>
                  <p:cNvSpPr>
                    <a:spLocks/>
                  </p:cNvSpPr>
                  <p:nvPr/>
                </p:nvSpPr>
                <p:spPr bwMode="auto">
                  <a:xfrm>
                    <a:off x="4303" y="1219"/>
                    <a:ext cx="15" cy="39"/>
                  </a:xfrm>
                  <a:custGeom>
                    <a:avLst/>
                    <a:gdLst/>
                    <a:ahLst/>
                    <a:cxnLst>
                      <a:cxn ang="0">
                        <a:pos x="7" y="39"/>
                      </a:cxn>
                      <a:cxn ang="0">
                        <a:pos x="7" y="25"/>
                      </a:cxn>
                      <a:cxn ang="0">
                        <a:pos x="11" y="18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7" y="0"/>
                      </a:cxn>
                      <a:cxn ang="0">
                        <a:pos x="7" y="10"/>
                      </a:cxn>
                      <a:cxn ang="0">
                        <a:pos x="4" y="18"/>
                      </a:cxn>
                      <a:cxn ang="0">
                        <a:pos x="0" y="25"/>
                      </a:cxn>
                      <a:cxn ang="0">
                        <a:pos x="0" y="36"/>
                      </a:cxn>
                      <a:cxn ang="0">
                        <a:pos x="0" y="32"/>
                      </a:cxn>
                      <a:cxn ang="0">
                        <a:pos x="7" y="39"/>
                      </a:cxn>
                      <a:cxn ang="0">
                        <a:pos x="7" y="36"/>
                      </a:cxn>
                      <a:cxn ang="0">
                        <a:pos x="7" y="39"/>
                      </a:cxn>
                    </a:cxnLst>
                    <a:rect l="0" t="0" r="r" b="b"/>
                    <a:pathLst>
                      <a:path w="15" h="39">
                        <a:moveTo>
                          <a:pt x="7" y="39"/>
                        </a:moveTo>
                        <a:lnTo>
                          <a:pt x="7" y="25"/>
                        </a:lnTo>
                        <a:lnTo>
                          <a:pt x="11" y="18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7" y="0"/>
                        </a:lnTo>
                        <a:lnTo>
                          <a:pt x="7" y="10"/>
                        </a:lnTo>
                        <a:lnTo>
                          <a:pt x="4" y="18"/>
                        </a:lnTo>
                        <a:lnTo>
                          <a:pt x="0" y="25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7" y="39"/>
                        </a:lnTo>
                        <a:lnTo>
                          <a:pt x="7" y="36"/>
                        </a:lnTo>
                        <a:lnTo>
                          <a:pt x="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6" name="Freeform 45"/>
                  <p:cNvSpPr>
                    <a:spLocks/>
                  </p:cNvSpPr>
                  <p:nvPr/>
                </p:nvSpPr>
                <p:spPr bwMode="auto">
                  <a:xfrm>
                    <a:off x="4256" y="1251"/>
                    <a:ext cx="54" cy="61"/>
                  </a:xfrm>
                  <a:custGeom>
                    <a:avLst/>
                    <a:gdLst/>
                    <a:ahLst/>
                    <a:cxnLst>
                      <a:cxn ang="0">
                        <a:pos x="0" y="61"/>
                      </a:cxn>
                      <a:cxn ang="0">
                        <a:pos x="11" y="58"/>
                      </a:cxn>
                      <a:cxn ang="0">
                        <a:pos x="22" y="50"/>
                      </a:cxn>
                      <a:cxn ang="0">
                        <a:pos x="29" y="43"/>
                      </a:cxn>
                      <a:cxn ang="0">
                        <a:pos x="33" y="36"/>
                      </a:cxn>
                      <a:cxn ang="0">
                        <a:pos x="36" y="25"/>
                      </a:cxn>
                      <a:cxn ang="0">
                        <a:pos x="44" y="18"/>
                      </a:cxn>
                      <a:cxn ang="0">
                        <a:pos x="47" y="11"/>
                      </a:cxn>
                      <a:cxn ang="0">
                        <a:pos x="54" y="7"/>
                      </a:cxn>
                      <a:cxn ang="0">
                        <a:pos x="47" y="0"/>
                      </a:cxn>
                      <a:cxn ang="0">
                        <a:pos x="44" y="7"/>
                      </a:cxn>
                      <a:cxn ang="0">
                        <a:pos x="36" y="14"/>
                      </a:cxn>
                      <a:cxn ang="0">
                        <a:pos x="29" y="25"/>
                      </a:cxn>
                      <a:cxn ang="0">
                        <a:pos x="29" y="32"/>
                      </a:cxn>
                      <a:cxn ang="0">
                        <a:pos x="15" y="47"/>
                      </a:cxn>
                      <a:cxn ang="0">
                        <a:pos x="8" y="50"/>
                      </a:cxn>
                      <a:cxn ang="0">
                        <a:pos x="0" y="54"/>
                      </a:cxn>
                      <a:cxn ang="0">
                        <a:pos x="0" y="61"/>
                      </a:cxn>
                    </a:cxnLst>
                    <a:rect l="0" t="0" r="r" b="b"/>
                    <a:pathLst>
                      <a:path w="54" h="61">
                        <a:moveTo>
                          <a:pt x="0" y="61"/>
                        </a:moveTo>
                        <a:lnTo>
                          <a:pt x="11" y="58"/>
                        </a:lnTo>
                        <a:lnTo>
                          <a:pt x="22" y="50"/>
                        </a:lnTo>
                        <a:lnTo>
                          <a:pt x="29" y="43"/>
                        </a:lnTo>
                        <a:lnTo>
                          <a:pt x="33" y="36"/>
                        </a:lnTo>
                        <a:lnTo>
                          <a:pt x="36" y="25"/>
                        </a:lnTo>
                        <a:lnTo>
                          <a:pt x="44" y="18"/>
                        </a:lnTo>
                        <a:lnTo>
                          <a:pt x="47" y="11"/>
                        </a:lnTo>
                        <a:lnTo>
                          <a:pt x="54" y="7"/>
                        </a:lnTo>
                        <a:lnTo>
                          <a:pt x="47" y="0"/>
                        </a:lnTo>
                        <a:lnTo>
                          <a:pt x="44" y="7"/>
                        </a:lnTo>
                        <a:lnTo>
                          <a:pt x="36" y="14"/>
                        </a:lnTo>
                        <a:lnTo>
                          <a:pt x="29" y="25"/>
                        </a:lnTo>
                        <a:lnTo>
                          <a:pt x="29" y="32"/>
                        </a:lnTo>
                        <a:lnTo>
                          <a:pt x="15" y="47"/>
                        </a:lnTo>
                        <a:lnTo>
                          <a:pt x="8" y="50"/>
                        </a:lnTo>
                        <a:lnTo>
                          <a:pt x="0" y="54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7" name="Freeform 46"/>
                  <p:cNvSpPr>
                    <a:spLocks/>
                  </p:cNvSpPr>
                  <p:nvPr/>
                </p:nvSpPr>
                <p:spPr bwMode="auto">
                  <a:xfrm>
                    <a:off x="4199" y="1305"/>
                    <a:ext cx="57" cy="22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7" y="22"/>
                      </a:cxn>
                      <a:cxn ang="0">
                        <a:pos x="11" y="14"/>
                      </a:cxn>
                      <a:cxn ang="0">
                        <a:pos x="18" y="14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36" y="7"/>
                      </a:cxn>
                      <a:cxn ang="0">
                        <a:pos x="57" y="7"/>
                      </a:cxn>
                      <a:cxn ang="0">
                        <a:pos x="57" y="0"/>
                      </a:cxn>
                      <a:cxn ang="0">
                        <a:pos x="36" y="0"/>
                      </a:cxn>
                      <a:cxn ang="0">
                        <a:pos x="29" y="4"/>
                      </a:cxn>
                      <a:cxn ang="0">
                        <a:pos x="21" y="4"/>
                      </a:cxn>
                      <a:cxn ang="0">
                        <a:pos x="14" y="7"/>
                      </a:cxn>
                      <a:cxn ang="0">
                        <a:pos x="7" y="11"/>
                      </a:cxn>
                      <a:cxn ang="0">
                        <a:pos x="0" y="14"/>
                      </a:cxn>
                      <a:cxn ang="0">
                        <a:pos x="0" y="18"/>
                      </a:cxn>
                      <a:cxn ang="0">
                        <a:pos x="0" y="14"/>
                      </a:cxn>
                      <a:cxn ang="0">
                        <a:pos x="0" y="18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57" h="22">
                        <a:moveTo>
                          <a:pt x="7" y="18"/>
                        </a:moveTo>
                        <a:lnTo>
                          <a:pt x="7" y="22"/>
                        </a:lnTo>
                        <a:lnTo>
                          <a:pt x="11" y="14"/>
                        </a:lnTo>
                        <a:lnTo>
                          <a:pt x="18" y="14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36" y="7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lnTo>
                          <a:pt x="36" y="0"/>
                        </a:lnTo>
                        <a:lnTo>
                          <a:pt x="29" y="4"/>
                        </a:lnTo>
                        <a:lnTo>
                          <a:pt x="21" y="4"/>
                        </a:lnTo>
                        <a:lnTo>
                          <a:pt x="14" y="7"/>
                        </a:lnTo>
                        <a:lnTo>
                          <a:pt x="7" y="11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0" y="14"/>
                        </a:lnTo>
                        <a:lnTo>
                          <a:pt x="0" y="18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8" name="Freeform 47"/>
                  <p:cNvSpPr>
                    <a:spLocks/>
                  </p:cNvSpPr>
                  <p:nvPr/>
                </p:nvSpPr>
                <p:spPr bwMode="auto">
                  <a:xfrm>
                    <a:off x="4195" y="1323"/>
                    <a:ext cx="11" cy="637"/>
                  </a:xfrm>
                  <a:custGeom>
                    <a:avLst/>
                    <a:gdLst/>
                    <a:ahLst/>
                    <a:cxnLst>
                      <a:cxn ang="0">
                        <a:pos x="7" y="637"/>
                      </a:cxn>
                      <a:cxn ang="0">
                        <a:pos x="11" y="482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4" y="320"/>
                      </a:cxn>
                      <a:cxn ang="0">
                        <a:pos x="0" y="482"/>
                      </a:cxn>
                      <a:cxn ang="0">
                        <a:pos x="0" y="637"/>
                      </a:cxn>
                      <a:cxn ang="0">
                        <a:pos x="7" y="637"/>
                      </a:cxn>
                    </a:cxnLst>
                    <a:rect l="0" t="0" r="r" b="b"/>
                    <a:pathLst>
                      <a:path w="11" h="637">
                        <a:moveTo>
                          <a:pt x="7" y="637"/>
                        </a:moveTo>
                        <a:lnTo>
                          <a:pt x="11" y="482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4" y="320"/>
                        </a:lnTo>
                        <a:lnTo>
                          <a:pt x="0" y="482"/>
                        </a:lnTo>
                        <a:lnTo>
                          <a:pt x="0" y="637"/>
                        </a:lnTo>
                        <a:lnTo>
                          <a:pt x="7" y="6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9" name="Freeform 48"/>
                  <p:cNvSpPr>
                    <a:spLocks/>
                  </p:cNvSpPr>
                  <p:nvPr/>
                </p:nvSpPr>
                <p:spPr bwMode="auto">
                  <a:xfrm>
                    <a:off x="4195" y="1960"/>
                    <a:ext cx="11" cy="72"/>
                  </a:xfrm>
                  <a:custGeom>
                    <a:avLst/>
                    <a:gdLst/>
                    <a:ahLst/>
                    <a:cxnLst>
                      <a:cxn ang="0">
                        <a:pos x="7" y="72"/>
                      </a:cxn>
                      <a:cxn ang="0">
                        <a:pos x="11" y="54"/>
                      </a:cxn>
                      <a:cxn ang="0">
                        <a:pos x="11" y="1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18"/>
                      </a:cxn>
                      <a:cxn ang="0">
                        <a:pos x="4" y="54"/>
                      </a:cxn>
                      <a:cxn ang="0">
                        <a:pos x="0" y="72"/>
                      </a:cxn>
                      <a:cxn ang="0">
                        <a:pos x="7" y="72"/>
                      </a:cxn>
                    </a:cxnLst>
                    <a:rect l="0" t="0" r="r" b="b"/>
                    <a:pathLst>
                      <a:path w="11" h="72">
                        <a:moveTo>
                          <a:pt x="7" y="72"/>
                        </a:moveTo>
                        <a:lnTo>
                          <a:pt x="11" y="54"/>
                        </a:lnTo>
                        <a:lnTo>
                          <a:pt x="11" y="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18"/>
                        </a:lnTo>
                        <a:lnTo>
                          <a:pt x="4" y="54"/>
                        </a:lnTo>
                        <a:lnTo>
                          <a:pt x="0" y="72"/>
                        </a:lnTo>
                        <a:lnTo>
                          <a:pt x="7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0" name="Freeform 49"/>
                  <p:cNvSpPr>
                    <a:spLocks/>
                  </p:cNvSpPr>
                  <p:nvPr/>
                </p:nvSpPr>
                <p:spPr bwMode="auto">
                  <a:xfrm>
                    <a:off x="4195" y="2032"/>
                    <a:ext cx="11" cy="237"/>
                  </a:xfrm>
                  <a:custGeom>
                    <a:avLst/>
                    <a:gdLst/>
                    <a:ahLst/>
                    <a:cxnLst>
                      <a:cxn ang="0">
                        <a:pos x="7" y="237"/>
                      </a:cxn>
                      <a:cxn ang="0">
                        <a:pos x="11" y="176"/>
                      </a:cxn>
                      <a:cxn ang="0">
                        <a:pos x="11" y="61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61"/>
                      </a:cxn>
                      <a:cxn ang="0">
                        <a:pos x="4" y="176"/>
                      </a:cxn>
                      <a:cxn ang="0">
                        <a:pos x="0" y="237"/>
                      </a:cxn>
                      <a:cxn ang="0">
                        <a:pos x="4" y="234"/>
                      </a:cxn>
                      <a:cxn ang="0">
                        <a:pos x="7" y="237"/>
                      </a:cxn>
                    </a:cxnLst>
                    <a:rect l="0" t="0" r="r" b="b"/>
                    <a:pathLst>
                      <a:path w="11" h="237">
                        <a:moveTo>
                          <a:pt x="7" y="237"/>
                        </a:moveTo>
                        <a:lnTo>
                          <a:pt x="11" y="176"/>
                        </a:lnTo>
                        <a:lnTo>
                          <a:pt x="11" y="6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61"/>
                        </a:lnTo>
                        <a:lnTo>
                          <a:pt x="4" y="176"/>
                        </a:lnTo>
                        <a:lnTo>
                          <a:pt x="0" y="237"/>
                        </a:lnTo>
                        <a:lnTo>
                          <a:pt x="4" y="234"/>
                        </a:lnTo>
                        <a:lnTo>
                          <a:pt x="7" y="2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1" name="Freeform 50"/>
                  <p:cNvSpPr>
                    <a:spLocks/>
                  </p:cNvSpPr>
                  <p:nvPr/>
                </p:nvSpPr>
                <p:spPr bwMode="auto">
                  <a:xfrm>
                    <a:off x="4005" y="2266"/>
                    <a:ext cx="197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14" y="54"/>
                      </a:cxn>
                      <a:cxn ang="0">
                        <a:pos x="25" y="50"/>
                      </a:cxn>
                      <a:cxn ang="0">
                        <a:pos x="39" y="50"/>
                      </a:cxn>
                      <a:cxn ang="0">
                        <a:pos x="50" y="47"/>
                      </a:cxn>
                      <a:cxn ang="0">
                        <a:pos x="64" y="47"/>
                      </a:cxn>
                      <a:cxn ang="0">
                        <a:pos x="75" y="43"/>
                      </a:cxn>
                      <a:cxn ang="0">
                        <a:pos x="89" y="43"/>
                      </a:cxn>
                      <a:cxn ang="0">
                        <a:pos x="104" y="39"/>
                      </a:cxn>
                      <a:cxn ang="0">
                        <a:pos x="115" y="39"/>
                      </a:cxn>
                      <a:cxn ang="0">
                        <a:pos x="129" y="36"/>
                      </a:cxn>
                      <a:cxn ang="0">
                        <a:pos x="140" y="32"/>
                      </a:cxn>
                      <a:cxn ang="0">
                        <a:pos x="154" y="29"/>
                      </a:cxn>
                      <a:cxn ang="0">
                        <a:pos x="165" y="25"/>
                      </a:cxn>
                      <a:cxn ang="0">
                        <a:pos x="176" y="18"/>
                      </a:cxn>
                      <a:cxn ang="0">
                        <a:pos x="187" y="11"/>
                      </a:cxn>
                      <a:cxn ang="0">
                        <a:pos x="197" y="3"/>
                      </a:cxn>
                      <a:cxn ang="0">
                        <a:pos x="194" y="0"/>
                      </a:cxn>
                      <a:cxn ang="0">
                        <a:pos x="183" y="7"/>
                      </a:cxn>
                      <a:cxn ang="0">
                        <a:pos x="172" y="11"/>
                      </a:cxn>
                      <a:cxn ang="0">
                        <a:pos x="161" y="18"/>
                      </a:cxn>
                      <a:cxn ang="0">
                        <a:pos x="151" y="21"/>
                      </a:cxn>
                      <a:cxn ang="0">
                        <a:pos x="140" y="25"/>
                      </a:cxn>
                      <a:cxn ang="0">
                        <a:pos x="125" y="29"/>
                      </a:cxn>
                      <a:cxn ang="0">
                        <a:pos x="115" y="32"/>
                      </a:cxn>
                      <a:cxn ang="0">
                        <a:pos x="100" y="32"/>
                      </a:cxn>
                      <a:cxn ang="0">
                        <a:pos x="89" y="36"/>
                      </a:cxn>
                      <a:cxn ang="0">
                        <a:pos x="75" y="36"/>
                      </a:cxn>
                      <a:cxn ang="0">
                        <a:pos x="64" y="39"/>
                      </a:cxn>
                      <a:cxn ang="0">
                        <a:pos x="50" y="39"/>
                      </a:cxn>
                      <a:cxn ang="0">
                        <a:pos x="36" y="43"/>
                      </a:cxn>
                      <a:cxn ang="0">
                        <a:pos x="25" y="43"/>
                      </a:cxn>
                      <a:cxn ang="0">
                        <a:pos x="10" y="47"/>
                      </a:cxn>
                      <a:cxn ang="0">
                        <a:pos x="0" y="50"/>
                      </a:cxn>
                      <a:cxn ang="0">
                        <a:pos x="0" y="57"/>
                      </a:cxn>
                    </a:cxnLst>
                    <a:rect l="0" t="0" r="r" b="b"/>
                    <a:pathLst>
                      <a:path w="197" h="57">
                        <a:moveTo>
                          <a:pt x="0" y="57"/>
                        </a:moveTo>
                        <a:lnTo>
                          <a:pt x="14" y="54"/>
                        </a:lnTo>
                        <a:lnTo>
                          <a:pt x="25" y="50"/>
                        </a:lnTo>
                        <a:lnTo>
                          <a:pt x="39" y="50"/>
                        </a:lnTo>
                        <a:lnTo>
                          <a:pt x="50" y="47"/>
                        </a:lnTo>
                        <a:lnTo>
                          <a:pt x="64" y="47"/>
                        </a:lnTo>
                        <a:lnTo>
                          <a:pt x="75" y="43"/>
                        </a:lnTo>
                        <a:lnTo>
                          <a:pt x="89" y="43"/>
                        </a:lnTo>
                        <a:lnTo>
                          <a:pt x="104" y="39"/>
                        </a:lnTo>
                        <a:lnTo>
                          <a:pt x="115" y="39"/>
                        </a:lnTo>
                        <a:lnTo>
                          <a:pt x="129" y="36"/>
                        </a:lnTo>
                        <a:lnTo>
                          <a:pt x="140" y="32"/>
                        </a:lnTo>
                        <a:lnTo>
                          <a:pt x="154" y="29"/>
                        </a:lnTo>
                        <a:lnTo>
                          <a:pt x="165" y="25"/>
                        </a:lnTo>
                        <a:lnTo>
                          <a:pt x="176" y="18"/>
                        </a:lnTo>
                        <a:lnTo>
                          <a:pt x="187" y="11"/>
                        </a:lnTo>
                        <a:lnTo>
                          <a:pt x="197" y="3"/>
                        </a:lnTo>
                        <a:lnTo>
                          <a:pt x="194" y="0"/>
                        </a:lnTo>
                        <a:lnTo>
                          <a:pt x="183" y="7"/>
                        </a:lnTo>
                        <a:lnTo>
                          <a:pt x="172" y="11"/>
                        </a:lnTo>
                        <a:lnTo>
                          <a:pt x="161" y="18"/>
                        </a:lnTo>
                        <a:lnTo>
                          <a:pt x="151" y="21"/>
                        </a:lnTo>
                        <a:lnTo>
                          <a:pt x="140" y="25"/>
                        </a:lnTo>
                        <a:lnTo>
                          <a:pt x="125" y="29"/>
                        </a:lnTo>
                        <a:lnTo>
                          <a:pt x="115" y="32"/>
                        </a:lnTo>
                        <a:lnTo>
                          <a:pt x="100" y="32"/>
                        </a:lnTo>
                        <a:lnTo>
                          <a:pt x="89" y="36"/>
                        </a:lnTo>
                        <a:lnTo>
                          <a:pt x="75" y="36"/>
                        </a:lnTo>
                        <a:lnTo>
                          <a:pt x="64" y="39"/>
                        </a:lnTo>
                        <a:lnTo>
                          <a:pt x="50" y="39"/>
                        </a:lnTo>
                        <a:lnTo>
                          <a:pt x="36" y="43"/>
                        </a:lnTo>
                        <a:lnTo>
                          <a:pt x="25" y="43"/>
                        </a:lnTo>
                        <a:lnTo>
                          <a:pt x="10" y="47"/>
                        </a:lnTo>
                        <a:lnTo>
                          <a:pt x="0" y="50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2" name="Freeform 51"/>
                  <p:cNvSpPr>
                    <a:spLocks/>
                  </p:cNvSpPr>
                  <p:nvPr/>
                </p:nvSpPr>
                <p:spPr bwMode="auto">
                  <a:xfrm>
                    <a:off x="3897" y="2316"/>
                    <a:ext cx="108" cy="25"/>
                  </a:xfrm>
                  <a:custGeom>
                    <a:avLst/>
                    <a:gdLst/>
                    <a:ahLst/>
                    <a:cxnLst>
                      <a:cxn ang="0">
                        <a:pos x="3" y="25"/>
                      </a:cxn>
                      <a:cxn ang="0">
                        <a:pos x="7" y="22"/>
                      </a:cxn>
                      <a:cxn ang="0">
                        <a:pos x="14" y="22"/>
                      </a:cxn>
                      <a:cxn ang="0">
                        <a:pos x="21" y="18"/>
                      </a:cxn>
                      <a:cxn ang="0">
                        <a:pos x="28" y="18"/>
                      </a:cxn>
                      <a:cxn ang="0">
                        <a:pos x="32" y="15"/>
                      </a:cxn>
                      <a:cxn ang="0">
                        <a:pos x="61" y="15"/>
                      </a:cxn>
                      <a:cxn ang="0">
                        <a:pos x="68" y="11"/>
                      </a:cxn>
                      <a:cxn ang="0">
                        <a:pos x="100" y="11"/>
                      </a:cxn>
                      <a:cxn ang="0">
                        <a:pos x="108" y="7"/>
                      </a:cxn>
                      <a:cxn ang="0">
                        <a:pos x="108" y="0"/>
                      </a:cxn>
                      <a:cxn ang="0">
                        <a:pos x="100" y="4"/>
                      </a:cxn>
                      <a:cxn ang="0">
                        <a:pos x="75" y="4"/>
                      </a:cxn>
                      <a:cxn ang="0">
                        <a:pos x="68" y="7"/>
                      </a:cxn>
                      <a:cxn ang="0">
                        <a:pos x="39" y="7"/>
                      </a:cxn>
                      <a:cxn ang="0">
                        <a:pos x="32" y="11"/>
                      </a:cxn>
                      <a:cxn ang="0">
                        <a:pos x="21" y="11"/>
                      </a:cxn>
                      <a:cxn ang="0">
                        <a:pos x="14" y="15"/>
                      </a:cxn>
                      <a:cxn ang="0">
                        <a:pos x="7" y="15"/>
                      </a:cxn>
                      <a:cxn ang="0">
                        <a:pos x="0" y="18"/>
                      </a:cxn>
                      <a:cxn ang="0">
                        <a:pos x="3" y="25"/>
                      </a:cxn>
                    </a:cxnLst>
                    <a:rect l="0" t="0" r="r" b="b"/>
                    <a:pathLst>
                      <a:path w="108" h="25">
                        <a:moveTo>
                          <a:pt x="3" y="25"/>
                        </a:moveTo>
                        <a:lnTo>
                          <a:pt x="7" y="22"/>
                        </a:lnTo>
                        <a:lnTo>
                          <a:pt x="14" y="22"/>
                        </a:lnTo>
                        <a:lnTo>
                          <a:pt x="21" y="18"/>
                        </a:lnTo>
                        <a:lnTo>
                          <a:pt x="28" y="18"/>
                        </a:lnTo>
                        <a:lnTo>
                          <a:pt x="32" y="15"/>
                        </a:lnTo>
                        <a:lnTo>
                          <a:pt x="61" y="15"/>
                        </a:lnTo>
                        <a:lnTo>
                          <a:pt x="68" y="11"/>
                        </a:lnTo>
                        <a:lnTo>
                          <a:pt x="100" y="11"/>
                        </a:lnTo>
                        <a:lnTo>
                          <a:pt x="108" y="7"/>
                        </a:lnTo>
                        <a:lnTo>
                          <a:pt x="108" y="0"/>
                        </a:lnTo>
                        <a:lnTo>
                          <a:pt x="100" y="4"/>
                        </a:lnTo>
                        <a:lnTo>
                          <a:pt x="75" y="4"/>
                        </a:lnTo>
                        <a:lnTo>
                          <a:pt x="68" y="7"/>
                        </a:lnTo>
                        <a:lnTo>
                          <a:pt x="39" y="7"/>
                        </a:lnTo>
                        <a:lnTo>
                          <a:pt x="32" y="11"/>
                        </a:lnTo>
                        <a:lnTo>
                          <a:pt x="21" y="11"/>
                        </a:lnTo>
                        <a:lnTo>
                          <a:pt x="14" y="15"/>
                        </a:lnTo>
                        <a:lnTo>
                          <a:pt x="7" y="15"/>
                        </a:lnTo>
                        <a:lnTo>
                          <a:pt x="0" y="18"/>
                        </a:lnTo>
                        <a:lnTo>
                          <a:pt x="3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Freeform 52"/>
                  <p:cNvSpPr>
                    <a:spLocks/>
                  </p:cNvSpPr>
                  <p:nvPr/>
                </p:nvSpPr>
                <p:spPr bwMode="auto">
                  <a:xfrm>
                    <a:off x="3659" y="2334"/>
                    <a:ext cx="241" cy="43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14" y="43"/>
                      </a:cxn>
                      <a:cxn ang="0">
                        <a:pos x="29" y="40"/>
                      </a:cxn>
                      <a:cxn ang="0">
                        <a:pos x="47" y="36"/>
                      </a:cxn>
                      <a:cxn ang="0">
                        <a:pos x="61" y="36"/>
                      </a:cxn>
                      <a:cxn ang="0">
                        <a:pos x="76" y="32"/>
                      </a:cxn>
                      <a:cxn ang="0">
                        <a:pos x="90" y="32"/>
                      </a:cxn>
                      <a:cxn ang="0">
                        <a:pos x="104" y="29"/>
                      </a:cxn>
                      <a:cxn ang="0">
                        <a:pos x="119" y="25"/>
                      </a:cxn>
                      <a:cxn ang="0">
                        <a:pos x="133" y="25"/>
                      </a:cxn>
                      <a:cxn ang="0">
                        <a:pos x="151" y="22"/>
                      </a:cxn>
                      <a:cxn ang="0">
                        <a:pos x="166" y="22"/>
                      </a:cxn>
                      <a:cxn ang="0">
                        <a:pos x="180" y="18"/>
                      </a:cxn>
                      <a:cxn ang="0">
                        <a:pos x="194" y="14"/>
                      </a:cxn>
                      <a:cxn ang="0">
                        <a:pos x="209" y="14"/>
                      </a:cxn>
                      <a:cxn ang="0">
                        <a:pos x="227" y="11"/>
                      </a:cxn>
                      <a:cxn ang="0">
                        <a:pos x="241" y="7"/>
                      </a:cxn>
                      <a:cxn ang="0">
                        <a:pos x="238" y="0"/>
                      </a:cxn>
                      <a:cxn ang="0">
                        <a:pos x="223" y="4"/>
                      </a:cxn>
                      <a:cxn ang="0">
                        <a:pos x="209" y="7"/>
                      </a:cxn>
                      <a:cxn ang="0">
                        <a:pos x="194" y="7"/>
                      </a:cxn>
                      <a:cxn ang="0">
                        <a:pos x="180" y="11"/>
                      </a:cxn>
                      <a:cxn ang="0">
                        <a:pos x="166" y="14"/>
                      </a:cxn>
                      <a:cxn ang="0">
                        <a:pos x="148" y="14"/>
                      </a:cxn>
                      <a:cxn ang="0">
                        <a:pos x="133" y="18"/>
                      </a:cxn>
                      <a:cxn ang="0">
                        <a:pos x="119" y="18"/>
                      </a:cxn>
                      <a:cxn ang="0">
                        <a:pos x="104" y="22"/>
                      </a:cxn>
                      <a:cxn ang="0">
                        <a:pos x="90" y="25"/>
                      </a:cxn>
                      <a:cxn ang="0">
                        <a:pos x="76" y="25"/>
                      </a:cxn>
                      <a:cxn ang="0">
                        <a:pos x="58" y="29"/>
                      </a:cxn>
                      <a:cxn ang="0">
                        <a:pos x="43" y="32"/>
                      </a:cxn>
                      <a:cxn ang="0">
                        <a:pos x="29" y="32"/>
                      </a:cxn>
                      <a:cxn ang="0">
                        <a:pos x="14" y="36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1" h="43">
                        <a:moveTo>
                          <a:pt x="0" y="43"/>
                        </a:moveTo>
                        <a:lnTo>
                          <a:pt x="14" y="43"/>
                        </a:lnTo>
                        <a:lnTo>
                          <a:pt x="29" y="40"/>
                        </a:lnTo>
                        <a:lnTo>
                          <a:pt x="47" y="36"/>
                        </a:lnTo>
                        <a:lnTo>
                          <a:pt x="61" y="36"/>
                        </a:lnTo>
                        <a:lnTo>
                          <a:pt x="76" y="32"/>
                        </a:lnTo>
                        <a:lnTo>
                          <a:pt x="90" y="32"/>
                        </a:lnTo>
                        <a:lnTo>
                          <a:pt x="104" y="29"/>
                        </a:lnTo>
                        <a:lnTo>
                          <a:pt x="119" y="25"/>
                        </a:lnTo>
                        <a:lnTo>
                          <a:pt x="133" y="25"/>
                        </a:lnTo>
                        <a:lnTo>
                          <a:pt x="151" y="22"/>
                        </a:lnTo>
                        <a:lnTo>
                          <a:pt x="166" y="22"/>
                        </a:lnTo>
                        <a:lnTo>
                          <a:pt x="180" y="18"/>
                        </a:lnTo>
                        <a:lnTo>
                          <a:pt x="194" y="14"/>
                        </a:lnTo>
                        <a:lnTo>
                          <a:pt x="209" y="14"/>
                        </a:lnTo>
                        <a:lnTo>
                          <a:pt x="227" y="11"/>
                        </a:lnTo>
                        <a:lnTo>
                          <a:pt x="241" y="7"/>
                        </a:lnTo>
                        <a:lnTo>
                          <a:pt x="238" y="0"/>
                        </a:lnTo>
                        <a:lnTo>
                          <a:pt x="223" y="4"/>
                        </a:lnTo>
                        <a:lnTo>
                          <a:pt x="209" y="7"/>
                        </a:lnTo>
                        <a:lnTo>
                          <a:pt x="194" y="7"/>
                        </a:lnTo>
                        <a:lnTo>
                          <a:pt x="180" y="11"/>
                        </a:lnTo>
                        <a:lnTo>
                          <a:pt x="166" y="14"/>
                        </a:lnTo>
                        <a:lnTo>
                          <a:pt x="148" y="14"/>
                        </a:lnTo>
                        <a:lnTo>
                          <a:pt x="133" y="18"/>
                        </a:lnTo>
                        <a:lnTo>
                          <a:pt x="119" y="18"/>
                        </a:lnTo>
                        <a:lnTo>
                          <a:pt x="104" y="22"/>
                        </a:lnTo>
                        <a:lnTo>
                          <a:pt x="90" y="25"/>
                        </a:lnTo>
                        <a:lnTo>
                          <a:pt x="76" y="25"/>
                        </a:lnTo>
                        <a:lnTo>
                          <a:pt x="58" y="29"/>
                        </a:lnTo>
                        <a:lnTo>
                          <a:pt x="43" y="32"/>
                        </a:lnTo>
                        <a:lnTo>
                          <a:pt x="29" y="32"/>
                        </a:lnTo>
                        <a:lnTo>
                          <a:pt x="14" y="36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Freeform 53"/>
                  <p:cNvSpPr>
                    <a:spLocks/>
                  </p:cNvSpPr>
                  <p:nvPr/>
                </p:nvSpPr>
                <p:spPr bwMode="auto">
                  <a:xfrm>
                    <a:off x="3540" y="2370"/>
                    <a:ext cx="119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18" y="29"/>
                      </a:cxn>
                      <a:cxn ang="0">
                        <a:pos x="25" y="29"/>
                      </a:cxn>
                      <a:cxn ang="0">
                        <a:pos x="29" y="25"/>
                      </a:cxn>
                      <a:cxn ang="0">
                        <a:pos x="40" y="25"/>
                      </a:cxn>
                      <a:cxn ang="0">
                        <a:pos x="47" y="22"/>
                      </a:cxn>
                      <a:cxn ang="0">
                        <a:pos x="54" y="22"/>
                      </a:cxn>
                      <a:cxn ang="0">
                        <a:pos x="61" y="18"/>
                      </a:cxn>
                      <a:cxn ang="0">
                        <a:pos x="76" y="18"/>
                      </a:cxn>
                      <a:cxn ang="0">
                        <a:pos x="83" y="14"/>
                      </a:cxn>
                      <a:cxn ang="0">
                        <a:pos x="97" y="14"/>
                      </a:cxn>
                      <a:cxn ang="0">
                        <a:pos x="105" y="11"/>
                      </a:cxn>
                      <a:cxn ang="0">
                        <a:pos x="112" y="11"/>
                      </a:cxn>
                      <a:cxn ang="0">
                        <a:pos x="119" y="7"/>
                      </a:cxn>
                      <a:cxn ang="0">
                        <a:pos x="119" y="0"/>
                      </a:cxn>
                      <a:cxn ang="0">
                        <a:pos x="108" y="4"/>
                      </a:cxn>
                      <a:cxn ang="0">
                        <a:pos x="105" y="4"/>
                      </a:cxn>
                      <a:cxn ang="0">
                        <a:pos x="97" y="7"/>
                      </a:cxn>
                      <a:cxn ang="0">
                        <a:pos x="83" y="7"/>
                      </a:cxn>
                      <a:cxn ang="0">
                        <a:pos x="76" y="11"/>
                      </a:cxn>
                      <a:cxn ang="0">
                        <a:pos x="69" y="11"/>
                      </a:cxn>
                      <a:cxn ang="0">
                        <a:pos x="58" y="14"/>
                      </a:cxn>
                      <a:cxn ang="0">
                        <a:pos x="51" y="14"/>
                      </a:cxn>
                      <a:cxn ang="0">
                        <a:pos x="47" y="18"/>
                      </a:cxn>
                      <a:cxn ang="0">
                        <a:pos x="29" y="18"/>
                      </a:cxn>
                      <a:cxn ang="0">
                        <a:pos x="22" y="22"/>
                      </a:cxn>
                      <a:cxn ang="0">
                        <a:pos x="15" y="22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119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18" y="29"/>
                        </a:lnTo>
                        <a:lnTo>
                          <a:pt x="25" y="29"/>
                        </a:lnTo>
                        <a:lnTo>
                          <a:pt x="29" y="25"/>
                        </a:lnTo>
                        <a:lnTo>
                          <a:pt x="40" y="25"/>
                        </a:lnTo>
                        <a:lnTo>
                          <a:pt x="47" y="22"/>
                        </a:lnTo>
                        <a:lnTo>
                          <a:pt x="54" y="22"/>
                        </a:lnTo>
                        <a:lnTo>
                          <a:pt x="61" y="18"/>
                        </a:lnTo>
                        <a:lnTo>
                          <a:pt x="76" y="18"/>
                        </a:lnTo>
                        <a:lnTo>
                          <a:pt x="83" y="14"/>
                        </a:lnTo>
                        <a:lnTo>
                          <a:pt x="97" y="14"/>
                        </a:lnTo>
                        <a:lnTo>
                          <a:pt x="105" y="11"/>
                        </a:lnTo>
                        <a:lnTo>
                          <a:pt x="112" y="11"/>
                        </a:lnTo>
                        <a:lnTo>
                          <a:pt x="119" y="7"/>
                        </a:lnTo>
                        <a:lnTo>
                          <a:pt x="119" y="0"/>
                        </a:lnTo>
                        <a:lnTo>
                          <a:pt x="108" y="4"/>
                        </a:lnTo>
                        <a:lnTo>
                          <a:pt x="105" y="4"/>
                        </a:lnTo>
                        <a:lnTo>
                          <a:pt x="97" y="7"/>
                        </a:lnTo>
                        <a:lnTo>
                          <a:pt x="83" y="7"/>
                        </a:lnTo>
                        <a:lnTo>
                          <a:pt x="76" y="11"/>
                        </a:lnTo>
                        <a:lnTo>
                          <a:pt x="69" y="11"/>
                        </a:lnTo>
                        <a:lnTo>
                          <a:pt x="58" y="14"/>
                        </a:lnTo>
                        <a:lnTo>
                          <a:pt x="51" y="14"/>
                        </a:lnTo>
                        <a:lnTo>
                          <a:pt x="47" y="18"/>
                        </a:lnTo>
                        <a:lnTo>
                          <a:pt x="29" y="18"/>
                        </a:lnTo>
                        <a:lnTo>
                          <a:pt x="22" y="22"/>
                        </a:lnTo>
                        <a:lnTo>
                          <a:pt x="15" y="22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Freeform 54"/>
                  <p:cNvSpPr>
                    <a:spLocks/>
                  </p:cNvSpPr>
                  <p:nvPr/>
                </p:nvSpPr>
                <p:spPr bwMode="auto">
                  <a:xfrm>
                    <a:off x="3454" y="2388"/>
                    <a:ext cx="90" cy="14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14" y="7"/>
                      </a:cxn>
                      <a:cxn ang="0">
                        <a:pos x="25" y="11"/>
                      </a:cxn>
                      <a:cxn ang="0">
                        <a:pos x="68" y="11"/>
                      </a:cxn>
                      <a:cxn ang="0">
                        <a:pos x="75" y="14"/>
                      </a:cxn>
                      <a:cxn ang="0">
                        <a:pos x="86" y="14"/>
                      </a:cxn>
                      <a:cxn ang="0">
                        <a:pos x="90" y="7"/>
                      </a:cxn>
                      <a:cxn ang="0">
                        <a:pos x="79" y="7"/>
                      </a:cxn>
                      <a:cxn ang="0">
                        <a:pos x="68" y="4"/>
                      </a:cxn>
                      <a:cxn ang="0">
                        <a:pos x="25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90" h="14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14" y="7"/>
                        </a:lnTo>
                        <a:lnTo>
                          <a:pt x="25" y="11"/>
                        </a:lnTo>
                        <a:lnTo>
                          <a:pt x="68" y="11"/>
                        </a:lnTo>
                        <a:lnTo>
                          <a:pt x="75" y="14"/>
                        </a:lnTo>
                        <a:lnTo>
                          <a:pt x="86" y="14"/>
                        </a:lnTo>
                        <a:lnTo>
                          <a:pt x="90" y="7"/>
                        </a:lnTo>
                        <a:lnTo>
                          <a:pt x="79" y="7"/>
                        </a:lnTo>
                        <a:lnTo>
                          <a:pt x="68" y="4"/>
                        </a:lnTo>
                        <a:lnTo>
                          <a:pt x="25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Freeform 55"/>
                  <p:cNvSpPr>
                    <a:spLocks/>
                  </p:cNvSpPr>
                  <p:nvPr/>
                </p:nvSpPr>
                <p:spPr bwMode="auto">
                  <a:xfrm>
                    <a:off x="3447" y="238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7" y="11"/>
                      </a:cxn>
                      <a:cxn ang="0">
                        <a:pos x="3" y="4"/>
                      </a:cxn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11">
                        <a:moveTo>
                          <a:pt x="7" y="4"/>
                        </a:move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7" y="11"/>
                        </a:lnTo>
                        <a:lnTo>
                          <a:pt x="3" y="4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Freeform 56"/>
                  <p:cNvSpPr>
                    <a:spLocks/>
                  </p:cNvSpPr>
                  <p:nvPr/>
                </p:nvSpPr>
                <p:spPr bwMode="auto">
                  <a:xfrm>
                    <a:off x="3454" y="2392"/>
                    <a:ext cx="29" cy="21"/>
                  </a:xfrm>
                  <a:custGeom>
                    <a:avLst/>
                    <a:gdLst/>
                    <a:ahLst/>
                    <a:cxnLst>
                      <a:cxn ang="0">
                        <a:pos x="29" y="18"/>
                      </a:cxn>
                      <a:cxn ang="0">
                        <a:pos x="25" y="18"/>
                      </a:cxn>
                      <a:cxn ang="0">
                        <a:pos x="25" y="14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7" y="10"/>
                      </a:cxn>
                      <a:cxn ang="0">
                        <a:pos x="11" y="10"/>
                      </a:cxn>
                      <a:cxn ang="0">
                        <a:pos x="14" y="14"/>
                      </a:cxn>
                      <a:cxn ang="0">
                        <a:pos x="18" y="14"/>
                      </a:cxn>
                      <a:cxn ang="0">
                        <a:pos x="18" y="18"/>
                      </a:cxn>
                      <a:cxn ang="0">
                        <a:pos x="22" y="21"/>
                      </a:cxn>
                      <a:cxn ang="0">
                        <a:pos x="29" y="18"/>
                      </a:cxn>
                      <a:cxn ang="0">
                        <a:pos x="25" y="18"/>
                      </a:cxn>
                      <a:cxn ang="0">
                        <a:pos x="29" y="18"/>
                      </a:cxn>
                    </a:cxnLst>
                    <a:rect l="0" t="0" r="r" b="b"/>
                    <a:pathLst>
                      <a:path w="29" h="21">
                        <a:moveTo>
                          <a:pt x="29" y="18"/>
                        </a:moveTo>
                        <a:lnTo>
                          <a:pt x="25" y="18"/>
                        </a:lnTo>
                        <a:lnTo>
                          <a:pt x="25" y="14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11" y="10"/>
                        </a:lnTo>
                        <a:lnTo>
                          <a:pt x="14" y="14"/>
                        </a:lnTo>
                        <a:lnTo>
                          <a:pt x="18" y="14"/>
                        </a:lnTo>
                        <a:lnTo>
                          <a:pt x="18" y="18"/>
                        </a:lnTo>
                        <a:lnTo>
                          <a:pt x="22" y="21"/>
                        </a:lnTo>
                        <a:lnTo>
                          <a:pt x="29" y="18"/>
                        </a:lnTo>
                        <a:lnTo>
                          <a:pt x="25" y="18"/>
                        </a:lnTo>
                        <a:lnTo>
                          <a:pt x="29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8" name="Freeform 57"/>
                  <p:cNvSpPr>
                    <a:spLocks/>
                  </p:cNvSpPr>
                  <p:nvPr/>
                </p:nvSpPr>
                <p:spPr bwMode="auto">
                  <a:xfrm>
                    <a:off x="3454" y="2410"/>
                    <a:ext cx="29" cy="36"/>
                  </a:xfrm>
                  <a:custGeom>
                    <a:avLst/>
                    <a:gdLst/>
                    <a:ahLst/>
                    <a:cxnLst>
                      <a:cxn ang="0">
                        <a:pos x="4" y="36"/>
                      </a:cxn>
                      <a:cxn ang="0">
                        <a:pos x="7" y="36"/>
                      </a:cxn>
                      <a:cxn ang="0">
                        <a:pos x="25" y="18"/>
                      </a:cxn>
                      <a:cxn ang="0">
                        <a:pos x="29" y="10"/>
                      </a:cxn>
                      <a:cxn ang="0">
                        <a:pos x="29" y="0"/>
                      </a:cxn>
                      <a:cxn ang="0">
                        <a:pos x="22" y="3"/>
                      </a:cxn>
                      <a:cxn ang="0">
                        <a:pos x="22" y="10"/>
                      </a:cxn>
                      <a:cxn ang="0">
                        <a:pos x="18" y="14"/>
                      </a:cxn>
                      <a:cxn ang="0">
                        <a:pos x="18" y="18"/>
                      </a:cxn>
                      <a:cxn ang="0">
                        <a:pos x="14" y="21"/>
                      </a:cxn>
                      <a:cxn ang="0">
                        <a:pos x="11" y="21"/>
                      </a:cxn>
                      <a:cxn ang="0">
                        <a:pos x="4" y="25"/>
                      </a:cxn>
                      <a:cxn ang="0">
                        <a:pos x="0" y="28"/>
                      </a:cxn>
                      <a:cxn ang="0">
                        <a:pos x="4" y="28"/>
                      </a:cxn>
                      <a:cxn ang="0">
                        <a:pos x="4" y="36"/>
                      </a:cxn>
                      <a:cxn ang="0">
                        <a:pos x="7" y="36"/>
                      </a:cxn>
                      <a:cxn ang="0">
                        <a:pos x="4" y="36"/>
                      </a:cxn>
                    </a:cxnLst>
                    <a:rect l="0" t="0" r="r" b="b"/>
                    <a:pathLst>
                      <a:path w="29" h="36">
                        <a:moveTo>
                          <a:pt x="4" y="36"/>
                        </a:moveTo>
                        <a:lnTo>
                          <a:pt x="7" y="36"/>
                        </a:lnTo>
                        <a:lnTo>
                          <a:pt x="25" y="18"/>
                        </a:lnTo>
                        <a:lnTo>
                          <a:pt x="29" y="10"/>
                        </a:lnTo>
                        <a:lnTo>
                          <a:pt x="29" y="0"/>
                        </a:lnTo>
                        <a:lnTo>
                          <a:pt x="22" y="3"/>
                        </a:lnTo>
                        <a:lnTo>
                          <a:pt x="22" y="10"/>
                        </a:lnTo>
                        <a:lnTo>
                          <a:pt x="18" y="14"/>
                        </a:lnTo>
                        <a:lnTo>
                          <a:pt x="18" y="18"/>
                        </a:lnTo>
                        <a:lnTo>
                          <a:pt x="14" y="21"/>
                        </a:lnTo>
                        <a:lnTo>
                          <a:pt x="11" y="21"/>
                        </a:lnTo>
                        <a:lnTo>
                          <a:pt x="4" y="25"/>
                        </a:lnTo>
                        <a:lnTo>
                          <a:pt x="0" y="28"/>
                        </a:lnTo>
                        <a:lnTo>
                          <a:pt x="4" y="28"/>
                        </a:lnTo>
                        <a:lnTo>
                          <a:pt x="4" y="36"/>
                        </a:lnTo>
                        <a:lnTo>
                          <a:pt x="7" y="36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69" name="Freeform 58"/>
                  <p:cNvSpPr>
                    <a:spLocks/>
                  </p:cNvSpPr>
                  <p:nvPr/>
                </p:nvSpPr>
                <p:spPr bwMode="auto">
                  <a:xfrm>
                    <a:off x="3382" y="2438"/>
                    <a:ext cx="76" cy="29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11" y="29"/>
                      </a:cxn>
                      <a:cxn ang="0">
                        <a:pos x="22" y="26"/>
                      </a:cxn>
                      <a:cxn ang="0">
                        <a:pos x="29" y="26"/>
                      </a:cxn>
                      <a:cxn ang="0">
                        <a:pos x="40" y="18"/>
                      </a:cxn>
                      <a:cxn ang="0">
                        <a:pos x="50" y="15"/>
                      </a:cxn>
                      <a:cxn ang="0">
                        <a:pos x="58" y="11"/>
                      </a:cxn>
                      <a:cxn ang="0">
                        <a:pos x="68" y="11"/>
                      </a:cxn>
                      <a:cxn ang="0">
                        <a:pos x="76" y="8"/>
                      </a:cxn>
                      <a:cxn ang="0">
                        <a:pos x="76" y="0"/>
                      </a:cxn>
                      <a:cxn ang="0">
                        <a:pos x="65" y="4"/>
                      </a:cxn>
                      <a:cxn ang="0">
                        <a:pos x="54" y="8"/>
                      </a:cxn>
                      <a:cxn ang="0">
                        <a:pos x="47" y="8"/>
                      </a:cxn>
                      <a:cxn ang="0">
                        <a:pos x="36" y="11"/>
                      </a:cxn>
                      <a:cxn ang="0">
                        <a:pos x="29" y="18"/>
                      </a:cxn>
                      <a:cxn ang="0">
                        <a:pos x="18" y="18"/>
                      </a:cxn>
                      <a:cxn ang="0">
                        <a:pos x="11" y="22"/>
                      </a:cxn>
                      <a:cxn ang="0">
                        <a:pos x="0" y="22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76" h="29">
                        <a:moveTo>
                          <a:pt x="0" y="29"/>
                        </a:moveTo>
                        <a:lnTo>
                          <a:pt x="11" y="29"/>
                        </a:lnTo>
                        <a:lnTo>
                          <a:pt x="22" y="26"/>
                        </a:lnTo>
                        <a:lnTo>
                          <a:pt x="29" y="26"/>
                        </a:lnTo>
                        <a:lnTo>
                          <a:pt x="40" y="18"/>
                        </a:lnTo>
                        <a:lnTo>
                          <a:pt x="50" y="15"/>
                        </a:lnTo>
                        <a:lnTo>
                          <a:pt x="58" y="11"/>
                        </a:lnTo>
                        <a:lnTo>
                          <a:pt x="68" y="11"/>
                        </a:lnTo>
                        <a:lnTo>
                          <a:pt x="76" y="8"/>
                        </a:lnTo>
                        <a:lnTo>
                          <a:pt x="76" y="0"/>
                        </a:lnTo>
                        <a:lnTo>
                          <a:pt x="65" y="4"/>
                        </a:lnTo>
                        <a:lnTo>
                          <a:pt x="54" y="8"/>
                        </a:lnTo>
                        <a:lnTo>
                          <a:pt x="47" y="8"/>
                        </a:lnTo>
                        <a:lnTo>
                          <a:pt x="36" y="11"/>
                        </a:lnTo>
                        <a:lnTo>
                          <a:pt x="29" y="18"/>
                        </a:lnTo>
                        <a:lnTo>
                          <a:pt x="18" y="18"/>
                        </a:lnTo>
                        <a:lnTo>
                          <a:pt x="11" y="22"/>
                        </a:lnTo>
                        <a:lnTo>
                          <a:pt x="0" y="2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0" name="Freeform 59"/>
                  <p:cNvSpPr>
                    <a:spLocks/>
                  </p:cNvSpPr>
                  <p:nvPr/>
                </p:nvSpPr>
                <p:spPr bwMode="auto">
                  <a:xfrm>
                    <a:off x="2407" y="1600"/>
                    <a:ext cx="28" cy="94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8" y="11"/>
                      </a:cxn>
                      <a:cxn ang="0">
                        <a:pos x="18" y="22"/>
                      </a:cxn>
                      <a:cxn ang="0">
                        <a:pos x="14" y="36"/>
                      </a:cxn>
                      <a:cxn ang="0">
                        <a:pos x="14" y="58"/>
                      </a:cxn>
                      <a:cxn ang="0">
                        <a:pos x="10" y="72"/>
                      </a:cxn>
                      <a:cxn ang="0">
                        <a:pos x="7" y="79"/>
                      </a:cxn>
                      <a:cxn ang="0">
                        <a:pos x="0" y="90"/>
                      </a:cxn>
                      <a:cxn ang="0">
                        <a:pos x="7" y="94"/>
                      </a:cxn>
                      <a:cxn ang="0">
                        <a:pos x="10" y="83"/>
                      </a:cxn>
                      <a:cxn ang="0">
                        <a:pos x="18" y="72"/>
                      </a:cxn>
                      <a:cxn ang="0">
                        <a:pos x="21" y="61"/>
                      </a:cxn>
                      <a:cxn ang="0">
                        <a:pos x="21" y="36"/>
                      </a:cxn>
                      <a:cxn ang="0">
                        <a:pos x="25" y="22"/>
                      </a:cxn>
                      <a:cxn ang="0">
                        <a:pos x="25" y="11"/>
                      </a:cxn>
                      <a:cxn ang="0">
                        <a:pos x="28" y="0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8" h="94">
                        <a:moveTo>
                          <a:pt x="21" y="0"/>
                        </a:moveTo>
                        <a:lnTo>
                          <a:pt x="18" y="11"/>
                        </a:lnTo>
                        <a:lnTo>
                          <a:pt x="18" y="22"/>
                        </a:lnTo>
                        <a:lnTo>
                          <a:pt x="14" y="36"/>
                        </a:lnTo>
                        <a:lnTo>
                          <a:pt x="14" y="58"/>
                        </a:lnTo>
                        <a:lnTo>
                          <a:pt x="10" y="72"/>
                        </a:lnTo>
                        <a:lnTo>
                          <a:pt x="7" y="79"/>
                        </a:lnTo>
                        <a:lnTo>
                          <a:pt x="0" y="90"/>
                        </a:lnTo>
                        <a:lnTo>
                          <a:pt x="7" y="94"/>
                        </a:lnTo>
                        <a:lnTo>
                          <a:pt x="10" y="83"/>
                        </a:lnTo>
                        <a:lnTo>
                          <a:pt x="18" y="72"/>
                        </a:lnTo>
                        <a:lnTo>
                          <a:pt x="21" y="61"/>
                        </a:lnTo>
                        <a:lnTo>
                          <a:pt x="21" y="36"/>
                        </a:lnTo>
                        <a:lnTo>
                          <a:pt x="25" y="22"/>
                        </a:lnTo>
                        <a:lnTo>
                          <a:pt x="25" y="11"/>
                        </a:lnTo>
                        <a:lnTo>
                          <a:pt x="28" y="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1" name="Freeform 60"/>
                  <p:cNvSpPr>
                    <a:spLocks/>
                  </p:cNvSpPr>
                  <p:nvPr/>
                </p:nvSpPr>
                <p:spPr bwMode="auto">
                  <a:xfrm>
                    <a:off x="2421" y="1431"/>
                    <a:ext cx="14" cy="16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9"/>
                      </a:cxn>
                      <a:cxn ang="0">
                        <a:pos x="4" y="83"/>
                      </a:cxn>
                      <a:cxn ang="0">
                        <a:pos x="7" y="126"/>
                      </a:cxn>
                      <a:cxn ang="0">
                        <a:pos x="7" y="169"/>
                      </a:cxn>
                      <a:cxn ang="0">
                        <a:pos x="14" y="169"/>
                      </a:cxn>
                      <a:cxn ang="0">
                        <a:pos x="14" y="126"/>
                      </a:cxn>
                      <a:cxn ang="0">
                        <a:pos x="11" y="83"/>
                      </a:cxn>
                      <a:cxn ang="0">
                        <a:pos x="7" y="39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69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4" y="83"/>
                        </a:lnTo>
                        <a:lnTo>
                          <a:pt x="7" y="126"/>
                        </a:lnTo>
                        <a:lnTo>
                          <a:pt x="7" y="169"/>
                        </a:lnTo>
                        <a:lnTo>
                          <a:pt x="14" y="169"/>
                        </a:lnTo>
                        <a:lnTo>
                          <a:pt x="14" y="126"/>
                        </a:lnTo>
                        <a:lnTo>
                          <a:pt x="11" y="83"/>
                        </a:lnTo>
                        <a:lnTo>
                          <a:pt x="7" y="3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2" name="Freeform 61"/>
                  <p:cNvSpPr>
                    <a:spLocks/>
                  </p:cNvSpPr>
                  <p:nvPr/>
                </p:nvSpPr>
                <p:spPr bwMode="auto">
                  <a:xfrm>
                    <a:off x="2414" y="1359"/>
                    <a:ext cx="14" cy="72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22"/>
                      </a:cxn>
                      <a:cxn ang="0">
                        <a:pos x="3" y="54"/>
                      </a:cxn>
                      <a:cxn ang="0">
                        <a:pos x="7" y="72"/>
                      </a:cxn>
                      <a:cxn ang="0">
                        <a:pos x="14" y="72"/>
                      </a:cxn>
                      <a:cxn ang="0">
                        <a:pos x="11" y="54"/>
                      </a:cxn>
                      <a:cxn ang="0">
                        <a:pos x="11" y="36"/>
                      </a:cxn>
                      <a:cxn ang="0">
                        <a:pos x="7" y="18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14" h="72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22"/>
                        </a:lnTo>
                        <a:lnTo>
                          <a:pt x="3" y="54"/>
                        </a:lnTo>
                        <a:lnTo>
                          <a:pt x="7" y="72"/>
                        </a:lnTo>
                        <a:lnTo>
                          <a:pt x="14" y="72"/>
                        </a:lnTo>
                        <a:lnTo>
                          <a:pt x="11" y="54"/>
                        </a:lnTo>
                        <a:lnTo>
                          <a:pt x="11" y="36"/>
                        </a:lnTo>
                        <a:lnTo>
                          <a:pt x="7" y="18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3" name="Freeform 62"/>
                  <p:cNvSpPr>
                    <a:spLocks/>
                  </p:cNvSpPr>
                  <p:nvPr/>
                </p:nvSpPr>
                <p:spPr bwMode="auto">
                  <a:xfrm>
                    <a:off x="2241" y="1359"/>
                    <a:ext cx="176" cy="47"/>
                  </a:xfrm>
                  <a:custGeom>
                    <a:avLst/>
                    <a:gdLst/>
                    <a:ahLst/>
                    <a:cxnLst>
                      <a:cxn ang="0">
                        <a:pos x="4" y="47"/>
                      </a:cxn>
                      <a:cxn ang="0">
                        <a:pos x="15" y="43"/>
                      </a:cxn>
                      <a:cxn ang="0">
                        <a:pos x="25" y="39"/>
                      </a:cxn>
                      <a:cxn ang="0">
                        <a:pos x="36" y="39"/>
                      </a:cxn>
                      <a:cxn ang="0">
                        <a:pos x="47" y="36"/>
                      </a:cxn>
                      <a:cxn ang="0">
                        <a:pos x="58" y="32"/>
                      </a:cxn>
                      <a:cxn ang="0">
                        <a:pos x="69" y="32"/>
                      </a:cxn>
                      <a:cxn ang="0">
                        <a:pos x="79" y="29"/>
                      </a:cxn>
                      <a:cxn ang="0">
                        <a:pos x="90" y="25"/>
                      </a:cxn>
                      <a:cxn ang="0">
                        <a:pos x="101" y="25"/>
                      </a:cxn>
                      <a:cxn ang="0">
                        <a:pos x="112" y="22"/>
                      </a:cxn>
                      <a:cxn ang="0">
                        <a:pos x="123" y="22"/>
                      </a:cxn>
                      <a:cxn ang="0">
                        <a:pos x="133" y="18"/>
                      </a:cxn>
                      <a:cxn ang="0">
                        <a:pos x="144" y="14"/>
                      </a:cxn>
                      <a:cxn ang="0">
                        <a:pos x="155" y="14"/>
                      </a:cxn>
                      <a:cxn ang="0">
                        <a:pos x="166" y="11"/>
                      </a:cxn>
                      <a:cxn ang="0">
                        <a:pos x="176" y="7"/>
                      </a:cxn>
                      <a:cxn ang="0">
                        <a:pos x="176" y="0"/>
                      </a:cxn>
                      <a:cxn ang="0">
                        <a:pos x="162" y="4"/>
                      </a:cxn>
                      <a:cxn ang="0">
                        <a:pos x="151" y="7"/>
                      </a:cxn>
                      <a:cxn ang="0">
                        <a:pos x="141" y="7"/>
                      </a:cxn>
                      <a:cxn ang="0">
                        <a:pos x="130" y="11"/>
                      </a:cxn>
                      <a:cxn ang="0">
                        <a:pos x="119" y="14"/>
                      </a:cxn>
                      <a:cxn ang="0">
                        <a:pos x="108" y="14"/>
                      </a:cxn>
                      <a:cxn ang="0">
                        <a:pos x="97" y="18"/>
                      </a:cxn>
                      <a:cxn ang="0">
                        <a:pos x="90" y="18"/>
                      </a:cxn>
                      <a:cxn ang="0">
                        <a:pos x="79" y="22"/>
                      </a:cxn>
                      <a:cxn ang="0">
                        <a:pos x="69" y="25"/>
                      </a:cxn>
                      <a:cxn ang="0">
                        <a:pos x="58" y="25"/>
                      </a:cxn>
                      <a:cxn ang="0">
                        <a:pos x="47" y="29"/>
                      </a:cxn>
                      <a:cxn ang="0">
                        <a:pos x="36" y="32"/>
                      </a:cxn>
                      <a:cxn ang="0">
                        <a:pos x="25" y="36"/>
                      </a:cxn>
                      <a:cxn ang="0">
                        <a:pos x="15" y="36"/>
                      </a:cxn>
                      <a:cxn ang="0">
                        <a:pos x="0" y="39"/>
                      </a:cxn>
                      <a:cxn ang="0">
                        <a:pos x="4" y="47"/>
                      </a:cxn>
                    </a:cxnLst>
                    <a:rect l="0" t="0" r="r" b="b"/>
                    <a:pathLst>
                      <a:path w="176" h="47">
                        <a:moveTo>
                          <a:pt x="4" y="47"/>
                        </a:moveTo>
                        <a:lnTo>
                          <a:pt x="15" y="43"/>
                        </a:lnTo>
                        <a:lnTo>
                          <a:pt x="25" y="39"/>
                        </a:lnTo>
                        <a:lnTo>
                          <a:pt x="36" y="39"/>
                        </a:lnTo>
                        <a:lnTo>
                          <a:pt x="47" y="36"/>
                        </a:lnTo>
                        <a:lnTo>
                          <a:pt x="58" y="32"/>
                        </a:lnTo>
                        <a:lnTo>
                          <a:pt x="69" y="32"/>
                        </a:lnTo>
                        <a:lnTo>
                          <a:pt x="79" y="29"/>
                        </a:lnTo>
                        <a:lnTo>
                          <a:pt x="90" y="25"/>
                        </a:lnTo>
                        <a:lnTo>
                          <a:pt x="101" y="25"/>
                        </a:lnTo>
                        <a:lnTo>
                          <a:pt x="112" y="22"/>
                        </a:lnTo>
                        <a:lnTo>
                          <a:pt x="123" y="22"/>
                        </a:lnTo>
                        <a:lnTo>
                          <a:pt x="133" y="18"/>
                        </a:lnTo>
                        <a:lnTo>
                          <a:pt x="144" y="14"/>
                        </a:lnTo>
                        <a:lnTo>
                          <a:pt x="155" y="14"/>
                        </a:lnTo>
                        <a:lnTo>
                          <a:pt x="166" y="11"/>
                        </a:lnTo>
                        <a:lnTo>
                          <a:pt x="176" y="7"/>
                        </a:lnTo>
                        <a:lnTo>
                          <a:pt x="176" y="0"/>
                        </a:lnTo>
                        <a:lnTo>
                          <a:pt x="162" y="4"/>
                        </a:lnTo>
                        <a:lnTo>
                          <a:pt x="151" y="7"/>
                        </a:lnTo>
                        <a:lnTo>
                          <a:pt x="141" y="7"/>
                        </a:lnTo>
                        <a:lnTo>
                          <a:pt x="130" y="11"/>
                        </a:lnTo>
                        <a:lnTo>
                          <a:pt x="119" y="14"/>
                        </a:lnTo>
                        <a:lnTo>
                          <a:pt x="108" y="14"/>
                        </a:lnTo>
                        <a:lnTo>
                          <a:pt x="97" y="18"/>
                        </a:lnTo>
                        <a:lnTo>
                          <a:pt x="90" y="18"/>
                        </a:lnTo>
                        <a:lnTo>
                          <a:pt x="79" y="22"/>
                        </a:lnTo>
                        <a:lnTo>
                          <a:pt x="69" y="25"/>
                        </a:lnTo>
                        <a:lnTo>
                          <a:pt x="58" y="25"/>
                        </a:lnTo>
                        <a:lnTo>
                          <a:pt x="47" y="29"/>
                        </a:lnTo>
                        <a:lnTo>
                          <a:pt x="36" y="32"/>
                        </a:lnTo>
                        <a:lnTo>
                          <a:pt x="25" y="36"/>
                        </a:lnTo>
                        <a:lnTo>
                          <a:pt x="15" y="36"/>
                        </a:lnTo>
                        <a:lnTo>
                          <a:pt x="0" y="39"/>
                        </a:lnTo>
                        <a:lnTo>
                          <a:pt x="4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4" name="Freeform 63"/>
                  <p:cNvSpPr>
                    <a:spLocks/>
                  </p:cNvSpPr>
                  <p:nvPr/>
                </p:nvSpPr>
                <p:spPr bwMode="auto">
                  <a:xfrm>
                    <a:off x="2202" y="1398"/>
                    <a:ext cx="43" cy="18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3" y="18"/>
                      </a:cxn>
                      <a:cxn ang="0">
                        <a:pos x="28" y="18"/>
                      </a:cxn>
                      <a:cxn ang="0">
                        <a:pos x="32" y="15"/>
                      </a:cxn>
                      <a:cxn ang="0">
                        <a:pos x="39" y="11"/>
                      </a:cxn>
                      <a:cxn ang="0">
                        <a:pos x="43" y="8"/>
                      </a:cxn>
                      <a:cxn ang="0">
                        <a:pos x="39" y="0"/>
                      </a:cxn>
                      <a:cxn ang="0">
                        <a:pos x="32" y="8"/>
                      </a:cxn>
                      <a:cxn ang="0">
                        <a:pos x="28" y="8"/>
                      </a:cxn>
                      <a:cxn ang="0">
                        <a:pos x="21" y="11"/>
                      </a:cxn>
                      <a:cxn ang="0">
                        <a:pos x="14" y="11"/>
                      </a:cxn>
                      <a:cxn ang="0">
                        <a:pos x="7" y="8"/>
                      </a:cxn>
                      <a:cxn ang="0">
                        <a:pos x="0" y="8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43" h="18">
                        <a:moveTo>
                          <a:pt x="0" y="15"/>
                        </a:moveTo>
                        <a:lnTo>
                          <a:pt x="3" y="18"/>
                        </a:lnTo>
                        <a:lnTo>
                          <a:pt x="28" y="18"/>
                        </a:lnTo>
                        <a:lnTo>
                          <a:pt x="32" y="15"/>
                        </a:lnTo>
                        <a:lnTo>
                          <a:pt x="39" y="11"/>
                        </a:lnTo>
                        <a:lnTo>
                          <a:pt x="43" y="8"/>
                        </a:lnTo>
                        <a:lnTo>
                          <a:pt x="39" y="0"/>
                        </a:lnTo>
                        <a:lnTo>
                          <a:pt x="32" y="8"/>
                        </a:lnTo>
                        <a:lnTo>
                          <a:pt x="28" y="8"/>
                        </a:lnTo>
                        <a:lnTo>
                          <a:pt x="21" y="11"/>
                        </a:lnTo>
                        <a:lnTo>
                          <a:pt x="14" y="11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5" name="Freeform 64"/>
                  <p:cNvSpPr>
                    <a:spLocks/>
                  </p:cNvSpPr>
                  <p:nvPr/>
                </p:nvSpPr>
                <p:spPr bwMode="auto">
                  <a:xfrm>
                    <a:off x="2140" y="1363"/>
                    <a:ext cx="62" cy="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29" y="28"/>
                      </a:cxn>
                      <a:cxn ang="0">
                        <a:pos x="40" y="32"/>
                      </a:cxn>
                      <a:cxn ang="0">
                        <a:pos x="44" y="39"/>
                      </a:cxn>
                      <a:cxn ang="0">
                        <a:pos x="54" y="43"/>
                      </a:cxn>
                      <a:cxn ang="0">
                        <a:pos x="62" y="50"/>
                      </a:cxn>
                      <a:cxn ang="0">
                        <a:pos x="62" y="43"/>
                      </a:cxn>
                      <a:cxn ang="0">
                        <a:pos x="51" y="32"/>
                      </a:cxn>
                      <a:cxn ang="0">
                        <a:pos x="44" y="28"/>
                      </a:cxn>
                      <a:cxn ang="0">
                        <a:pos x="36" y="21"/>
                      </a:cxn>
                      <a:cxn ang="0">
                        <a:pos x="29" y="18"/>
                      </a:cxn>
                      <a:cxn ang="0">
                        <a:pos x="22" y="10"/>
                      </a:cxn>
                      <a:cxn ang="0">
                        <a:pos x="15" y="7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62" h="50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29" y="28"/>
                        </a:lnTo>
                        <a:lnTo>
                          <a:pt x="40" y="32"/>
                        </a:lnTo>
                        <a:lnTo>
                          <a:pt x="44" y="39"/>
                        </a:lnTo>
                        <a:lnTo>
                          <a:pt x="54" y="43"/>
                        </a:lnTo>
                        <a:lnTo>
                          <a:pt x="62" y="50"/>
                        </a:lnTo>
                        <a:lnTo>
                          <a:pt x="62" y="43"/>
                        </a:lnTo>
                        <a:lnTo>
                          <a:pt x="51" y="32"/>
                        </a:lnTo>
                        <a:lnTo>
                          <a:pt x="44" y="28"/>
                        </a:lnTo>
                        <a:lnTo>
                          <a:pt x="36" y="21"/>
                        </a:lnTo>
                        <a:lnTo>
                          <a:pt x="29" y="18"/>
                        </a:lnTo>
                        <a:lnTo>
                          <a:pt x="22" y="10"/>
                        </a:lnTo>
                        <a:lnTo>
                          <a:pt x="15" y="7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6" name="Freeform 65"/>
                  <p:cNvSpPr>
                    <a:spLocks/>
                  </p:cNvSpPr>
                  <p:nvPr/>
                </p:nvSpPr>
                <p:spPr bwMode="auto">
                  <a:xfrm>
                    <a:off x="2140" y="1355"/>
                    <a:ext cx="8" cy="1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8" y="11"/>
                      </a:cxn>
                      <a:cxn ang="0">
                        <a:pos x="8" y="0"/>
                      </a:cxn>
                      <a:cxn ang="0">
                        <a:pos x="8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11">
                        <a:moveTo>
                          <a:pt x="0" y="0"/>
                        </a:moveTo>
                        <a:lnTo>
                          <a:pt x="0" y="11"/>
                        </a:lnTo>
                        <a:lnTo>
                          <a:pt x="8" y="11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7" name="Freeform 66"/>
                  <p:cNvSpPr>
                    <a:spLocks/>
                  </p:cNvSpPr>
                  <p:nvPr/>
                </p:nvSpPr>
                <p:spPr bwMode="auto">
                  <a:xfrm>
                    <a:off x="2140" y="1053"/>
                    <a:ext cx="328" cy="306"/>
                  </a:xfrm>
                  <a:custGeom>
                    <a:avLst/>
                    <a:gdLst/>
                    <a:ahLst/>
                    <a:cxnLst>
                      <a:cxn ang="0">
                        <a:pos x="324" y="0"/>
                      </a:cxn>
                      <a:cxn ang="0">
                        <a:pos x="303" y="18"/>
                      </a:cxn>
                      <a:cxn ang="0">
                        <a:pos x="285" y="36"/>
                      </a:cxn>
                      <a:cxn ang="0">
                        <a:pos x="263" y="54"/>
                      </a:cxn>
                      <a:cxn ang="0">
                        <a:pos x="242" y="72"/>
                      </a:cxn>
                      <a:cxn ang="0">
                        <a:pos x="220" y="90"/>
                      </a:cxn>
                      <a:cxn ang="0">
                        <a:pos x="198" y="108"/>
                      </a:cxn>
                      <a:cxn ang="0">
                        <a:pos x="180" y="126"/>
                      </a:cxn>
                      <a:cxn ang="0">
                        <a:pos x="159" y="144"/>
                      </a:cxn>
                      <a:cxn ang="0">
                        <a:pos x="119" y="184"/>
                      </a:cxn>
                      <a:cxn ang="0">
                        <a:pos x="98" y="202"/>
                      </a:cxn>
                      <a:cxn ang="0">
                        <a:pos x="80" y="223"/>
                      </a:cxn>
                      <a:cxn ang="0">
                        <a:pos x="58" y="241"/>
                      </a:cxn>
                      <a:cxn ang="0">
                        <a:pos x="40" y="263"/>
                      </a:cxn>
                      <a:cxn ang="0">
                        <a:pos x="0" y="302"/>
                      </a:cxn>
                      <a:cxn ang="0">
                        <a:pos x="8" y="306"/>
                      </a:cxn>
                      <a:cxn ang="0">
                        <a:pos x="26" y="284"/>
                      </a:cxn>
                      <a:cxn ang="0">
                        <a:pos x="44" y="266"/>
                      </a:cxn>
                      <a:cxn ang="0">
                        <a:pos x="62" y="245"/>
                      </a:cxn>
                      <a:cxn ang="0">
                        <a:pos x="83" y="227"/>
                      </a:cxn>
                      <a:cxn ang="0">
                        <a:pos x="101" y="205"/>
                      </a:cxn>
                      <a:cxn ang="0">
                        <a:pos x="123" y="187"/>
                      </a:cxn>
                      <a:cxn ang="0">
                        <a:pos x="141" y="169"/>
                      </a:cxn>
                      <a:cxn ang="0">
                        <a:pos x="162" y="151"/>
                      </a:cxn>
                      <a:cxn ang="0">
                        <a:pos x="184" y="133"/>
                      </a:cxn>
                      <a:cxn ang="0">
                        <a:pos x="206" y="115"/>
                      </a:cxn>
                      <a:cxn ang="0">
                        <a:pos x="245" y="76"/>
                      </a:cxn>
                      <a:cxn ang="0">
                        <a:pos x="267" y="58"/>
                      </a:cxn>
                      <a:cxn ang="0">
                        <a:pos x="288" y="40"/>
                      </a:cxn>
                      <a:cxn ang="0">
                        <a:pos x="310" y="22"/>
                      </a:cxn>
                      <a:cxn ang="0">
                        <a:pos x="328" y="4"/>
                      </a:cxn>
                      <a:cxn ang="0">
                        <a:pos x="324" y="0"/>
                      </a:cxn>
                    </a:cxnLst>
                    <a:rect l="0" t="0" r="r" b="b"/>
                    <a:pathLst>
                      <a:path w="328" h="306">
                        <a:moveTo>
                          <a:pt x="324" y="0"/>
                        </a:moveTo>
                        <a:lnTo>
                          <a:pt x="303" y="18"/>
                        </a:lnTo>
                        <a:lnTo>
                          <a:pt x="285" y="36"/>
                        </a:lnTo>
                        <a:lnTo>
                          <a:pt x="263" y="54"/>
                        </a:lnTo>
                        <a:lnTo>
                          <a:pt x="242" y="72"/>
                        </a:lnTo>
                        <a:lnTo>
                          <a:pt x="220" y="90"/>
                        </a:lnTo>
                        <a:lnTo>
                          <a:pt x="198" y="108"/>
                        </a:lnTo>
                        <a:lnTo>
                          <a:pt x="180" y="126"/>
                        </a:lnTo>
                        <a:lnTo>
                          <a:pt x="159" y="144"/>
                        </a:lnTo>
                        <a:lnTo>
                          <a:pt x="119" y="184"/>
                        </a:lnTo>
                        <a:lnTo>
                          <a:pt x="98" y="202"/>
                        </a:lnTo>
                        <a:lnTo>
                          <a:pt x="80" y="223"/>
                        </a:lnTo>
                        <a:lnTo>
                          <a:pt x="58" y="241"/>
                        </a:lnTo>
                        <a:lnTo>
                          <a:pt x="40" y="263"/>
                        </a:lnTo>
                        <a:lnTo>
                          <a:pt x="0" y="302"/>
                        </a:lnTo>
                        <a:lnTo>
                          <a:pt x="8" y="306"/>
                        </a:lnTo>
                        <a:lnTo>
                          <a:pt x="26" y="284"/>
                        </a:lnTo>
                        <a:lnTo>
                          <a:pt x="44" y="266"/>
                        </a:lnTo>
                        <a:lnTo>
                          <a:pt x="62" y="245"/>
                        </a:lnTo>
                        <a:lnTo>
                          <a:pt x="83" y="227"/>
                        </a:lnTo>
                        <a:lnTo>
                          <a:pt x="101" y="205"/>
                        </a:lnTo>
                        <a:lnTo>
                          <a:pt x="123" y="187"/>
                        </a:lnTo>
                        <a:lnTo>
                          <a:pt x="141" y="169"/>
                        </a:lnTo>
                        <a:lnTo>
                          <a:pt x="162" y="151"/>
                        </a:lnTo>
                        <a:lnTo>
                          <a:pt x="184" y="133"/>
                        </a:lnTo>
                        <a:lnTo>
                          <a:pt x="206" y="115"/>
                        </a:lnTo>
                        <a:lnTo>
                          <a:pt x="245" y="76"/>
                        </a:lnTo>
                        <a:lnTo>
                          <a:pt x="267" y="58"/>
                        </a:lnTo>
                        <a:lnTo>
                          <a:pt x="288" y="40"/>
                        </a:lnTo>
                        <a:lnTo>
                          <a:pt x="310" y="22"/>
                        </a:lnTo>
                        <a:lnTo>
                          <a:pt x="328" y="4"/>
                        </a:lnTo>
                        <a:lnTo>
                          <a:pt x="3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8" name="Freeform 67"/>
                  <p:cNvSpPr>
                    <a:spLocks/>
                  </p:cNvSpPr>
                  <p:nvPr/>
                </p:nvSpPr>
                <p:spPr bwMode="auto">
                  <a:xfrm>
                    <a:off x="2464" y="884"/>
                    <a:ext cx="187" cy="173"/>
                  </a:xfrm>
                  <a:custGeom>
                    <a:avLst/>
                    <a:gdLst/>
                    <a:ahLst/>
                    <a:cxnLst>
                      <a:cxn ang="0">
                        <a:pos x="187" y="0"/>
                      </a:cxn>
                      <a:cxn ang="0">
                        <a:pos x="184" y="0"/>
                      </a:cxn>
                      <a:cxn ang="0">
                        <a:pos x="162" y="22"/>
                      </a:cxn>
                      <a:cxn ang="0">
                        <a:pos x="148" y="32"/>
                      </a:cxn>
                      <a:cxn ang="0">
                        <a:pos x="72" y="108"/>
                      </a:cxn>
                      <a:cxn ang="0">
                        <a:pos x="58" y="119"/>
                      </a:cxn>
                      <a:cxn ang="0">
                        <a:pos x="47" y="129"/>
                      </a:cxn>
                      <a:cxn ang="0">
                        <a:pos x="36" y="137"/>
                      </a:cxn>
                      <a:cxn ang="0">
                        <a:pos x="15" y="158"/>
                      </a:cxn>
                      <a:cxn ang="0">
                        <a:pos x="0" y="169"/>
                      </a:cxn>
                      <a:cxn ang="0">
                        <a:pos x="4" y="173"/>
                      </a:cxn>
                      <a:cxn ang="0">
                        <a:pos x="18" y="165"/>
                      </a:cxn>
                      <a:cxn ang="0">
                        <a:pos x="40" y="144"/>
                      </a:cxn>
                      <a:cxn ang="0">
                        <a:pos x="54" y="133"/>
                      </a:cxn>
                      <a:cxn ang="0">
                        <a:pos x="87" y="101"/>
                      </a:cxn>
                      <a:cxn ang="0">
                        <a:pos x="97" y="93"/>
                      </a:cxn>
                      <a:cxn ang="0">
                        <a:pos x="108" y="79"/>
                      </a:cxn>
                      <a:cxn ang="0">
                        <a:pos x="119" y="72"/>
                      </a:cxn>
                      <a:cxn ang="0">
                        <a:pos x="133" y="61"/>
                      </a:cxn>
                      <a:cxn ang="0">
                        <a:pos x="187" y="7"/>
                      </a:cxn>
                      <a:cxn ang="0">
                        <a:pos x="187" y="0"/>
                      </a:cxn>
                      <a:cxn ang="0">
                        <a:pos x="184" y="0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7" h="173">
                        <a:moveTo>
                          <a:pt x="187" y="0"/>
                        </a:moveTo>
                        <a:lnTo>
                          <a:pt x="184" y="0"/>
                        </a:lnTo>
                        <a:lnTo>
                          <a:pt x="162" y="22"/>
                        </a:lnTo>
                        <a:lnTo>
                          <a:pt x="148" y="32"/>
                        </a:lnTo>
                        <a:lnTo>
                          <a:pt x="72" y="108"/>
                        </a:lnTo>
                        <a:lnTo>
                          <a:pt x="58" y="119"/>
                        </a:lnTo>
                        <a:lnTo>
                          <a:pt x="47" y="129"/>
                        </a:lnTo>
                        <a:lnTo>
                          <a:pt x="36" y="137"/>
                        </a:lnTo>
                        <a:lnTo>
                          <a:pt x="15" y="158"/>
                        </a:lnTo>
                        <a:lnTo>
                          <a:pt x="0" y="169"/>
                        </a:lnTo>
                        <a:lnTo>
                          <a:pt x="4" y="173"/>
                        </a:lnTo>
                        <a:lnTo>
                          <a:pt x="18" y="165"/>
                        </a:lnTo>
                        <a:lnTo>
                          <a:pt x="40" y="144"/>
                        </a:lnTo>
                        <a:lnTo>
                          <a:pt x="54" y="133"/>
                        </a:lnTo>
                        <a:lnTo>
                          <a:pt x="87" y="101"/>
                        </a:lnTo>
                        <a:lnTo>
                          <a:pt x="97" y="93"/>
                        </a:lnTo>
                        <a:lnTo>
                          <a:pt x="108" y="79"/>
                        </a:lnTo>
                        <a:lnTo>
                          <a:pt x="119" y="72"/>
                        </a:lnTo>
                        <a:lnTo>
                          <a:pt x="133" y="61"/>
                        </a:lnTo>
                        <a:lnTo>
                          <a:pt x="187" y="7"/>
                        </a:lnTo>
                        <a:lnTo>
                          <a:pt x="187" y="0"/>
                        </a:lnTo>
                        <a:lnTo>
                          <a:pt x="184" y="0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79" name="Freeform 68"/>
                  <p:cNvSpPr>
                    <a:spLocks/>
                  </p:cNvSpPr>
                  <p:nvPr/>
                </p:nvSpPr>
                <p:spPr bwMode="auto">
                  <a:xfrm>
                    <a:off x="2651" y="884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7"/>
                      </a:cxn>
                      <a:cxn ang="0">
                        <a:pos x="4" y="7"/>
                      </a:cxn>
                      <a:cxn ang="0">
                        <a:pos x="8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7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7"/>
                        </a:lnTo>
                        <a:lnTo>
                          <a:pt x="4" y="7"/>
                        </a:lnTo>
                        <a:lnTo>
                          <a:pt x="8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0" name="Freeform 69"/>
                  <p:cNvSpPr>
                    <a:spLocks/>
                  </p:cNvSpPr>
                  <p:nvPr/>
                </p:nvSpPr>
                <p:spPr bwMode="auto">
                  <a:xfrm>
                    <a:off x="2651" y="787"/>
                    <a:ext cx="112" cy="104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01" y="7"/>
                      </a:cxn>
                      <a:cxn ang="0">
                        <a:pos x="94" y="14"/>
                      </a:cxn>
                      <a:cxn ang="0">
                        <a:pos x="90" y="21"/>
                      </a:cxn>
                      <a:cxn ang="0">
                        <a:pos x="83" y="25"/>
                      </a:cxn>
                      <a:cxn ang="0">
                        <a:pos x="58" y="50"/>
                      </a:cxn>
                      <a:cxn ang="0">
                        <a:pos x="51" y="54"/>
                      </a:cxn>
                      <a:cxn ang="0">
                        <a:pos x="36" y="68"/>
                      </a:cxn>
                      <a:cxn ang="0">
                        <a:pos x="29" y="72"/>
                      </a:cxn>
                      <a:cxn ang="0">
                        <a:pos x="8" y="93"/>
                      </a:cxn>
                      <a:cxn ang="0">
                        <a:pos x="0" y="97"/>
                      </a:cxn>
                      <a:cxn ang="0">
                        <a:pos x="8" y="104"/>
                      </a:cxn>
                      <a:cxn ang="0">
                        <a:pos x="15" y="97"/>
                      </a:cxn>
                      <a:cxn ang="0">
                        <a:pos x="18" y="90"/>
                      </a:cxn>
                      <a:cxn ang="0">
                        <a:pos x="26" y="83"/>
                      </a:cxn>
                      <a:cxn ang="0">
                        <a:pos x="33" y="79"/>
                      </a:cxn>
                      <a:cxn ang="0">
                        <a:pos x="40" y="72"/>
                      </a:cxn>
                      <a:cxn ang="0">
                        <a:pos x="47" y="68"/>
                      </a:cxn>
                      <a:cxn ang="0">
                        <a:pos x="62" y="54"/>
                      </a:cxn>
                      <a:cxn ang="0">
                        <a:pos x="69" y="50"/>
                      </a:cxn>
                      <a:cxn ang="0">
                        <a:pos x="76" y="43"/>
                      </a:cxn>
                      <a:cxn ang="0">
                        <a:pos x="83" y="39"/>
                      </a:cxn>
                      <a:cxn ang="0">
                        <a:pos x="87" y="32"/>
                      </a:cxn>
                      <a:cxn ang="0">
                        <a:pos x="112" y="7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2" h="104">
                        <a:moveTo>
                          <a:pt x="105" y="0"/>
                        </a:moveTo>
                        <a:lnTo>
                          <a:pt x="101" y="7"/>
                        </a:lnTo>
                        <a:lnTo>
                          <a:pt x="94" y="14"/>
                        </a:lnTo>
                        <a:lnTo>
                          <a:pt x="90" y="21"/>
                        </a:lnTo>
                        <a:lnTo>
                          <a:pt x="83" y="25"/>
                        </a:lnTo>
                        <a:lnTo>
                          <a:pt x="58" y="50"/>
                        </a:lnTo>
                        <a:lnTo>
                          <a:pt x="51" y="54"/>
                        </a:lnTo>
                        <a:lnTo>
                          <a:pt x="36" y="68"/>
                        </a:lnTo>
                        <a:lnTo>
                          <a:pt x="29" y="72"/>
                        </a:lnTo>
                        <a:lnTo>
                          <a:pt x="8" y="93"/>
                        </a:lnTo>
                        <a:lnTo>
                          <a:pt x="0" y="97"/>
                        </a:lnTo>
                        <a:lnTo>
                          <a:pt x="8" y="104"/>
                        </a:lnTo>
                        <a:lnTo>
                          <a:pt x="15" y="97"/>
                        </a:lnTo>
                        <a:lnTo>
                          <a:pt x="18" y="90"/>
                        </a:lnTo>
                        <a:lnTo>
                          <a:pt x="26" y="83"/>
                        </a:lnTo>
                        <a:lnTo>
                          <a:pt x="33" y="79"/>
                        </a:lnTo>
                        <a:lnTo>
                          <a:pt x="40" y="72"/>
                        </a:lnTo>
                        <a:lnTo>
                          <a:pt x="47" y="68"/>
                        </a:lnTo>
                        <a:lnTo>
                          <a:pt x="62" y="54"/>
                        </a:lnTo>
                        <a:lnTo>
                          <a:pt x="69" y="50"/>
                        </a:lnTo>
                        <a:lnTo>
                          <a:pt x="76" y="43"/>
                        </a:lnTo>
                        <a:lnTo>
                          <a:pt x="83" y="39"/>
                        </a:lnTo>
                        <a:lnTo>
                          <a:pt x="87" y="32"/>
                        </a:lnTo>
                        <a:lnTo>
                          <a:pt x="112" y="7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1" name="Freeform 70"/>
                  <p:cNvSpPr>
                    <a:spLocks/>
                  </p:cNvSpPr>
                  <p:nvPr/>
                </p:nvSpPr>
                <p:spPr bwMode="auto">
                  <a:xfrm>
                    <a:off x="2756" y="736"/>
                    <a:ext cx="54" cy="58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43" y="4"/>
                      </a:cxn>
                      <a:cxn ang="0">
                        <a:pos x="43" y="22"/>
                      </a:cxn>
                      <a:cxn ang="0">
                        <a:pos x="32" y="33"/>
                      </a:cxn>
                      <a:cxn ang="0">
                        <a:pos x="25" y="36"/>
                      </a:cxn>
                      <a:cxn ang="0">
                        <a:pos x="18" y="40"/>
                      </a:cxn>
                      <a:cxn ang="0">
                        <a:pos x="11" y="44"/>
                      </a:cxn>
                      <a:cxn ang="0">
                        <a:pos x="0" y="51"/>
                      </a:cxn>
                      <a:cxn ang="0">
                        <a:pos x="7" y="58"/>
                      </a:cxn>
                      <a:cxn ang="0">
                        <a:pos x="14" y="51"/>
                      </a:cxn>
                      <a:cxn ang="0">
                        <a:pos x="21" y="47"/>
                      </a:cxn>
                      <a:cxn ang="0">
                        <a:pos x="29" y="44"/>
                      </a:cxn>
                      <a:cxn ang="0">
                        <a:pos x="36" y="36"/>
                      </a:cxn>
                      <a:cxn ang="0">
                        <a:pos x="43" y="33"/>
                      </a:cxn>
                      <a:cxn ang="0">
                        <a:pos x="50" y="26"/>
                      </a:cxn>
                      <a:cxn ang="0">
                        <a:pos x="54" y="15"/>
                      </a:cxn>
                      <a:cxn ang="0">
                        <a:pos x="50" y="4"/>
                      </a:cxn>
                      <a:cxn ang="0">
                        <a:pos x="47" y="8"/>
                      </a:cxn>
                      <a:cxn ang="0">
                        <a:pos x="47" y="0"/>
                      </a:cxn>
                      <a:cxn ang="0">
                        <a:pos x="39" y="0"/>
                      </a:cxn>
                      <a:cxn ang="0">
                        <a:pos x="43" y="4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54" h="58">
                        <a:moveTo>
                          <a:pt x="47" y="0"/>
                        </a:moveTo>
                        <a:lnTo>
                          <a:pt x="43" y="4"/>
                        </a:lnTo>
                        <a:lnTo>
                          <a:pt x="43" y="22"/>
                        </a:lnTo>
                        <a:lnTo>
                          <a:pt x="32" y="33"/>
                        </a:lnTo>
                        <a:lnTo>
                          <a:pt x="25" y="36"/>
                        </a:lnTo>
                        <a:lnTo>
                          <a:pt x="18" y="40"/>
                        </a:lnTo>
                        <a:lnTo>
                          <a:pt x="11" y="44"/>
                        </a:lnTo>
                        <a:lnTo>
                          <a:pt x="0" y="51"/>
                        </a:lnTo>
                        <a:lnTo>
                          <a:pt x="7" y="58"/>
                        </a:lnTo>
                        <a:lnTo>
                          <a:pt x="14" y="51"/>
                        </a:lnTo>
                        <a:lnTo>
                          <a:pt x="21" y="47"/>
                        </a:lnTo>
                        <a:lnTo>
                          <a:pt x="29" y="44"/>
                        </a:lnTo>
                        <a:lnTo>
                          <a:pt x="36" y="36"/>
                        </a:lnTo>
                        <a:lnTo>
                          <a:pt x="43" y="33"/>
                        </a:lnTo>
                        <a:lnTo>
                          <a:pt x="50" y="26"/>
                        </a:lnTo>
                        <a:lnTo>
                          <a:pt x="54" y="15"/>
                        </a:lnTo>
                        <a:lnTo>
                          <a:pt x="50" y="4"/>
                        </a:lnTo>
                        <a:lnTo>
                          <a:pt x="47" y="8"/>
                        </a:lnTo>
                        <a:lnTo>
                          <a:pt x="47" y="0"/>
                        </a:lnTo>
                        <a:lnTo>
                          <a:pt x="39" y="0"/>
                        </a:lnTo>
                        <a:lnTo>
                          <a:pt x="43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2" name="Freeform 71"/>
                  <p:cNvSpPr>
                    <a:spLocks/>
                  </p:cNvSpPr>
                  <p:nvPr/>
                </p:nvSpPr>
                <p:spPr bwMode="auto">
                  <a:xfrm>
                    <a:off x="2803" y="722"/>
                    <a:ext cx="205" cy="22"/>
                  </a:xfrm>
                  <a:custGeom>
                    <a:avLst/>
                    <a:gdLst/>
                    <a:ahLst/>
                    <a:cxnLst>
                      <a:cxn ang="0">
                        <a:pos x="201" y="0"/>
                      </a:cxn>
                      <a:cxn ang="0">
                        <a:pos x="205" y="0"/>
                      </a:cxn>
                      <a:cxn ang="0">
                        <a:pos x="151" y="0"/>
                      </a:cxn>
                      <a:cxn ang="0">
                        <a:pos x="136" y="4"/>
                      </a:cxn>
                      <a:cxn ang="0">
                        <a:pos x="111" y="4"/>
                      </a:cxn>
                      <a:cxn ang="0">
                        <a:pos x="100" y="7"/>
                      </a:cxn>
                      <a:cxn ang="0">
                        <a:pos x="75" y="7"/>
                      </a:cxn>
                      <a:cxn ang="0">
                        <a:pos x="64" y="11"/>
                      </a:cxn>
                      <a:cxn ang="0">
                        <a:pos x="39" y="11"/>
                      </a:cxn>
                      <a:cxn ang="0">
                        <a:pos x="25" y="14"/>
                      </a:cxn>
                      <a:cxn ang="0">
                        <a:pos x="0" y="14"/>
                      </a:cxn>
                      <a:cxn ang="0">
                        <a:pos x="0" y="22"/>
                      </a:cxn>
                      <a:cxn ang="0">
                        <a:pos x="14" y="22"/>
                      </a:cxn>
                      <a:cxn ang="0">
                        <a:pos x="25" y="18"/>
                      </a:cxn>
                      <a:cxn ang="0">
                        <a:pos x="64" y="18"/>
                      </a:cxn>
                      <a:cxn ang="0">
                        <a:pos x="75" y="14"/>
                      </a:cxn>
                      <a:cxn ang="0">
                        <a:pos x="100" y="14"/>
                      </a:cxn>
                      <a:cxn ang="0">
                        <a:pos x="111" y="11"/>
                      </a:cxn>
                      <a:cxn ang="0">
                        <a:pos x="136" y="11"/>
                      </a:cxn>
                      <a:cxn ang="0">
                        <a:pos x="151" y="7"/>
                      </a:cxn>
                      <a:cxn ang="0">
                        <a:pos x="161" y="11"/>
                      </a:cxn>
                      <a:cxn ang="0">
                        <a:pos x="176" y="7"/>
                      </a:cxn>
                      <a:cxn ang="0">
                        <a:pos x="205" y="7"/>
                      </a:cxn>
                      <a:cxn ang="0">
                        <a:pos x="201" y="0"/>
                      </a:cxn>
                    </a:cxnLst>
                    <a:rect l="0" t="0" r="r" b="b"/>
                    <a:pathLst>
                      <a:path w="205" h="22">
                        <a:moveTo>
                          <a:pt x="201" y="0"/>
                        </a:moveTo>
                        <a:lnTo>
                          <a:pt x="205" y="0"/>
                        </a:lnTo>
                        <a:lnTo>
                          <a:pt x="151" y="0"/>
                        </a:lnTo>
                        <a:lnTo>
                          <a:pt x="136" y="4"/>
                        </a:lnTo>
                        <a:lnTo>
                          <a:pt x="111" y="4"/>
                        </a:lnTo>
                        <a:lnTo>
                          <a:pt x="100" y="7"/>
                        </a:lnTo>
                        <a:lnTo>
                          <a:pt x="75" y="7"/>
                        </a:lnTo>
                        <a:lnTo>
                          <a:pt x="64" y="11"/>
                        </a:lnTo>
                        <a:lnTo>
                          <a:pt x="39" y="11"/>
                        </a:lnTo>
                        <a:lnTo>
                          <a:pt x="25" y="14"/>
                        </a:ln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14" y="22"/>
                        </a:lnTo>
                        <a:lnTo>
                          <a:pt x="25" y="18"/>
                        </a:lnTo>
                        <a:lnTo>
                          <a:pt x="64" y="18"/>
                        </a:lnTo>
                        <a:lnTo>
                          <a:pt x="75" y="14"/>
                        </a:lnTo>
                        <a:lnTo>
                          <a:pt x="100" y="14"/>
                        </a:lnTo>
                        <a:lnTo>
                          <a:pt x="111" y="11"/>
                        </a:lnTo>
                        <a:lnTo>
                          <a:pt x="136" y="11"/>
                        </a:lnTo>
                        <a:lnTo>
                          <a:pt x="151" y="7"/>
                        </a:lnTo>
                        <a:lnTo>
                          <a:pt x="161" y="11"/>
                        </a:lnTo>
                        <a:lnTo>
                          <a:pt x="176" y="7"/>
                        </a:lnTo>
                        <a:lnTo>
                          <a:pt x="205" y="7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3" name="Freeform 72"/>
                  <p:cNvSpPr>
                    <a:spLocks/>
                  </p:cNvSpPr>
                  <p:nvPr/>
                </p:nvSpPr>
                <p:spPr bwMode="auto">
                  <a:xfrm>
                    <a:off x="3004" y="718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1" y="8"/>
                      </a:cxn>
                      <a:cxn ang="0">
                        <a:pos x="7" y="8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11">
                        <a:moveTo>
                          <a:pt x="7" y="0"/>
                        </a:move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1" y="8"/>
                        </a:lnTo>
                        <a:lnTo>
                          <a:pt x="7" y="8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4" name="Freeform 73"/>
                  <p:cNvSpPr>
                    <a:spLocks/>
                  </p:cNvSpPr>
                  <p:nvPr/>
                </p:nvSpPr>
                <p:spPr bwMode="auto">
                  <a:xfrm>
                    <a:off x="3011" y="715"/>
                    <a:ext cx="87" cy="11"/>
                  </a:xfrm>
                  <a:custGeom>
                    <a:avLst/>
                    <a:gdLst/>
                    <a:ahLst/>
                    <a:cxnLst>
                      <a:cxn ang="0">
                        <a:pos x="83" y="0"/>
                      </a:cxn>
                      <a:cxn ang="0">
                        <a:pos x="72" y="3"/>
                      </a:cxn>
                      <a:cxn ang="0">
                        <a:pos x="61" y="3"/>
                      </a:cxn>
                      <a:cxn ang="0">
                        <a:pos x="54" y="7"/>
                      </a:cxn>
                      <a:cxn ang="0">
                        <a:pos x="43" y="3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61" y="11"/>
                      </a:cxn>
                      <a:cxn ang="0">
                        <a:pos x="76" y="7"/>
                      </a:cxn>
                      <a:cxn ang="0">
                        <a:pos x="87" y="7"/>
                      </a:cxn>
                      <a:cxn ang="0">
                        <a:pos x="83" y="7"/>
                      </a:cxn>
                      <a:cxn ang="0">
                        <a:pos x="83" y="0"/>
                      </a:cxn>
                    </a:cxnLst>
                    <a:rect l="0" t="0" r="r" b="b"/>
                    <a:pathLst>
                      <a:path w="87" h="11">
                        <a:moveTo>
                          <a:pt x="83" y="0"/>
                        </a:moveTo>
                        <a:lnTo>
                          <a:pt x="72" y="3"/>
                        </a:lnTo>
                        <a:lnTo>
                          <a:pt x="61" y="3"/>
                        </a:lnTo>
                        <a:lnTo>
                          <a:pt x="54" y="7"/>
                        </a:lnTo>
                        <a:lnTo>
                          <a:pt x="43" y="3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61" y="11"/>
                        </a:lnTo>
                        <a:lnTo>
                          <a:pt x="76" y="7"/>
                        </a:lnTo>
                        <a:lnTo>
                          <a:pt x="87" y="7"/>
                        </a:lnTo>
                        <a:lnTo>
                          <a:pt x="83" y="7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5" name="Freeform 74"/>
                  <p:cNvSpPr>
                    <a:spLocks/>
                  </p:cNvSpPr>
                  <p:nvPr/>
                </p:nvSpPr>
                <p:spPr bwMode="auto">
                  <a:xfrm>
                    <a:off x="3094" y="679"/>
                    <a:ext cx="468" cy="43"/>
                  </a:xfrm>
                  <a:custGeom>
                    <a:avLst/>
                    <a:gdLst/>
                    <a:ahLst/>
                    <a:cxnLst>
                      <a:cxn ang="0">
                        <a:pos x="464" y="0"/>
                      </a:cxn>
                      <a:cxn ang="0">
                        <a:pos x="453" y="0"/>
                      </a:cxn>
                      <a:cxn ang="0">
                        <a:pos x="435" y="3"/>
                      </a:cxn>
                      <a:cxn ang="0">
                        <a:pos x="392" y="3"/>
                      </a:cxn>
                      <a:cxn ang="0">
                        <a:pos x="378" y="7"/>
                      </a:cxn>
                      <a:cxn ang="0">
                        <a:pos x="349" y="7"/>
                      </a:cxn>
                      <a:cxn ang="0">
                        <a:pos x="338" y="11"/>
                      </a:cxn>
                      <a:cxn ang="0">
                        <a:pos x="306" y="11"/>
                      </a:cxn>
                      <a:cxn ang="0">
                        <a:pos x="292" y="14"/>
                      </a:cxn>
                      <a:cxn ang="0">
                        <a:pos x="263" y="14"/>
                      </a:cxn>
                      <a:cxn ang="0">
                        <a:pos x="248" y="18"/>
                      </a:cxn>
                      <a:cxn ang="0">
                        <a:pos x="220" y="18"/>
                      </a:cxn>
                      <a:cxn ang="0">
                        <a:pos x="205" y="21"/>
                      </a:cxn>
                      <a:cxn ang="0">
                        <a:pos x="162" y="21"/>
                      </a:cxn>
                      <a:cxn ang="0">
                        <a:pos x="148" y="25"/>
                      </a:cxn>
                      <a:cxn ang="0">
                        <a:pos x="104" y="25"/>
                      </a:cxn>
                      <a:cxn ang="0">
                        <a:pos x="90" y="29"/>
                      </a:cxn>
                      <a:cxn ang="0">
                        <a:pos x="61" y="29"/>
                      </a:cxn>
                      <a:cxn ang="0">
                        <a:pos x="47" y="32"/>
                      </a:cxn>
                      <a:cxn ang="0">
                        <a:pos x="18" y="32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8" y="39"/>
                      </a:cxn>
                      <a:cxn ang="0">
                        <a:pos x="61" y="39"/>
                      </a:cxn>
                      <a:cxn ang="0">
                        <a:pos x="76" y="36"/>
                      </a:cxn>
                      <a:cxn ang="0">
                        <a:pos x="104" y="36"/>
                      </a:cxn>
                      <a:cxn ang="0">
                        <a:pos x="119" y="32"/>
                      </a:cxn>
                      <a:cxn ang="0">
                        <a:pos x="148" y="32"/>
                      </a:cxn>
                      <a:cxn ang="0">
                        <a:pos x="162" y="29"/>
                      </a:cxn>
                      <a:cxn ang="0">
                        <a:pos x="194" y="29"/>
                      </a:cxn>
                      <a:cxn ang="0">
                        <a:pos x="205" y="25"/>
                      </a:cxn>
                      <a:cxn ang="0">
                        <a:pos x="238" y="25"/>
                      </a:cxn>
                      <a:cxn ang="0">
                        <a:pos x="248" y="21"/>
                      </a:cxn>
                      <a:cxn ang="0">
                        <a:pos x="292" y="21"/>
                      </a:cxn>
                      <a:cxn ang="0">
                        <a:pos x="306" y="18"/>
                      </a:cxn>
                      <a:cxn ang="0">
                        <a:pos x="338" y="18"/>
                      </a:cxn>
                      <a:cxn ang="0">
                        <a:pos x="349" y="14"/>
                      </a:cxn>
                      <a:cxn ang="0">
                        <a:pos x="378" y="14"/>
                      </a:cxn>
                      <a:cxn ang="0">
                        <a:pos x="392" y="11"/>
                      </a:cxn>
                      <a:cxn ang="0">
                        <a:pos x="421" y="11"/>
                      </a:cxn>
                      <a:cxn ang="0">
                        <a:pos x="435" y="7"/>
                      </a:cxn>
                      <a:cxn ang="0">
                        <a:pos x="468" y="7"/>
                      </a:cxn>
                      <a:cxn ang="0">
                        <a:pos x="464" y="7"/>
                      </a:cxn>
                      <a:cxn ang="0">
                        <a:pos x="468" y="7"/>
                      </a:cxn>
                      <a:cxn ang="0">
                        <a:pos x="464" y="0"/>
                      </a:cxn>
                    </a:cxnLst>
                    <a:rect l="0" t="0" r="r" b="b"/>
                    <a:pathLst>
                      <a:path w="468" h="43">
                        <a:moveTo>
                          <a:pt x="464" y="0"/>
                        </a:moveTo>
                        <a:lnTo>
                          <a:pt x="453" y="0"/>
                        </a:lnTo>
                        <a:lnTo>
                          <a:pt x="435" y="3"/>
                        </a:lnTo>
                        <a:lnTo>
                          <a:pt x="392" y="3"/>
                        </a:lnTo>
                        <a:lnTo>
                          <a:pt x="378" y="7"/>
                        </a:lnTo>
                        <a:lnTo>
                          <a:pt x="349" y="7"/>
                        </a:lnTo>
                        <a:lnTo>
                          <a:pt x="338" y="11"/>
                        </a:lnTo>
                        <a:lnTo>
                          <a:pt x="306" y="11"/>
                        </a:lnTo>
                        <a:lnTo>
                          <a:pt x="292" y="14"/>
                        </a:lnTo>
                        <a:lnTo>
                          <a:pt x="263" y="14"/>
                        </a:lnTo>
                        <a:lnTo>
                          <a:pt x="248" y="18"/>
                        </a:lnTo>
                        <a:lnTo>
                          <a:pt x="220" y="18"/>
                        </a:lnTo>
                        <a:lnTo>
                          <a:pt x="205" y="21"/>
                        </a:lnTo>
                        <a:lnTo>
                          <a:pt x="162" y="21"/>
                        </a:lnTo>
                        <a:lnTo>
                          <a:pt x="148" y="25"/>
                        </a:lnTo>
                        <a:lnTo>
                          <a:pt x="104" y="25"/>
                        </a:lnTo>
                        <a:lnTo>
                          <a:pt x="90" y="29"/>
                        </a:lnTo>
                        <a:lnTo>
                          <a:pt x="61" y="29"/>
                        </a:lnTo>
                        <a:lnTo>
                          <a:pt x="47" y="32"/>
                        </a:lnTo>
                        <a:lnTo>
                          <a:pt x="18" y="32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18" y="39"/>
                        </a:lnTo>
                        <a:lnTo>
                          <a:pt x="61" y="39"/>
                        </a:lnTo>
                        <a:lnTo>
                          <a:pt x="76" y="36"/>
                        </a:lnTo>
                        <a:lnTo>
                          <a:pt x="104" y="36"/>
                        </a:lnTo>
                        <a:lnTo>
                          <a:pt x="119" y="32"/>
                        </a:lnTo>
                        <a:lnTo>
                          <a:pt x="148" y="32"/>
                        </a:lnTo>
                        <a:lnTo>
                          <a:pt x="162" y="29"/>
                        </a:lnTo>
                        <a:lnTo>
                          <a:pt x="194" y="29"/>
                        </a:lnTo>
                        <a:lnTo>
                          <a:pt x="205" y="25"/>
                        </a:lnTo>
                        <a:lnTo>
                          <a:pt x="238" y="25"/>
                        </a:lnTo>
                        <a:lnTo>
                          <a:pt x="248" y="21"/>
                        </a:lnTo>
                        <a:lnTo>
                          <a:pt x="292" y="21"/>
                        </a:lnTo>
                        <a:lnTo>
                          <a:pt x="306" y="18"/>
                        </a:lnTo>
                        <a:lnTo>
                          <a:pt x="338" y="18"/>
                        </a:lnTo>
                        <a:lnTo>
                          <a:pt x="349" y="14"/>
                        </a:lnTo>
                        <a:lnTo>
                          <a:pt x="378" y="14"/>
                        </a:lnTo>
                        <a:lnTo>
                          <a:pt x="392" y="11"/>
                        </a:lnTo>
                        <a:lnTo>
                          <a:pt x="421" y="11"/>
                        </a:lnTo>
                        <a:lnTo>
                          <a:pt x="435" y="7"/>
                        </a:lnTo>
                        <a:lnTo>
                          <a:pt x="468" y="7"/>
                        </a:lnTo>
                        <a:lnTo>
                          <a:pt x="464" y="7"/>
                        </a:lnTo>
                        <a:lnTo>
                          <a:pt x="468" y="7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6" name="Freeform 75"/>
                  <p:cNvSpPr>
                    <a:spLocks/>
                  </p:cNvSpPr>
                  <p:nvPr/>
                </p:nvSpPr>
                <p:spPr bwMode="auto">
                  <a:xfrm>
                    <a:off x="3558" y="672"/>
                    <a:ext cx="69" cy="14"/>
                  </a:xfrm>
                  <a:custGeom>
                    <a:avLst/>
                    <a:gdLst/>
                    <a:ahLst/>
                    <a:cxnLst>
                      <a:cxn ang="0">
                        <a:pos x="69" y="3"/>
                      </a:cxn>
                      <a:cxn ang="0">
                        <a:pos x="61" y="0"/>
                      </a:cxn>
                      <a:cxn ang="0">
                        <a:pos x="25" y="0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0" y="7"/>
                      </a:cxn>
                      <a:cxn ang="0">
                        <a:pos x="4" y="14"/>
                      </a:cxn>
                      <a:cxn ang="0">
                        <a:pos x="11" y="10"/>
                      </a:cxn>
                      <a:cxn ang="0">
                        <a:pos x="69" y="10"/>
                      </a:cxn>
                      <a:cxn ang="0">
                        <a:pos x="65" y="7"/>
                      </a:cxn>
                      <a:cxn ang="0">
                        <a:pos x="69" y="3"/>
                      </a:cxn>
                    </a:cxnLst>
                    <a:rect l="0" t="0" r="r" b="b"/>
                    <a:pathLst>
                      <a:path w="69" h="14">
                        <a:moveTo>
                          <a:pt x="69" y="3"/>
                        </a:moveTo>
                        <a:lnTo>
                          <a:pt x="61" y="0"/>
                        </a:lnTo>
                        <a:lnTo>
                          <a:pt x="25" y="0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11" y="10"/>
                        </a:lnTo>
                        <a:lnTo>
                          <a:pt x="69" y="10"/>
                        </a:lnTo>
                        <a:lnTo>
                          <a:pt x="65" y="7"/>
                        </a:lnTo>
                        <a:lnTo>
                          <a:pt x="69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7" name="Freeform 76"/>
                  <p:cNvSpPr>
                    <a:spLocks/>
                  </p:cNvSpPr>
                  <p:nvPr/>
                </p:nvSpPr>
                <p:spPr bwMode="auto">
                  <a:xfrm>
                    <a:off x="3623" y="675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11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11" y="15"/>
                      </a:cxn>
                      <a:cxn ang="0">
                        <a:pos x="7" y="11"/>
                      </a:cxn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1" h="15">
                        <a:moveTo>
                          <a:pt x="7" y="7"/>
                        </a:moveTo>
                        <a:lnTo>
                          <a:pt x="11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1" y="15"/>
                        </a:lnTo>
                        <a:lnTo>
                          <a:pt x="7" y="11"/>
                        </a:lnTo>
                        <a:lnTo>
                          <a:pt x="7" y="15"/>
                        </a:lnTo>
                        <a:lnTo>
                          <a:pt x="11" y="15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8" name="Freeform 77"/>
                  <p:cNvSpPr>
                    <a:spLocks/>
                  </p:cNvSpPr>
                  <p:nvPr/>
                </p:nvSpPr>
                <p:spPr bwMode="auto">
                  <a:xfrm>
                    <a:off x="2864" y="704"/>
                    <a:ext cx="1421" cy="680"/>
                  </a:xfrm>
                  <a:custGeom>
                    <a:avLst/>
                    <a:gdLst/>
                    <a:ahLst/>
                    <a:cxnLst>
                      <a:cxn ang="0">
                        <a:pos x="755" y="40"/>
                      </a:cxn>
                      <a:cxn ang="0">
                        <a:pos x="741" y="83"/>
                      </a:cxn>
                      <a:cxn ang="0">
                        <a:pos x="619" y="76"/>
                      </a:cxn>
                      <a:cxn ang="0">
                        <a:pos x="532" y="36"/>
                      </a:cxn>
                      <a:cxn ang="0">
                        <a:pos x="504" y="58"/>
                      </a:cxn>
                      <a:cxn ang="0">
                        <a:pos x="522" y="115"/>
                      </a:cxn>
                      <a:cxn ang="0">
                        <a:pos x="442" y="112"/>
                      </a:cxn>
                      <a:cxn ang="0">
                        <a:pos x="367" y="83"/>
                      </a:cxn>
                      <a:cxn ang="0">
                        <a:pos x="309" y="58"/>
                      </a:cxn>
                      <a:cxn ang="0">
                        <a:pos x="270" y="65"/>
                      </a:cxn>
                      <a:cxn ang="0">
                        <a:pos x="313" y="126"/>
                      </a:cxn>
                      <a:cxn ang="0">
                        <a:pos x="288" y="162"/>
                      </a:cxn>
                      <a:cxn ang="0">
                        <a:pos x="216" y="151"/>
                      </a:cxn>
                      <a:cxn ang="0">
                        <a:pos x="169" y="130"/>
                      </a:cxn>
                      <a:cxn ang="0">
                        <a:pos x="115" y="104"/>
                      </a:cxn>
                      <a:cxn ang="0">
                        <a:pos x="61" y="76"/>
                      </a:cxn>
                      <a:cxn ang="0">
                        <a:pos x="65" y="97"/>
                      </a:cxn>
                      <a:cxn ang="0">
                        <a:pos x="108" y="119"/>
                      </a:cxn>
                      <a:cxn ang="0">
                        <a:pos x="162" y="148"/>
                      </a:cxn>
                      <a:cxn ang="0">
                        <a:pos x="198" y="166"/>
                      </a:cxn>
                      <a:cxn ang="0">
                        <a:pos x="248" y="180"/>
                      </a:cxn>
                      <a:cxn ang="0">
                        <a:pos x="334" y="158"/>
                      </a:cxn>
                      <a:cxn ang="0">
                        <a:pos x="309" y="79"/>
                      </a:cxn>
                      <a:cxn ang="0">
                        <a:pos x="349" y="97"/>
                      </a:cxn>
                      <a:cxn ang="0">
                        <a:pos x="406" y="122"/>
                      </a:cxn>
                      <a:cxn ang="0">
                        <a:pos x="471" y="140"/>
                      </a:cxn>
                      <a:cxn ang="0">
                        <a:pos x="550" y="119"/>
                      </a:cxn>
                      <a:cxn ang="0">
                        <a:pos x="540" y="68"/>
                      </a:cxn>
                      <a:cxn ang="0">
                        <a:pos x="626" y="101"/>
                      </a:cxn>
                      <a:cxn ang="0">
                        <a:pos x="734" y="104"/>
                      </a:cxn>
                      <a:cxn ang="0">
                        <a:pos x="770" y="29"/>
                      </a:cxn>
                      <a:cxn ang="0">
                        <a:pos x="835" y="58"/>
                      </a:cxn>
                      <a:cxn ang="0">
                        <a:pos x="917" y="126"/>
                      </a:cxn>
                      <a:cxn ang="0">
                        <a:pos x="1004" y="187"/>
                      </a:cxn>
                      <a:cxn ang="0">
                        <a:pos x="1083" y="245"/>
                      </a:cxn>
                      <a:cxn ang="0">
                        <a:pos x="1162" y="309"/>
                      </a:cxn>
                      <a:cxn ang="0">
                        <a:pos x="1238" y="367"/>
                      </a:cxn>
                      <a:cxn ang="0">
                        <a:pos x="1310" y="421"/>
                      </a:cxn>
                      <a:cxn ang="0">
                        <a:pos x="1414" y="522"/>
                      </a:cxn>
                      <a:cxn ang="0">
                        <a:pos x="1396" y="565"/>
                      </a:cxn>
                      <a:cxn ang="0">
                        <a:pos x="1328" y="579"/>
                      </a:cxn>
                      <a:cxn ang="0">
                        <a:pos x="1223" y="608"/>
                      </a:cxn>
                      <a:cxn ang="0">
                        <a:pos x="1101" y="626"/>
                      </a:cxn>
                      <a:cxn ang="0">
                        <a:pos x="943" y="637"/>
                      </a:cxn>
                      <a:cxn ang="0">
                        <a:pos x="835" y="651"/>
                      </a:cxn>
                      <a:cxn ang="0">
                        <a:pos x="712" y="666"/>
                      </a:cxn>
                      <a:cxn ang="0">
                        <a:pos x="665" y="677"/>
                      </a:cxn>
                      <a:cxn ang="0">
                        <a:pos x="637" y="673"/>
                      </a:cxn>
                      <a:cxn ang="0">
                        <a:pos x="647" y="641"/>
                      </a:cxn>
                      <a:cxn ang="0">
                        <a:pos x="594" y="594"/>
                      </a:cxn>
                      <a:cxn ang="0">
                        <a:pos x="478" y="482"/>
                      </a:cxn>
                      <a:cxn ang="0">
                        <a:pos x="388" y="396"/>
                      </a:cxn>
                      <a:cxn ang="0">
                        <a:pos x="288" y="306"/>
                      </a:cxn>
                      <a:cxn ang="0">
                        <a:pos x="165" y="202"/>
                      </a:cxn>
                      <a:cxn ang="0">
                        <a:pos x="122" y="176"/>
                      </a:cxn>
                      <a:cxn ang="0">
                        <a:pos x="36" y="83"/>
                      </a:cxn>
                      <a:cxn ang="0">
                        <a:pos x="61" y="58"/>
                      </a:cxn>
                      <a:cxn ang="0">
                        <a:pos x="216" y="47"/>
                      </a:cxn>
                      <a:cxn ang="0">
                        <a:pos x="363" y="36"/>
                      </a:cxn>
                      <a:cxn ang="0">
                        <a:pos x="486" y="25"/>
                      </a:cxn>
                      <a:cxn ang="0">
                        <a:pos x="608" y="14"/>
                      </a:cxn>
                      <a:cxn ang="0">
                        <a:pos x="719" y="4"/>
                      </a:cxn>
                    </a:cxnLst>
                    <a:rect l="0" t="0" r="r" b="b"/>
                    <a:pathLst>
                      <a:path w="1421" h="680">
                        <a:moveTo>
                          <a:pt x="745" y="7"/>
                        </a:moveTo>
                        <a:lnTo>
                          <a:pt x="741" y="7"/>
                        </a:lnTo>
                        <a:lnTo>
                          <a:pt x="741" y="11"/>
                        </a:lnTo>
                        <a:lnTo>
                          <a:pt x="737" y="18"/>
                        </a:lnTo>
                        <a:lnTo>
                          <a:pt x="737" y="22"/>
                        </a:lnTo>
                        <a:lnTo>
                          <a:pt x="755" y="40"/>
                        </a:lnTo>
                        <a:lnTo>
                          <a:pt x="755" y="50"/>
                        </a:lnTo>
                        <a:lnTo>
                          <a:pt x="759" y="58"/>
                        </a:lnTo>
                        <a:lnTo>
                          <a:pt x="759" y="68"/>
                        </a:lnTo>
                        <a:lnTo>
                          <a:pt x="748" y="79"/>
                        </a:lnTo>
                        <a:lnTo>
                          <a:pt x="745" y="79"/>
                        </a:lnTo>
                        <a:lnTo>
                          <a:pt x="741" y="83"/>
                        </a:lnTo>
                        <a:lnTo>
                          <a:pt x="727" y="86"/>
                        </a:lnTo>
                        <a:lnTo>
                          <a:pt x="709" y="90"/>
                        </a:lnTo>
                        <a:lnTo>
                          <a:pt x="665" y="90"/>
                        </a:lnTo>
                        <a:lnTo>
                          <a:pt x="647" y="86"/>
                        </a:lnTo>
                        <a:lnTo>
                          <a:pt x="633" y="83"/>
                        </a:lnTo>
                        <a:lnTo>
                          <a:pt x="619" y="76"/>
                        </a:lnTo>
                        <a:lnTo>
                          <a:pt x="604" y="72"/>
                        </a:lnTo>
                        <a:lnTo>
                          <a:pt x="590" y="65"/>
                        </a:lnTo>
                        <a:lnTo>
                          <a:pt x="576" y="58"/>
                        </a:lnTo>
                        <a:lnTo>
                          <a:pt x="561" y="54"/>
                        </a:lnTo>
                        <a:lnTo>
                          <a:pt x="547" y="47"/>
                        </a:lnTo>
                        <a:lnTo>
                          <a:pt x="532" y="36"/>
                        </a:lnTo>
                        <a:lnTo>
                          <a:pt x="518" y="32"/>
                        </a:lnTo>
                        <a:lnTo>
                          <a:pt x="507" y="25"/>
                        </a:lnTo>
                        <a:lnTo>
                          <a:pt x="504" y="32"/>
                        </a:lnTo>
                        <a:lnTo>
                          <a:pt x="500" y="40"/>
                        </a:lnTo>
                        <a:lnTo>
                          <a:pt x="500" y="47"/>
                        </a:lnTo>
                        <a:lnTo>
                          <a:pt x="504" y="58"/>
                        </a:lnTo>
                        <a:lnTo>
                          <a:pt x="525" y="79"/>
                        </a:lnTo>
                        <a:lnTo>
                          <a:pt x="529" y="86"/>
                        </a:lnTo>
                        <a:lnTo>
                          <a:pt x="532" y="94"/>
                        </a:lnTo>
                        <a:lnTo>
                          <a:pt x="536" y="101"/>
                        </a:lnTo>
                        <a:lnTo>
                          <a:pt x="536" y="112"/>
                        </a:lnTo>
                        <a:lnTo>
                          <a:pt x="522" y="115"/>
                        </a:lnTo>
                        <a:lnTo>
                          <a:pt x="507" y="115"/>
                        </a:lnTo>
                        <a:lnTo>
                          <a:pt x="496" y="119"/>
                        </a:lnTo>
                        <a:lnTo>
                          <a:pt x="482" y="119"/>
                        </a:lnTo>
                        <a:lnTo>
                          <a:pt x="471" y="115"/>
                        </a:lnTo>
                        <a:lnTo>
                          <a:pt x="457" y="115"/>
                        </a:lnTo>
                        <a:lnTo>
                          <a:pt x="442" y="112"/>
                        </a:lnTo>
                        <a:lnTo>
                          <a:pt x="432" y="108"/>
                        </a:lnTo>
                        <a:lnTo>
                          <a:pt x="417" y="104"/>
                        </a:lnTo>
                        <a:lnTo>
                          <a:pt x="406" y="97"/>
                        </a:lnTo>
                        <a:lnTo>
                          <a:pt x="392" y="94"/>
                        </a:lnTo>
                        <a:lnTo>
                          <a:pt x="381" y="90"/>
                        </a:lnTo>
                        <a:lnTo>
                          <a:pt x="367" y="83"/>
                        </a:lnTo>
                        <a:lnTo>
                          <a:pt x="356" y="76"/>
                        </a:lnTo>
                        <a:lnTo>
                          <a:pt x="342" y="72"/>
                        </a:lnTo>
                        <a:lnTo>
                          <a:pt x="331" y="68"/>
                        </a:lnTo>
                        <a:lnTo>
                          <a:pt x="324" y="65"/>
                        </a:lnTo>
                        <a:lnTo>
                          <a:pt x="316" y="61"/>
                        </a:lnTo>
                        <a:lnTo>
                          <a:pt x="309" y="58"/>
                        </a:lnTo>
                        <a:lnTo>
                          <a:pt x="302" y="54"/>
                        </a:lnTo>
                        <a:lnTo>
                          <a:pt x="295" y="50"/>
                        </a:lnTo>
                        <a:lnTo>
                          <a:pt x="288" y="47"/>
                        </a:lnTo>
                        <a:lnTo>
                          <a:pt x="273" y="47"/>
                        </a:lnTo>
                        <a:lnTo>
                          <a:pt x="270" y="50"/>
                        </a:lnTo>
                        <a:lnTo>
                          <a:pt x="270" y="65"/>
                        </a:lnTo>
                        <a:lnTo>
                          <a:pt x="277" y="76"/>
                        </a:lnTo>
                        <a:lnTo>
                          <a:pt x="284" y="86"/>
                        </a:lnTo>
                        <a:lnTo>
                          <a:pt x="291" y="97"/>
                        </a:lnTo>
                        <a:lnTo>
                          <a:pt x="298" y="104"/>
                        </a:lnTo>
                        <a:lnTo>
                          <a:pt x="306" y="115"/>
                        </a:lnTo>
                        <a:lnTo>
                          <a:pt x="313" y="126"/>
                        </a:lnTo>
                        <a:lnTo>
                          <a:pt x="316" y="137"/>
                        </a:lnTo>
                        <a:lnTo>
                          <a:pt x="316" y="151"/>
                        </a:lnTo>
                        <a:lnTo>
                          <a:pt x="309" y="155"/>
                        </a:lnTo>
                        <a:lnTo>
                          <a:pt x="306" y="158"/>
                        </a:lnTo>
                        <a:lnTo>
                          <a:pt x="298" y="158"/>
                        </a:lnTo>
                        <a:lnTo>
                          <a:pt x="288" y="162"/>
                        </a:lnTo>
                        <a:lnTo>
                          <a:pt x="252" y="162"/>
                        </a:lnTo>
                        <a:lnTo>
                          <a:pt x="244" y="158"/>
                        </a:lnTo>
                        <a:lnTo>
                          <a:pt x="237" y="155"/>
                        </a:lnTo>
                        <a:lnTo>
                          <a:pt x="230" y="155"/>
                        </a:lnTo>
                        <a:lnTo>
                          <a:pt x="223" y="151"/>
                        </a:lnTo>
                        <a:lnTo>
                          <a:pt x="216" y="151"/>
                        </a:lnTo>
                        <a:lnTo>
                          <a:pt x="208" y="148"/>
                        </a:lnTo>
                        <a:lnTo>
                          <a:pt x="205" y="144"/>
                        </a:lnTo>
                        <a:lnTo>
                          <a:pt x="194" y="140"/>
                        </a:lnTo>
                        <a:lnTo>
                          <a:pt x="187" y="137"/>
                        </a:lnTo>
                        <a:lnTo>
                          <a:pt x="176" y="133"/>
                        </a:lnTo>
                        <a:lnTo>
                          <a:pt x="169" y="130"/>
                        </a:lnTo>
                        <a:lnTo>
                          <a:pt x="158" y="122"/>
                        </a:lnTo>
                        <a:lnTo>
                          <a:pt x="151" y="119"/>
                        </a:lnTo>
                        <a:lnTo>
                          <a:pt x="140" y="115"/>
                        </a:lnTo>
                        <a:lnTo>
                          <a:pt x="133" y="112"/>
                        </a:lnTo>
                        <a:lnTo>
                          <a:pt x="126" y="108"/>
                        </a:lnTo>
                        <a:lnTo>
                          <a:pt x="115" y="104"/>
                        </a:lnTo>
                        <a:lnTo>
                          <a:pt x="108" y="97"/>
                        </a:lnTo>
                        <a:lnTo>
                          <a:pt x="97" y="94"/>
                        </a:lnTo>
                        <a:lnTo>
                          <a:pt x="90" y="90"/>
                        </a:lnTo>
                        <a:lnTo>
                          <a:pt x="79" y="86"/>
                        </a:lnTo>
                        <a:lnTo>
                          <a:pt x="72" y="79"/>
                        </a:lnTo>
                        <a:lnTo>
                          <a:pt x="61" y="76"/>
                        </a:lnTo>
                        <a:lnTo>
                          <a:pt x="54" y="76"/>
                        </a:lnTo>
                        <a:lnTo>
                          <a:pt x="50" y="79"/>
                        </a:lnTo>
                        <a:lnTo>
                          <a:pt x="50" y="83"/>
                        </a:lnTo>
                        <a:lnTo>
                          <a:pt x="54" y="90"/>
                        </a:lnTo>
                        <a:lnTo>
                          <a:pt x="61" y="94"/>
                        </a:lnTo>
                        <a:lnTo>
                          <a:pt x="65" y="97"/>
                        </a:lnTo>
                        <a:lnTo>
                          <a:pt x="72" y="101"/>
                        </a:lnTo>
                        <a:lnTo>
                          <a:pt x="79" y="104"/>
                        </a:lnTo>
                        <a:lnTo>
                          <a:pt x="86" y="108"/>
                        </a:lnTo>
                        <a:lnTo>
                          <a:pt x="90" y="112"/>
                        </a:lnTo>
                        <a:lnTo>
                          <a:pt x="97" y="112"/>
                        </a:lnTo>
                        <a:lnTo>
                          <a:pt x="108" y="119"/>
                        </a:lnTo>
                        <a:lnTo>
                          <a:pt x="115" y="122"/>
                        </a:lnTo>
                        <a:lnTo>
                          <a:pt x="126" y="130"/>
                        </a:lnTo>
                        <a:lnTo>
                          <a:pt x="133" y="133"/>
                        </a:lnTo>
                        <a:lnTo>
                          <a:pt x="144" y="137"/>
                        </a:lnTo>
                        <a:lnTo>
                          <a:pt x="151" y="140"/>
                        </a:lnTo>
                        <a:lnTo>
                          <a:pt x="162" y="148"/>
                        </a:lnTo>
                        <a:lnTo>
                          <a:pt x="169" y="155"/>
                        </a:lnTo>
                        <a:lnTo>
                          <a:pt x="180" y="155"/>
                        </a:lnTo>
                        <a:lnTo>
                          <a:pt x="183" y="158"/>
                        </a:lnTo>
                        <a:lnTo>
                          <a:pt x="190" y="162"/>
                        </a:lnTo>
                        <a:lnTo>
                          <a:pt x="194" y="162"/>
                        </a:lnTo>
                        <a:lnTo>
                          <a:pt x="198" y="166"/>
                        </a:lnTo>
                        <a:lnTo>
                          <a:pt x="205" y="169"/>
                        </a:lnTo>
                        <a:lnTo>
                          <a:pt x="208" y="169"/>
                        </a:lnTo>
                        <a:lnTo>
                          <a:pt x="216" y="173"/>
                        </a:lnTo>
                        <a:lnTo>
                          <a:pt x="223" y="176"/>
                        </a:lnTo>
                        <a:lnTo>
                          <a:pt x="241" y="176"/>
                        </a:lnTo>
                        <a:lnTo>
                          <a:pt x="248" y="180"/>
                        </a:lnTo>
                        <a:lnTo>
                          <a:pt x="291" y="180"/>
                        </a:lnTo>
                        <a:lnTo>
                          <a:pt x="298" y="176"/>
                        </a:lnTo>
                        <a:lnTo>
                          <a:pt x="313" y="176"/>
                        </a:lnTo>
                        <a:lnTo>
                          <a:pt x="320" y="173"/>
                        </a:lnTo>
                        <a:lnTo>
                          <a:pt x="327" y="169"/>
                        </a:lnTo>
                        <a:lnTo>
                          <a:pt x="334" y="158"/>
                        </a:lnTo>
                        <a:lnTo>
                          <a:pt x="334" y="133"/>
                        </a:lnTo>
                        <a:lnTo>
                          <a:pt x="331" y="122"/>
                        </a:lnTo>
                        <a:lnTo>
                          <a:pt x="327" y="112"/>
                        </a:lnTo>
                        <a:lnTo>
                          <a:pt x="320" y="101"/>
                        </a:lnTo>
                        <a:lnTo>
                          <a:pt x="313" y="90"/>
                        </a:lnTo>
                        <a:lnTo>
                          <a:pt x="309" y="79"/>
                        </a:lnTo>
                        <a:lnTo>
                          <a:pt x="313" y="83"/>
                        </a:lnTo>
                        <a:lnTo>
                          <a:pt x="320" y="83"/>
                        </a:lnTo>
                        <a:lnTo>
                          <a:pt x="327" y="86"/>
                        </a:lnTo>
                        <a:lnTo>
                          <a:pt x="334" y="90"/>
                        </a:lnTo>
                        <a:lnTo>
                          <a:pt x="342" y="94"/>
                        </a:lnTo>
                        <a:lnTo>
                          <a:pt x="349" y="97"/>
                        </a:lnTo>
                        <a:lnTo>
                          <a:pt x="356" y="101"/>
                        </a:lnTo>
                        <a:lnTo>
                          <a:pt x="363" y="104"/>
                        </a:lnTo>
                        <a:lnTo>
                          <a:pt x="370" y="108"/>
                        </a:lnTo>
                        <a:lnTo>
                          <a:pt x="385" y="112"/>
                        </a:lnTo>
                        <a:lnTo>
                          <a:pt x="396" y="115"/>
                        </a:lnTo>
                        <a:lnTo>
                          <a:pt x="406" y="122"/>
                        </a:lnTo>
                        <a:lnTo>
                          <a:pt x="417" y="126"/>
                        </a:lnTo>
                        <a:lnTo>
                          <a:pt x="428" y="130"/>
                        </a:lnTo>
                        <a:lnTo>
                          <a:pt x="439" y="133"/>
                        </a:lnTo>
                        <a:lnTo>
                          <a:pt x="450" y="137"/>
                        </a:lnTo>
                        <a:lnTo>
                          <a:pt x="460" y="137"/>
                        </a:lnTo>
                        <a:lnTo>
                          <a:pt x="471" y="140"/>
                        </a:lnTo>
                        <a:lnTo>
                          <a:pt x="507" y="140"/>
                        </a:lnTo>
                        <a:lnTo>
                          <a:pt x="518" y="137"/>
                        </a:lnTo>
                        <a:lnTo>
                          <a:pt x="532" y="137"/>
                        </a:lnTo>
                        <a:lnTo>
                          <a:pt x="543" y="130"/>
                        </a:lnTo>
                        <a:lnTo>
                          <a:pt x="547" y="126"/>
                        </a:lnTo>
                        <a:lnTo>
                          <a:pt x="550" y="119"/>
                        </a:lnTo>
                        <a:lnTo>
                          <a:pt x="554" y="112"/>
                        </a:lnTo>
                        <a:lnTo>
                          <a:pt x="554" y="97"/>
                        </a:lnTo>
                        <a:lnTo>
                          <a:pt x="550" y="94"/>
                        </a:lnTo>
                        <a:lnTo>
                          <a:pt x="550" y="86"/>
                        </a:lnTo>
                        <a:lnTo>
                          <a:pt x="547" y="79"/>
                        </a:lnTo>
                        <a:lnTo>
                          <a:pt x="540" y="68"/>
                        </a:lnTo>
                        <a:lnTo>
                          <a:pt x="554" y="72"/>
                        </a:lnTo>
                        <a:lnTo>
                          <a:pt x="568" y="79"/>
                        </a:lnTo>
                        <a:lnTo>
                          <a:pt x="579" y="86"/>
                        </a:lnTo>
                        <a:lnTo>
                          <a:pt x="594" y="90"/>
                        </a:lnTo>
                        <a:lnTo>
                          <a:pt x="612" y="97"/>
                        </a:lnTo>
                        <a:lnTo>
                          <a:pt x="626" y="101"/>
                        </a:lnTo>
                        <a:lnTo>
                          <a:pt x="644" y="104"/>
                        </a:lnTo>
                        <a:lnTo>
                          <a:pt x="658" y="108"/>
                        </a:lnTo>
                        <a:lnTo>
                          <a:pt x="673" y="112"/>
                        </a:lnTo>
                        <a:lnTo>
                          <a:pt x="705" y="112"/>
                        </a:lnTo>
                        <a:lnTo>
                          <a:pt x="719" y="108"/>
                        </a:lnTo>
                        <a:lnTo>
                          <a:pt x="734" y="104"/>
                        </a:lnTo>
                        <a:lnTo>
                          <a:pt x="748" y="97"/>
                        </a:lnTo>
                        <a:lnTo>
                          <a:pt x="763" y="90"/>
                        </a:lnTo>
                        <a:lnTo>
                          <a:pt x="777" y="79"/>
                        </a:lnTo>
                        <a:lnTo>
                          <a:pt x="777" y="61"/>
                        </a:lnTo>
                        <a:lnTo>
                          <a:pt x="773" y="43"/>
                        </a:lnTo>
                        <a:lnTo>
                          <a:pt x="770" y="29"/>
                        </a:lnTo>
                        <a:lnTo>
                          <a:pt x="763" y="18"/>
                        </a:lnTo>
                        <a:lnTo>
                          <a:pt x="777" y="22"/>
                        </a:lnTo>
                        <a:lnTo>
                          <a:pt x="791" y="32"/>
                        </a:lnTo>
                        <a:lnTo>
                          <a:pt x="806" y="40"/>
                        </a:lnTo>
                        <a:lnTo>
                          <a:pt x="820" y="50"/>
                        </a:lnTo>
                        <a:lnTo>
                          <a:pt x="835" y="58"/>
                        </a:lnTo>
                        <a:lnTo>
                          <a:pt x="845" y="68"/>
                        </a:lnTo>
                        <a:lnTo>
                          <a:pt x="863" y="79"/>
                        </a:lnTo>
                        <a:lnTo>
                          <a:pt x="874" y="90"/>
                        </a:lnTo>
                        <a:lnTo>
                          <a:pt x="889" y="101"/>
                        </a:lnTo>
                        <a:lnTo>
                          <a:pt x="903" y="115"/>
                        </a:lnTo>
                        <a:lnTo>
                          <a:pt x="917" y="126"/>
                        </a:lnTo>
                        <a:lnTo>
                          <a:pt x="932" y="137"/>
                        </a:lnTo>
                        <a:lnTo>
                          <a:pt x="946" y="148"/>
                        </a:lnTo>
                        <a:lnTo>
                          <a:pt x="961" y="155"/>
                        </a:lnTo>
                        <a:lnTo>
                          <a:pt x="975" y="166"/>
                        </a:lnTo>
                        <a:lnTo>
                          <a:pt x="989" y="176"/>
                        </a:lnTo>
                        <a:lnTo>
                          <a:pt x="1004" y="187"/>
                        </a:lnTo>
                        <a:lnTo>
                          <a:pt x="1018" y="194"/>
                        </a:lnTo>
                        <a:lnTo>
                          <a:pt x="1029" y="205"/>
                        </a:lnTo>
                        <a:lnTo>
                          <a:pt x="1043" y="216"/>
                        </a:lnTo>
                        <a:lnTo>
                          <a:pt x="1058" y="227"/>
                        </a:lnTo>
                        <a:lnTo>
                          <a:pt x="1069" y="237"/>
                        </a:lnTo>
                        <a:lnTo>
                          <a:pt x="1083" y="245"/>
                        </a:lnTo>
                        <a:lnTo>
                          <a:pt x="1097" y="255"/>
                        </a:lnTo>
                        <a:lnTo>
                          <a:pt x="1108" y="266"/>
                        </a:lnTo>
                        <a:lnTo>
                          <a:pt x="1123" y="277"/>
                        </a:lnTo>
                        <a:lnTo>
                          <a:pt x="1137" y="288"/>
                        </a:lnTo>
                        <a:lnTo>
                          <a:pt x="1148" y="295"/>
                        </a:lnTo>
                        <a:lnTo>
                          <a:pt x="1162" y="309"/>
                        </a:lnTo>
                        <a:lnTo>
                          <a:pt x="1177" y="317"/>
                        </a:lnTo>
                        <a:lnTo>
                          <a:pt x="1187" y="327"/>
                        </a:lnTo>
                        <a:lnTo>
                          <a:pt x="1202" y="338"/>
                        </a:lnTo>
                        <a:lnTo>
                          <a:pt x="1212" y="349"/>
                        </a:lnTo>
                        <a:lnTo>
                          <a:pt x="1223" y="356"/>
                        </a:lnTo>
                        <a:lnTo>
                          <a:pt x="1238" y="367"/>
                        </a:lnTo>
                        <a:lnTo>
                          <a:pt x="1248" y="374"/>
                        </a:lnTo>
                        <a:lnTo>
                          <a:pt x="1259" y="385"/>
                        </a:lnTo>
                        <a:lnTo>
                          <a:pt x="1274" y="392"/>
                        </a:lnTo>
                        <a:lnTo>
                          <a:pt x="1284" y="403"/>
                        </a:lnTo>
                        <a:lnTo>
                          <a:pt x="1299" y="414"/>
                        </a:lnTo>
                        <a:lnTo>
                          <a:pt x="1310" y="421"/>
                        </a:lnTo>
                        <a:lnTo>
                          <a:pt x="1385" y="497"/>
                        </a:lnTo>
                        <a:lnTo>
                          <a:pt x="1392" y="500"/>
                        </a:lnTo>
                        <a:lnTo>
                          <a:pt x="1396" y="507"/>
                        </a:lnTo>
                        <a:lnTo>
                          <a:pt x="1403" y="511"/>
                        </a:lnTo>
                        <a:lnTo>
                          <a:pt x="1410" y="515"/>
                        </a:lnTo>
                        <a:lnTo>
                          <a:pt x="1414" y="522"/>
                        </a:lnTo>
                        <a:lnTo>
                          <a:pt x="1418" y="525"/>
                        </a:lnTo>
                        <a:lnTo>
                          <a:pt x="1421" y="533"/>
                        </a:lnTo>
                        <a:lnTo>
                          <a:pt x="1418" y="543"/>
                        </a:lnTo>
                        <a:lnTo>
                          <a:pt x="1410" y="543"/>
                        </a:lnTo>
                        <a:lnTo>
                          <a:pt x="1410" y="551"/>
                        </a:lnTo>
                        <a:lnTo>
                          <a:pt x="1396" y="565"/>
                        </a:lnTo>
                        <a:lnTo>
                          <a:pt x="1385" y="569"/>
                        </a:lnTo>
                        <a:lnTo>
                          <a:pt x="1378" y="572"/>
                        </a:lnTo>
                        <a:lnTo>
                          <a:pt x="1367" y="576"/>
                        </a:lnTo>
                        <a:lnTo>
                          <a:pt x="1346" y="576"/>
                        </a:lnTo>
                        <a:lnTo>
                          <a:pt x="1335" y="579"/>
                        </a:lnTo>
                        <a:lnTo>
                          <a:pt x="1328" y="579"/>
                        </a:lnTo>
                        <a:lnTo>
                          <a:pt x="1324" y="583"/>
                        </a:lnTo>
                        <a:lnTo>
                          <a:pt x="1302" y="587"/>
                        </a:lnTo>
                        <a:lnTo>
                          <a:pt x="1281" y="594"/>
                        </a:lnTo>
                        <a:lnTo>
                          <a:pt x="1263" y="597"/>
                        </a:lnTo>
                        <a:lnTo>
                          <a:pt x="1241" y="605"/>
                        </a:lnTo>
                        <a:lnTo>
                          <a:pt x="1223" y="608"/>
                        </a:lnTo>
                        <a:lnTo>
                          <a:pt x="1202" y="612"/>
                        </a:lnTo>
                        <a:lnTo>
                          <a:pt x="1180" y="615"/>
                        </a:lnTo>
                        <a:lnTo>
                          <a:pt x="1162" y="619"/>
                        </a:lnTo>
                        <a:lnTo>
                          <a:pt x="1141" y="619"/>
                        </a:lnTo>
                        <a:lnTo>
                          <a:pt x="1123" y="623"/>
                        </a:lnTo>
                        <a:lnTo>
                          <a:pt x="1101" y="626"/>
                        </a:lnTo>
                        <a:lnTo>
                          <a:pt x="1058" y="626"/>
                        </a:lnTo>
                        <a:lnTo>
                          <a:pt x="1036" y="630"/>
                        </a:lnTo>
                        <a:lnTo>
                          <a:pt x="993" y="630"/>
                        </a:lnTo>
                        <a:lnTo>
                          <a:pt x="979" y="633"/>
                        </a:lnTo>
                        <a:lnTo>
                          <a:pt x="961" y="637"/>
                        </a:lnTo>
                        <a:lnTo>
                          <a:pt x="943" y="637"/>
                        </a:lnTo>
                        <a:lnTo>
                          <a:pt x="925" y="641"/>
                        </a:lnTo>
                        <a:lnTo>
                          <a:pt x="907" y="644"/>
                        </a:lnTo>
                        <a:lnTo>
                          <a:pt x="889" y="644"/>
                        </a:lnTo>
                        <a:lnTo>
                          <a:pt x="871" y="648"/>
                        </a:lnTo>
                        <a:lnTo>
                          <a:pt x="853" y="648"/>
                        </a:lnTo>
                        <a:lnTo>
                          <a:pt x="835" y="651"/>
                        </a:lnTo>
                        <a:lnTo>
                          <a:pt x="799" y="651"/>
                        </a:lnTo>
                        <a:lnTo>
                          <a:pt x="781" y="655"/>
                        </a:lnTo>
                        <a:lnTo>
                          <a:pt x="763" y="659"/>
                        </a:lnTo>
                        <a:lnTo>
                          <a:pt x="745" y="659"/>
                        </a:lnTo>
                        <a:lnTo>
                          <a:pt x="730" y="662"/>
                        </a:lnTo>
                        <a:lnTo>
                          <a:pt x="712" y="666"/>
                        </a:lnTo>
                        <a:lnTo>
                          <a:pt x="705" y="666"/>
                        </a:lnTo>
                        <a:lnTo>
                          <a:pt x="698" y="669"/>
                        </a:lnTo>
                        <a:lnTo>
                          <a:pt x="691" y="669"/>
                        </a:lnTo>
                        <a:lnTo>
                          <a:pt x="687" y="673"/>
                        </a:lnTo>
                        <a:lnTo>
                          <a:pt x="669" y="673"/>
                        </a:lnTo>
                        <a:lnTo>
                          <a:pt x="665" y="677"/>
                        </a:lnTo>
                        <a:lnTo>
                          <a:pt x="640" y="677"/>
                        </a:lnTo>
                        <a:lnTo>
                          <a:pt x="637" y="680"/>
                        </a:lnTo>
                        <a:lnTo>
                          <a:pt x="633" y="680"/>
                        </a:lnTo>
                        <a:lnTo>
                          <a:pt x="633" y="677"/>
                        </a:lnTo>
                        <a:lnTo>
                          <a:pt x="637" y="677"/>
                        </a:lnTo>
                        <a:lnTo>
                          <a:pt x="637" y="673"/>
                        </a:lnTo>
                        <a:lnTo>
                          <a:pt x="647" y="662"/>
                        </a:lnTo>
                        <a:lnTo>
                          <a:pt x="647" y="659"/>
                        </a:lnTo>
                        <a:lnTo>
                          <a:pt x="651" y="655"/>
                        </a:lnTo>
                        <a:lnTo>
                          <a:pt x="651" y="651"/>
                        </a:lnTo>
                        <a:lnTo>
                          <a:pt x="647" y="644"/>
                        </a:lnTo>
                        <a:lnTo>
                          <a:pt x="647" y="641"/>
                        </a:lnTo>
                        <a:lnTo>
                          <a:pt x="640" y="637"/>
                        </a:lnTo>
                        <a:lnTo>
                          <a:pt x="633" y="630"/>
                        </a:lnTo>
                        <a:lnTo>
                          <a:pt x="626" y="626"/>
                        </a:lnTo>
                        <a:lnTo>
                          <a:pt x="622" y="619"/>
                        </a:lnTo>
                        <a:lnTo>
                          <a:pt x="608" y="605"/>
                        </a:lnTo>
                        <a:lnTo>
                          <a:pt x="594" y="594"/>
                        </a:lnTo>
                        <a:lnTo>
                          <a:pt x="583" y="579"/>
                        </a:lnTo>
                        <a:lnTo>
                          <a:pt x="568" y="569"/>
                        </a:lnTo>
                        <a:lnTo>
                          <a:pt x="558" y="554"/>
                        </a:lnTo>
                        <a:lnTo>
                          <a:pt x="543" y="543"/>
                        </a:lnTo>
                        <a:lnTo>
                          <a:pt x="493" y="493"/>
                        </a:lnTo>
                        <a:lnTo>
                          <a:pt x="478" y="482"/>
                        </a:lnTo>
                        <a:lnTo>
                          <a:pt x="468" y="471"/>
                        </a:lnTo>
                        <a:lnTo>
                          <a:pt x="453" y="461"/>
                        </a:lnTo>
                        <a:lnTo>
                          <a:pt x="428" y="435"/>
                        </a:lnTo>
                        <a:lnTo>
                          <a:pt x="414" y="428"/>
                        </a:lnTo>
                        <a:lnTo>
                          <a:pt x="399" y="410"/>
                        </a:lnTo>
                        <a:lnTo>
                          <a:pt x="388" y="396"/>
                        </a:lnTo>
                        <a:lnTo>
                          <a:pt x="360" y="367"/>
                        </a:lnTo>
                        <a:lnTo>
                          <a:pt x="349" y="353"/>
                        </a:lnTo>
                        <a:lnTo>
                          <a:pt x="331" y="342"/>
                        </a:lnTo>
                        <a:lnTo>
                          <a:pt x="316" y="327"/>
                        </a:lnTo>
                        <a:lnTo>
                          <a:pt x="302" y="317"/>
                        </a:lnTo>
                        <a:lnTo>
                          <a:pt x="288" y="306"/>
                        </a:lnTo>
                        <a:lnTo>
                          <a:pt x="270" y="291"/>
                        </a:lnTo>
                        <a:lnTo>
                          <a:pt x="255" y="281"/>
                        </a:lnTo>
                        <a:lnTo>
                          <a:pt x="241" y="266"/>
                        </a:lnTo>
                        <a:lnTo>
                          <a:pt x="223" y="255"/>
                        </a:lnTo>
                        <a:lnTo>
                          <a:pt x="172" y="205"/>
                        </a:lnTo>
                        <a:lnTo>
                          <a:pt x="165" y="202"/>
                        </a:lnTo>
                        <a:lnTo>
                          <a:pt x="158" y="194"/>
                        </a:lnTo>
                        <a:lnTo>
                          <a:pt x="151" y="191"/>
                        </a:lnTo>
                        <a:lnTo>
                          <a:pt x="144" y="187"/>
                        </a:lnTo>
                        <a:lnTo>
                          <a:pt x="136" y="184"/>
                        </a:lnTo>
                        <a:lnTo>
                          <a:pt x="129" y="180"/>
                        </a:lnTo>
                        <a:lnTo>
                          <a:pt x="122" y="176"/>
                        </a:lnTo>
                        <a:lnTo>
                          <a:pt x="90" y="144"/>
                        </a:lnTo>
                        <a:lnTo>
                          <a:pt x="86" y="137"/>
                        </a:lnTo>
                        <a:lnTo>
                          <a:pt x="57" y="108"/>
                        </a:lnTo>
                        <a:lnTo>
                          <a:pt x="50" y="97"/>
                        </a:lnTo>
                        <a:lnTo>
                          <a:pt x="43" y="94"/>
                        </a:lnTo>
                        <a:lnTo>
                          <a:pt x="36" y="83"/>
                        </a:lnTo>
                        <a:lnTo>
                          <a:pt x="29" y="76"/>
                        </a:lnTo>
                        <a:lnTo>
                          <a:pt x="18" y="72"/>
                        </a:lnTo>
                        <a:lnTo>
                          <a:pt x="11" y="65"/>
                        </a:lnTo>
                        <a:lnTo>
                          <a:pt x="0" y="61"/>
                        </a:lnTo>
                        <a:lnTo>
                          <a:pt x="11" y="58"/>
                        </a:lnTo>
                        <a:lnTo>
                          <a:pt x="61" y="58"/>
                        </a:lnTo>
                        <a:lnTo>
                          <a:pt x="72" y="54"/>
                        </a:lnTo>
                        <a:lnTo>
                          <a:pt x="122" y="54"/>
                        </a:lnTo>
                        <a:lnTo>
                          <a:pt x="133" y="50"/>
                        </a:lnTo>
                        <a:lnTo>
                          <a:pt x="151" y="50"/>
                        </a:lnTo>
                        <a:lnTo>
                          <a:pt x="162" y="47"/>
                        </a:lnTo>
                        <a:lnTo>
                          <a:pt x="216" y="47"/>
                        </a:lnTo>
                        <a:lnTo>
                          <a:pt x="223" y="43"/>
                        </a:lnTo>
                        <a:lnTo>
                          <a:pt x="262" y="43"/>
                        </a:lnTo>
                        <a:lnTo>
                          <a:pt x="270" y="40"/>
                        </a:lnTo>
                        <a:lnTo>
                          <a:pt x="309" y="40"/>
                        </a:lnTo>
                        <a:lnTo>
                          <a:pt x="324" y="36"/>
                        </a:lnTo>
                        <a:lnTo>
                          <a:pt x="363" y="36"/>
                        </a:lnTo>
                        <a:lnTo>
                          <a:pt x="378" y="32"/>
                        </a:lnTo>
                        <a:lnTo>
                          <a:pt x="406" y="32"/>
                        </a:lnTo>
                        <a:lnTo>
                          <a:pt x="421" y="29"/>
                        </a:lnTo>
                        <a:lnTo>
                          <a:pt x="446" y="29"/>
                        </a:lnTo>
                        <a:lnTo>
                          <a:pt x="460" y="25"/>
                        </a:lnTo>
                        <a:lnTo>
                          <a:pt x="486" y="25"/>
                        </a:lnTo>
                        <a:lnTo>
                          <a:pt x="500" y="22"/>
                        </a:lnTo>
                        <a:lnTo>
                          <a:pt x="514" y="22"/>
                        </a:lnTo>
                        <a:lnTo>
                          <a:pt x="529" y="18"/>
                        </a:lnTo>
                        <a:lnTo>
                          <a:pt x="568" y="18"/>
                        </a:lnTo>
                        <a:lnTo>
                          <a:pt x="583" y="14"/>
                        </a:lnTo>
                        <a:lnTo>
                          <a:pt x="608" y="14"/>
                        </a:lnTo>
                        <a:lnTo>
                          <a:pt x="622" y="11"/>
                        </a:lnTo>
                        <a:lnTo>
                          <a:pt x="662" y="11"/>
                        </a:lnTo>
                        <a:lnTo>
                          <a:pt x="673" y="7"/>
                        </a:lnTo>
                        <a:lnTo>
                          <a:pt x="701" y="7"/>
                        </a:lnTo>
                        <a:lnTo>
                          <a:pt x="705" y="4"/>
                        </a:lnTo>
                        <a:lnTo>
                          <a:pt x="719" y="4"/>
                        </a:lnTo>
                        <a:lnTo>
                          <a:pt x="723" y="0"/>
                        </a:lnTo>
                        <a:lnTo>
                          <a:pt x="741" y="0"/>
                        </a:lnTo>
                        <a:lnTo>
                          <a:pt x="745" y="7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89" name="Freeform 78"/>
                  <p:cNvSpPr>
                    <a:spLocks/>
                  </p:cNvSpPr>
                  <p:nvPr/>
                </p:nvSpPr>
                <p:spPr bwMode="auto">
                  <a:xfrm>
                    <a:off x="3598" y="708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3" y="14"/>
                      </a:cxn>
                      <a:cxn ang="0">
                        <a:pos x="7" y="18"/>
                      </a:cxn>
                      <a:cxn ang="0">
                        <a:pos x="7" y="14"/>
                      </a:cxn>
                      <a:cxn ang="0">
                        <a:pos x="11" y="10"/>
                      </a:cxn>
                      <a:cxn ang="0">
                        <a:pos x="11" y="0"/>
                      </a:cxn>
                      <a:cxn ang="0">
                        <a:pos x="0" y="10"/>
                      </a:cxn>
                      <a:cxn ang="0">
                        <a:pos x="0" y="18"/>
                      </a:cxn>
                      <a:cxn ang="0">
                        <a:pos x="3" y="21"/>
                      </a:cxn>
                      <a:cxn ang="0">
                        <a:pos x="0" y="18"/>
                      </a:cxn>
                      <a:cxn ang="0">
                        <a:pos x="3" y="21"/>
                      </a:cxn>
                      <a:cxn ang="0">
                        <a:pos x="3" y="14"/>
                      </a:cxn>
                    </a:cxnLst>
                    <a:rect l="0" t="0" r="r" b="b"/>
                    <a:pathLst>
                      <a:path w="11" h="21">
                        <a:moveTo>
                          <a:pt x="3" y="14"/>
                        </a:moveTo>
                        <a:lnTo>
                          <a:pt x="7" y="18"/>
                        </a:lnTo>
                        <a:lnTo>
                          <a:pt x="7" y="14"/>
                        </a:lnTo>
                        <a:lnTo>
                          <a:pt x="11" y="10"/>
                        </a:lnTo>
                        <a:lnTo>
                          <a:pt x="11" y="0"/>
                        </a:lnTo>
                        <a:lnTo>
                          <a:pt x="0" y="10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0" y="18"/>
                        </a:lnTo>
                        <a:lnTo>
                          <a:pt x="3" y="21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0" name="Freeform 79"/>
                  <p:cNvSpPr>
                    <a:spLocks/>
                  </p:cNvSpPr>
                  <p:nvPr/>
                </p:nvSpPr>
                <p:spPr bwMode="auto">
                  <a:xfrm>
                    <a:off x="3601" y="722"/>
                    <a:ext cx="26" cy="40"/>
                  </a:xfrm>
                  <a:custGeom>
                    <a:avLst/>
                    <a:gdLst/>
                    <a:ahLst/>
                    <a:cxnLst>
                      <a:cxn ang="0">
                        <a:pos x="26" y="36"/>
                      </a:cxn>
                      <a:cxn ang="0">
                        <a:pos x="22" y="32"/>
                      </a:cxn>
                      <a:cxn ang="0">
                        <a:pos x="22" y="22"/>
                      </a:cxn>
                      <a:cxn ang="0">
                        <a:pos x="18" y="18"/>
                      </a:cxn>
                      <a:cxn ang="0">
                        <a:pos x="15" y="11"/>
                      </a:cxn>
                      <a:cxn ang="0">
                        <a:pos x="8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8" y="11"/>
                      </a:cxn>
                      <a:cxn ang="0">
                        <a:pos x="8" y="14"/>
                      </a:cxn>
                      <a:cxn ang="0">
                        <a:pos x="15" y="22"/>
                      </a:cxn>
                      <a:cxn ang="0">
                        <a:pos x="15" y="32"/>
                      </a:cxn>
                      <a:cxn ang="0">
                        <a:pos x="18" y="40"/>
                      </a:cxn>
                      <a:cxn ang="0">
                        <a:pos x="26" y="36"/>
                      </a:cxn>
                    </a:cxnLst>
                    <a:rect l="0" t="0" r="r" b="b"/>
                    <a:pathLst>
                      <a:path w="26" h="40">
                        <a:moveTo>
                          <a:pt x="26" y="36"/>
                        </a:moveTo>
                        <a:lnTo>
                          <a:pt x="22" y="32"/>
                        </a:lnTo>
                        <a:lnTo>
                          <a:pt x="22" y="22"/>
                        </a:lnTo>
                        <a:lnTo>
                          <a:pt x="18" y="18"/>
                        </a:lnTo>
                        <a:lnTo>
                          <a:pt x="15" y="11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8" y="11"/>
                        </a:lnTo>
                        <a:lnTo>
                          <a:pt x="8" y="14"/>
                        </a:lnTo>
                        <a:lnTo>
                          <a:pt x="15" y="22"/>
                        </a:lnTo>
                        <a:lnTo>
                          <a:pt x="15" y="32"/>
                        </a:lnTo>
                        <a:lnTo>
                          <a:pt x="18" y="40"/>
                        </a:lnTo>
                        <a:lnTo>
                          <a:pt x="26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1" name="Freeform 80"/>
                  <p:cNvSpPr>
                    <a:spLocks/>
                  </p:cNvSpPr>
                  <p:nvPr/>
                </p:nvSpPr>
                <p:spPr bwMode="auto">
                  <a:xfrm>
                    <a:off x="3605" y="758"/>
                    <a:ext cx="22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11" y="29"/>
                      </a:cxn>
                      <a:cxn ang="0">
                        <a:pos x="22" y="18"/>
                      </a:cxn>
                      <a:cxn ang="0">
                        <a:pos x="22" y="0"/>
                      </a:cxn>
                      <a:cxn ang="0">
                        <a:pos x="14" y="4"/>
                      </a:cxn>
                      <a:cxn ang="0">
                        <a:pos x="14" y="14"/>
                      </a:cxn>
                      <a:cxn ang="0">
                        <a:pos x="11" y="18"/>
                      </a:cxn>
                      <a:cxn ang="0">
                        <a:pos x="11" y="22"/>
                      </a:cxn>
                      <a:cxn ang="0">
                        <a:pos x="4" y="22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22" h="32">
                        <a:moveTo>
                          <a:pt x="4" y="32"/>
                        </a:move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11" y="29"/>
                        </a:lnTo>
                        <a:lnTo>
                          <a:pt x="22" y="18"/>
                        </a:lnTo>
                        <a:lnTo>
                          <a:pt x="22" y="0"/>
                        </a:lnTo>
                        <a:lnTo>
                          <a:pt x="14" y="4"/>
                        </a:lnTo>
                        <a:lnTo>
                          <a:pt x="14" y="14"/>
                        </a:lnTo>
                        <a:lnTo>
                          <a:pt x="11" y="18"/>
                        </a:lnTo>
                        <a:lnTo>
                          <a:pt x="11" y="22"/>
                        </a:lnTo>
                        <a:lnTo>
                          <a:pt x="4" y="22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2" name="Freeform 81"/>
                  <p:cNvSpPr>
                    <a:spLocks/>
                  </p:cNvSpPr>
                  <p:nvPr/>
                </p:nvSpPr>
                <p:spPr bwMode="auto">
                  <a:xfrm>
                    <a:off x="3368" y="726"/>
                    <a:ext cx="241" cy="72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8" y="18"/>
                      </a:cxn>
                      <a:cxn ang="0">
                        <a:pos x="43" y="28"/>
                      </a:cxn>
                      <a:cxn ang="0">
                        <a:pos x="57" y="36"/>
                      </a:cxn>
                      <a:cxn ang="0">
                        <a:pos x="72" y="39"/>
                      </a:cxn>
                      <a:cxn ang="0">
                        <a:pos x="82" y="46"/>
                      </a:cxn>
                      <a:cxn ang="0">
                        <a:pos x="100" y="54"/>
                      </a:cxn>
                      <a:cxn ang="0">
                        <a:pos x="115" y="57"/>
                      </a:cxn>
                      <a:cxn ang="0">
                        <a:pos x="129" y="64"/>
                      </a:cxn>
                      <a:cxn ang="0">
                        <a:pos x="143" y="68"/>
                      </a:cxn>
                      <a:cxn ang="0">
                        <a:pos x="158" y="72"/>
                      </a:cxn>
                      <a:cxn ang="0">
                        <a:pos x="205" y="72"/>
                      </a:cxn>
                      <a:cxn ang="0">
                        <a:pos x="223" y="68"/>
                      </a:cxn>
                      <a:cxn ang="0">
                        <a:pos x="241" y="64"/>
                      </a:cxn>
                      <a:cxn ang="0">
                        <a:pos x="237" y="57"/>
                      </a:cxn>
                      <a:cxn ang="0">
                        <a:pos x="223" y="61"/>
                      </a:cxn>
                      <a:cxn ang="0">
                        <a:pos x="205" y="64"/>
                      </a:cxn>
                      <a:cxn ang="0">
                        <a:pos x="161" y="64"/>
                      </a:cxn>
                      <a:cxn ang="0">
                        <a:pos x="143" y="61"/>
                      </a:cxn>
                      <a:cxn ang="0">
                        <a:pos x="129" y="57"/>
                      </a:cxn>
                      <a:cxn ang="0">
                        <a:pos x="115" y="54"/>
                      </a:cxn>
                      <a:cxn ang="0">
                        <a:pos x="104" y="46"/>
                      </a:cxn>
                      <a:cxn ang="0">
                        <a:pos x="86" y="39"/>
                      </a:cxn>
                      <a:cxn ang="0">
                        <a:pos x="72" y="36"/>
                      </a:cxn>
                      <a:cxn ang="0">
                        <a:pos x="61" y="28"/>
                      </a:cxn>
                      <a:cxn ang="0">
                        <a:pos x="46" y="21"/>
                      </a:cxn>
                      <a:cxn ang="0">
                        <a:pos x="32" y="14"/>
                      </a:cxn>
                      <a:cxn ang="0">
                        <a:pos x="18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241" h="72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8" y="18"/>
                        </a:lnTo>
                        <a:lnTo>
                          <a:pt x="43" y="28"/>
                        </a:lnTo>
                        <a:lnTo>
                          <a:pt x="57" y="36"/>
                        </a:lnTo>
                        <a:lnTo>
                          <a:pt x="72" y="39"/>
                        </a:lnTo>
                        <a:lnTo>
                          <a:pt x="82" y="46"/>
                        </a:lnTo>
                        <a:lnTo>
                          <a:pt x="100" y="54"/>
                        </a:lnTo>
                        <a:lnTo>
                          <a:pt x="115" y="57"/>
                        </a:lnTo>
                        <a:lnTo>
                          <a:pt x="129" y="64"/>
                        </a:lnTo>
                        <a:lnTo>
                          <a:pt x="143" y="68"/>
                        </a:lnTo>
                        <a:lnTo>
                          <a:pt x="158" y="72"/>
                        </a:lnTo>
                        <a:lnTo>
                          <a:pt x="205" y="72"/>
                        </a:lnTo>
                        <a:lnTo>
                          <a:pt x="223" y="68"/>
                        </a:lnTo>
                        <a:lnTo>
                          <a:pt x="241" y="64"/>
                        </a:lnTo>
                        <a:lnTo>
                          <a:pt x="237" y="57"/>
                        </a:lnTo>
                        <a:lnTo>
                          <a:pt x="223" y="61"/>
                        </a:lnTo>
                        <a:lnTo>
                          <a:pt x="205" y="64"/>
                        </a:lnTo>
                        <a:lnTo>
                          <a:pt x="161" y="64"/>
                        </a:lnTo>
                        <a:lnTo>
                          <a:pt x="143" y="61"/>
                        </a:lnTo>
                        <a:lnTo>
                          <a:pt x="129" y="57"/>
                        </a:lnTo>
                        <a:lnTo>
                          <a:pt x="115" y="54"/>
                        </a:lnTo>
                        <a:lnTo>
                          <a:pt x="104" y="46"/>
                        </a:lnTo>
                        <a:lnTo>
                          <a:pt x="86" y="39"/>
                        </a:lnTo>
                        <a:lnTo>
                          <a:pt x="72" y="36"/>
                        </a:lnTo>
                        <a:lnTo>
                          <a:pt x="61" y="28"/>
                        </a:lnTo>
                        <a:lnTo>
                          <a:pt x="46" y="21"/>
                        </a:lnTo>
                        <a:lnTo>
                          <a:pt x="32" y="14"/>
                        </a:lnTo>
                        <a:lnTo>
                          <a:pt x="18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3" name="Freeform 82"/>
                  <p:cNvSpPr>
                    <a:spLocks/>
                  </p:cNvSpPr>
                  <p:nvPr/>
                </p:nvSpPr>
                <p:spPr bwMode="auto">
                  <a:xfrm>
                    <a:off x="3360" y="726"/>
                    <a:ext cx="11" cy="36"/>
                  </a:xfrm>
                  <a:custGeom>
                    <a:avLst/>
                    <a:gdLst/>
                    <a:ahLst/>
                    <a:cxnLst>
                      <a:cxn ang="0">
                        <a:pos x="11" y="32"/>
                      </a:cxn>
                      <a:cxn ang="0">
                        <a:pos x="8" y="25"/>
                      </a:cxn>
                      <a:cxn ang="0">
                        <a:pos x="8" y="18"/>
                      </a:cxn>
                      <a:cxn ang="0">
                        <a:pos x="11" y="10"/>
                      </a:cxn>
                      <a:cxn ang="0">
                        <a:pos x="11" y="7"/>
                      </a:cxn>
                      <a:cxn ang="0">
                        <a:pos x="8" y="0"/>
                      </a:cxn>
                      <a:cxn ang="0">
                        <a:pos x="4" y="7"/>
                      </a:cxn>
                      <a:cxn ang="0">
                        <a:pos x="0" y="18"/>
                      </a:cxn>
                      <a:cxn ang="0">
                        <a:pos x="0" y="28"/>
                      </a:cxn>
                      <a:cxn ang="0">
                        <a:pos x="8" y="36"/>
                      </a:cxn>
                      <a:cxn ang="0">
                        <a:pos x="4" y="36"/>
                      </a:cxn>
                      <a:cxn ang="0">
                        <a:pos x="11" y="32"/>
                      </a:cxn>
                    </a:cxnLst>
                    <a:rect l="0" t="0" r="r" b="b"/>
                    <a:pathLst>
                      <a:path w="11" h="36">
                        <a:moveTo>
                          <a:pt x="11" y="32"/>
                        </a:moveTo>
                        <a:lnTo>
                          <a:pt x="8" y="25"/>
                        </a:lnTo>
                        <a:lnTo>
                          <a:pt x="8" y="18"/>
                        </a:lnTo>
                        <a:lnTo>
                          <a:pt x="11" y="10"/>
                        </a:lnTo>
                        <a:lnTo>
                          <a:pt x="11" y="7"/>
                        </a:lnTo>
                        <a:lnTo>
                          <a:pt x="8" y="0"/>
                        </a:lnTo>
                        <a:lnTo>
                          <a:pt x="4" y="7"/>
                        </a:lnTo>
                        <a:lnTo>
                          <a:pt x="0" y="18"/>
                        </a:lnTo>
                        <a:lnTo>
                          <a:pt x="0" y="28"/>
                        </a:lnTo>
                        <a:lnTo>
                          <a:pt x="8" y="36"/>
                        </a:lnTo>
                        <a:lnTo>
                          <a:pt x="4" y="36"/>
                        </a:lnTo>
                        <a:lnTo>
                          <a:pt x="11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4" name="Freeform 83"/>
                  <p:cNvSpPr>
                    <a:spLocks/>
                  </p:cNvSpPr>
                  <p:nvPr/>
                </p:nvSpPr>
                <p:spPr bwMode="auto">
                  <a:xfrm>
                    <a:off x="3364" y="758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36" y="61"/>
                      </a:cxn>
                      <a:cxn ang="0">
                        <a:pos x="40" y="58"/>
                      </a:cxn>
                      <a:cxn ang="0">
                        <a:pos x="40" y="47"/>
                      </a:cxn>
                      <a:cxn ang="0">
                        <a:pos x="36" y="40"/>
                      </a:cxn>
                      <a:cxn ang="0">
                        <a:pos x="32" y="32"/>
                      </a:cxn>
                      <a:cxn ang="0">
                        <a:pos x="29" y="25"/>
                      </a:cxn>
                      <a:cxn ang="0">
                        <a:pos x="22" y="18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18" y="22"/>
                      </a:cxn>
                      <a:cxn ang="0">
                        <a:pos x="22" y="29"/>
                      </a:cxn>
                      <a:cxn ang="0">
                        <a:pos x="25" y="36"/>
                      </a:cxn>
                      <a:cxn ang="0">
                        <a:pos x="29" y="43"/>
                      </a:cxn>
                      <a:cxn ang="0">
                        <a:pos x="32" y="47"/>
                      </a:cxn>
                      <a:cxn ang="0">
                        <a:pos x="32" y="58"/>
                      </a:cxn>
                      <a:cxn ang="0">
                        <a:pos x="32" y="54"/>
                      </a:cxn>
                      <a:cxn ang="0">
                        <a:pos x="36" y="61"/>
                      </a:cxn>
                      <a:cxn ang="0">
                        <a:pos x="40" y="61"/>
                      </a:cxn>
                      <a:cxn ang="0">
                        <a:pos x="40" y="58"/>
                      </a:cxn>
                      <a:cxn ang="0">
                        <a:pos x="36" y="61"/>
                      </a:cxn>
                    </a:cxnLst>
                    <a:rect l="0" t="0" r="r" b="b"/>
                    <a:pathLst>
                      <a:path w="40" h="61">
                        <a:moveTo>
                          <a:pt x="36" y="61"/>
                        </a:moveTo>
                        <a:lnTo>
                          <a:pt x="40" y="58"/>
                        </a:lnTo>
                        <a:lnTo>
                          <a:pt x="40" y="47"/>
                        </a:lnTo>
                        <a:lnTo>
                          <a:pt x="36" y="40"/>
                        </a:lnTo>
                        <a:lnTo>
                          <a:pt x="32" y="32"/>
                        </a:lnTo>
                        <a:lnTo>
                          <a:pt x="29" y="25"/>
                        </a:lnTo>
                        <a:lnTo>
                          <a:pt x="22" y="18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18" y="22"/>
                        </a:lnTo>
                        <a:lnTo>
                          <a:pt x="22" y="29"/>
                        </a:lnTo>
                        <a:lnTo>
                          <a:pt x="25" y="36"/>
                        </a:lnTo>
                        <a:lnTo>
                          <a:pt x="29" y="43"/>
                        </a:lnTo>
                        <a:lnTo>
                          <a:pt x="32" y="47"/>
                        </a:lnTo>
                        <a:lnTo>
                          <a:pt x="32" y="58"/>
                        </a:lnTo>
                        <a:lnTo>
                          <a:pt x="32" y="54"/>
                        </a:lnTo>
                        <a:lnTo>
                          <a:pt x="36" y="61"/>
                        </a:lnTo>
                        <a:lnTo>
                          <a:pt x="40" y="61"/>
                        </a:lnTo>
                        <a:lnTo>
                          <a:pt x="40" y="58"/>
                        </a:lnTo>
                        <a:lnTo>
                          <a:pt x="36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5" name="Freeform 84"/>
                  <p:cNvSpPr>
                    <a:spLocks/>
                  </p:cNvSpPr>
                  <p:nvPr/>
                </p:nvSpPr>
                <p:spPr bwMode="auto">
                  <a:xfrm>
                    <a:off x="3195" y="769"/>
                    <a:ext cx="205" cy="57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1" y="14"/>
                      </a:cxn>
                      <a:cxn ang="0">
                        <a:pos x="36" y="21"/>
                      </a:cxn>
                      <a:cxn ang="0">
                        <a:pos x="47" y="29"/>
                      </a:cxn>
                      <a:cxn ang="0">
                        <a:pos x="61" y="32"/>
                      </a:cxn>
                      <a:cxn ang="0">
                        <a:pos x="72" y="36"/>
                      </a:cxn>
                      <a:cxn ang="0">
                        <a:pos x="86" y="43"/>
                      </a:cxn>
                      <a:cxn ang="0">
                        <a:pos x="97" y="47"/>
                      </a:cxn>
                      <a:cxn ang="0">
                        <a:pos x="111" y="50"/>
                      </a:cxn>
                      <a:cxn ang="0">
                        <a:pos x="126" y="54"/>
                      </a:cxn>
                      <a:cxn ang="0">
                        <a:pos x="140" y="54"/>
                      </a:cxn>
                      <a:cxn ang="0">
                        <a:pos x="151" y="57"/>
                      </a:cxn>
                      <a:cxn ang="0">
                        <a:pos x="176" y="57"/>
                      </a:cxn>
                      <a:cxn ang="0">
                        <a:pos x="191" y="54"/>
                      </a:cxn>
                      <a:cxn ang="0">
                        <a:pos x="205" y="50"/>
                      </a:cxn>
                      <a:cxn ang="0">
                        <a:pos x="201" y="43"/>
                      </a:cxn>
                      <a:cxn ang="0">
                        <a:pos x="191" y="47"/>
                      </a:cxn>
                      <a:cxn ang="0">
                        <a:pos x="176" y="50"/>
                      </a:cxn>
                      <a:cxn ang="0">
                        <a:pos x="140" y="50"/>
                      </a:cxn>
                      <a:cxn ang="0">
                        <a:pos x="126" y="47"/>
                      </a:cxn>
                      <a:cxn ang="0">
                        <a:pos x="115" y="43"/>
                      </a:cxn>
                      <a:cxn ang="0">
                        <a:pos x="101" y="39"/>
                      </a:cxn>
                      <a:cxn ang="0">
                        <a:pos x="90" y="36"/>
                      </a:cxn>
                      <a:cxn ang="0">
                        <a:pos x="75" y="32"/>
                      </a:cxn>
                      <a:cxn ang="0">
                        <a:pos x="61" y="25"/>
                      </a:cxn>
                      <a:cxn ang="0">
                        <a:pos x="50" y="21"/>
                      </a:cxn>
                      <a:cxn ang="0">
                        <a:pos x="36" y="14"/>
                      </a:cxn>
                      <a:cxn ang="0">
                        <a:pos x="25" y="11"/>
                      </a:cxn>
                      <a:cxn ang="0">
                        <a:pos x="14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05" h="57">
                        <a:moveTo>
                          <a:pt x="0" y="7"/>
                        </a:moveTo>
                        <a:lnTo>
                          <a:pt x="11" y="11"/>
                        </a:lnTo>
                        <a:lnTo>
                          <a:pt x="21" y="14"/>
                        </a:lnTo>
                        <a:lnTo>
                          <a:pt x="36" y="21"/>
                        </a:lnTo>
                        <a:lnTo>
                          <a:pt x="47" y="29"/>
                        </a:lnTo>
                        <a:lnTo>
                          <a:pt x="61" y="32"/>
                        </a:lnTo>
                        <a:lnTo>
                          <a:pt x="72" y="36"/>
                        </a:lnTo>
                        <a:lnTo>
                          <a:pt x="86" y="43"/>
                        </a:lnTo>
                        <a:lnTo>
                          <a:pt x="97" y="47"/>
                        </a:lnTo>
                        <a:lnTo>
                          <a:pt x="111" y="50"/>
                        </a:lnTo>
                        <a:lnTo>
                          <a:pt x="126" y="54"/>
                        </a:lnTo>
                        <a:lnTo>
                          <a:pt x="140" y="54"/>
                        </a:lnTo>
                        <a:lnTo>
                          <a:pt x="151" y="57"/>
                        </a:lnTo>
                        <a:lnTo>
                          <a:pt x="176" y="57"/>
                        </a:lnTo>
                        <a:lnTo>
                          <a:pt x="191" y="54"/>
                        </a:lnTo>
                        <a:lnTo>
                          <a:pt x="205" y="50"/>
                        </a:lnTo>
                        <a:lnTo>
                          <a:pt x="201" y="43"/>
                        </a:lnTo>
                        <a:lnTo>
                          <a:pt x="191" y="47"/>
                        </a:lnTo>
                        <a:lnTo>
                          <a:pt x="176" y="50"/>
                        </a:lnTo>
                        <a:lnTo>
                          <a:pt x="140" y="50"/>
                        </a:lnTo>
                        <a:lnTo>
                          <a:pt x="126" y="47"/>
                        </a:lnTo>
                        <a:lnTo>
                          <a:pt x="115" y="43"/>
                        </a:lnTo>
                        <a:lnTo>
                          <a:pt x="101" y="39"/>
                        </a:lnTo>
                        <a:lnTo>
                          <a:pt x="90" y="36"/>
                        </a:lnTo>
                        <a:lnTo>
                          <a:pt x="75" y="32"/>
                        </a:lnTo>
                        <a:lnTo>
                          <a:pt x="61" y="25"/>
                        </a:lnTo>
                        <a:lnTo>
                          <a:pt x="50" y="21"/>
                        </a:lnTo>
                        <a:lnTo>
                          <a:pt x="36" y="14"/>
                        </a:lnTo>
                        <a:lnTo>
                          <a:pt x="25" y="11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6" name="Freeform 85"/>
                  <p:cNvSpPr>
                    <a:spLocks/>
                  </p:cNvSpPr>
                  <p:nvPr/>
                </p:nvSpPr>
                <p:spPr bwMode="auto">
                  <a:xfrm>
                    <a:off x="3134" y="744"/>
                    <a:ext cx="61" cy="32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18" y="10"/>
                      </a:cxn>
                      <a:cxn ang="0">
                        <a:pos x="25" y="14"/>
                      </a:cxn>
                      <a:cxn ang="0">
                        <a:pos x="32" y="18"/>
                      </a:cxn>
                      <a:cxn ang="0">
                        <a:pos x="39" y="18"/>
                      </a:cxn>
                      <a:cxn ang="0">
                        <a:pos x="46" y="25"/>
                      </a:cxn>
                      <a:cxn ang="0">
                        <a:pos x="54" y="28"/>
                      </a:cxn>
                      <a:cxn ang="0">
                        <a:pos x="61" y="32"/>
                      </a:cxn>
                      <a:cxn ang="0">
                        <a:pos x="61" y="25"/>
                      </a:cxn>
                      <a:cxn ang="0">
                        <a:pos x="57" y="21"/>
                      </a:cxn>
                      <a:cxn ang="0">
                        <a:pos x="50" y="18"/>
                      </a:cxn>
                      <a:cxn ang="0">
                        <a:pos x="43" y="14"/>
                      </a:cxn>
                      <a:cxn ang="0">
                        <a:pos x="36" y="10"/>
                      </a:cxn>
                      <a:cxn ang="0">
                        <a:pos x="28" y="7"/>
                      </a:cxn>
                      <a:cxn ang="0">
                        <a:pos x="18" y="3"/>
                      </a:cxn>
                      <a:cxn ang="0">
                        <a:pos x="10" y="0"/>
                      </a:cxn>
                      <a:cxn ang="0">
                        <a:pos x="3" y="3"/>
                      </a:cxn>
                      <a:cxn ang="0">
                        <a:pos x="0" y="3"/>
                      </a:cxn>
                      <a:cxn ang="0">
                        <a:pos x="3" y="3"/>
                      </a:cxn>
                      <a:cxn ang="0">
                        <a:pos x="0" y="3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61" h="32">
                        <a:moveTo>
                          <a:pt x="7" y="7"/>
                        </a:moveTo>
                        <a:lnTo>
                          <a:pt x="3" y="10"/>
                        </a:lnTo>
                        <a:lnTo>
                          <a:pt x="18" y="10"/>
                        </a:lnTo>
                        <a:lnTo>
                          <a:pt x="25" y="14"/>
                        </a:lnTo>
                        <a:lnTo>
                          <a:pt x="32" y="18"/>
                        </a:lnTo>
                        <a:lnTo>
                          <a:pt x="39" y="18"/>
                        </a:lnTo>
                        <a:lnTo>
                          <a:pt x="46" y="25"/>
                        </a:lnTo>
                        <a:lnTo>
                          <a:pt x="54" y="28"/>
                        </a:lnTo>
                        <a:lnTo>
                          <a:pt x="61" y="32"/>
                        </a:lnTo>
                        <a:lnTo>
                          <a:pt x="61" y="25"/>
                        </a:lnTo>
                        <a:lnTo>
                          <a:pt x="57" y="21"/>
                        </a:lnTo>
                        <a:lnTo>
                          <a:pt x="50" y="18"/>
                        </a:lnTo>
                        <a:lnTo>
                          <a:pt x="43" y="14"/>
                        </a:lnTo>
                        <a:lnTo>
                          <a:pt x="36" y="10"/>
                        </a:lnTo>
                        <a:lnTo>
                          <a:pt x="28" y="7"/>
                        </a:lnTo>
                        <a:lnTo>
                          <a:pt x="18" y="3"/>
                        </a:lnTo>
                        <a:lnTo>
                          <a:pt x="10" y="0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7" name="Freeform 86"/>
                  <p:cNvSpPr>
                    <a:spLocks/>
                  </p:cNvSpPr>
                  <p:nvPr/>
                </p:nvSpPr>
                <p:spPr bwMode="auto">
                  <a:xfrm>
                    <a:off x="3130" y="747"/>
                    <a:ext cx="11" cy="25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7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0" y="25"/>
                      </a:cxn>
                      <a:cxn ang="0">
                        <a:pos x="0" y="22"/>
                      </a:cxn>
                      <a:cxn ang="0">
                        <a:pos x="0" y="25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11" h="25">
                        <a:moveTo>
                          <a:pt x="7" y="22"/>
                        </a:move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0" y="25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7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8" name="Freeform 87"/>
                  <p:cNvSpPr>
                    <a:spLocks/>
                  </p:cNvSpPr>
                  <p:nvPr/>
                </p:nvSpPr>
                <p:spPr bwMode="auto">
                  <a:xfrm>
                    <a:off x="3130" y="769"/>
                    <a:ext cx="54" cy="86"/>
                  </a:xfrm>
                  <a:custGeom>
                    <a:avLst/>
                    <a:gdLst/>
                    <a:ahLst/>
                    <a:cxnLst>
                      <a:cxn ang="0">
                        <a:pos x="54" y="86"/>
                      </a:cxn>
                      <a:cxn ang="0">
                        <a:pos x="54" y="72"/>
                      </a:cxn>
                      <a:cxn ang="0">
                        <a:pos x="50" y="61"/>
                      </a:cxn>
                      <a:cxn ang="0">
                        <a:pos x="43" y="47"/>
                      </a:cxn>
                      <a:cxn ang="0">
                        <a:pos x="36" y="36"/>
                      </a:cxn>
                      <a:cxn ang="0">
                        <a:pos x="29" y="29"/>
                      </a:cxn>
                      <a:cxn ang="0">
                        <a:pos x="22" y="18"/>
                      </a:cxn>
                      <a:cxn ang="0">
                        <a:pos x="14" y="11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4" y="25"/>
                      </a:cxn>
                      <a:cxn ang="0">
                        <a:pos x="22" y="32"/>
                      </a:cxn>
                      <a:cxn ang="0">
                        <a:pos x="29" y="43"/>
                      </a:cxn>
                      <a:cxn ang="0">
                        <a:pos x="36" y="50"/>
                      </a:cxn>
                      <a:cxn ang="0">
                        <a:pos x="43" y="61"/>
                      </a:cxn>
                      <a:cxn ang="0">
                        <a:pos x="47" y="72"/>
                      </a:cxn>
                      <a:cxn ang="0">
                        <a:pos x="47" y="86"/>
                      </a:cxn>
                      <a:cxn ang="0">
                        <a:pos x="47" y="83"/>
                      </a:cxn>
                      <a:cxn ang="0">
                        <a:pos x="54" y="86"/>
                      </a:cxn>
                    </a:cxnLst>
                    <a:rect l="0" t="0" r="r" b="b"/>
                    <a:pathLst>
                      <a:path w="54" h="86">
                        <a:moveTo>
                          <a:pt x="54" y="86"/>
                        </a:moveTo>
                        <a:lnTo>
                          <a:pt x="54" y="72"/>
                        </a:lnTo>
                        <a:lnTo>
                          <a:pt x="50" y="61"/>
                        </a:lnTo>
                        <a:lnTo>
                          <a:pt x="43" y="47"/>
                        </a:lnTo>
                        <a:lnTo>
                          <a:pt x="36" y="36"/>
                        </a:lnTo>
                        <a:lnTo>
                          <a:pt x="29" y="29"/>
                        </a:lnTo>
                        <a:lnTo>
                          <a:pt x="22" y="18"/>
                        </a:lnTo>
                        <a:lnTo>
                          <a:pt x="14" y="1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7" y="11"/>
                        </a:lnTo>
                        <a:lnTo>
                          <a:pt x="14" y="25"/>
                        </a:lnTo>
                        <a:lnTo>
                          <a:pt x="22" y="32"/>
                        </a:lnTo>
                        <a:lnTo>
                          <a:pt x="29" y="43"/>
                        </a:lnTo>
                        <a:lnTo>
                          <a:pt x="36" y="50"/>
                        </a:lnTo>
                        <a:lnTo>
                          <a:pt x="43" y="61"/>
                        </a:lnTo>
                        <a:lnTo>
                          <a:pt x="47" y="72"/>
                        </a:lnTo>
                        <a:lnTo>
                          <a:pt x="47" y="86"/>
                        </a:lnTo>
                        <a:lnTo>
                          <a:pt x="47" y="83"/>
                        </a:lnTo>
                        <a:lnTo>
                          <a:pt x="54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99" name="Freeform 88"/>
                  <p:cNvSpPr>
                    <a:spLocks/>
                  </p:cNvSpPr>
                  <p:nvPr/>
                </p:nvSpPr>
                <p:spPr bwMode="auto">
                  <a:xfrm>
                    <a:off x="3065" y="844"/>
                    <a:ext cx="119" cy="26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5" y="15"/>
                      </a:cxn>
                      <a:cxn ang="0">
                        <a:pos x="22" y="15"/>
                      </a:cxn>
                      <a:cxn ang="0">
                        <a:pos x="29" y="18"/>
                      </a:cxn>
                      <a:cxn ang="0">
                        <a:pos x="36" y="18"/>
                      </a:cxn>
                      <a:cxn ang="0">
                        <a:pos x="43" y="22"/>
                      </a:cxn>
                      <a:cxn ang="0">
                        <a:pos x="51" y="26"/>
                      </a:cxn>
                      <a:cxn ang="0">
                        <a:pos x="90" y="26"/>
                      </a:cxn>
                      <a:cxn ang="0">
                        <a:pos x="97" y="22"/>
                      </a:cxn>
                      <a:cxn ang="0">
                        <a:pos x="105" y="22"/>
                      </a:cxn>
                      <a:cxn ang="0">
                        <a:pos x="112" y="18"/>
                      </a:cxn>
                      <a:cxn ang="0">
                        <a:pos x="119" y="11"/>
                      </a:cxn>
                      <a:cxn ang="0">
                        <a:pos x="112" y="8"/>
                      </a:cxn>
                      <a:cxn ang="0">
                        <a:pos x="108" y="11"/>
                      </a:cxn>
                      <a:cxn ang="0">
                        <a:pos x="101" y="15"/>
                      </a:cxn>
                      <a:cxn ang="0">
                        <a:pos x="94" y="15"/>
                      </a:cxn>
                      <a:cxn ang="0">
                        <a:pos x="87" y="18"/>
                      </a:cxn>
                      <a:cxn ang="0">
                        <a:pos x="51" y="18"/>
                      </a:cxn>
                      <a:cxn ang="0">
                        <a:pos x="47" y="15"/>
                      </a:cxn>
                      <a:cxn ang="0">
                        <a:pos x="36" y="15"/>
                      </a:cxn>
                      <a:cxn ang="0">
                        <a:pos x="29" y="11"/>
                      </a:cxn>
                      <a:cxn ang="0">
                        <a:pos x="25" y="8"/>
                      </a:cxn>
                      <a:cxn ang="0">
                        <a:pos x="18" y="8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19" h="26">
                        <a:moveTo>
                          <a:pt x="0" y="8"/>
                        </a:moveTo>
                        <a:lnTo>
                          <a:pt x="7" y="11"/>
                        </a:lnTo>
                        <a:lnTo>
                          <a:pt x="15" y="15"/>
                        </a:lnTo>
                        <a:lnTo>
                          <a:pt x="22" y="15"/>
                        </a:lnTo>
                        <a:lnTo>
                          <a:pt x="29" y="18"/>
                        </a:lnTo>
                        <a:lnTo>
                          <a:pt x="36" y="18"/>
                        </a:lnTo>
                        <a:lnTo>
                          <a:pt x="43" y="22"/>
                        </a:lnTo>
                        <a:lnTo>
                          <a:pt x="51" y="26"/>
                        </a:lnTo>
                        <a:lnTo>
                          <a:pt x="90" y="26"/>
                        </a:lnTo>
                        <a:lnTo>
                          <a:pt x="97" y="22"/>
                        </a:lnTo>
                        <a:lnTo>
                          <a:pt x="105" y="22"/>
                        </a:lnTo>
                        <a:lnTo>
                          <a:pt x="112" y="18"/>
                        </a:lnTo>
                        <a:lnTo>
                          <a:pt x="119" y="11"/>
                        </a:lnTo>
                        <a:lnTo>
                          <a:pt x="112" y="8"/>
                        </a:lnTo>
                        <a:lnTo>
                          <a:pt x="108" y="11"/>
                        </a:lnTo>
                        <a:lnTo>
                          <a:pt x="101" y="15"/>
                        </a:lnTo>
                        <a:lnTo>
                          <a:pt x="94" y="15"/>
                        </a:lnTo>
                        <a:lnTo>
                          <a:pt x="87" y="18"/>
                        </a:lnTo>
                        <a:lnTo>
                          <a:pt x="51" y="18"/>
                        </a:lnTo>
                        <a:lnTo>
                          <a:pt x="47" y="15"/>
                        </a:lnTo>
                        <a:lnTo>
                          <a:pt x="36" y="15"/>
                        </a:lnTo>
                        <a:lnTo>
                          <a:pt x="29" y="11"/>
                        </a:lnTo>
                        <a:lnTo>
                          <a:pt x="25" y="8"/>
                        </a:lnTo>
                        <a:lnTo>
                          <a:pt x="18" y="8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0" name="Freeform 89"/>
                  <p:cNvSpPr>
                    <a:spLocks/>
                  </p:cNvSpPr>
                  <p:nvPr/>
                </p:nvSpPr>
                <p:spPr bwMode="auto">
                  <a:xfrm>
                    <a:off x="2925" y="776"/>
                    <a:ext cx="144" cy="76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5" y="22"/>
                      </a:cxn>
                      <a:cxn ang="0">
                        <a:pos x="32" y="25"/>
                      </a:cxn>
                      <a:cxn ang="0">
                        <a:pos x="43" y="29"/>
                      </a:cxn>
                      <a:cxn ang="0">
                        <a:pos x="50" y="36"/>
                      </a:cxn>
                      <a:cxn ang="0">
                        <a:pos x="61" y="40"/>
                      </a:cxn>
                      <a:cxn ang="0">
                        <a:pos x="68" y="43"/>
                      </a:cxn>
                      <a:cxn ang="0">
                        <a:pos x="79" y="47"/>
                      </a:cxn>
                      <a:cxn ang="0">
                        <a:pos x="90" y="50"/>
                      </a:cxn>
                      <a:cxn ang="0">
                        <a:pos x="97" y="54"/>
                      </a:cxn>
                      <a:cxn ang="0">
                        <a:pos x="108" y="61"/>
                      </a:cxn>
                      <a:cxn ang="0">
                        <a:pos x="115" y="65"/>
                      </a:cxn>
                      <a:cxn ang="0">
                        <a:pos x="122" y="68"/>
                      </a:cxn>
                      <a:cxn ang="0">
                        <a:pos x="133" y="72"/>
                      </a:cxn>
                      <a:cxn ang="0">
                        <a:pos x="140" y="76"/>
                      </a:cxn>
                      <a:cxn ang="0">
                        <a:pos x="144" y="68"/>
                      </a:cxn>
                      <a:cxn ang="0">
                        <a:pos x="137" y="65"/>
                      </a:cxn>
                      <a:cxn ang="0">
                        <a:pos x="126" y="61"/>
                      </a:cxn>
                      <a:cxn ang="0">
                        <a:pos x="119" y="58"/>
                      </a:cxn>
                      <a:cxn ang="0">
                        <a:pos x="108" y="54"/>
                      </a:cxn>
                      <a:cxn ang="0">
                        <a:pos x="101" y="47"/>
                      </a:cxn>
                      <a:cxn ang="0">
                        <a:pos x="90" y="43"/>
                      </a:cxn>
                      <a:cxn ang="0">
                        <a:pos x="83" y="40"/>
                      </a:cxn>
                      <a:cxn ang="0">
                        <a:pos x="72" y="36"/>
                      </a:cxn>
                      <a:cxn ang="0">
                        <a:pos x="65" y="32"/>
                      </a:cxn>
                      <a:cxn ang="0">
                        <a:pos x="54" y="29"/>
                      </a:cxn>
                      <a:cxn ang="0">
                        <a:pos x="47" y="25"/>
                      </a:cxn>
                      <a:cxn ang="0">
                        <a:pos x="36" y="18"/>
                      </a:cxn>
                      <a:cxn ang="0">
                        <a:pos x="29" y="14"/>
                      </a:cxn>
                      <a:cxn ang="0">
                        <a:pos x="21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44" h="76">
                        <a:moveTo>
                          <a:pt x="0" y="7"/>
                        </a:move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5" y="22"/>
                        </a:lnTo>
                        <a:lnTo>
                          <a:pt x="32" y="25"/>
                        </a:lnTo>
                        <a:lnTo>
                          <a:pt x="43" y="29"/>
                        </a:lnTo>
                        <a:lnTo>
                          <a:pt x="50" y="36"/>
                        </a:lnTo>
                        <a:lnTo>
                          <a:pt x="61" y="40"/>
                        </a:lnTo>
                        <a:lnTo>
                          <a:pt x="68" y="43"/>
                        </a:lnTo>
                        <a:lnTo>
                          <a:pt x="79" y="47"/>
                        </a:lnTo>
                        <a:lnTo>
                          <a:pt x="90" y="50"/>
                        </a:lnTo>
                        <a:lnTo>
                          <a:pt x="97" y="54"/>
                        </a:lnTo>
                        <a:lnTo>
                          <a:pt x="108" y="61"/>
                        </a:lnTo>
                        <a:lnTo>
                          <a:pt x="115" y="65"/>
                        </a:lnTo>
                        <a:lnTo>
                          <a:pt x="122" y="68"/>
                        </a:lnTo>
                        <a:lnTo>
                          <a:pt x="133" y="72"/>
                        </a:lnTo>
                        <a:lnTo>
                          <a:pt x="140" y="76"/>
                        </a:lnTo>
                        <a:lnTo>
                          <a:pt x="144" y="68"/>
                        </a:lnTo>
                        <a:lnTo>
                          <a:pt x="137" y="65"/>
                        </a:lnTo>
                        <a:lnTo>
                          <a:pt x="126" y="61"/>
                        </a:lnTo>
                        <a:lnTo>
                          <a:pt x="119" y="58"/>
                        </a:lnTo>
                        <a:lnTo>
                          <a:pt x="108" y="54"/>
                        </a:lnTo>
                        <a:lnTo>
                          <a:pt x="101" y="47"/>
                        </a:lnTo>
                        <a:lnTo>
                          <a:pt x="90" y="43"/>
                        </a:lnTo>
                        <a:lnTo>
                          <a:pt x="83" y="40"/>
                        </a:lnTo>
                        <a:lnTo>
                          <a:pt x="72" y="36"/>
                        </a:lnTo>
                        <a:lnTo>
                          <a:pt x="65" y="32"/>
                        </a:lnTo>
                        <a:lnTo>
                          <a:pt x="54" y="29"/>
                        </a:lnTo>
                        <a:lnTo>
                          <a:pt x="47" y="25"/>
                        </a:lnTo>
                        <a:lnTo>
                          <a:pt x="36" y="18"/>
                        </a:lnTo>
                        <a:lnTo>
                          <a:pt x="29" y="14"/>
                        </a:lnTo>
                        <a:lnTo>
                          <a:pt x="21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1" name="Freeform 90"/>
                  <p:cNvSpPr>
                    <a:spLocks/>
                  </p:cNvSpPr>
                  <p:nvPr/>
                </p:nvSpPr>
                <p:spPr bwMode="auto">
                  <a:xfrm>
                    <a:off x="2907" y="776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7" y="14"/>
                      </a:cxn>
                      <a:cxn ang="0">
                        <a:pos x="11" y="11"/>
                      </a:cxn>
                      <a:cxn ang="0">
                        <a:pos x="11" y="7"/>
                      </a:cxn>
                      <a:cxn ang="0">
                        <a:pos x="18" y="7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4" y="14"/>
                      </a:cxn>
                      <a:cxn ang="0">
                        <a:pos x="4" y="11"/>
                      </a:cxn>
                      <a:cxn ang="0">
                        <a:pos x="0" y="14"/>
                      </a:cxn>
                      <a:cxn ang="0">
                        <a:pos x="4" y="14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8" h="14">
                        <a:moveTo>
                          <a:pt x="7" y="7"/>
                        </a:moveTo>
                        <a:lnTo>
                          <a:pt x="7" y="14"/>
                        </a:lnTo>
                        <a:lnTo>
                          <a:pt x="11" y="11"/>
                        </a:lnTo>
                        <a:lnTo>
                          <a:pt x="11" y="7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4" y="14"/>
                        </a:lnTo>
                        <a:lnTo>
                          <a:pt x="4" y="11"/>
                        </a:lnTo>
                        <a:lnTo>
                          <a:pt x="0" y="14"/>
                        </a:lnTo>
                        <a:lnTo>
                          <a:pt x="4" y="14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" name="Freeform 91"/>
                  <p:cNvSpPr>
                    <a:spLocks/>
                  </p:cNvSpPr>
                  <p:nvPr/>
                </p:nvSpPr>
                <p:spPr bwMode="auto">
                  <a:xfrm>
                    <a:off x="2911" y="783"/>
                    <a:ext cx="53" cy="36"/>
                  </a:xfrm>
                  <a:custGeom>
                    <a:avLst/>
                    <a:gdLst/>
                    <a:ahLst/>
                    <a:cxnLst>
                      <a:cxn ang="0">
                        <a:pos x="53" y="33"/>
                      </a:cxn>
                      <a:cxn ang="0">
                        <a:pos x="53" y="29"/>
                      </a:cxn>
                      <a:cxn ang="0">
                        <a:pos x="46" y="29"/>
                      </a:cxn>
                      <a:cxn ang="0">
                        <a:pos x="39" y="25"/>
                      </a:cxn>
                      <a:cxn ang="0">
                        <a:pos x="32" y="22"/>
                      </a:cxn>
                      <a:cxn ang="0">
                        <a:pos x="25" y="18"/>
                      </a:cxn>
                      <a:cxn ang="0">
                        <a:pos x="21" y="15"/>
                      </a:cxn>
                      <a:cxn ang="0">
                        <a:pos x="14" y="11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3" y="15"/>
                      </a:cxn>
                      <a:cxn ang="0">
                        <a:pos x="10" y="18"/>
                      </a:cxn>
                      <a:cxn ang="0">
                        <a:pos x="18" y="22"/>
                      </a:cxn>
                      <a:cxn ang="0">
                        <a:pos x="25" y="25"/>
                      </a:cxn>
                      <a:cxn ang="0">
                        <a:pos x="28" y="29"/>
                      </a:cxn>
                      <a:cxn ang="0">
                        <a:pos x="35" y="33"/>
                      </a:cxn>
                      <a:cxn ang="0">
                        <a:pos x="43" y="36"/>
                      </a:cxn>
                      <a:cxn ang="0">
                        <a:pos x="50" y="36"/>
                      </a:cxn>
                      <a:cxn ang="0">
                        <a:pos x="53" y="33"/>
                      </a:cxn>
                      <a:cxn ang="0">
                        <a:pos x="53" y="29"/>
                      </a:cxn>
                      <a:cxn ang="0">
                        <a:pos x="53" y="33"/>
                      </a:cxn>
                    </a:cxnLst>
                    <a:rect l="0" t="0" r="r" b="b"/>
                    <a:pathLst>
                      <a:path w="53" h="36">
                        <a:moveTo>
                          <a:pt x="53" y="33"/>
                        </a:moveTo>
                        <a:lnTo>
                          <a:pt x="53" y="29"/>
                        </a:lnTo>
                        <a:lnTo>
                          <a:pt x="46" y="29"/>
                        </a:lnTo>
                        <a:lnTo>
                          <a:pt x="39" y="25"/>
                        </a:lnTo>
                        <a:lnTo>
                          <a:pt x="32" y="22"/>
                        </a:lnTo>
                        <a:lnTo>
                          <a:pt x="25" y="18"/>
                        </a:lnTo>
                        <a:lnTo>
                          <a:pt x="21" y="15"/>
                        </a:lnTo>
                        <a:lnTo>
                          <a:pt x="14" y="11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3" y="15"/>
                        </a:lnTo>
                        <a:lnTo>
                          <a:pt x="10" y="18"/>
                        </a:lnTo>
                        <a:lnTo>
                          <a:pt x="18" y="22"/>
                        </a:lnTo>
                        <a:lnTo>
                          <a:pt x="25" y="25"/>
                        </a:lnTo>
                        <a:lnTo>
                          <a:pt x="28" y="29"/>
                        </a:lnTo>
                        <a:lnTo>
                          <a:pt x="35" y="33"/>
                        </a:lnTo>
                        <a:lnTo>
                          <a:pt x="43" y="36"/>
                        </a:lnTo>
                        <a:lnTo>
                          <a:pt x="50" y="36"/>
                        </a:lnTo>
                        <a:lnTo>
                          <a:pt x="53" y="33"/>
                        </a:lnTo>
                        <a:lnTo>
                          <a:pt x="53" y="29"/>
                        </a:lnTo>
                        <a:lnTo>
                          <a:pt x="53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3" name="Freeform 92"/>
                  <p:cNvSpPr>
                    <a:spLocks/>
                  </p:cNvSpPr>
                  <p:nvPr/>
                </p:nvSpPr>
                <p:spPr bwMode="auto">
                  <a:xfrm>
                    <a:off x="2961" y="816"/>
                    <a:ext cx="75" cy="43"/>
                  </a:xfrm>
                  <a:custGeom>
                    <a:avLst/>
                    <a:gdLst/>
                    <a:ahLst/>
                    <a:cxnLst>
                      <a:cxn ang="0">
                        <a:pos x="72" y="39"/>
                      </a:cxn>
                      <a:cxn ang="0">
                        <a:pos x="75" y="39"/>
                      </a:cxn>
                      <a:cxn ang="0">
                        <a:pos x="65" y="32"/>
                      </a:cxn>
                      <a:cxn ang="0">
                        <a:pos x="57" y="25"/>
                      </a:cxn>
                      <a:cxn ang="0">
                        <a:pos x="47" y="21"/>
                      </a:cxn>
                      <a:cxn ang="0">
                        <a:pos x="39" y="18"/>
                      </a:cxn>
                      <a:cxn ang="0">
                        <a:pos x="29" y="14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25" y="21"/>
                      </a:cxn>
                      <a:cxn ang="0">
                        <a:pos x="36" y="25"/>
                      </a:cxn>
                      <a:cxn ang="0">
                        <a:pos x="43" y="28"/>
                      </a:cxn>
                      <a:cxn ang="0">
                        <a:pos x="54" y="32"/>
                      </a:cxn>
                      <a:cxn ang="0">
                        <a:pos x="61" y="39"/>
                      </a:cxn>
                      <a:cxn ang="0">
                        <a:pos x="72" y="43"/>
                      </a:cxn>
                      <a:cxn ang="0">
                        <a:pos x="72" y="39"/>
                      </a:cxn>
                    </a:cxnLst>
                    <a:rect l="0" t="0" r="r" b="b"/>
                    <a:pathLst>
                      <a:path w="75" h="43">
                        <a:moveTo>
                          <a:pt x="72" y="39"/>
                        </a:moveTo>
                        <a:lnTo>
                          <a:pt x="75" y="39"/>
                        </a:lnTo>
                        <a:lnTo>
                          <a:pt x="65" y="32"/>
                        </a:lnTo>
                        <a:lnTo>
                          <a:pt x="57" y="25"/>
                        </a:lnTo>
                        <a:lnTo>
                          <a:pt x="47" y="21"/>
                        </a:lnTo>
                        <a:lnTo>
                          <a:pt x="39" y="18"/>
                        </a:lnTo>
                        <a:lnTo>
                          <a:pt x="29" y="14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5" y="21"/>
                        </a:lnTo>
                        <a:lnTo>
                          <a:pt x="36" y="25"/>
                        </a:lnTo>
                        <a:lnTo>
                          <a:pt x="43" y="28"/>
                        </a:lnTo>
                        <a:lnTo>
                          <a:pt x="54" y="32"/>
                        </a:lnTo>
                        <a:lnTo>
                          <a:pt x="61" y="39"/>
                        </a:lnTo>
                        <a:lnTo>
                          <a:pt x="72" y="43"/>
                        </a:lnTo>
                        <a:lnTo>
                          <a:pt x="72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4" name="Freeform 93"/>
                  <p:cNvSpPr>
                    <a:spLocks/>
                  </p:cNvSpPr>
                  <p:nvPr/>
                </p:nvSpPr>
                <p:spPr bwMode="auto">
                  <a:xfrm>
                    <a:off x="3033" y="855"/>
                    <a:ext cx="39" cy="22"/>
                  </a:xfrm>
                  <a:custGeom>
                    <a:avLst/>
                    <a:gdLst/>
                    <a:ahLst/>
                    <a:cxnLst>
                      <a:cxn ang="0">
                        <a:pos x="39" y="15"/>
                      </a:cxn>
                      <a:cxn ang="0">
                        <a:pos x="36" y="15"/>
                      </a:cxn>
                      <a:cxn ang="0">
                        <a:pos x="32" y="11"/>
                      </a:cxn>
                      <a:cxn ang="0">
                        <a:pos x="25" y="7"/>
                      </a:cxn>
                      <a:cxn ang="0">
                        <a:pos x="21" y="7"/>
                      </a:cxn>
                      <a:cxn ang="0">
                        <a:pos x="18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11" y="7"/>
                      </a:cxn>
                      <a:cxn ang="0">
                        <a:pos x="18" y="15"/>
                      </a:cxn>
                      <a:cxn ang="0">
                        <a:pos x="21" y="15"/>
                      </a:cxn>
                      <a:cxn ang="0">
                        <a:pos x="29" y="18"/>
                      </a:cxn>
                      <a:cxn ang="0">
                        <a:pos x="32" y="22"/>
                      </a:cxn>
                      <a:cxn ang="0">
                        <a:pos x="39" y="22"/>
                      </a:cxn>
                      <a:cxn ang="0">
                        <a:pos x="39" y="15"/>
                      </a:cxn>
                    </a:cxnLst>
                    <a:rect l="0" t="0" r="r" b="b"/>
                    <a:pathLst>
                      <a:path w="39" h="22">
                        <a:moveTo>
                          <a:pt x="39" y="15"/>
                        </a:moveTo>
                        <a:lnTo>
                          <a:pt x="36" y="15"/>
                        </a:lnTo>
                        <a:lnTo>
                          <a:pt x="32" y="11"/>
                        </a:lnTo>
                        <a:lnTo>
                          <a:pt x="25" y="7"/>
                        </a:lnTo>
                        <a:lnTo>
                          <a:pt x="21" y="7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7"/>
                        </a:lnTo>
                        <a:lnTo>
                          <a:pt x="11" y="7"/>
                        </a:lnTo>
                        <a:lnTo>
                          <a:pt x="18" y="15"/>
                        </a:lnTo>
                        <a:lnTo>
                          <a:pt x="21" y="15"/>
                        </a:lnTo>
                        <a:lnTo>
                          <a:pt x="29" y="18"/>
                        </a:lnTo>
                        <a:lnTo>
                          <a:pt x="32" y="22"/>
                        </a:lnTo>
                        <a:lnTo>
                          <a:pt x="39" y="22"/>
                        </a:lnTo>
                        <a:lnTo>
                          <a:pt x="39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5" name="Freeform 94"/>
                  <p:cNvSpPr>
                    <a:spLocks/>
                  </p:cNvSpPr>
                  <p:nvPr/>
                </p:nvSpPr>
                <p:spPr bwMode="auto">
                  <a:xfrm>
                    <a:off x="3072" y="870"/>
                    <a:ext cx="119" cy="18"/>
                  </a:xfrm>
                  <a:custGeom>
                    <a:avLst/>
                    <a:gdLst/>
                    <a:ahLst/>
                    <a:cxnLst>
                      <a:cxn ang="0">
                        <a:pos x="116" y="0"/>
                      </a:cxn>
                      <a:cxn ang="0">
                        <a:pos x="119" y="0"/>
                      </a:cxn>
                      <a:cxn ang="0">
                        <a:pos x="108" y="3"/>
                      </a:cxn>
                      <a:cxn ang="0">
                        <a:pos x="101" y="7"/>
                      </a:cxn>
                      <a:cxn ang="0">
                        <a:pos x="98" y="7"/>
                      </a:cxn>
                      <a:cxn ang="0">
                        <a:pos x="90" y="10"/>
                      </a:cxn>
                      <a:cxn ang="0">
                        <a:pos x="33" y="10"/>
                      </a:cxn>
                      <a:cxn ang="0">
                        <a:pos x="26" y="7"/>
                      </a:cxn>
                      <a:cxn ang="0">
                        <a:pos x="18" y="7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0"/>
                      </a:cxn>
                      <a:cxn ang="0">
                        <a:pos x="15" y="10"/>
                      </a:cxn>
                      <a:cxn ang="0">
                        <a:pos x="22" y="14"/>
                      </a:cxn>
                      <a:cxn ang="0">
                        <a:pos x="33" y="14"/>
                      </a:cxn>
                      <a:cxn ang="0">
                        <a:pos x="40" y="18"/>
                      </a:cxn>
                      <a:cxn ang="0">
                        <a:pos x="83" y="18"/>
                      </a:cxn>
                      <a:cxn ang="0">
                        <a:pos x="90" y="14"/>
                      </a:cxn>
                      <a:cxn ang="0">
                        <a:pos x="98" y="14"/>
                      </a:cxn>
                      <a:cxn ang="0">
                        <a:pos x="105" y="10"/>
                      </a:cxn>
                      <a:cxn ang="0">
                        <a:pos x="112" y="10"/>
                      </a:cxn>
                      <a:cxn ang="0">
                        <a:pos x="119" y="7"/>
                      </a:cxn>
                      <a:cxn ang="0">
                        <a:pos x="116" y="0"/>
                      </a:cxn>
                    </a:cxnLst>
                    <a:rect l="0" t="0" r="r" b="b"/>
                    <a:pathLst>
                      <a:path w="119" h="18">
                        <a:moveTo>
                          <a:pt x="116" y="0"/>
                        </a:moveTo>
                        <a:lnTo>
                          <a:pt x="119" y="0"/>
                        </a:lnTo>
                        <a:lnTo>
                          <a:pt x="108" y="3"/>
                        </a:lnTo>
                        <a:lnTo>
                          <a:pt x="101" y="7"/>
                        </a:lnTo>
                        <a:lnTo>
                          <a:pt x="98" y="7"/>
                        </a:lnTo>
                        <a:lnTo>
                          <a:pt x="90" y="10"/>
                        </a:lnTo>
                        <a:lnTo>
                          <a:pt x="33" y="10"/>
                        </a:lnTo>
                        <a:lnTo>
                          <a:pt x="26" y="7"/>
                        </a:lnTo>
                        <a:lnTo>
                          <a:pt x="18" y="7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0"/>
                        </a:lnTo>
                        <a:lnTo>
                          <a:pt x="15" y="10"/>
                        </a:lnTo>
                        <a:lnTo>
                          <a:pt x="22" y="14"/>
                        </a:lnTo>
                        <a:lnTo>
                          <a:pt x="33" y="14"/>
                        </a:lnTo>
                        <a:lnTo>
                          <a:pt x="40" y="18"/>
                        </a:lnTo>
                        <a:lnTo>
                          <a:pt x="83" y="18"/>
                        </a:lnTo>
                        <a:lnTo>
                          <a:pt x="90" y="14"/>
                        </a:lnTo>
                        <a:lnTo>
                          <a:pt x="98" y="14"/>
                        </a:lnTo>
                        <a:lnTo>
                          <a:pt x="105" y="10"/>
                        </a:lnTo>
                        <a:lnTo>
                          <a:pt x="112" y="10"/>
                        </a:lnTo>
                        <a:lnTo>
                          <a:pt x="119" y="7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6" name="Freeform 95"/>
                  <p:cNvSpPr>
                    <a:spLocks/>
                  </p:cNvSpPr>
                  <p:nvPr/>
                </p:nvSpPr>
                <p:spPr bwMode="auto">
                  <a:xfrm>
                    <a:off x="3162" y="780"/>
                    <a:ext cx="40" cy="97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4" y="7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6" y="39"/>
                      </a:cxn>
                      <a:cxn ang="0">
                        <a:pos x="29" y="46"/>
                      </a:cxn>
                      <a:cxn ang="0">
                        <a:pos x="33" y="61"/>
                      </a:cxn>
                      <a:cxn ang="0">
                        <a:pos x="33" y="79"/>
                      </a:cxn>
                      <a:cxn ang="0">
                        <a:pos x="26" y="90"/>
                      </a:cxn>
                      <a:cxn ang="0">
                        <a:pos x="29" y="97"/>
                      </a:cxn>
                      <a:cxn ang="0">
                        <a:pos x="40" y="82"/>
                      </a:cxn>
                      <a:cxn ang="0">
                        <a:pos x="40" y="57"/>
                      </a:cxn>
                      <a:cxn ang="0">
                        <a:pos x="36" y="46"/>
                      </a:cxn>
                      <a:cxn ang="0">
                        <a:pos x="29" y="36"/>
                      </a:cxn>
                      <a:cxn ang="0">
                        <a:pos x="26" y="21"/>
                      </a:cxn>
                      <a:cxn ang="0">
                        <a:pos x="18" y="14"/>
                      </a:cxn>
                      <a:cxn ang="0">
                        <a:pos x="11" y="3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40" h="97">
                        <a:moveTo>
                          <a:pt x="11" y="0"/>
                        </a:moveTo>
                        <a:lnTo>
                          <a:pt x="4" y="7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6" y="39"/>
                        </a:lnTo>
                        <a:lnTo>
                          <a:pt x="29" y="46"/>
                        </a:lnTo>
                        <a:lnTo>
                          <a:pt x="33" y="61"/>
                        </a:lnTo>
                        <a:lnTo>
                          <a:pt x="33" y="79"/>
                        </a:lnTo>
                        <a:lnTo>
                          <a:pt x="26" y="90"/>
                        </a:lnTo>
                        <a:lnTo>
                          <a:pt x="29" y="97"/>
                        </a:lnTo>
                        <a:lnTo>
                          <a:pt x="40" y="82"/>
                        </a:lnTo>
                        <a:lnTo>
                          <a:pt x="40" y="57"/>
                        </a:lnTo>
                        <a:lnTo>
                          <a:pt x="36" y="46"/>
                        </a:lnTo>
                        <a:lnTo>
                          <a:pt x="29" y="36"/>
                        </a:lnTo>
                        <a:lnTo>
                          <a:pt x="26" y="21"/>
                        </a:lnTo>
                        <a:lnTo>
                          <a:pt x="18" y="14"/>
                        </a:lnTo>
                        <a:lnTo>
                          <a:pt x="11" y="3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7" name="Freeform 96"/>
                  <p:cNvSpPr>
                    <a:spLocks/>
                  </p:cNvSpPr>
                  <p:nvPr/>
                </p:nvSpPr>
                <p:spPr bwMode="auto">
                  <a:xfrm>
                    <a:off x="3173" y="780"/>
                    <a:ext cx="54" cy="32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0" y="21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0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40" y="25"/>
                      </a:cxn>
                      <a:cxn ang="0">
                        <a:pos x="43" y="28"/>
                      </a:cxn>
                      <a:cxn ang="0">
                        <a:pos x="51" y="32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32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40" y="21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40" y="25"/>
                        </a:lnTo>
                        <a:lnTo>
                          <a:pt x="43" y="28"/>
                        </a:lnTo>
                        <a:lnTo>
                          <a:pt x="51" y="32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8" name="Freeform 97"/>
                  <p:cNvSpPr>
                    <a:spLocks/>
                  </p:cNvSpPr>
                  <p:nvPr/>
                </p:nvSpPr>
                <p:spPr bwMode="auto">
                  <a:xfrm>
                    <a:off x="3224" y="805"/>
                    <a:ext cx="183" cy="43"/>
                  </a:xfrm>
                  <a:custGeom>
                    <a:avLst/>
                    <a:gdLst/>
                    <a:ahLst/>
                    <a:cxnLst>
                      <a:cxn ang="0">
                        <a:pos x="180" y="25"/>
                      </a:cxn>
                      <a:cxn ang="0">
                        <a:pos x="183" y="25"/>
                      </a:cxn>
                      <a:cxn ang="0">
                        <a:pos x="169" y="32"/>
                      </a:cxn>
                      <a:cxn ang="0">
                        <a:pos x="158" y="32"/>
                      </a:cxn>
                      <a:cxn ang="0">
                        <a:pos x="147" y="36"/>
                      </a:cxn>
                      <a:cxn ang="0">
                        <a:pos x="111" y="36"/>
                      </a:cxn>
                      <a:cxn ang="0">
                        <a:pos x="104" y="32"/>
                      </a:cxn>
                      <a:cxn ang="0">
                        <a:pos x="90" y="32"/>
                      </a:cxn>
                      <a:cxn ang="0">
                        <a:pos x="79" y="29"/>
                      </a:cxn>
                      <a:cxn ang="0">
                        <a:pos x="68" y="25"/>
                      </a:cxn>
                      <a:cxn ang="0">
                        <a:pos x="57" y="21"/>
                      </a:cxn>
                      <a:cxn ang="0">
                        <a:pos x="46" y="14"/>
                      </a:cxn>
                      <a:cxn ang="0">
                        <a:pos x="36" y="14"/>
                      </a:cxn>
                      <a:cxn ang="0">
                        <a:pos x="25" y="7"/>
                      </a:cxn>
                      <a:cxn ang="0">
                        <a:pos x="14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0" y="11"/>
                      </a:cxn>
                      <a:cxn ang="0">
                        <a:pos x="21" y="14"/>
                      </a:cxn>
                      <a:cxn ang="0">
                        <a:pos x="32" y="18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8" y="32"/>
                      </a:cxn>
                      <a:cxn ang="0">
                        <a:pos x="79" y="36"/>
                      </a:cxn>
                      <a:cxn ang="0">
                        <a:pos x="90" y="36"/>
                      </a:cxn>
                      <a:cxn ang="0">
                        <a:pos x="100" y="39"/>
                      </a:cxn>
                      <a:cxn ang="0">
                        <a:pos x="111" y="43"/>
                      </a:cxn>
                      <a:cxn ang="0">
                        <a:pos x="147" y="43"/>
                      </a:cxn>
                      <a:cxn ang="0">
                        <a:pos x="158" y="39"/>
                      </a:cxn>
                      <a:cxn ang="0">
                        <a:pos x="172" y="36"/>
                      </a:cxn>
                      <a:cxn ang="0">
                        <a:pos x="183" y="32"/>
                      </a:cxn>
                      <a:cxn ang="0">
                        <a:pos x="180" y="25"/>
                      </a:cxn>
                    </a:cxnLst>
                    <a:rect l="0" t="0" r="r" b="b"/>
                    <a:pathLst>
                      <a:path w="183" h="43">
                        <a:moveTo>
                          <a:pt x="180" y="25"/>
                        </a:moveTo>
                        <a:lnTo>
                          <a:pt x="183" y="25"/>
                        </a:lnTo>
                        <a:lnTo>
                          <a:pt x="169" y="32"/>
                        </a:lnTo>
                        <a:lnTo>
                          <a:pt x="158" y="32"/>
                        </a:lnTo>
                        <a:lnTo>
                          <a:pt x="147" y="36"/>
                        </a:lnTo>
                        <a:lnTo>
                          <a:pt x="111" y="36"/>
                        </a:lnTo>
                        <a:lnTo>
                          <a:pt x="104" y="32"/>
                        </a:lnTo>
                        <a:lnTo>
                          <a:pt x="90" y="32"/>
                        </a:lnTo>
                        <a:lnTo>
                          <a:pt x="79" y="29"/>
                        </a:lnTo>
                        <a:lnTo>
                          <a:pt x="68" y="25"/>
                        </a:lnTo>
                        <a:lnTo>
                          <a:pt x="57" y="21"/>
                        </a:lnTo>
                        <a:lnTo>
                          <a:pt x="46" y="14"/>
                        </a:lnTo>
                        <a:lnTo>
                          <a:pt x="36" y="14"/>
                        </a:lnTo>
                        <a:lnTo>
                          <a:pt x="25" y="7"/>
                        </a:lnTo>
                        <a:lnTo>
                          <a:pt x="14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0" y="11"/>
                        </a:lnTo>
                        <a:lnTo>
                          <a:pt x="21" y="14"/>
                        </a:lnTo>
                        <a:lnTo>
                          <a:pt x="32" y="18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8" y="32"/>
                        </a:lnTo>
                        <a:lnTo>
                          <a:pt x="79" y="36"/>
                        </a:lnTo>
                        <a:lnTo>
                          <a:pt x="90" y="36"/>
                        </a:lnTo>
                        <a:lnTo>
                          <a:pt x="100" y="39"/>
                        </a:lnTo>
                        <a:lnTo>
                          <a:pt x="111" y="43"/>
                        </a:lnTo>
                        <a:lnTo>
                          <a:pt x="147" y="43"/>
                        </a:lnTo>
                        <a:lnTo>
                          <a:pt x="158" y="39"/>
                        </a:lnTo>
                        <a:lnTo>
                          <a:pt x="172" y="36"/>
                        </a:lnTo>
                        <a:lnTo>
                          <a:pt x="183" y="32"/>
                        </a:lnTo>
                        <a:lnTo>
                          <a:pt x="180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9" name="Freeform 98"/>
                  <p:cNvSpPr>
                    <a:spLocks/>
                  </p:cNvSpPr>
                  <p:nvPr/>
                </p:nvSpPr>
                <p:spPr bwMode="auto">
                  <a:xfrm>
                    <a:off x="3404" y="780"/>
                    <a:ext cx="18" cy="5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18"/>
                      </a:cxn>
                      <a:cxn ang="0">
                        <a:pos x="10" y="25"/>
                      </a:cxn>
                      <a:cxn ang="0">
                        <a:pos x="10" y="36"/>
                      </a:cxn>
                      <a:cxn ang="0">
                        <a:pos x="7" y="43"/>
                      </a:cxn>
                      <a:cxn ang="0">
                        <a:pos x="7" y="46"/>
                      </a:cxn>
                      <a:cxn ang="0">
                        <a:pos x="0" y="50"/>
                      </a:cxn>
                      <a:cxn ang="0">
                        <a:pos x="3" y="57"/>
                      </a:cxn>
                      <a:cxn ang="0">
                        <a:pos x="10" y="54"/>
                      </a:cxn>
                      <a:cxn ang="0">
                        <a:pos x="14" y="46"/>
                      </a:cxn>
                      <a:cxn ang="0">
                        <a:pos x="18" y="36"/>
                      </a:cxn>
                      <a:cxn ang="0">
                        <a:pos x="18" y="21"/>
                      </a:cxn>
                      <a:cxn ang="0">
                        <a:pos x="14" y="14"/>
                      </a:cxn>
                      <a:cxn ang="0">
                        <a:pos x="14" y="7"/>
                      </a:cxn>
                      <a:cxn ang="0">
                        <a:pos x="10" y="3"/>
                      </a:cxn>
                      <a:cxn ang="0">
                        <a:pos x="10" y="0"/>
                      </a:cxn>
                      <a:cxn ang="0">
                        <a:pos x="10" y="3"/>
                      </a:cxn>
                      <a:cxn ang="0">
                        <a:pos x="10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8" h="57">
                        <a:moveTo>
                          <a:pt x="7" y="3"/>
                        </a:moveTo>
                        <a:lnTo>
                          <a:pt x="7" y="18"/>
                        </a:lnTo>
                        <a:lnTo>
                          <a:pt x="10" y="25"/>
                        </a:lnTo>
                        <a:lnTo>
                          <a:pt x="10" y="36"/>
                        </a:lnTo>
                        <a:lnTo>
                          <a:pt x="7" y="43"/>
                        </a:lnTo>
                        <a:lnTo>
                          <a:pt x="7" y="46"/>
                        </a:lnTo>
                        <a:lnTo>
                          <a:pt x="0" y="50"/>
                        </a:lnTo>
                        <a:lnTo>
                          <a:pt x="3" y="57"/>
                        </a:lnTo>
                        <a:lnTo>
                          <a:pt x="10" y="54"/>
                        </a:lnTo>
                        <a:lnTo>
                          <a:pt x="14" y="46"/>
                        </a:lnTo>
                        <a:lnTo>
                          <a:pt x="18" y="36"/>
                        </a:lnTo>
                        <a:lnTo>
                          <a:pt x="18" y="21"/>
                        </a:lnTo>
                        <a:lnTo>
                          <a:pt x="14" y="14"/>
                        </a:lnTo>
                        <a:lnTo>
                          <a:pt x="14" y="7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0" name="Freeform 99"/>
                  <p:cNvSpPr>
                    <a:spLocks/>
                  </p:cNvSpPr>
                  <p:nvPr/>
                </p:nvSpPr>
                <p:spPr bwMode="auto">
                  <a:xfrm>
                    <a:off x="3393" y="762"/>
                    <a:ext cx="21" cy="21"/>
                  </a:xfrm>
                  <a:custGeom>
                    <a:avLst/>
                    <a:gdLst/>
                    <a:ahLst/>
                    <a:cxnLst>
                      <a:cxn ang="0">
                        <a:pos x="14" y="7"/>
                      </a:cxn>
                      <a:cxn ang="0">
                        <a:pos x="11" y="10"/>
                      </a:cxn>
                      <a:cxn ang="0">
                        <a:pos x="18" y="21"/>
                      </a:cxn>
                      <a:cxn ang="0">
                        <a:pos x="21" y="18"/>
                      </a:cxn>
                      <a:cxn ang="0">
                        <a:pos x="14" y="7"/>
                      </a:cxn>
                      <a:cxn ang="0">
                        <a:pos x="11" y="14"/>
                      </a:cxn>
                      <a:cxn ang="0">
                        <a:pos x="14" y="7"/>
                      </a:cxn>
                      <a:cxn ang="0">
                        <a:pos x="0" y="0"/>
                      </a:cxn>
                      <a:cxn ang="0">
                        <a:pos x="11" y="10"/>
                      </a:cxn>
                      <a:cxn ang="0">
                        <a:pos x="14" y="7"/>
                      </a:cxn>
                    </a:cxnLst>
                    <a:rect l="0" t="0" r="r" b="b"/>
                    <a:pathLst>
                      <a:path w="21" h="21">
                        <a:moveTo>
                          <a:pt x="14" y="7"/>
                        </a:moveTo>
                        <a:lnTo>
                          <a:pt x="11" y="10"/>
                        </a:lnTo>
                        <a:lnTo>
                          <a:pt x="18" y="21"/>
                        </a:lnTo>
                        <a:lnTo>
                          <a:pt x="21" y="18"/>
                        </a:lnTo>
                        <a:lnTo>
                          <a:pt x="14" y="7"/>
                        </a:lnTo>
                        <a:lnTo>
                          <a:pt x="11" y="14"/>
                        </a:lnTo>
                        <a:lnTo>
                          <a:pt x="14" y="7"/>
                        </a:lnTo>
                        <a:lnTo>
                          <a:pt x="0" y="0"/>
                        </a:lnTo>
                        <a:lnTo>
                          <a:pt x="11" y="10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1" name="Freeform 100"/>
                  <p:cNvSpPr>
                    <a:spLocks/>
                  </p:cNvSpPr>
                  <p:nvPr/>
                </p:nvSpPr>
                <p:spPr bwMode="auto">
                  <a:xfrm>
                    <a:off x="3404" y="769"/>
                    <a:ext cx="241" cy="50"/>
                  </a:xfrm>
                  <a:custGeom>
                    <a:avLst/>
                    <a:gdLst/>
                    <a:ahLst/>
                    <a:cxnLst>
                      <a:cxn ang="0">
                        <a:pos x="233" y="14"/>
                      </a:cxn>
                      <a:cxn ang="0">
                        <a:pos x="233" y="11"/>
                      </a:cxn>
                      <a:cxn ang="0">
                        <a:pos x="223" y="21"/>
                      </a:cxn>
                      <a:cxn ang="0">
                        <a:pos x="208" y="29"/>
                      </a:cxn>
                      <a:cxn ang="0">
                        <a:pos x="194" y="36"/>
                      </a:cxn>
                      <a:cxn ang="0">
                        <a:pos x="179" y="39"/>
                      </a:cxn>
                      <a:cxn ang="0">
                        <a:pos x="165" y="43"/>
                      </a:cxn>
                      <a:cxn ang="0">
                        <a:pos x="133" y="43"/>
                      </a:cxn>
                      <a:cxn ang="0">
                        <a:pos x="118" y="39"/>
                      </a:cxn>
                      <a:cxn ang="0">
                        <a:pos x="104" y="36"/>
                      </a:cxn>
                      <a:cxn ang="0">
                        <a:pos x="86" y="32"/>
                      </a:cxn>
                      <a:cxn ang="0">
                        <a:pos x="72" y="29"/>
                      </a:cxn>
                      <a:cxn ang="0">
                        <a:pos x="57" y="21"/>
                      </a:cxn>
                      <a:cxn ang="0">
                        <a:pos x="43" y="14"/>
                      </a:cxn>
                      <a:cxn ang="0">
                        <a:pos x="28" y="11"/>
                      </a:cxn>
                      <a:cxn ang="0">
                        <a:pos x="14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0" y="11"/>
                      </a:cxn>
                      <a:cxn ang="0">
                        <a:pos x="25" y="18"/>
                      </a:cxn>
                      <a:cxn ang="0">
                        <a:pos x="39" y="25"/>
                      </a:cxn>
                      <a:cxn ang="0">
                        <a:pos x="54" y="29"/>
                      </a:cxn>
                      <a:cxn ang="0">
                        <a:pos x="68" y="32"/>
                      </a:cxn>
                      <a:cxn ang="0">
                        <a:pos x="86" y="39"/>
                      </a:cxn>
                      <a:cxn ang="0">
                        <a:pos x="100" y="43"/>
                      </a:cxn>
                      <a:cxn ang="0">
                        <a:pos x="118" y="47"/>
                      </a:cxn>
                      <a:cxn ang="0">
                        <a:pos x="133" y="50"/>
                      </a:cxn>
                      <a:cxn ang="0">
                        <a:pos x="165" y="50"/>
                      </a:cxn>
                      <a:cxn ang="0">
                        <a:pos x="183" y="47"/>
                      </a:cxn>
                      <a:cxn ang="0">
                        <a:pos x="197" y="43"/>
                      </a:cxn>
                      <a:cxn ang="0">
                        <a:pos x="212" y="36"/>
                      </a:cxn>
                      <a:cxn ang="0">
                        <a:pos x="226" y="29"/>
                      </a:cxn>
                      <a:cxn ang="0">
                        <a:pos x="237" y="14"/>
                      </a:cxn>
                      <a:cxn ang="0">
                        <a:pos x="241" y="14"/>
                      </a:cxn>
                      <a:cxn ang="0">
                        <a:pos x="237" y="14"/>
                      </a:cxn>
                      <a:cxn ang="0">
                        <a:pos x="241" y="14"/>
                      </a:cxn>
                      <a:cxn ang="0">
                        <a:pos x="233" y="14"/>
                      </a:cxn>
                    </a:cxnLst>
                    <a:rect l="0" t="0" r="r" b="b"/>
                    <a:pathLst>
                      <a:path w="241" h="50">
                        <a:moveTo>
                          <a:pt x="233" y="14"/>
                        </a:moveTo>
                        <a:lnTo>
                          <a:pt x="233" y="11"/>
                        </a:lnTo>
                        <a:lnTo>
                          <a:pt x="223" y="21"/>
                        </a:lnTo>
                        <a:lnTo>
                          <a:pt x="208" y="29"/>
                        </a:lnTo>
                        <a:lnTo>
                          <a:pt x="194" y="36"/>
                        </a:lnTo>
                        <a:lnTo>
                          <a:pt x="179" y="39"/>
                        </a:lnTo>
                        <a:lnTo>
                          <a:pt x="165" y="43"/>
                        </a:lnTo>
                        <a:lnTo>
                          <a:pt x="133" y="43"/>
                        </a:lnTo>
                        <a:lnTo>
                          <a:pt x="118" y="39"/>
                        </a:lnTo>
                        <a:lnTo>
                          <a:pt x="104" y="36"/>
                        </a:lnTo>
                        <a:lnTo>
                          <a:pt x="86" y="32"/>
                        </a:lnTo>
                        <a:lnTo>
                          <a:pt x="72" y="29"/>
                        </a:lnTo>
                        <a:lnTo>
                          <a:pt x="57" y="21"/>
                        </a:lnTo>
                        <a:lnTo>
                          <a:pt x="43" y="14"/>
                        </a:lnTo>
                        <a:lnTo>
                          <a:pt x="28" y="11"/>
                        </a:lnTo>
                        <a:lnTo>
                          <a:pt x="14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0" y="11"/>
                        </a:lnTo>
                        <a:lnTo>
                          <a:pt x="25" y="18"/>
                        </a:lnTo>
                        <a:lnTo>
                          <a:pt x="39" y="25"/>
                        </a:lnTo>
                        <a:lnTo>
                          <a:pt x="54" y="29"/>
                        </a:lnTo>
                        <a:lnTo>
                          <a:pt x="68" y="32"/>
                        </a:lnTo>
                        <a:lnTo>
                          <a:pt x="86" y="39"/>
                        </a:lnTo>
                        <a:lnTo>
                          <a:pt x="100" y="43"/>
                        </a:lnTo>
                        <a:lnTo>
                          <a:pt x="118" y="47"/>
                        </a:lnTo>
                        <a:lnTo>
                          <a:pt x="133" y="50"/>
                        </a:lnTo>
                        <a:lnTo>
                          <a:pt x="165" y="50"/>
                        </a:lnTo>
                        <a:lnTo>
                          <a:pt x="183" y="47"/>
                        </a:lnTo>
                        <a:lnTo>
                          <a:pt x="197" y="43"/>
                        </a:lnTo>
                        <a:lnTo>
                          <a:pt x="212" y="36"/>
                        </a:lnTo>
                        <a:lnTo>
                          <a:pt x="226" y="29"/>
                        </a:lnTo>
                        <a:lnTo>
                          <a:pt x="237" y="14"/>
                        </a:lnTo>
                        <a:lnTo>
                          <a:pt x="241" y="14"/>
                        </a:lnTo>
                        <a:lnTo>
                          <a:pt x="237" y="14"/>
                        </a:lnTo>
                        <a:lnTo>
                          <a:pt x="241" y="14"/>
                        </a:lnTo>
                        <a:lnTo>
                          <a:pt x="233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2" name="Freeform 101"/>
                  <p:cNvSpPr>
                    <a:spLocks/>
                  </p:cNvSpPr>
                  <p:nvPr/>
                </p:nvSpPr>
                <p:spPr bwMode="auto">
                  <a:xfrm>
                    <a:off x="3612" y="711"/>
                    <a:ext cx="33" cy="72"/>
                  </a:xfrm>
                  <a:custGeom>
                    <a:avLst/>
                    <a:gdLst/>
                    <a:ahLst/>
                    <a:cxnLst>
                      <a:cxn ang="0">
                        <a:pos x="15" y="7"/>
                      </a:cxn>
                      <a:cxn ang="0">
                        <a:pos x="11" y="11"/>
                      </a:cxn>
                      <a:cxn ang="0">
                        <a:pos x="18" y="25"/>
                      </a:cxn>
                      <a:cxn ang="0">
                        <a:pos x="22" y="40"/>
                      </a:cxn>
                      <a:cxn ang="0">
                        <a:pos x="25" y="54"/>
                      </a:cxn>
                      <a:cxn ang="0">
                        <a:pos x="25" y="72"/>
                      </a:cxn>
                      <a:cxn ang="0">
                        <a:pos x="33" y="72"/>
                      </a:cxn>
                      <a:cxn ang="0">
                        <a:pos x="33" y="54"/>
                      </a:cxn>
                      <a:cxn ang="0">
                        <a:pos x="29" y="36"/>
                      </a:cxn>
                      <a:cxn ang="0">
                        <a:pos x="25" y="22"/>
                      </a:cxn>
                      <a:cxn ang="0">
                        <a:pos x="18" y="7"/>
                      </a:cxn>
                      <a:cxn ang="0">
                        <a:pos x="15" y="11"/>
                      </a:cxn>
                      <a:cxn ang="0">
                        <a:pos x="15" y="7"/>
                      </a:cxn>
                      <a:cxn ang="0">
                        <a:pos x="0" y="0"/>
                      </a:cxn>
                      <a:cxn ang="0">
                        <a:pos x="11" y="11"/>
                      </a:cxn>
                      <a:cxn ang="0">
                        <a:pos x="15" y="7"/>
                      </a:cxn>
                    </a:cxnLst>
                    <a:rect l="0" t="0" r="r" b="b"/>
                    <a:pathLst>
                      <a:path w="33" h="72">
                        <a:moveTo>
                          <a:pt x="15" y="7"/>
                        </a:moveTo>
                        <a:lnTo>
                          <a:pt x="11" y="11"/>
                        </a:lnTo>
                        <a:lnTo>
                          <a:pt x="18" y="25"/>
                        </a:lnTo>
                        <a:lnTo>
                          <a:pt x="22" y="40"/>
                        </a:lnTo>
                        <a:lnTo>
                          <a:pt x="25" y="54"/>
                        </a:lnTo>
                        <a:lnTo>
                          <a:pt x="25" y="72"/>
                        </a:lnTo>
                        <a:lnTo>
                          <a:pt x="33" y="72"/>
                        </a:lnTo>
                        <a:lnTo>
                          <a:pt x="33" y="54"/>
                        </a:lnTo>
                        <a:lnTo>
                          <a:pt x="29" y="36"/>
                        </a:lnTo>
                        <a:lnTo>
                          <a:pt x="25" y="22"/>
                        </a:lnTo>
                        <a:lnTo>
                          <a:pt x="18" y="7"/>
                        </a:lnTo>
                        <a:lnTo>
                          <a:pt x="15" y="11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  <a:lnTo>
                          <a:pt x="11" y="11"/>
                        </a:lnTo>
                        <a:lnTo>
                          <a:pt x="15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3" name="Freeform 102"/>
                  <p:cNvSpPr>
                    <a:spLocks/>
                  </p:cNvSpPr>
                  <p:nvPr/>
                </p:nvSpPr>
                <p:spPr bwMode="auto">
                  <a:xfrm>
                    <a:off x="3627" y="718"/>
                    <a:ext cx="230" cy="166"/>
                  </a:xfrm>
                  <a:custGeom>
                    <a:avLst/>
                    <a:gdLst/>
                    <a:ahLst/>
                    <a:cxnLst>
                      <a:cxn ang="0">
                        <a:pos x="230" y="159"/>
                      </a:cxn>
                      <a:cxn ang="0">
                        <a:pos x="216" y="148"/>
                      </a:cxn>
                      <a:cxn ang="0">
                        <a:pos x="201" y="141"/>
                      </a:cxn>
                      <a:cxn ang="0">
                        <a:pos x="187" y="130"/>
                      </a:cxn>
                      <a:cxn ang="0">
                        <a:pos x="172" y="119"/>
                      </a:cxn>
                      <a:cxn ang="0">
                        <a:pos x="158" y="108"/>
                      </a:cxn>
                      <a:cxn ang="0">
                        <a:pos x="144" y="98"/>
                      </a:cxn>
                      <a:cxn ang="0">
                        <a:pos x="129" y="83"/>
                      </a:cxn>
                      <a:cxn ang="0">
                        <a:pos x="115" y="76"/>
                      </a:cxn>
                      <a:cxn ang="0">
                        <a:pos x="100" y="62"/>
                      </a:cxn>
                      <a:cxn ang="0">
                        <a:pos x="86" y="54"/>
                      </a:cxn>
                      <a:cxn ang="0">
                        <a:pos x="72" y="44"/>
                      </a:cxn>
                      <a:cxn ang="0">
                        <a:pos x="57" y="33"/>
                      </a:cxn>
                      <a:cxn ang="0">
                        <a:pos x="43" y="22"/>
                      </a:cxn>
                      <a:cxn ang="0">
                        <a:pos x="28" y="15"/>
                      </a:cxn>
                      <a:cxn ang="0">
                        <a:pos x="14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10" y="11"/>
                      </a:cxn>
                      <a:cxn ang="0">
                        <a:pos x="25" y="22"/>
                      </a:cxn>
                      <a:cxn ang="0">
                        <a:pos x="39" y="29"/>
                      </a:cxn>
                      <a:cxn ang="0">
                        <a:pos x="54" y="40"/>
                      </a:cxn>
                      <a:cxn ang="0">
                        <a:pos x="68" y="47"/>
                      </a:cxn>
                      <a:cxn ang="0">
                        <a:pos x="82" y="58"/>
                      </a:cxn>
                      <a:cxn ang="0">
                        <a:pos x="97" y="69"/>
                      </a:cxn>
                      <a:cxn ang="0">
                        <a:pos x="111" y="80"/>
                      </a:cxn>
                      <a:cxn ang="0">
                        <a:pos x="126" y="90"/>
                      </a:cxn>
                      <a:cxn ang="0">
                        <a:pos x="140" y="101"/>
                      </a:cxn>
                      <a:cxn ang="0">
                        <a:pos x="154" y="112"/>
                      </a:cxn>
                      <a:cxn ang="0">
                        <a:pos x="165" y="123"/>
                      </a:cxn>
                      <a:cxn ang="0">
                        <a:pos x="180" y="134"/>
                      </a:cxn>
                      <a:cxn ang="0">
                        <a:pos x="198" y="144"/>
                      </a:cxn>
                      <a:cxn ang="0">
                        <a:pos x="212" y="155"/>
                      </a:cxn>
                      <a:cxn ang="0">
                        <a:pos x="226" y="166"/>
                      </a:cxn>
                      <a:cxn ang="0">
                        <a:pos x="230" y="159"/>
                      </a:cxn>
                    </a:cxnLst>
                    <a:rect l="0" t="0" r="r" b="b"/>
                    <a:pathLst>
                      <a:path w="230" h="166">
                        <a:moveTo>
                          <a:pt x="230" y="159"/>
                        </a:moveTo>
                        <a:lnTo>
                          <a:pt x="216" y="148"/>
                        </a:lnTo>
                        <a:lnTo>
                          <a:pt x="201" y="141"/>
                        </a:lnTo>
                        <a:lnTo>
                          <a:pt x="187" y="130"/>
                        </a:lnTo>
                        <a:lnTo>
                          <a:pt x="172" y="119"/>
                        </a:lnTo>
                        <a:lnTo>
                          <a:pt x="158" y="108"/>
                        </a:lnTo>
                        <a:lnTo>
                          <a:pt x="144" y="98"/>
                        </a:lnTo>
                        <a:lnTo>
                          <a:pt x="129" y="83"/>
                        </a:lnTo>
                        <a:lnTo>
                          <a:pt x="115" y="76"/>
                        </a:lnTo>
                        <a:lnTo>
                          <a:pt x="100" y="62"/>
                        </a:lnTo>
                        <a:lnTo>
                          <a:pt x="86" y="54"/>
                        </a:lnTo>
                        <a:lnTo>
                          <a:pt x="72" y="44"/>
                        </a:lnTo>
                        <a:lnTo>
                          <a:pt x="57" y="33"/>
                        </a:lnTo>
                        <a:lnTo>
                          <a:pt x="43" y="22"/>
                        </a:lnTo>
                        <a:lnTo>
                          <a:pt x="28" y="15"/>
                        </a:lnTo>
                        <a:lnTo>
                          <a:pt x="1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0" y="11"/>
                        </a:lnTo>
                        <a:lnTo>
                          <a:pt x="25" y="22"/>
                        </a:lnTo>
                        <a:lnTo>
                          <a:pt x="39" y="29"/>
                        </a:lnTo>
                        <a:lnTo>
                          <a:pt x="54" y="40"/>
                        </a:lnTo>
                        <a:lnTo>
                          <a:pt x="68" y="47"/>
                        </a:lnTo>
                        <a:lnTo>
                          <a:pt x="82" y="58"/>
                        </a:lnTo>
                        <a:lnTo>
                          <a:pt x="97" y="69"/>
                        </a:lnTo>
                        <a:lnTo>
                          <a:pt x="111" y="80"/>
                        </a:lnTo>
                        <a:lnTo>
                          <a:pt x="126" y="90"/>
                        </a:lnTo>
                        <a:lnTo>
                          <a:pt x="140" y="101"/>
                        </a:lnTo>
                        <a:lnTo>
                          <a:pt x="154" y="112"/>
                        </a:lnTo>
                        <a:lnTo>
                          <a:pt x="165" y="123"/>
                        </a:lnTo>
                        <a:lnTo>
                          <a:pt x="180" y="134"/>
                        </a:lnTo>
                        <a:lnTo>
                          <a:pt x="198" y="144"/>
                        </a:lnTo>
                        <a:lnTo>
                          <a:pt x="212" y="155"/>
                        </a:lnTo>
                        <a:lnTo>
                          <a:pt x="226" y="166"/>
                        </a:lnTo>
                        <a:lnTo>
                          <a:pt x="230" y="1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4" name="Freeform 103"/>
                  <p:cNvSpPr>
                    <a:spLocks/>
                  </p:cNvSpPr>
                  <p:nvPr/>
                </p:nvSpPr>
                <p:spPr bwMode="auto">
                  <a:xfrm>
                    <a:off x="3853" y="877"/>
                    <a:ext cx="213" cy="169"/>
                  </a:xfrm>
                  <a:custGeom>
                    <a:avLst/>
                    <a:gdLst/>
                    <a:ahLst/>
                    <a:cxnLst>
                      <a:cxn ang="0">
                        <a:pos x="213" y="162"/>
                      </a:cxn>
                      <a:cxn ang="0">
                        <a:pos x="202" y="151"/>
                      </a:cxn>
                      <a:cxn ang="0">
                        <a:pos x="188" y="140"/>
                      </a:cxn>
                      <a:cxn ang="0">
                        <a:pos x="173" y="133"/>
                      </a:cxn>
                      <a:cxn ang="0">
                        <a:pos x="162" y="122"/>
                      </a:cxn>
                      <a:cxn ang="0">
                        <a:pos x="148" y="111"/>
                      </a:cxn>
                      <a:cxn ang="0">
                        <a:pos x="137" y="100"/>
                      </a:cxn>
                      <a:cxn ang="0">
                        <a:pos x="123" y="90"/>
                      </a:cxn>
                      <a:cxn ang="0">
                        <a:pos x="112" y="82"/>
                      </a:cxn>
                      <a:cxn ang="0">
                        <a:pos x="98" y="72"/>
                      </a:cxn>
                      <a:cxn ang="0">
                        <a:pos x="83" y="61"/>
                      </a:cxn>
                      <a:cxn ang="0">
                        <a:pos x="72" y="50"/>
                      </a:cxn>
                      <a:cxn ang="0">
                        <a:pos x="58" y="39"/>
                      </a:cxn>
                      <a:cxn ang="0">
                        <a:pos x="44" y="32"/>
                      </a:cxn>
                      <a:cxn ang="0">
                        <a:pos x="33" y="21"/>
                      </a:cxn>
                      <a:cxn ang="0">
                        <a:pos x="15" y="11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8"/>
                      </a:cxn>
                      <a:cxn ang="0">
                        <a:pos x="26" y="25"/>
                      </a:cxn>
                      <a:cxn ang="0">
                        <a:pos x="40" y="36"/>
                      </a:cxn>
                      <a:cxn ang="0">
                        <a:pos x="54" y="46"/>
                      </a:cxn>
                      <a:cxn ang="0">
                        <a:pos x="65" y="57"/>
                      </a:cxn>
                      <a:cxn ang="0">
                        <a:pos x="80" y="64"/>
                      </a:cxn>
                      <a:cxn ang="0">
                        <a:pos x="94" y="75"/>
                      </a:cxn>
                      <a:cxn ang="0">
                        <a:pos x="105" y="86"/>
                      </a:cxn>
                      <a:cxn ang="0">
                        <a:pos x="119" y="97"/>
                      </a:cxn>
                      <a:cxn ang="0">
                        <a:pos x="134" y="108"/>
                      </a:cxn>
                      <a:cxn ang="0">
                        <a:pos x="144" y="118"/>
                      </a:cxn>
                      <a:cxn ang="0">
                        <a:pos x="155" y="126"/>
                      </a:cxn>
                      <a:cxn ang="0">
                        <a:pos x="170" y="136"/>
                      </a:cxn>
                      <a:cxn ang="0">
                        <a:pos x="184" y="147"/>
                      </a:cxn>
                      <a:cxn ang="0">
                        <a:pos x="195" y="158"/>
                      </a:cxn>
                      <a:cxn ang="0">
                        <a:pos x="209" y="169"/>
                      </a:cxn>
                      <a:cxn ang="0">
                        <a:pos x="213" y="162"/>
                      </a:cxn>
                    </a:cxnLst>
                    <a:rect l="0" t="0" r="r" b="b"/>
                    <a:pathLst>
                      <a:path w="213" h="169">
                        <a:moveTo>
                          <a:pt x="213" y="162"/>
                        </a:moveTo>
                        <a:lnTo>
                          <a:pt x="202" y="151"/>
                        </a:lnTo>
                        <a:lnTo>
                          <a:pt x="188" y="140"/>
                        </a:lnTo>
                        <a:lnTo>
                          <a:pt x="173" y="133"/>
                        </a:lnTo>
                        <a:lnTo>
                          <a:pt x="162" y="122"/>
                        </a:lnTo>
                        <a:lnTo>
                          <a:pt x="148" y="111"/>
                        </a:lnTo>
                        <a:lnTo>
                          <a:pt x="137" y="100"/>
                        </a:lnTo>
                        <a:lnTo>
                          <a:pt x="123" y="90"/>
                        </a:lnTo>
                        <a:lnTo>
                          <a:pt x="112" y="82"/>
                        </a:lnTo>
                        <a:lnTo>
                          <a:pt x="98" y="72"/>
                        </a:lnTo>
                        <a:lnTo>
                          <a:pt x="83" y="61"/>
                        </a:lnTo>
                        <a:lnTo>
                          <a:pt x="72" y="50"/>
                        </a:lnTo>
                        <a:lnTo>
                          <a:pt x="58" y="39"/>
                        </a:lnTo>
                        <a:lnTo>
                          <a:pt x="44" y="32"/>
                        </a:lnTo>
                        <a:lnTo>
                          <a:pt x="33" y="21"/>
                        </a:lnTo>
                        <a:lnTo>
                          <a:pt x="15" y="11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8"/>
                        </a:lnTo>
                        <a:lnTo>
                          <a:pt x="26" y="25"/>
                        </a:lnTo>
                        <a:lnTo>
                          <a:pt x="40" y="36"/>
                        </a:lnTo>
                        <a:lnTo>
                          <a:pt x="54" y="46"/>
                        </a:lnTo>
                        <a:lnTo>
                          <a:pt x="65" y="57"/>
                        </a:lnTo>
                        <a:lnTo>
                          <a:pt x="80" y="64"/>
                        </a:lnTo>
                        <a:lnTo>
                          <a:pt x="94" y="75"/>
                        </a:lnTo>
                        <a:lnTo>
                          <a:pt x="105" y="86"/>
                        </a:lnTo>
                        <a:lnTo>
                          <a:pt x="119" y="97"/>
                        </a:lnTo>
                        <a:lnTo>
                          <a:pt x="134" y="108"/>
                        </a:lnTo>
                        <a:lnTo>
                          <a:pt x="144" y="118"/>
                        </a:lnTo>
                        <a:lnTo>
                          <a:pt x="155" y="126"/>
                        </a:lnTo>
                        <a:lnTo>
                          <a:pt x="170" y="136"/>
                        </a:lnTo>
                        <a:lnTo>
                          <a:pt x="184" y="147"/>
                        </a:lnTo>
                        <a:lnTo>
                          <a:pt x="195" y="158"/>
                        </a:lnTo>
                        <a:lnTo>
                          <a:pt x="209" y="169"/>
                        </a:lnTo>
                        <a:lnTo>
                          <a:pt x="213" y="1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5" name="Freeform 104"/>
                  <p:cNvSpPr>
                    <a:spLocks/>
                  </p:cNvSpPr>
                  <p:nvPr/>
                </p:nvSpPr>
                <p:spPr bwMode="auto">
                  <a:xfrm>
                    <a:off x="4062" y="1039"/>
                    <a:ext cx="191" cy="162"/>
                  </a:xfrm>
                  <a:custGeom>
                    <a:avLst/>
                    <a:gdLst/>
                    <a:ahLst/>
                    <a:cxnLst>
                      <a:cxn ang="0">
                        <a:pos x="191" y="158"/>
                      </a:cxn>
                      <a:cxn ang="0">
                        <a:pos x="137" y="104"/>
                      </a:cxn>
                      <a:cxn ang="0">
                        <a:pos x="122" y="93"/>
                      </a:cxn>
                      <a:cxn ang="0">
                        <a:pos x="112" y="82"/>
                      </a:cxn>
                      <a:cxn ang="0">
                        <a:pos x="101" y="75"/>
                      </a:cxn>
                      <a:cxn ang="0">
                        <a:pos x="90" y="64"/>
                      </a:cxn>
                      <a:cxn ang="0">
                        <a:pos x="79" y="57"/>
                      </a:cxn>
                      <a:cxn ang="0">
                        <a:pos x="65" y="46"/>
                      </a:cxn>
                      <a:cxn ang="0">
                        <a:pos x="54" y="36"/>
                      </a:cxn>
                      <a:cxn ang="0">
                        <a:pos x="43" y="28"/>
                      </a:cxn>
                      <a:cxn ang="0">
                        <a:pos x="29" y="18"/>
                      </a:cxn>
                      <a:cxn ang="0">
                        <a:pos x="18" y="10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25" y="25"/>
                      </a:cxn>
                      <a:cxn ang="0">
                        <a:pos x="36" y="32"/>
                      </a:cxn>
                      <a:cxn ang="0">
                        <a:pos x="50" y="43"/>
                      </a:cxn>
                      <a:cxn ang="0">
                        <a:pos x="61" y="50"/>
                      </a:cxn>
                      <a:cxn ang="0">
                        <a:pos x="72" y="61"/>
                      </a:cxn>
                      <a:cxn ang="0">
                        <a:pos x="86" y="72"/>
                      </a:cxn>
                      <a:cxn ang="0">
                        <a:pos x="97" y="79"/>
                      </a:cxn>
                      <a:cxn ang="0">
                        <a:pos x="130" y="111"/>
                      </a:cxn>
                      <a:cxn ang="0">
                        <a:pos x="144" y="118"/>
                      </a:cxn>
                      <a:cxn ang="0">
                        <a:pos x="155" y="129"/>
                      </a:cxn>
                      <a:cxn ang="0">
                        <a:pos x="162" y="140"/>
                      </a:cxn>
                      <a:cxn ang="0">
                        <a:pos x="184" y="162"/>
                      </a:cxn>
                      <a:cxn ang="0">
                        <a:pos x="191" y="158"/>
                      </a:cxn>
                    </a:cxnLst>
                    <a:rect l="0" t="0" r="r" b="b"/>
                    <a:pathLst>
                      <a:path w="191" h="162">
                        <a:moveTo>
                          <a:pt x="191" y="158"/>
                        </a:moveTo>
                        <a:lnTo>
                          <a:pt x="137" y="104"/>
                        </a:lnTo>
                        <a:lnTo>
                          <a:pt x="122" y="93"/>
                        </a:lnTo>
                        <a:lnTo>
                          <a:pt x="112" y="82"/>
                        </a:lnTo>
                        <a:lnTo>
                          <a:pt x="101" y="75"/>
                        </a:lnTo>
                        <a:lnTo>
                          <a:pt x="90" y="64"/>
                        </a:lnTo>
                        <a:lnTo>
                          <a:pt x="79" y="57"/>
                        </a:lnTo>
                        <a:lnTo>
                          <a:pt x="65" y="46"/>
                        </a:lnTo>
                        <a:lnTo>
                          <a:pt x="54" y="36"/>
                        </a:lnTo>
                        <a:lnTo>
                          <a:pt x="43" y="28"/>
                        </a:lnTo>
                        <a:lnTo>
                          <a:pt x="29" y="18"/>
                        </a:lnTo>
                        <a:lnTo>
                          <a:pt x="18" y="10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25" y="25"/>
                        </a:lnTo>
                        <a:lnTo>
                          <a:pt x="36" y="32"/>
                        </a:lnTo>
                        <a:lnTo>
                          <a:pt x="50" y="43"/>
                        </a:lnTo>
                        <a:lnTo>
                          <a:pt x="61" y="50"/>
                        </a:lnTo>
                        <a:lnTo>
                          <a:pt x="72" y="61"/>
                        </a:lnTo>
                        <a:lnTo>
                          <a:pt x="86" y="72"/>
                        </a:lnTo>
                        <a:lnTo>
                          <a:pt x="97" y="79"/>
                        </a:lnTo>
                        <a:lnTo>
                          <a:pt x="130" y="111"/>
                        </a:lnTo>
                        <a:lnTo>
                          <a:pt x="144" y="118"/>
                        </a:lnTo>
                        <a:lnTo>
                          <a:pt x="155" y="129"/>
                        </a:lnTo>
                        <a:lnTo>
                          <a:pt x="162" y="140"/>
                        </a:lnTo>
                        <a:lnTo>
                          <a:pt x="184" y="162"/>
                        </a:lnTo>
                        <a:lnTo>
                          <a:pt x="191" y="1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6" name="Freeform 105"/>
                  <p:cNvSpPr>
                    <a:spLocks/>
                  </p:cNvSpPr>
                  <p:nvPr/>
                </p:nvSpPr>
                <p:spPr bwMode="auto">
                  <a:xfrm>
                    <a:off x="4246" y="1197"/>
                    <a:ext cx="39" cy="54"/>
                  </a:xfrm>
                  <a:custGeom>
                    <a:avLst/>
                    <a:gdLst/>
                    <a:ahLst/>
                    <a:cxnLst>
                      <a:cxn ang="0">
                        <a:pos x="36" y="54"/>
                      </a:cxn>
                      <a:cxn ang="0">
                        <a:pos x="39" y="50"/>
                      </a:cxn>
                      <a:cxn ang="0">
                        <a:pos x="39" y="32"/>
                      </a:cxn>
                      <a:cxn ang="0">
                        <a:pos x="36" y="25"/>
                      </a:cxn>
                      <a:cxn ang="0">
                        <a:pos x="25" y="14"/>
                      </a:cxn>
                      <a:cxn ang="0">
                        <a:pos x="18" y="11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14" y="18"/>
                      </a:cxn>
                      <a:cxn ang="0">
                        <a:pos x="21" y="22"/>
                      </a:cxn>
                      <a:cxn ang="0">
                        <a:pos x="28" y="29"/>
                      </a:cxn>
                      <a:cxn ang="0">
                        <a:pos x="32" y="36"/>
                      </a:cxn>
                      <a:cxn ang="0">
                        <a:pos x="36" y="40"/>
                      </a:cxn>
                      <a:cxn ang="0">
                        <a:pos x="32" y="47"/>
                      </a:cxn>
                      <a:cxn ang="0">
                        <a:pos x="36" y="47"/>
                      </a:cxn>
                      <a:cxn ang="0">
                        <a:pos x="36" y="54"/>
                      </a:cxn>
                      <a:cxn ang="0">
                        <a:pos x="39" y="54"/>
                      </a:cxn>
                      <a:cxn ang="0">
                        <a:pos x="39" y="50"/>
                      </a:cxn>
                      <a:cxn ang="0">
                        <a:pos x="36" y="54"/>
                      </a:cxn>
                    </a:cxnLst>
                    <a:rect l="0" t="0" r="r" b="b"/>
                    <a:pathLst>
                      <a:path w="39" h="54">
                        <a:moveTo>
                          <a:pt x="36" y="54"/>
                        </a:moveTo>
                        <a:lnTo>
                          <a:pt x="39" y="50"/>
                        </a:lnTo>
                        <a:lnTo>
                          <a:pt x="39" y="32"/>
                        </a:lnTo>
                        <a:lnTo>
                          <a:pt x="36" y="25"/>
                        </a:lnTo>
                        <a:lnTo>
                          <a:pt x="25" y="14"/>
                        </a:lnTo>
                        <a:lnTo>
                          <a:pt x="18" y="11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14" y="18"/>
                        </a:lnTo>
                        <a:lnTo>
                          <a:pt x="21" y="22"/>
                        </a:lnTo>
                        <a:lnTo>
                          <a:pt x="28" y="29"/>
                        </a:lnTo>
                        <a:lnTo>
                          <a:pt x="32" y="36"/>
                        </a:lnTo>
                        <a:lnTo>
                          <a:pt x="36" y="40"/>
                        </a:lnTo>
                        <a:lnTo>
                          <a:pt x="32" y="47"/>
                        </a:lnTo>
                        <a:lnTo>
                          <a:pt x="36" y="47"/>
                        </a:lnTo>
                        <a:lnTo>
                          <a:pt x="36" y="54"/>
                        </a:lnTo>
                        <a:lnTo>
                          <a:pt x="39" y="54"/>
                        </a:lnTo>
                        <a:lnTo>
                          <a:pt x="39" y="50"/>
                        </a:lnTo>
                        <a:lnTo>
                          <a:pt x="36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7" name="Freeform 106"/>
                  <p:cNvSpPr>
                    <a:spLocks/>
                  </p:cNvSpPr>
                  <p:nvPr/>
                </p:nvSpPr>
                <p:spPr bwMode="auto">
                  <a:xfrm>
                    <a:off x="4264" y="1244"/>
                    <a:ext cx="18" cy="21"/>
                  </a:xfrm>
                  <a:custGeom>
                    <a:avLst/>
                    <a:gdLst/>
                    <a:ahLst/>
                    <a:cxnLst>
                      <a:cxn ang="0">
                        <a:pos x="7" y="21"/>
                      </a:cxn>
                      <a:cxn ang="0">
                        <a:pos x="3" y="21"/>
                      </a:cxn>
                      <a:cxn ang="0">
                        <a:pos x="14" y="11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18" y="0"/>
                      </a:cxn>
                      <a:cxn ang="0">
                        <a:pos x="10" y="0"/>
                      </a:cxn>
                      <a:cxn ang="0">
                        <a:pos x="7" y="7"/>
                      </a:cxn>
                      <a:cxn ang="0">
                        <a:pos x="3" y="11"/>
                      </a:cxn>
                      <a:cxn ang="0">
                        <a:pos x="3" y="14"/>
                      </a:cxn>
                      <a:cxn ang="0">
                        <a:pos x="0" y="14"/>
                      </a:cxn>
                      <a:cxn ang="0">
                        <a:pos x="3" y="14"/>
                      </a:cxn>
                      <a:cxn ang="0">
                        <a:pos x="0" y="14"/>
                      </a:cxn>
                      <a:cxn ang="0">
                        <a:pos x="7" y="21"/>
                      </a:cxn>
                    </a:cxnLst>
                    <a:rect l="0" t="0" r="r" b="b"/>
                    <a:pathLst>
                      <a:path w="18" h="21">
                        <a:moveTo>
                          <a:pt x="7" y="21"/>
                        </a:moveTo>
                        <a:lnTo>
                          <a:pt x="3" y="21"/>
                        </a:lnTo>
                        <a:lnTo>
                          <a:pt x="14" y="11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18" y="0"/>
                        </a:lnTo>
                        <a:lnTo>
                          <a:pt x="10" y="0"/>
                        </a:ln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3" y="14"/>
                        </a:lnTo>
                        <a:lnTo>
                          <a:pt x="0" y="14"/>
                        </a:lnTo>
                        <a:lnTo>
                          <a:pt x="7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8" name="Freeform 107"/>
                  <p:cNvSpPr>
                    <a:spLocks/>
                  </p:cNvSpPr>
                  <p:nvPr/>
                </p:nvSpPr>
                <p:spPr bwMode="auto">
                  <a:xfrm>
                    <a:off x="4188" y="1258"/>
                    <a:ext cx="83" cy="29"/>
                  </a:xfrm>
                  <a:custGeom>
                    <a:avLst/>
                    <a:gdLst/>
                    <a:ahLst/>
                    <a:cxnLst>
                      <a:cxn ang="0">
                        <a:pos x="4" y="25"/>
                      </a:cxn>
                      <a:cxn ang="0">
                        <a:pos x="4" y="29"/>
                      </a:cxn>
                      <a:cxn ang="0">
                        <a:pos x="11" y="29"/>
                      </a:cxn>
                      <a:cxn ang="0">
                        <a:pos x="22" y="25"/>
                      </a:cxn>
                      <a:cxn ang="0">
                        <a:pos x="43" y="25"/>
                      </a:cxn>
                      <a:cxn ang="0">
                        <a:pos x="54" y="22"/>
                      </a:cxn>
                      <a:cxn ang="0">
                        <a:pos x="65" y="18"/>
                      </a:cxn>
                      <a:cxn ang="0">
                        <a:pos x="72" y="15"/>
                      </a:cxn>
                      <a:cxn ang="0">
                        <a:pos x="83" y="7"/>
                      </a:cxn>
                      <a:cxn ang="0">
                        <a:pos x="76" y="0"/>
                      </a:cxn>
                      <a:cxn ang="0">
                        <a:pos x="68" y="7"/>
                      </a:cxn>
                      <a:cxn ang="0">
                        <a:pos x="61" y="11"/>
                      </a:cxn>
                      <a:cxn ang="0">
                        <a:pos x="50" y="15"/>
                      </a:cxn>
                      <a:cxn ang="0">
                        <a:pos x="40" y="18"/>
                      </a:cxn>
                      <a:cxn ang="0">
                        <a:pos x="11" y="18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4" y="18"/>
                      </a:cxn>
                      <a:cxn ang="0">
                        <a:pos x="0" y="18"/>
                      </a:cxn>
                      <a:cxn ang="0">
                        <a:pos x="0" y="22"/>
                      </a:cxn>
                      <a:cxn ang="0">
                        <a:pos x="4" y="25"/>
                      </a:cxn>
                    </a:cxnLst>
                    <a:rect l="0" t="0" r="r" b="b"/>
                    <a:pathLst>
                      <a:path w="83" h="29">
                        <a:moveTo>
                          <a:pt x="4" y="25"/>
                        </a:moveTo>
                        <a:lnTo>
                          <a:pt x="4" y="29"/>
                        </a:lnTo>
                        <a:lnTo>
                          <a:pt x="11" y="29"/>
                        </a:lnTo>
                        <a:lnTo>
                          <a:pt x="22" y="25"/>
                        </a:lnTo>
                        <a:lnTo>
                          <a:pt x="43" y="25"/>
                        </a:lnTo>
                        <a:lnTo>
                          <a:pt x="54" y="22"/>
                        </a:lnTo>
                        <a:lnTo>
                          <a:pt x="65" y="18"/>
                        </a:lnTo>
                        <a:lnTo>
                          <a:pt x="72" y="15"/>
                        </a:lnTo>
                        <a:lnTo>
                          <a:pt x="83" y="7"/>
                        </a:lnTo>
                        <a:lnTo>
                          <a:pt x="76" y="0"/>
                        </a:lnTo>
                        <a:lnTo>
                          <a:pt x="68" y="7"/>
                        </a:lnTo>
                        <a:lnTo>
                          <a:pt x="61" y="11"/>
                        </a:lnTo>
                        <a:lnTo>
                          <a:pt x="50" y="15"/>
                        </a:lnTo>
                        <a:lnTo>
                          <a:pt x="40" y="18"/>
                        </a:lnTo>
                        <a:lnTo>
                          <a:pt x="11" y="18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4" y="18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19" name="Freeform 108"/>
                  <p:cNvSpPr>
                    <a:spLocks/>
                  </p:cNvSpPr>
                  <p:nvPr/>
                </p:nvSpPr>
                <p:spPr bwMode="auto">
                  <a:xfrm>
                    <a:off x="4184" y="1280"/>
                    <a:ext cx="8" cy="11"/>
                  </a:xfrm>
                  <a:custGeom>
                    <a:avLst/>
                    <a:gdLst/>
                    <a:ahLst/>
                    <a:cxnLst>
                      <a:cxn ang="0">
                        <a:pos x="4" y="11"/>
                      </a:cxn>
                      <a:cxn ang="0">
                        <a:pos x="4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4" y="11"/>
                      </a:cxn>
                      <a:cxn ang="0">
                        <a:pos x="4" y="7"/>
                      </a:cxn>
                      <a:cxn ang="0">
                        <a:pos x="4" y="11"/>
                      </a:cxn>
                    </a:cxnLst>
                    <a:rect l="0" t="0" r="r" b="b"/>
                    <a:pathLst>
                      <a:path w="8" h="11">
                        <a:moveTo>
                          <a:pt x="4" y="11"/>
                        </a:moveTo>
                        <a:lnTo>
                          <a:pt x="4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4" y="11"/>
                        </a:lnTo>
                        <a:lnTo>
                          <a:pt x="4" y="7"/>
                        </a:lnTo>
                        <a:lnTo>
                          <a:pt x="4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0" name="Freeform 109"/>
                  <p:cNvSpPr>
                    <a:spLocks/>
                  </p:cNvSpPr>
                  <p:nvPr/>
                </p:nvSpPr>
                <p:spPr bwMode="auto">
                  <a:xfrm>
                    <a:off x="3857" y="1283"/>
                    <a:ext cx="331" cy="5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43" y="54"/>
                      </a:cxn>
                      <a:cxn ang="0">
                        <a:pos x="65" y="51"/>
                      </a:cxn>
                      <a:cxn ang="0">
                        <a:pos x="108" y="51"/>
                      </a:cxn>
                      <a:cxn ang="0">
                        <a:pos x="130" y="47"/>
                      </a:cxn>
                      <a:cxn ang="0">
                        <a:pos x="148" y="44"/>
                      </a:cxn>
                      <a:cxn ang="0">
                        <a:pos x="169" y="44"/>
                      </a:cxn>
                      <a:cxn ang="0">
                        <a:pos x="191" y="40"/>
                      </a:cxn>
                      <a:cxn ang="0">
                        <a:pos x="209" y="36"/>
                      </a:cxn>
                      <a:cxn ang="0">
                        <a:pos x="230" y="33"/>
                      </a:cxn>
                      <a:cxn ang="0">
                        <a:pos x="248" y="29"/>
                      </a:cxn>
                      <a:cxn ang="0">
                        <a:pos x="270" y="22"/>
                      </a:cxn>
                      <a:cxn ang="0">
                        <a:pos x="291" y="18"/>
                      </a:cxn>
                      <a:cxn ang="0">
                        <a:pos x="309" y="11"/>
                      </a:cxn>
                      <a:cxn ang="0">
                        <a:pos x="331" y="8"/>
                      </a:cxn>
                      <a:cxn ang="0">
                        <a:pos x="327" y="0"/>
                      </a:cxn>
                      <a:cxn ang="0">
                        <a:pos x="309" y="4"/>
                      </a:cxn>
                      <a:cxn ang="0">
                        <a:pos x="288" y="11"/>
                      </a:cxn>
                      <a:cxn ang="0">
                        <a:pos x="270" y="15"/>
                      </a:cxn>
                      <a:cxn ang="0">
                        <a:pos x="248" y="22"/>
                      </a:cxn>
                      <a:cxn ang="0">
                        <a:pos x="227" y="26"/>
                      </a:cxn>
                      <a:cxn ang="0">
                        <a:pos x="209" y="29"/>
                      </a:cxn>
                      <a:cxn ang="0">
                        <a:pos x="187" y="33"/>
                      </a:cxn>
                      <a:cxn ang="0">
                        <a:pos x="169" y="36"/>
                      </a:cxn>
                      <a:cxn ang="0">
                        <a:pos x="148" y="36"/>
                      </a:cxn>
                      <a:cxn ang="0">
                        <a:pos x="130" y="40"/>
                      </a:cxn>
                      <a:cxn ang="0">
                        <a:pos x="108" y="44"/>
                      </a:cxn>
                      <a:cxn ang="0">
                        <a:pos x="65" y="44"/>
                      </a:cxn>
                      <a:cxn ang="0">
                        <a:pos x="43" y="47"/>
                      </a:cxn>
                      <a:cxn ang="0">
                        <a:pos x="0" y="47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331" h="54">
                        <a:moveTo>
                          <a:pt x="0" y="54"/>
                        </a:moveTo>
                        <a:lnTo>
                          <a:pt x="43" y="54"/>
                        </a:lnTo>
                        <a:lnTo>
                          <a:pt x="65" y="51"/>
                        </a:lnTo>
                        <a:lnTo>
                          <a:pt x="108" y="51"/>
                        </a:lnTo>
                        <a:lnTo>
                          <a:pt x="130" y="47"/>
                        </a:lnTo>
                        <a:lnTo>
                          <a:pt x="148" y="44"/>
                        </a:lnTo>
                        <a:lnTo>
                          <a:pt x="169" y="44"/>
                        </a:lnTo>
                        <a:lnTo>
                          <a:pt x="191" y="40"/>
                        </a:lnTo>
                        <a:lnTo>
                          <a:pt x="209" y="36"/>
                        </a:lnTo>
                        <a:lnTo>
                          <a:pt x="230" y="33"/>
                        </a:lnTo>
                        <a:lnTo>
                          <a:pt x="248" y="29"/>
                        </a:lnTo>
                        <a:lnTo>
                          <a:pt x="270" y="22"/>
                        </a:lnTo>
                        <a:lnTo>
                          <a:pt x="291" y="18"/>
                        </a:lnTo>
                        <a:lnTo>
                          <a:pt x="309" y="11"/>
                        </a:lnTo>
                        <a:lnTo>
                          <a:pt x="331" y="8"/>
                        </a:lnTo>
                        <a:lnTo>
                          <a:pt x="327" y="0"/>
                        </a:lnTo>
                        <a:lnTo>
                          <a:pt x="309" y="4"/>
                        </a:lnTo>
                        <a:lnTo>
                          <a:pt x="288" y="11"/>
                        </a:lnTo>
                        <a:lnTo>
                          <a:pt x="270" y="15"/>
                        </a:lnTo>
                        <a:lnTo>
                          <a:pt x="248" y="22"/>
                        </a:lnTo>
                        <a:lnTo>
                          <a:pt x="227" y="26"/>
                        </a:lnTo>
                        <a:lnTo>
                          <a:pt x="209" y="29"/>
                        </a:lnTo>
                        <a:lnTo>
                          <a:pt x="187" y="33"/>
                        </a:lnTo>
                        <a:lnTo>
                          <a:pt x="169" y="36"/>
                        </a:lnTo>
                        <a:lnTo>
                          <a:pt x="148" y="36"/>
                        </a:lnTo>
                        <a:lnTo>
                          <a:pt x="130" y="40"/>
                        </a:lnTo>
                        <a:lnTo>
                          <a:pt x="108" y="44"/>
                        </a:lnTo>
                        <a:lnTo>
                          <a:pt x="65" y="44"/>
                        </a:lnTo>
                        <a:lnTo>
                          <a:pt x="43" y="47"/>
                        </a:lnTo>
                        <a:lnTo>
                          <a:pt x="0" y="47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1" name="Freeform 110"/>
                  <p:cNvSpPr>
                    <a:spLocks/>
                  </p:cNvSpPr>
                  <p:nvPr/>
                </p:nvSpPr>
                <p:spPr bwMode="auto">
                  <a:xfrm>
                    <a:off x="3576" y="1330"/>
                    <a:ext cx="281" cy="43"/>
                  </a:xfrm>
                  <a:custGeom>
                    <a:avLst/>
                    <a:gdLst/>
                    <a:ahLst/>
                    <a:cxnLst>
                      <a:cxn ang="0">
                        <a:pos x="4" y="43"/>
                      </a:cxn>
                      <a:cxn ang="0">
                        <a:pos x="0" y="43"/>
                      </a:cxn>
                      <a:cxn ang="0">
                        <a:pos x="18" y="40"/>
                      </a:cxn>
                      <a:cxn ang="0">
                        <a:pos x="33" y="36"/>
                      </a:cxn>
                      <a:cxn ang="0">
                        <a:pos x="51" y="36"/>
                      </a:cxn>
                      <a:cxn ang="0">
                        <a:pos x="69" y="33"/>
                      </a:cxn>
                      <a:cxn ang="0">
                        <a:pos x="87" y="29"/>
                      </a:cxn>
                      <a:cxn ang="0">
                        <a:pos x="105" y="29"/>
                      </a:cxn>
                      <a:cxn ang="0">
                        <a:pos x="123" y="25"/>
                      </a:cxn>
                      <a:cxn ang="0">
                        <a:pos x="159" y="25"/>
                      </a:cxn>
                      <a:cxn ang="0">
                        <a:pos x="177" y="22"/>
                      </a:cxn>
                      <a:cxn ang="0">
                        <a:pos x="195" y="22"/>
                      </a:cxn>
                      <a:cxn ang="0">
                        <a:pos x="213" y="18"/>
                      </a:cxn>
                      <a:cxn ang="0">
                        <a:pos x="231" y="15"/>
                      </a:cxn>
                      <a:cxn ang="0">
                        <a:pos x="249" y="15"/>
                      </a:cxn>
                      <a:cxn ang="0">
                        <a:pos x="267" y="11"/>
                      </a:cxn>
                      <a:cxn ang="0">
                        <a:pos x="281" y="7"/>
                      </a:cxn>
                      <a:cxn ang="0">
                        <a:pos x="281" y="0"/>
                      </a:cxn>
                      <a:cxn ang="0">
                        <a:pos x="263" y="4"/>
                      </a:cxn>
                      <a:cxn ang="0">
                        <a:pos x="249" y="7"/>
                      </a:cxn>
                      <a:cxn ang="0">
                        <a:pos x="231" y="7"/>
                      </a:cxn>
                      <a:cxn ang="0">
                        <a:pos x="213" y="11"/>
                      </a:cxn>
                      <a:cxn ang="0">
                        <a:pos x="195" y="15"/>
                      </a:cxn>
                      <a:cxn ang="0">
                        <a:pos x="177" y="15"/>
                      </a:cxn>
                      <a:cxn ang="0">
                        <a:pos x="159" y="18"/>
                      </a:cxn>
                      <a:cxn ang="0">
                        <a:pos x="141" y="18"/>
                      </a:cxn>
                      <a:cxn ang="0">
                        <a:pos x="123" y="22"/>
                      </a:cxn>
                      <a:cxn ang="0">
                        <a:pos x="105" y="22"/>
                      </a:cxn>
                      <a:cxn ang="0">
                        <a:pos x="87" y="25"/>
                      </a:cxn>
                      <a:cxn ang="0">
                        <a:pos x="69" y="25"/>
                      </a:cxn>
                      <a:cxn ang="0">
                        <a:pos x="51" y="29"/>
                      </a:cxn>
                      <a:cxn ang="0">
                        <a:pos x="33" y="29"/>
                      </a:cxn>
                      <a:cxn ang="0">
                        <a:pos x="18" y="33"/>
                      </a:cxn>
                      <a:cxn ang="0">
                        <a:pos x="0" y="36"/>
                      </a:cxn>
                      <a:cxn ang="0">
                        <a:pos x="4" y="43"/>
                      </a:cxn>
                    </a:cxnLst>
                    <a:rect l="0" t="0" r="r" b="b"/>
                    <a:pathLst>
                      <a:path w="281" h="43">
                        <a:moveTo>
                          <a:pt x="4" y="43"/>
                        </a:moveTo>
                        <a:lnTo>
                          <a:pt x="0" y="43"/>
                        </a:lnTo>
                        <a:lnTo>
                          <a:pt x="18" y="40"/>
                        </a:lnTo>
                        <a:lnTo>
                          <a:pt x="33" y="36"/>
                        </a:lnTo>
                        <a:lnTo>
                          <a:pt x="51" y="36"/>
                        </a:lnTo>
                        <a:lnTo>
                          <a:pt x="69" y="33"/>
                        </a:lnTo>
                        <a:lnTo>
                          <a:pt x="87" y="29"/>
                        </a:lnTo>
                        <a:lnTo>
                          <a:pt x="105" y="29"/>
                        </a:lnTo>
                        <a:lnTo>
                          <a:pt x="123" y="25"/>
                        </a:lnTo>
                        <a:lnTo>
                          <a:pt x="159" y="25"/>
                        </a:lnTo>
                        <a:lnTo>
                          <a:pt x="177" y="22"/>
                        </a:lnTo>
                        <a:lnTo>
                          <a:pt x="195" y="22"/>
                        </a:lnTo>
                        <a:lnTo>
                          <a:pt x="213" y="18"/>
                        </a:lnTo>
                        <a:lnTo>
                          <a:pt x="231" y="15"/>
                        </a:lnTo>
                        <a:lnTo>
                          <a:pt x="249" y="15"/>
                        </a:lnTo>
                        <a:lnTo>
                          <a:pt x="267" y="11"/>
                        </a:lnTo>
                        <a:lnTo>
                          <a:pt x="281" y="7"/>
                        </a:lnTo>
                        <a:lnTo>
                          <a:pt x="281" y="0"/>
                        </a:lnTo>
                        <a:lnTo>
                          <a:pt x="263" y="4"/>
                        </a:lnTo>
                        <a:lnTo>
                          <a:pt x="249" y="7"/>
                        </a:lnTo>
                        <a:lnTo>
                          <a:pt x="231" y="7"/>
                        </a:lnTo>
                        <a:lnTo>
                          <a:pt x="213" y="11"/>
                        </a:lnTo>
                        <a:lnTo>
                          <a:pt x="195" y="15"/>
                        </a:lnTo>
                        <a:lnTo>
                          <a:pt x="177" y="15"/>
                        </a:lnTo>
                        <a:lnTo>
                          <a:pt x="159" y="18"/>
                        </a:lnTo>
                        <a:lnTo>
                          <a:pt x="141" y="18"/>
                        </a:lnTo>
                        <a:lnTo>
                          <a:pt x="123" y="22"/>
                        </a:lnTo>
                        <a:lnTo>
                          <a:pt x="105" y="22"/>
                        </a:lnTo>
                        <a:lnTo>
                          <a:pt x="87" y="25"/>
                        </a:lnTo>
                        <a:lnTo>
                          <a:pt x="69" y="25"/>
                        </a:lnTo>
                        <a:lnTo>
                          <a:pt x="51" y="29"/>
                        </a:lnTo>
                        <a:lnTo>
                          <a:pt x="33" y="29"/>
                        </a:lnTo>
                        <a:lnTo>
                          <a:pt x="18" y="33"/>
                        </a:lnTo>
                        <a:lnTo>
                          <a:pt x="0" y="36"/>
                        </a:lnTo>
                        <a:lnTo>
                          <a:pt x="4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2" name="Freeform 111"/>
                  <p:cNvSpPr>
                    <a:spLocks/>
                  </p:cNvSpPr>
                  <p:nvPr/>
                </p:nvSpPr>
                <p:spPr bwMode="auto">
                  <a:xfrm>
                    <a:off x="3519" y="1366"/>
                    <a:ext cx="61" cy="18"/>
                  </a:xfrm>
                  <a:custGeom>
                    <a:avLst/>
                    <a:gdLst/>
                    <a:ahLst/>
                    <a:cxnLst>
                      <a:cxn ang="0">
                        <a:pos x="3" y="18"/>
                      </a:cxn>
                      <a:cxn ang="0">
                        <a:pos x="10" y="18"/>
                      </a:cxn>
                      <a:cxn ang="0">
                        <a:pos x="14" y="15"/>
                      </a:cxn>
                      <a:cxn ang="0">
                        <a:pos x="32" y="15"/>
                      </a:cxn>
                      <a:cxn ang="0">
                        <a:pos x="39" y="11"/>
                      </a:cxn>
                      <a:cxn ang="0">
                        <a:pos x="46" y="11"/>
                      </a:cxn>
                      <a:cxn ang="0">
                        <a:pos x="50" y="7"/>
                      </a:cxn>
                      <a:cxn ang="0">
                        <a:pos x="61" y="7"/>
                      </a:cxn>
                      <a:cxn ang="0">
                        <a:pos x="57" y="0"/>
                      </a:cxn>
                      <a:cxn ang="0">
                        <a:pos x="50" y="0"/>
                      </a:cxn>
                      <a:cxn ang="0">
                        <a:pos x="43" y="4"/>
                      </a:cxn>
                      <a:cxn ang="0">
                        <a:pos x="36" y="4"/>
                      </a:cxn>
                      <a:cxn ang="0">
                        <a:pos x="28" y="7"/>
                      </a:cxn>
                      <a:cxn ang="0">
                        <a:pos x="21" y="7"/>
                      </a:cxn>
                      <a:cxn ang="0">
                        <a:pos x="14" y="11"/>
                      </a:cxn>
                      <a:cxn ang="0">
                        <a:pos x="0" y="11"/>
                      </a:cxn>
                      <a:cxn ang="0">
                        <a:pos x="3" y="11"/>
                      </a:cxn>
                      <a:cxn ang="0">
                        <a:pos x="3" y="18"/>
                      </a:cxn>
                    </a:cxnLst>
                    <a:rect l="0" t="0" r="r" b="b"/>
                    <a:pathLst>
                      <a:path w="61" h="18">
                        <a:moveTo>
                          <a:pt x="3" y="18"/>
                        </a:moveTo>
                        <a:lnTo>
                          <a:pt x="10" y="18"/>
                        </a:lnTo>
                        <a:lnTo>
                          <a:pt x="14" y="15"/>
                        </a:lnTo>
                        <a:lnTo>
                          <a:pt x="32" y="15"/>
                        </a:lnTo>
                        <a:lnTo>
                          <a:pt x="39" y="11"/>
                        </a:lnTo>
                        <a:lnTo>
                          <a:pt x="46" y="11"/>
                        </a:lnTo>
                        <a:lnTo>
                          <a:pt x="50" y="7"/>
                        </a:lnTo>
                        <a:lnTo>
                          <a:pt x="61" y="7"/>
                        </a:lnTo>
                        <a:lnTo>
                          <a:pt x="57" y="0"/>
                        </a:lnTo>
                        <a:lnTo>
                          <a:pt x="50" y="0"/>
                        </a:lnTo>
                        <a:lnTo>
                          <a:pt x="43" y="4"/>
                        </a:lnTo>
                        <a:lnTo>
                          <a:pt x="36" y="4"/>
                        </a:lnTo>
                        <a:lnTo>
                          <a:pt x="28" y="7"/>
                        </a:lnTo>
                        <a:lnTo>
                          <a:pt x="21" y="7"/>
                        </a:lnTo>
                        <a:lnTo>
                          <a:pt x="14" y="11"/>
                        </a:lnTo>
                        <a:lnTo>
                          <a:pt x="0" y="11"/>
                        </a:lnTo>
                        <a:lnTo>
                          <a:pt x="3" y="11"/>
                        </a:lnTo>
                        <a:lnTo>
                          <a:pt x="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3" name="Freeform 112"/>
                  <p:cNvSpPr>
                    <a:spLocks/>
                  </p:cNvSpPr>
                  <p:nvPr/>
                </p:nvSpPr>
                <p:spPr bwMode="auto">
                  <a:xfrm>
                    <a:off x="3497" y="1377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7" y="7"/>
                      </a:cxn>
                      <a:cxn ang="0">
                        <a:pos x="25" y="7"/>
                      </a:cxn>
                      <a:cxn ang="0">
                        <a:pos x="25" y="0"/>
                      </a:cxn>
                      <a:cxn ang="0">
                        <a:pos x="7" y="0"/>
                      </a:cxn>
                      <a:cxn ang="0">
                        <a:pos x="4" y="4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5" h="11">
                        <a:moveTo>
                          <a:pt x="0" y="7"/>
                        </a:moveTo>
                        <a:lnTo>
                          <a:pt x="4" y="11"/>
                        </a:lnTo>
                        <a:lnTo>
                          <a:pt x="7" y="7"/>
                        </a:lnTo>
                        <a:lnTo>
                          <a:pt x="25" y="7"/>
                        </a:lnTo>
                        <a:lnTo>
                          <a:pt x="25" y="0"/>
                        </a:lnTo>
                        <a:lnTo>
                          <a:pt x="7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4" name="Freeform 113"/>
                  <p:cNvSpPr>
                    <a:spLocks/>
                  </p:cNvSpPr>
                  <p:nvPr/>
                </p:nvSpPr>
                <p:spPr bwMode="auto">
                  <a:xfrm>
                    <a:off x="3490" y="1377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7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lnTo>
                          <a:pt x="4" y="7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5" name="Freeform 114"/>
                  <p:cNvSpPr>
                    <a:spLocks/>
                  </p:cNvSpPr>
                  <p:nvPr/>
                </p:nvSpPr>
                <p:spPr bwMode="auto">
                  <a:xfrm>
                    <a:off x="3494" y="1355"/>
                    <a:ext cx="25" cy="29"/>
                  </a:xfrm>
                  <a:custGeom>
                    <a:avLst/>
                    <a:gdLst/>
                    <a:ahLst/>
                    <a:cxnLst>
                      <a:cxn ang="0">
                        <a:pos x="17" y="0"/>
                      </a:cxn>
                      <a:cxn ang="0">
                        <a:pos x="17" y="4"/>
                      </a:cxn>
                      <a:cxn ang="0">
                        <a:pos x="14" y="11"/>
                      </a:cxn>
                      <a:cxn ang="0">
                        <a:pos x="10" y="11"/>
                      </a:cxn>
                      <a:cxn ang="0">
                        <a:pos x="7" y="15"/>
                      </a:cxn>
                      <a:cxn ang="0">
                        <a:pos x="7" y="18"/>
                      </a:cxn>
                      <a:cxn ang="0">
                        <a:pos x="3" y="22"/>
                      </a:cxn>
                      <a:cxn ang="0">
                        <a:pos x="0" y="22"/>
                      </a:cxn>
                      <a:cxn ang="0">
                        <a:pos x="3" y="29"/>
                      </a:cxn>
                      <a:cxn ang="0">
                        <a:pos x="10" y="22"/>
                      </a:cxn>
                      <a:cxn ang="0">
                        <a:pos x="14" y="22"/>
                      </a:cxn>
                      <a:cxn ang="0">
                        <a:pos x="17" y="18"/>
                      </a:cxn>
                      <a:cxn ang="0">
                        <a:pos x="17" y="15"/>
                      </a:cxn>
                      <a:cxn ang="0">
                        <a:pos x="21" y="8"/>
                      </a:cxn>
                      <a:cxn ang="0">
                        <a:pos x="25" y="4"/>
                      </a:cxn>
                      <a:cxn ang="0">
                        <a:pos x="25" y="0"/>
                      </a:cxn>
                      <a:cxn ang="0">
                        <a:pos x="17" y="0"/>
                      </a:cxn>
                    </a:cxnLst>
                    <a:rect l="0" t="0" r="r" b="b"/>
                    <a:pathLst>
                      <a:path w="25" h="29">
                        <a:moveTo>
                          <a:pt x="17" y="0"/>
                        </a:moveTo>
                        <a:lnTo>
                          <a:pt x="17" y="4"/>
                        </a:lnTo>
                        <a:lnTo>
                          <a:pt x="14" y="11"/>
                        </a:lnTo>
                        <a:lnTo>
                          <a:pt x="10" y="11"/>
                        </a:lnTo>
                        <a:lnTo>
                          <a:pt x="7" y="15"/>
                        </a:lnTo>
                        <a:lnTo>
                          <a:pt x="7" y="18"/>
                        </a:lnTo>
                        <a:lnTo>
                          <a:pt x="3" y="22"/>
                        </a:lnTo>
                        <a:lnTo>
                          <a:pt x="0" y="22"/>
                        </a:lnTo>
                        <a:lnTo>
                          <a:pt x="3" y="29"/>
                        </a:lnTo>
                        <a:lnTo>
                          <a:pt x="10" y="22"/>
                        </a:lnTo>
                        <a:lnTo>
                          <a:pt x="14" y="22"/>
                        </a:lnTo>
                        <a:lnTo>
                          <a:pt x="17" y="18"/>
                        </a:lnTo>
                        <a:lnTo>
                          <a:pt x="17" y="15"/>
                        </a:lnTo>
                        <a:lnTo>
                          <a:pt x="21" y="8"/>
                        </a:lnTo>
                        <a:lnTo>
                          <a:pt x="25" y="4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6" name="Freeform 115"/>
                  <p:cNvSpPr>
                    <a:spLocks/>
                  </p:cNvSpPr>
                  <p:nvPr/>
                </p:nvSpPr>
                <p:spPr bwMode="auto">
                  <a:xfrm>
                    <a:off x="3479" y="1316"/>
                    <a:ext cx="40" cy="3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15" y="21"/>
                      </a:cxn>
                      <a:cxn ang="0">
                        <a:pos x="18" y="25"/>
                      </a:cxn>
                      <a:cxn ang="0">
                        <a:pos x="25" y="29"/>
                      </a:cxn>
                      <a:cxn ang="0">
                        <a:pos x="32" y="36"/>
                      </a:cxn>
                      <a:cxn ang="0">
                        <a:pos x="32" y="39"/>
                      </a:cxn>
                      <a:cxn ang="0">
                        <a:pos x="40" y="39"/>
                      </a:cxn>
                      <a:cxn ang="0">
                        <a:pos x="36" y="32"/>
                      </a:cxn>
                      <a:cxn ang="0">
                        <a:pos x="32" y="25"/>
                      </a:cxn>
                      <a:cxn ang="0">
                        <a:pos x="25" y="18"/>
                      </a:cxn>
                      <a:cxn ang="0">
                        <a:pos x="18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40" h="39">
                        <a:moveTo>
                          <a:pt x="0" y="7"/>
                        </a:moveTo>
                        <a:lnTo>
                          <a:pt x="0" y="3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15" y="21"/>
                        </a:lnTo>
                        <a:lnTo>
                          <a:pt x="18" y="25"/>
                        </a:lnTo>
                        <a:lnTo>
                          <a:pt x="25" y="29"/>
                        </a:lnTo>
                        <a:lnTo>
                          <a:pt x="32" y="36"/>
                        </a:lnTo>
                        <a:lnTo>
                          <a:pt x="32" y="39"/>
                        </a:lnTo>
                        <a:lnTo>
                          <a:pt x="40" y="39"/>
                        </a:lnTo>
                        <a:lnTo>
                          <a:pt x="36" y="32"/>
                        </a:lnTo>
                        <a:lnTo>
                          <a:pt x="32" y="25"/>
                        </a:lnTo>
                        <a:lnTo>
                          <a:pt x="25" y="18"/>
                        </a:lnTo>
                        <a:lnTo>
                          <a:pt x="18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7" name="Freeform 116"/>
                  <p:cNvSpPr>
                    <a:spLocks/>
                  </p:cNvSpPr>
                  <p:nvPr/>
                </p:nvSpPr>
                <p:spPr bwMode="auto">
                  <a:xfrm>
                    <a:off x="3274" y="1129"/>
                    <a:ext cx="212" cy="19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5" y="25"/>
                      </a:cxn>
                      <a:cxn ang="0">
                        <a:pos x="40" y="36"/>
                      </a:cxn>
                      <a:cxn ang="0">
                        <a:pos x="65" y="61"/>
                      </a:cxn>
                      <a:cxn ang="0">
                        <a:pos x="79" y="72"/>
                      </a:cxn>
                      <a:cxn ang="0">
                        <a:pos x="104" y="97"/>
                      </a:cxn>
                      <a:cxn ang="0">
                        <a:pos x="119" y="108"/>
                      </a:cxn>
                      <a:cxn ang="0">
                        <a:pos x="169" y="158"/>
                      </a:cxn>
                      <a:cxn ang="0">
                        <a:pos x="184" y="169"/>
                      </a:cxn>
                      <a:cxn ang="0">
                        <a:pos x="194" y="183"/>
                      </a:cxn>
                      <a:cxn ang="0">
                        <a:pos x="205" y="194"/>
                      </a:cxn>
                      <a:cxn ang="0">
                        <a:pos x="212" y="187"/>
                      </a:cxn>
                      <a:cxn ang="0">
                        <a:pos x="198" y="176"/>
                      </a:cxn>
                      <a:cxn ang="0">
                        <a:pos x="187" y="165"/>
                      </a:cxn>
                      <a:cxn ang="0">
                        <a:pos x="176" y="151"/>
                      </a:cxn>
                      <a:cxn ang="0">
                        <a:pos x="162" y="140"/>
                      </a:cxn>
                      <a:cxn ang="0">
                        <a:pos x="148" y="129"/>
                      </a:cxn>
                      <a:cxn ang="0">
                        <a:pos x="137" y="115"/>
                      </a:cxn>
                      <a:cxn ang="0">
                        <a:pos x="122" y="104"/>
                      </a:cxn>
                      <a:cxn ang="0">
                        <a:pos x="112" y="90"/>
                      </a:cxn>
                      <a:cxn ang="0">
                        <a:pos x="97" y="79"/>
                      </a:cxn>
                      <a:cxn ang="0">
                        <a:pos x="83" y="68"/>
                      </a:cxn>
                      <a:cxn ang="0">
                        <a:pos x="72" y="54"/>
                      </a:cxn>
                      <a:cxn ang="0">
                        <a:pos x="58" y="43"/>
                      </a:cxn>
                      <a:cxn ang="0">
                        <a:pos x="43" y="32"/>
                      </a:cxn>
                      <a:cxn ang="0">
                        <a:pos x="32" y="21"/>
                      </a:cxn>
                      <a:cxn ang="0">
                        <a:pos x="18" y="10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12" h="194">
                        <a:moveTo>
                          <a:pt x="0" y="3"/>
                        </a:move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5" y="25"/>
                        </a:lnTo>
                        <a:lnTo>
                          <a:pt x="40" y="36"/>
                        </a:lnTo>
                        <a:lnTo>
                          <a:pt x="65" y="61"/>
                        </a:lnTo>
                        <a:lnTo>
                          <a:pt x="79" y="72"/>
                        </a:lnTo>
                        <a:lnTo>
                          <a:pt x="104" y="97"/>
                        </a:lnTo>
                        <a:lnTo>
                          <a:pt x="119" y="108"/>
                        </a:lnTo>
                        <a:lnTo>
                          <a:pt x="169" y="158"/>
                        </a:lnTo>
                        <a:lnTo>
                          <a:pt x="184" y="169"/>
                        </a:lnTo>
                        <a:lnTo>
                          <a:pt x="194" y="183"/>
                        </a:lnTo>
                        <a:lnTo>
                          <a:pt x="205" y="194"/>
                        </a:lnTo>
                        <a:lnTo>
                          <a:pt x="212" y="187"/>
                        </a:lnTo>
                        <a:lnTo>
                          <a:pt x="198" y="176"/>
                        </a:lnTo>
                        <a:lnTo>
                          <a:pt x="187" y="165"/>
                        </a:lnTo>
                        <a:lnTo>
                          <a:pt x="176" y="151"/>
                        </a:lnTo>
                        <a:lnTo>
                          <a:pt x="162" y="140"/>
                        </a:lnTo>
                        <a:lnTo>
                          <a:pt x="148" y="129"/>
                        </a:lnTo>
                        <a:lnTo>
                          <a:pt x="137" y="115"/>
                        </a:lnTo>
                        <a:lnTo>
                          <a:pt x="122" y="104"/>
                        </a:lnTo>
                        <a:lnTo>
                          <a:pt x="112" y="90"/>
                        </a:lnTo>
                        <a:lnTo>
                          <a:pt x="97" y="79"/>
                        </a:lnTo>
                        <a:lnTo>
                          <a:pt x="83" y="68"/>
                        </a:lnTo>
                        <a:lnTo>
                          <a:pt x="72" y="54"/>
                        </a:lnTo>
                        <a:lnTo>
                          <a:pt x="58" y="43"/>
                        </a:lnTo>
                        <a:lnTo>
                          <a:pt x="43" y="32"/>
                        </a:lnTo>
                        <a:lnTo>
                          <a:pt x="32" y="21"/>
                        </a:lnTo>
                        <a:lnTo>
                          <a:pt x="18" y="1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8" name="Freeform 117"/>
                  <p:cNvSpPr>
                    <a:spLocks/>
                  </p:cNvSpPr>
                  <p:nvPr/>
                </p:nvSpPr>
                <p:spPr bwMode="auto">
                  <a:xfrm>
                    <a:off x="3040" y="916"/>
                    <a:ext cx="238" cy="21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9" y="33"/>
                      </a:cxn>
                      <a:cxn ang="0">
                        <a:pos x="47" y="43"/>
                      </a:cxn>
                      <a:cxn ang="0">
                        <a:pos x="76" y="72"/>
                      </a:cxn>
                      <a:cxn ang="0">
                        <a:pos x="94" y="83"/>
                      </a:cxn>
                      <a:cxn ang="0">
                        <a:pos x="108" y="94"/>
                      </a:cxn>
                      <a:cxn ang="0">
                        <a:pos x="122" y="108"/>
                      </a:cxn>
                      <a:cxn ang="0">
                        <a:pos x="137" y="119"/>
                      </a:cxn>
                      <a:cxn ang="0">
                        <a:pos x="151" y="133"/>
                      </a:cxn>
                      <a:cxn ang="0">
                        <a:pos x="169" y="144"/>
                      </a:cxn>
                      <a:cxn ang="0">
                        <a:pos x="209" y="184"/>
                      </a:cxn>
                      <a:cxn ang="0">
                        <a:pos x="223" y="202"/>
                      </a:cxn>
                      <a:cxn ang="0">
                        <a:pos x="234" y="216"/>
                      </a:cxn>
                      <a:cxn ang="0">
                        <a:pos x="238" y="213"/>
                      </a:cxn>
                      <a:cxn ang="0">
                        <a:pos x="227" y="195"/>
                      </a:cxn>
                      <a:cxn ang="0">
                        <a:pos x="216" y="180"/>
                      </a:cxn>
                      <a:cxn ang="0">
                        <a:pos x="187" y="151"/>
                      </a:cxn>
                      <a:cxn ang="0">
                        <a:pos x="173" y="141"/>
                      </a:cxn>
                      <a:cxn ang="0">
                        <a:pos x="144" y="112"/>
                      </a:cxn>
                      <a:cxn ang="0">
                        <a:pos x="126" y="101"/>
                      </a:cxn>
                      <a:cxn ang="0">
                        <a:pos x="112" y="90"/>
                      </a:cxn>
                      <a:cxn ang="0">
                        <a:pos x="97" y="76"/>
                      </a:cxn>
                      <a:cxn ang="0">
                        <a:pos x="79" y="65"/>
                      </a:cxn>
                      <a:cxn ang="0">
                        <a:pos x="65" y="51"/>
                      </a:cxn>
                      <a:cxn ang="0">
                        <a:pos x="50" y="40"/>
                      </a:cxn>
                      <a:cxn ang="0">
                        <a:pos x="32" y="25"/>
                      </a:cxn>
                      <a:cxn ang="0">
                        <a:pos x="18" y="15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238" h="216">
                        <a:moveTo>
                          <a:pt x="0" y="4"/>
                        </a:moveTo>
                        <a:lnTo>
                          <a:pt x="29" y="33"/>
                        </a:lnTo>
                        <a:lnTo>
                          <a:pt x="47" y="43"/>
                        </a:lnTo>
                        <a:lnTo>
                          <a:pt x="76" y="72"/>
                        </a:lnTo>
                        <a:lnTo>
                          <a:pt x="94" y="83"/>
                        </a:lnTo>
                        <a:lnTo>
                          <a:pt x="108" y="94"/>
                        </a:lnTo>
                        <a:lnTo>
                          <a:pt x="122" y="108"/>
                        </a:lnTo>
                        <a:lnTo>
                          <a:pt x="137" y="119"/>
                        </a:lnTo>
                        <a:lnTo>
                          <a:pt x="151" y="133"/>
                        </a:lnTo>
                        <a:lnTo>
                          <a:pt x="169" y="144"/>
                        </a:lnTo>
                        <a:lnTo>
                          <a:pt x="209" y="184"/>
                        </a:lnTo>
                        <a:lnTo>
                          <a:pt x="223" y="202"/>
                        </a:lnTo>
                        <a:lnTo>
                          <a:pt x="234" y="216"/>
                        </a:lnTo>
                        <a:lnTo>
                          <a:pt x="238" y="213"/>
                        </a:lnTo>
                        <a:lnTo>
                          <a:pt x="227" y="195"/>
                        </a:lnTo>
                        <a:lnTo>
                          <a:pt x="216" y="180"/>
                        </a:lnTo>
                        <a:lnTo>
                          <a:pt x="187" y="151"/>
                        </a:lnTo>
                        <a:lnTo>
                          <a:pt x="173" y="141"/>
                        </a:lnTo>
                        <a:lnTo>
                          <a:pt x="144" y="112"/>
                        </a:lnTo>
                        <a:lnTo>
                          <a:pt x="126" y="101"/>
                        </a:lnTo>
                        <a:lnTo>
                          <a:pt x="112" y="90"/>
                        </a:lnTo>
                        <a:lnTo>
                          <a:pt x="97" y="76"/>
                        </a:lnTo>
                        <a:lnTo>
                          <a:pt x="79" y="65"/>
                        </a:lnTo>
                        <a:lnTo>
                          <a:pt x="65" y="51"/>
                        </a:lnTo>
                        <a:lnTo>
                          <a:pt x="50" y="40"/>
                        </a:lnTo>
                        <a:lnTo>
                          <a:pt x="32" y="25"/>
                        </a:lnTo>
                        <a:lnTo>
                          <a:pt x="18" y="15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29" name="Freeform 118"/>
                  <p:cNvSpPr>
                    <a:spLocks/>
                  </p:cNvSpPr>
                  <p:nvPr/>
                </p:nvSpPr>
                <p:spPr bwMode="auto">
                  <a:xfrm>
                    <a:off x="2982" y="877"/>
                    <a:ext cx="62" cy="43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8" y="7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6" y="25"/>
                      </a:cxn>
                      <a:cxn ang="0">
                        <a:pos x="44" y="32"/>
                      </a:cxn>
                      <a:cxn ang="0">
                        <a:pos x="51" y="36"/>
                      </a:cxn>
                      <a:cxn ang="0">
                        <a:pos x="58" y="43"/>
                      </a:cxn>
                      <a:cxn ang="0">
                        <a:pos x="62" y="39"/>
                      </a:cxn>
                      <a:cxn ang="0">
                        <a:pos x="54" y="32"/>
                      </a:cxn>
                      <a:cxn ang="0">
                        <a:pos x="51" y="25"/>
                      </a:cxn>
                      <a:cxn ang="0">
                        <a:pos x="40" y="21"/>
                      </a:cxn>
                      <a:cxn ang="0">
                        <a:pos x="33" y="14"/>
                      </a:cxn>
                      <a:cxn ang="0">
                        <a:pos x="26" y="11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62" h="43">
                        <a:moveTo>
                          <a:pt x="0" y="3"/>
                        </a:moveTo>
                        <a:lnTo>
                          <a:pt x="8" y="7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6" y="25"/>
                        </a:lnTo>
                        <a:lnTo>
                          <a:pt x="44" y="32"/>
                        </a:lnTo>
                        <a:lnTo>
                          <a:pt x="51" y="36"/>
                        </a:lnTo>
                        <a:lnTo>
                          <a:pt x="58" y="43"/>
                        </a:lnTo>
                        <a:lnTo>
                          <a:pt x="62" y="39"/>
                        </a:lnTo>
                        <a:lnTo>
                          <a:pt x="54" y="32"/>
                        </a:lnTo>
                        <a:lnTo>
                          <a:pt x="51" y="25"/>
                        </a:lnTo>
                        <a:lnTo>
                          <a:pt x="40" y="21"/>
                        </a:lnTo>
                        <a:lnTo>
                          <a:pt x="33" y="14"/>
                        </a:lnTo>
                        <a:lnTo>
                          <a:pt x="26" y="11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0" name="Freeform 119"/>
                  <p:cNvSpPr>
                    <a:spLocks/>
                  </p:cNvSpPr>
                  <p:nvPr/>
                </p:nvSpPr>
                <p:spPr bwMode="auto">
                  <a:xfrm>
                    <a:off x="2853" y="762"/>
                    <a:ext cx="137" cy="118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7"/>
                      </a:cxn>
                      <a:cxn ang="0">
                        <a:pos x="18" y="10"/>
                      </a:cxn>
                      <a:cxn ang="0">
                        <a:pos x="29" y="18"/>
                      </a:cxn>
                      <a:cxn ang="0">
                        <a:pos x="36" y="21"/>
                      </a:cxn>
                      <a:cxn ang="0">
                        <a:pos x="72" y="57"/>
                      </a:cxn>
                      <a:cxn ang="0">
                        <a:pos x="79" y="68"/>
                      </a:cxn>
                      <a:cxn ang="0">
                        <a:pos x="129" y="118"/>
                      </a:cxn>
                      <a:cxn ang="0">
                        <a:pos x="137" y="115"/>
                      </a:cxn>
                      <a:cxn ang="0">
                        <a:pos x="126" y="108"/>
                      </a:cxn>
                      <a:cxn ang="0">
                        <a:pos x="104" y="86"/>
                      </a:cxn>
                      <a:cxn ang="0">
                        <a:pos x="101" y="79"/>
                      </a:cxn>
                      <a:cxn ang="0">
                        <a:pos x="90" y="72"/>
                      </a:cxn>
                      <a:cxn ang="0">
                        <a:pos x="83" y="61"/>
                      </a:cxn>
                      <a:cxn ang="0">
                        <a:pos x="79" y="54"/>
                      </a:cxn>
                      <a:cxn ang="0">
                        <a:pos x="72" y="46"/>
                      </a:cxn>
                      <a:cxn ang="0">
                        <a:pos x="61" y="39"/>
                      </a:cxn>
                      <a:cxn ang="0">
                        <a:pos x="54" y="32"/>
                      </a:cxn>
                      <a:cxn ang="0">
                        <a:pos x="47" y="21"/>
                      </a:cxn>
                      <a:cxn ang="0">
                        <a:pos x="40" y="18"/>
                      </a:cxn>
                      <a:cxn ang="0">
                        <a:pos x="32" y="10"/>
                      </a:cxn>
                      <a:cxn ang="0">
                        <a:pos x="22" y="3"/>
                      </a:cxn>
                      <a:cxn ang="0">
                        <a:pos x="14" y="0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0" y="3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37" h="118">
                        <a:moveTo>
                          <a:pt x="11" y="0"/>
                        </a:moveTo>
                        <a:lnTo>
                          <a:pt x="11" y="7"/>
                        </a:lnTo>
                        <a:lnTo>
                          <a:pt x="18" y="10"/>
                        </a:lnTo>
                        <a:lnTo>
                          <a:pt x="29" y="18"/>
                        </a:lnTo>
                        <a:lnTo>
                          <a:pt x="36" y="21"/>
                        </a:lnTo>
                        <a:lnTo>
                          <a:pt x="72" y="57"/>
                        </a:lnTo>
                        <a:lnTo>
                          <a:pt x="79" y="68"/>
                        </a:lnTo>
                        <a:lnTo>
                          <a:pt x="129" y="118"/>
                        </a:lnTo>
                        <a:lnTo>
                          <a:pt x="137" y="115"/>
                        </a:lnTo>
                        <a:lnTo>
                          <a:pt x="126" y="108"/>
                        </a:lnTo>
                        <a:lnTo>
                          <a:pt x="104" y="86"/>
                        </a:lnTo>
                        <a:lnTo>
                          <a:pt x="101" y="79"/>
                        </a:lnTo>
                        <a:lnTo>
                          <a:pt x="90" y="72"/>
                        </a:lnTo>
                        <a:lnTo>
                          <a:pt x="83" y="61"/>
                        </a:lnTo>
                        <a:lnTo>
                          <a:pt x="79" y="54"/>
                        </a:lnTo>
                        <a:lnTo>
                          <a:pt x="72" y="46"/>
                        </a:lnTo>
                        <a:lnTo>
                          <a:pt x="61" y="39"/>
                        </a:lnTo>
                        <a:lnTo>
                          <a:pt x="54" y="32"/>
                        </a:lnTo>
                        <a:lnTo>
                          <a:pt x="47" y="21"/>
                        </a:lnTo>
                        <a:lnTo>
                          <a:pt x="40" y="18"/>
                        </a:lnTo>
                        <a:lnTo>
                          <a:pt x="32" y="10"/>
                        </a:lnTo>
                        <a:lnTo>
                          <a:pt x="22" y="3"/>
                        </a:lnTo>
                        <a:lnTo>
                          <a:pt x="14" y="0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0" y="3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1" name="Freeform 120"/>
                  <p:cNvSpPr>
                    <a:spLocks/>
                  </p:cNvSpPr>
                  <p:nvPr/>
                </p:nvSpPr>
                <p:spPr bwMode="auto">
                  <a:xfrm>
                    <a:off x="2864" y="747"/>
                    <a:ext cx="162" cy="22"/>
                  </a:xfrm>
                  <a:custGeom>
                    <a:avLst/>
                    <a:gdLst/>
                    <a:ahLst/>
                    <a:cxnLst>
                      <a:cxn ang="0">
                        <a:pos x="162" y="0"/>
                      </a:cxn>
                      <a:cxn ang="0">
                        <a:pos x="151" y="4"/>
                      </a:cxn>
                      <a:cxn ang="0">
                        <a:pos x="133" y="4"/>
                      </a:cxn>
                      <a:cxn ang="0">
                        <a:pos x="122" y="7"/>
                      </a:cxn>
                      <a:cxn ang="0">
                        <a:pos x="72" y="7"/>
                      </a:cxn>
                      <a:cxn ang="0">
                        <a:pos x="61" y="11"/>
                      </a:cxn>
                      <a:cxn ang="0">
                        <a:pos x="21" y="11"/>
                      </a:cxn>
                      <a:cxn ang="0">
                        <a:pos x="11" y="15"/>
                      </a:cxn>
                      <a:cxn ang="0">
                        <a:pos x="0" y="15"/>
                      </a:cxn>
                      <a:cxn ang="0">
                        <a:pos x="0" y="22"/>
                      </a:cxn>
                      <a:cxn ang="0">
                        <a:pos x="11" y="18"/>
                      </a:cxn>
                      <a:cxn ang="0">
                        <a:pos x="39" y="18"/>
                      </a:cxn>
                      <a:cxn ang="0">
                        <a:pos x="50" y="15"/>
                      </a:cxn>
                      <a:cxn ang="0">
                        <a:pos x="122" y="15"/>
                      </a:cxn>
                      <a:cxn ang="0">
                        <a:pos x="133" y="11"/>
                      </a:cxn>
                      <a:cxn ang="0">
                        <a:pos x="151" y="11"/>
                      </a:cxn>
                      <a:cxn ang="0">
                        <a:pos x="162" y="7"/>
                      </a:cxn>
                      <a:cxn ang="0">
                        <a:pos x="162" y="0"/>
                      </a:cxn>
                    </a:cxnLst>
                    <a:rect l="0" t="0" r="r" b="b"/>
                    <a:pathLst>
                      <a:path w="162" h="22">
                        <a:moveTo>
                          <a:pt x="162" y="0"/>
                        </a:moveTo>
                        <a:lnTo>
                          <a:pt x="151" y="4"/>
                        </a:lnTo>
                        <a:lnTo>
                          <a:pt x="133" y="4"/>
                        </a:lnTo>
                        <a:lnTo>
                          <a:pt x="122" y="7"/>
                        </a:lnTo>
                        <a:lnTo>
                          <a:pt x="72" y="7"/>
                        </a:lnTo>
                        <a:lnTo>
                          <a:pt x="61" y="11"/>
                        </a:lnTo>
                        <a:lnTo>
                          <a:pt x="21" y="11"/>
                        </a:lnTo>
                        <a:lnTo>
                          <a:pt x="11" y="15"/>
                        </a:lnTo>
                        <a:lnTo>
                          <a:pt x="0" y="15"/>
                        </a:lnTo>
                        <a:lnTo>
                          <a:pt x="0" y="22"/>
                        </a:lnTo>
                        <a:lnTo>
                          <a:pt x="11" y="18"/>
                        </a:lnTo>
                        <a:lnTo>
                          <a:pt x="39" y="18"/>
                        </a:lnTo>
                        <a:lnTo>
                          <a:pt x="50" y="15"/>
                        </a:lnTo>
                        <a:lnTo>
                          <a:pt x="122" y="15"/>
                        </a:lnTo>
                        <a:lnTo>
                          <a:pt x="133" y="11"/>
                        </a:lnTo>
                        <a:lnTo>
                          <a:pt x="151" y="11"/>
                        </a:lnTo>
                        <a:lnTo>
                          <a:pt x="162" y="7"/>
                        </a:lnTo>
                        <a:lnTo>
                          <a:pt x="1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2" name="Freeform 121"/>
                  <p:cNvSpPr>
                    <a:spLocks/>
                  </p:cNvSpPr>
                  <p:nvPr/>
                </p:nvSpPr>
                <p:spPr bwMode="auto">
                  <a:xfrm>
                    <a:off x="3026" y="740"/>
                    <a:ext cx="108" cy="14"/>
                  </a:xfrm>
                  <a:custGeom>
                    <a:avLst/>
                    <a:gdLst/>
                    <a:ahLst/>
                    <a:cxnLst>
                      <a:cxn ang="0">
                        <a:pos x="108" y="0"/>
                      </a:cxn>
                      <a:cxn ang="0">
                        <a:pos x="93" y="0"/>
                      </a:cxn>
                      <a:cxn ang="0">
                        <a:pos x="90" y="4"/>
                      </a:cxn>
                      <a:cxn ang="0">
                        <a:pos x="46" y="4"/>
                      </a:cxn>
                      <a:cxn ang="0">
                        <a:pos x="39" y="7"/>
                      </a:cxn>
                      <a:cxn ang="0">
                        <a:pos x="0" y="7"/>
                      </a:cxn>
                      <a:cxn ang="0">
                        <a:pos x="0" y="14"/>
                      </a:cxn>
                      <a:cxn ang="0">
                        <a:pos x="54" y="14"/>
                      </a:cxn>
                      <a:cxn ang="0">
                        <a:pos x="61" y="11"/>
                      </a:cxn>
                      <a:cxn ang="0">
                        <a:pos x="108" y="11"/>
                      </a:cxn>
                      <a:cxn ang="0">
                        <a:pos x="108" y="0"/>
                      </a:cxn>
                    </a:cxnLst>
                    <a:rect l="0" t="0" r="r" b="b"/>
                    <a:pathLst>
                      <a:path w="108" h="14">
                        <a:moveTo>
                          <a:pt x="108" y="0"/>
                        </a:moveTo>
                        <a:lnTo>
                          <a:pt x="93" y="0"/>
                        </a:lnTo>
                        <a:lnTo>
                          <a:pt x="90" y="4"/>
                        </a:lnTo>
                        <a:lnTo>
                          <a:pt x="46" y="4"/>
                        </a:lnTo>
                        <a:lnTo>
                          <a:pt x="39" y="7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54" y="14"/>
                        </a:lnTo>
                        <a:lnTo>
                          <a:pt x="61" y="11"/>
                        </a:lnTo>
                        <a:lnTo>
                          <a:pt x="108" y="11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3" name="Freeform 122"/>
                  <p:cNvSpPr>
                    <a:spLocks/>
                  </p:cNvSpPr>
                  <p:nvPr/>
                </p:nvSpPr>
                <p:spPr bwMode="auto">
                  <a:xfrm>
                    <a:off x="3134" y="708"/>
                    <a:ext cx="431" cy="43"/>
                  </a:xfrm>
                  <a:custGeom>
                    <a:avLst/>
                    <a:gdLst/>
                    <a:ahLst/>
                    <a:cxnLst>
                      <a:cxn ang="0">
                        <a:pos x="431" y="0"/>
                      </a:cxn>
                      <a:cxn ang="0">
                        <a:pos x="392" y="0"/>
                      </a:cxn>
                      <a:cxn ang="0">
                        <a:pos x="377" y="3"/>
                      </a:cxn>
                      <a:cxn ang="0">
                        <a:pos x="352" y="3"/>
                      </a:cxn>
                      <a:cxn ang="0">
                        <a:pos x="338" y="7"/>
                      </a:cxn>
                      <a:cxn ang="0">
                        <a:pos x="313" y="7"/>
                      </a:cxn>
                      <a:cxn ang="0">
                        <a:pos x="298" y="10"/>
                      </a:cxn>
                      <a:cxn ang="0">
                        <a:pos x="273" y="10"/>
                      </a:cxn>
                      <a:cxn ang="0">
                        <a:pos x="259" y="14"/>
                      </a:cxn>
                      <a:cxn ang="0">
                        <a:pos x="230" y="14"/>
                      </a:cxn>
                      <a:cxn ang="0">
                        <a:pos x="216" y="18"/>
                      </a:cxn>
                      <a:cxn ang="0">
                        <a:pos x="190" y="18"/>
                      </a:cxn>
                      <a:cxn ang="0">
                        <a:pos x="176" y="21"/>
                      </a:cxn>
                      <a:cxn ang="0">
                        <a:pos x="151" y="21"/>
                      </a:cxn>
                      <a:cxn ang="0">
                        <a:pos x="136" y="25"/>
                      </a:cxn>
                      <a:cxn ang="0">
                        <a:pos x="108" y="25"/>
                      </a:cxn>
                      <a:cxn ang="0">
                        <a:pos x="93" y="28"/>
                      </a:cxn>
                      <a:cxn ang="0">
                        <a:pos x="68" y="28"/>
                      </a:cxn>
                      <a:cxn ang="0">
                        <a:pos x="54" y="32"/>
                      </a:cxn>
                      <a:cxn ang="0">
                        <a:pos x="0" y="32"/>
                      </a:cxn>
                      <a:cxn ang="0">
                        <a:pos x="0" y="43"/>
                      </a:cxn>
                      <a:cxn ang="0">
                        <a:pos x="14" y="39"/>
                      </a:cxn>
                      <a:cxn ang="0">
                        <a:pos x="39" y="39"/>
                      </a:cxn>
                      <a:cxn ang="0">
                        <a:pos x="54" y="36"/>
                      </a:cxn>
                      <a:cxn ang="0">
                        <a:pos x="79" y="36"/>
                      </a:cxn>
                      <a:cxn ang="0">
                        <a:pos x="93" y="32"/>
                      </a:cxn>
                      <a:cxn ang="0">
                        <a:pos x="136" y="32"/>
                      </a:cxn>
                      <a:cxn ang="0">
                        <a:pos x="151" y="28"/>
                      </a:cxn>
                      <a:cxn ang="0">
                        <a:pos x="176" y="28"/>
                      </a:cxn>
                      <a:cxn ang="0">
                        <a:pos x="190" y="25"/>
                      </a:cxn>
                      <a:cxn ang="0">
                        <a:pos x="216" y="25"/>
                      </a:cxn>
                      <a:cxn ang="0">
                        <a:pos x="230" y="21"/>
                      </a:cxn>
                      <a:cxn ang="0">
                        <a:pos x="244" y="21"/>
                      </a:cxn>
                      <a:cxn ang="0">
                        <a:pos x="259" y="18"/>
                      </a:cxn>
                      <a:cxn ang="0">
                        <a:pos x="288" y="18"/>
                      </a:cxn>
                      <a:cxn ang="0">
                        <a:pos x="298" y="14"/>
                      </a:cxn>
                      <a:cxn ang="0">
                        <a:pos x="338" y="14"/>
                      </a:cxn>
                      <a:cxn ang="0">
                        <a:pos x="352" y="10"/>
                      </a:cxn>
                      <a:cxn ang="0">
                        <a:pos x="392" y="10"/>
                      </a:cxn>
                      <a:cxn ang="0">
                        <a:pos x="403" y="7"/>
                      </a:cxn>
                      <a:cxn ang="0">
                        <a:pos x="431" y="7"/>
                      </a:cxn>
                      <a:cxn ang="0">
                        <a:pos x="431" y="0"/>
                      </a:cxn>
                    </a:cxnLst>
                    <a:rect l="0" t="0" r="r" b="b"/>
                    <a:pathLst>
                      <a:path w="431" h="43">
                        <a:moveTo>
                          <a:pt x="431" y="0"/>
                        </a:moveTo>
                        <a:lnTo>
                          <a:pt x="392" y="0"/>
                        </a:lnTo>
                        <a:lnTo>
                          <a:pt x="377" y="3"/>
                        </a:lnTo>
                        <a:lnTo>
                          <a:pt x="352" y="3"/>
                        </a:lnTo>
                        <a:lnTo>
                          <a:pt x="338" y="7"/>
                        </a:lnTo>
                        <a:lnTo>
                          <a:pt x="313" y="7"/>
                        </a:lnTo>
                        <a:lnTo>
                          <a:pt x="298" y="10"/>
                        </a:lnTo>
                        <a:lnTo>
                          <a:pt x="273" y="10"/>
                        </a:lnTo>
                        <a:lnTo>
                          <a:pt x="259" y="14"/>
                        </a:lnTo>
                        <a:lnTo>
                          <a:pt x="230" y="14"/>
                        </a:lnTo>
                        <a:lnTo>
                          <a:pt x="216" y="18"/>
                        </a:lnTo>
                        <a:lnTo>
                          <a:pt x="190" y="18"/>
                        </a:lnTo>
                        <a:lnTo>
                          <a:pt x="176" y="21"/>
                        </a:lnTo>
                        <a:lnTo>
                          <a:pt x="151" y="21"/>
                        </a:lnTo>
                        <a:lnTo>
                          <a:pt x="136" y="25"/>
                        </a:lnTo>
                        <a:lnTo>
                          <a:pt x="108" y="25"/>
                        </a:lnTo>
                        <a:lnTo>
                          <a:pt x="93" y="28"/>
                        </a:lnTo>
                        <a:lnTo>
                          <a:pt x="68" y="28"/>
                        </a:lnTo>
                        <a:lnTo>
                          <a:pt x="54" y="32"/>
                        </a:lnTo>
                        <a:lnTo>
                          <a:pt x="0" y="32"/>
                        </a:lnTo>
                        <a:lnTo>
                          <a:pt x="0" y="43"/>
                        </a:lnTo>
                        <a:lnTo>
                          <a:pt x="14" y="39"/>
                        </a:lnTo>
                        <a:lnTo>
                          <a:pt x="39" y="39"/>
                        </a:lnTo>
                        <a:lnTo>
                          <a:pt x="54" y="36"/>
                        </a:lnTo>
                        <a:lnTo>
                          <a:pt x="79" y="36"/>
                        </a:lnTo>
                        <a:lnTo>
                          <a:pt x="93" y="32"/>
                        </a:lnTo>
                        <a:lnTo>
                          <a:pt x="136" y="32"/>
                        </a:lnTo>
                        <a:lnTo>
                          <a:pt x="151" y="28"/>
                        </a:lnTo>
                        <a:lnTo>
                          <a:pt x="176" y="28"/>
                        </a:lnTo>
                        <a:lnTo>
                          <a:pt x="190" y="25"/>
                        </a:lnTo>
                        <a:lnTo>
                          <a:pt x="216" y="25"/>
                        </a:lnTo>
                        <a:lnTo>
                          <a:pt x="230" y="21"/>
                        </a:lnTo>
                        <a:lnTo>
                          <a:pt x="244" y="21"/>
                        </a:lnTo>
                        <a:lnTo>
                          <a:pt x="259" y="18"/>
                        </a:lnTo>
                        <a:lnTo>
                          <a:pt x="288" y="18"/>
                        </a:lnTo>
                        <a:lnTo>
                          <a:pt x="298" y="14"/>
                        </a:lnTo>
                        <a:lnTo>
                          <a:pt x="338" y="14"/>
                        </a:lnTo>
                        <a:lnTo>
                          <a:pt x="352" y="10"/>
                        </a:lnTo>
                        <a:lnTo>
                          <a:pt x="392" y="10"/>
                        </a:lnTo>
                        <a:lnTo>
                          <a:pt x="403" y="7"/>
                        </a:lnTo>
                        <a:lnTo>
                          <a:pt x="431" y="7"/>
                        </a:lnTo>
                        <a:lnTo>
                          <a:pt x="43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4" name="Freeform 123"/>
                  <p:cNvSpPr>
                    <a:spLocks/>
                  </p:cNvSpPr>
                  <p:nvPr/>
                </p:nvSpPr>
                <p:spPr bwMode="auto">
                  <a:xfrm>
                    <a:off x="3565" y="700"/>
                    <a:ext cx="51" cy="15"/>
                  </a:xfrm>
                  <a:custGeom>
                    <a:avLst/>
                    <a:gdLst/>
                    <a:ahLst/>
                    <a:cxnLst>
                      <a:cxn ang="0">
                        <a:pos x="44" y="15"/>
                      </a:cxn>
                      <a:cxn ang="0">
                        <a:pos x="47" y="8"/>
                      </a:cxn>
                      <a:cxn ang="0">
                        <a:pos x="40" y="0"/>
                      </a:cxn>
                      <a:cxn ang="0">
                        <a:pos x="22" y="0"/>
                      </a:cxn>
                      <a:cxn ang="0">
                        <a:pos x="15" y="4"/>
                      </a:cxn>
                      <a:cxn ang="0">
                        <a:pos x="4" y="4"/>
                      </a:cxn>
                      <a:cxn ang="0">
                        <a:pos x="0" y="8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11" y="11"/>
                      </a:cxn>
                      <a:cxn ang="0">
                        <a:pos x="18" y="11"/>
                      </a:cxn>
                      <a:cxn ang="0">
                        <a:pos x="22" y="8"/>
                      </a:cxn>
                      <a:cxn ang="0">
                        <a:pos x="36" y="8"/>
                      </a:cxn>
                      <a:cxn ang="0">
                        <a:pos x="44" y="11"/>
                      </a:cxn>
                      <a:cxn ang="0">
                        <a:pos x="44" y="8"/>
                      </a:cxn>
                      <a:cxn ang="0">
                        <a:pos x="44" y="15"/>
                      </a:cxn>
                      <a:cxn ang="0">
                        <a:pos x="51" y="11"/>
                      </a:cxn>
                      <a:cxn ang="0">
                        <a:pos x="47" y="8"/>
                      </a:cxn>
                      <a:cxn ang="0">
                        <a:pos x="44" y="15"/>
                      </a:cxn>
                    </a:cxnLst>
                    <a:rect l="0" t="0" r="r" b="b"/>
                    <a:pathLst>
                      <a:path w="51" h="15">
                        <a:moveTo>
                          <a:pt x="44" y="15"/>
                        </a:moveTo>
                        <a:lnTo>
                          <a:pt x="47" y="8"/>
                        </a:lnTo>
                        <a:lnTo>
                          <a:pt x="40" y="0"/>
                        </a:lnTo>
                        <a:lnTo>
                          <a:pt x="22" y="0"/>
                        </a:lnTo>
                        <a:lnTo>
                          <a:pt x="15" y="4"/>
                        </a:ln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11" y="11"/>
                        </a:lnTo>
                        <a:lnTo>
                          <a:pt x="18" y="11"/>
                        </a:lnTo>
                        <a:lnTo>
                          <a:pt x="22" y="8"/>
                        </a:lnTo>
                        <a:lnTo>
                          <a:pt x="36" y="8"/>
                        </a:lnTo>
                        <a:lnTo>
                          <a:pt x="44" y="11"/>
                        </a:lnTo>
                        <a:lnTo>
                          <a:pt x="44" y="8"/>
                        </a:lnTo>
                        <a:lnTo>
                          <a:pt x="44" y="15"/>
                        </a:lnTo>
                        <a:lnTo>
                          <a:pt x="51" y="11"/>
                        </a:lnTo>
                        <a:lnTo>
                          <a:pt x="47" y="8"/>
                        </a:lnTo>
                        <a:lnTo>
                          <a:pt x="44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5" name="Freeform 124"/>
                  <p:cNvSpPr>
                    <a:spLocks/>
                  </p:cNvSpPr>
                  <p:nvPr/>
                </p:nvSpPr>
                <p:spPr bwMode="auto">
                  <a:xfrm>
                    <a:off x="2184" y="772"/>
                    <a:ext cx="1310" cy="612"/>
                  </a:xfrm>
                  <a:custGeom>
                    <a:avLst/>
                    <a:gdLst/>
                    <a:ahLst/>
                    <a:cxnLst>
                      <a:cxn ang="0">
                        <a:pos x="780" y="108"/>
                      </a:cxn>
                      <a:cxn ang="0">
                        <a:pos x="820" y="137"/>
                      </a:cxn>
                      <a:cxn ang="0">
                        <a:pos x="870" y="177"/>
                      </a:cxn>
                      <a:cxn ang="0">
                        <a:pos x="932" y="231"/>
                      </a:cxn>
                      <a:cxn ang="0">
                        <a:pos x="971" y="256"/>
                      </a:cxn>
                      <a:cxn ang="0">
                        <a:pos x="1029" y="313"/>
                      </a:cxn>
                      <a:cxn ang="0">
                        <a:pos x="1112" y="389"/>
                      </a:cxn>
                      <a:cxn ang="0">
                        <a:pos x="1169" y="447"/>
                      </a:cxn>
                      <a:cxn ang="0">
                        <a:pos x="1198" y="468"/>
                      </a:cxn>
                      <a:cxn ang="0">
                        <a:pos x="1220" y="490"/>
                      </a:cxn>
                      <a:cxn ang="0">
                        <a:pos x="1248" y="519"/>
                      </a:cxn>
                      <a:cxn ang="0">
                        <a:pos x="1306" y="587"/>
                      </a:cxn>
                      <a:cxn ang="0">
                        <a:pos x="1252" y="580"/>
                      </a:cxn>
                      <a:cxn ang="0">
                        <a:pos x="1205" y="533"/>
                      </a:cxn>
                      <a:cxn ang="0">
                        <a:pos x="1158" y="486"/>
                      </a:cxn>
                      <a:cxn ang="0">
                        <a:pos x="1014" y="349"/>
                      </a:cxn>
                      <a:cxn ang="0">
                        <a:pos x="968" y="313"/>
                      </a:cxn>
                      <a:cxn ang="0">
                        <a:pos x="917" y="274"/>
                      </a:cxn>
                      <a:cxn ang="0">
                        <a:pos x="856" y="220"/>
                      </a:cxn>
                      <a:cxn ang="0">
                        <a:pos x="809" y="180"/>
                      </a:cxn>
                      <a:cxn ang="0">
                        <a:pos x="762" y="134"/>
                      </a:cxn>
                      <a:cxn ang="0">
                        <a:pos x="734" y="112"/>
                      </a:cxn>
                      <a:cxn ang="0">
                        <a:pos x="705" y="94"/>
                      </a:cxn>
                      <a:cxn ang="0">
                        <a:pos x="680" y="72"/>
                      </a:cxn>
                      <a:cxn ang="0">
                        <a:pos x="655" y="47"/>
                      </a:cxn>
                      <a:cxn ang="0">
                        <a:pos x="637" y="26"/>
                      </a:cxn>
                      <a:cxn ang="0">
                        <a:pos x="626" y="33"/>
                      </a:cxn>
                      <a:cxn ang="0">
                        <a:pos x="629" y="54"/>
                      </a:cxn>
                      <a:cxn ang="0">
                        <a:pos x="593" y="83"/>
                      </a:cxn>
                      <a:cxn ang="0">
                        <a:pos x="550" y="119"/>
                      </a:cxn>
                      <a:cxn ang="0">
                        <a:pos x="493" y="173"/>
                      </a:cxn>
                      <a:cxn ang="0">
                        <a:pos x="431" y="223"/>
                      </a:cxn>
                      <a:cxn ang="0">
                        <a:pos x="363" y="285"/>
                      </a:cxn>
                      <a:cxn ang="0">
                        <a:pos x="345" y="299"/>
                      </a:cxn>
                      <a:cxn ang="0">
                        <a:pos x="323" y="317"/>
                      </a:cxn>
                      <a:cxn ang="0">
                        <a:pos x="295" y="339"/>
                      </a:cxn>
                      <a:cxn ang="0">
                        <a:pos x="269" y="364"/>
                      </a:cxn>
                      <a:cxn ang="0">
                        <a:pos x="129" y="497"/>
                      </a:cxn>
                      <a:cxn ang="0">
                        <a:pos x="79" y="533"/>
                      </a:cxn>
                      <a:cxn ang="0">
                        <a:pos x="64" y="551"/>
                      </a:cxn>
                      <a:cxn ang="0">
                        <a:pos x="50" y="558"/>
                      </a:cxn>
                      <a:cxn ang="0">
                        <a:pos x="10" y="598"/>
                      </a:cxn>
                      <a:cxn ang="0">
                        <a:pos x="28" y="562"/>
                      </a:cxn>
                      <a:cxn ang="0">
                        <a:pos x="46" y="540"/>
                      </a:cxn>
                      <a:cxn ang="0">
                        <a:pos x="90" y="497"/>
                      </a:cxn>
                      <a:cxn ang="0">
                        <a:pos x="115" y="472"/>
                      </a:cxn>
                      <a:cxn ang="0">
                        <a:pos x="151" y="447"/>
                      </a:cxn>
                      <a:cxn ang="0">
                        <a:pos x="194" y="407"/>
                      </a:cxn>
                      <a:cxn ang="0">
                        <a:pos x="284" y="324"/>
                      </a:cxn>
                      <a:cxn ang="0">
                        <a:pos x="320" y="288"/>
                      </a:cxn>
                      <a:cxn ang="0">
                        <a:pos x="359" y="252"/>
                      </a:cxn>
                      <a:cxn ang="0">
                        <a:pos x="403" y="216"/>
                      </a:cxn>
                      <a:cxn ang="0">
                        <a:pos x="478" y="144"/>
                      </a:cxn>
                      <a:cxn ang="0">
                        <a:pos x="514" y="112"/>
                      </a:cxn>
                      <a:cxn ang="0">
                        <a:pos x="539" y="90"/>
                      </a:cxn>
                      <a:cxn ang="0">
                        <a:pos x="565" y="65"/>
                      </a:cxn>
                      <a:cxn ang="0">
                        <a:pos x="593" y="44"/>
                      </a:cxn>
                      <a:cxn ang="0">
                        <a:pos x="619" y="18"/>
                      </a:cxn>
                      <a:cxn ang="0">
                        <a:pos x="647" y="0"/>
                      </a:cxn>
                      <a:cxn ang="0">
                        <a:pos x="687" y="15"/>
                      </a:cxn>
                      <a:cxn ang="0">
                        <a:pos x="727" y="54"/>
                      </a:cxn>
                    </a:cxnLst>
                    <a:rect l="0" t="0" r="r" b="b"/>
                    <a:pathLst>
                      <a:path w="1310" h="612">
                        <a:moveTo>
                          <a:pt x="737" y="62"/>
                        </a:moveTo>
                        <a:lnTo>
                          <a:pt x="748" y="76"/>
                        </a:lnTo>
                        <a:lnTo>
                          <a:pt x="780" y="108"/>
                        </a:lnTo>
                        <a:lnTo>
                          <a:pt x="795" y="119"/>
                        </a:lnTo>
                        <a:lnTo>
                          <a:pt x="809" y="126"/>
                        </a:lnTo>
                        <a:lnTo>
                          <a:pt x="820" y="137"/>
                        </a:lnTo>
                        <a:lnTo>
                          <a:pt x="834" y="148"/>
                        </a:lnTo>
                        <a:lnTo>
                          <a:pt x="849" y="155"/>
                        </a:lnTo>
                        <a:lnTo>
                          <a:pt x="870" y="177"/>
                        </a:lnTo>
                        <a:lnTo>
                          <a:pt x="885" y="187"/>
                        </a:lnTo>
                        <a:lnTo>
                          <a:pt x="899" y="198"/>
                        </a:lnTo>
                        <a:lnTo>
                          <a:pt x="932" y="231"/>
                        </a:lnTo>
                        <a:lnTo>
                          <a:pt x="946" y="241"/>
                        </a:lnTo>
                        <a:lnTo>
                          <a:pt x="960" y="249"/>
                        </a:lnTo>
                        <a:lnTo>
                          <a:pt x="971" y="256"/>
                        </a:lnTo>
                        <a:lnTo>
                          <a:pt x="986" y="267"/>
                        </a:lnTo>
                        <a:lnTo>
                          <a:pt x="1018" y="299"/>
                        </a:lnTo>
                        <a:lnTo>
                          <a:pt x="1029" y="313"/>
                        </a:lnTo>
                        <a:lnTo>
                          <a:pt x="1086" y="371"/>
                        </a:lnTo>
                        <a:lnTo>
                          <a:pt x="1101" y="382"/>
                        </a:lnTo>
                        <a:lnTo>
                          <a:pt x="1112" y="389"/>
                        </a:lnTo>
                        <a:lnTo>
                          <a:pt x="1126" y="400"/>
                        </a:lnTo>
                        <a:lnTo>
                          <a:pt x="1162" y="436"/>
                        </a:lnTo>
                        <a:lnTo>
                          <a:pt x="1169" y="447"/>
                        </a:lnTo>
                        <a:lnTo>
                          <a:pt x="1180" y="454"/>
                        </a:lnTo>
                        <a:lnTo>
                          <a:pt x="1187" y="465"/>
                        </a:lnTo>
                        <a:lnTo>
                          <a:pt x="1198" y="468"/>
                        </a:lnTo>
                        <a:lnTo>
                          <a:pt x="1205" y="479"/>
                        </a:lnTo>
                        <a:lnTo>
                          <a:pt x="1212" y="486"/>
                        </a:lnTo>
                        <a:lnTo>
                          <a:pt x="1220" y="490"/>
                        </a:lnTo>
                        <a:lnTo>
                          <a:pt x="1227" y="501"/>
                        </a:lnTo>
                        <a:lnTo>
                          <a:pt x="1238" y="511"/>
                        </a:lnTo>
                        <a:lnTo>
                          <a:pt x="1248" y="519"/>
                        </a:lnTo>
                        <a:lnTo>
                          <a:pt x="1252" y="526"/>
                        </a:lnTo>
                        <a:lnTo>
                          <a:pt x="1310" y="583"/>
                        </a:lnTo>
                        <a:lnTo>
                          <a:pt x="1306" y="587"/>
                        </a:lnTo>
                        <a:lnTo>
                          <a:pt x="1306" y="591"/>
                        </a:lnTo>
                        <a:lnTo>
                          <a:pt x="1284" y="612"/>
                        </a:lnTo>
                        <a:lnTo>
                          <a:pt x="1252" y="580"/>
                        </a:lnTo>
                        <a:lnTo>
                          <a:pt x="1234" y="565"/>
                        </a:lnTo>
                        <a:lnTo>
                          <a:pt x="1220" y="547"/>
                        </a:lnTo>
                        <a:lnTo>
                          <a:pt x="1205" y="533"/>
                        </a:lnTo>
                        <a:lnTo>
                          <a:pt x="1187" y="519"/>
                        </a:lnTo>
                        <a:lnTo>
                          <a:pt x="1173" y="504"/>
                        </a:lnTo>
                        <a:lnTo>
                          <a:pt x="1158" y="486"/>
                        </a:lnTo>
                        <a:lnTo>
                          <a:pt x="1140" y="472"/>
                        </a:lnTo>
                        <a:lnTo>
                          <a:pt x="1032" y="364"/>
                        </a:lnTo>
                        <a:lnTo>
                          <a:pt x="1014" y="349"/>
                        </a:lnTo>
                        <a:lnTo>
                          <a:pt x="1000" y="339"/>
                        </a:lnTo>
                        <a:lnTo>
                          <a:pt x="982" y="328"/>
                        </a:lnTo>
                        <a:lnTo>
                          <a:pt x="968" y="313"/>
                        </a:lnTo>
                        <a:lnTo>
                          <a:pt x="950" y="299"/>
                        </a:lnTo>
                        <a:lnTo>
                          <a:pt x="935" y="285"/>
                        </a:lnTo>
                        <a:lnTo>
                          <a:pt x="917" y="274"/>
                        </a:lnTo>
                        <a:lnTo>
                          <a:pt x="888" y="245"/>
                        </a:lnTo>
                        <a:lnTo>
                          <a:pt x="870" y="234"/>
                        </a:lnTo>
                        <a:lnTo>
                          <a:pt x="856" y="220"/>
                        </a:lnTo>
                        <a:lnTo>
                          <a:pt x="838" y="205"/>
                        </a:lnTo>
                        <a:lnTo>
                          <a:pt x="824" y="191"/>
                        </a:lnTo>
                        <a:lnTo>
                          <a:pt x="809" y="180"/>
                        </a:lnTo>
                        <a:lnTo>
                          <a:pt x="791" y="166"/>
                        </a:lnTo>
                        <a:lnTo>
                          <a:pt x="770" y="144"/>
                        </a:lnTo>
                        <a:lnTo>
                          <a:pt x="762" y="134"/>
                        </a:lnTo>
                        <a:lnTo>
                          <a:pt x="752" y="126"/>
                        </a:lnTo>
                        <a:lnTo>
                          <a:pt x="745" y="119"/>
                        </a:lnTo>
                        <a:lnTo>
                          <a:pt x="734" y="112"/>
                        </a:lnTo>
                        <a:lnTo>
                          <a:pt x="727" y="105"/>
                        </a:lnTo>
                        <a:lnTo>
                          <a:pt x="716" y="101"/>
                        </a:lnTo>
                        <a:lnTo>
                          <a:pt x="705" y="94"/>
                        </a:lnTo>
                        <a:lnTo>
                          <a:pt x="698" y="87"/>
                        </a:lnTo>
                        <a:lnTo>
                          <a:pt x="687" y="80"/>
                        </a:lnTo>
                        <a:lnTo>
                          <a:pt x="680" y="72"/>
                        </a:lnTo>
                        <a:lnTo>
                          <a:pt x="669" y="65"/>
                        </a:lnTo>
                        <a:lnTo>
                          <a:pt x="662" y="58"/>
                        </a:lnTo>
                        <a:lnTo>
                          <a:pt x="655" y="47"/>
                        </a:lnTo>
                        <a:lnTo>
                          <a:pt x="647" y="40"/>
                        </a:lnTo>
                        <a:lnTo>
                          <a:pt x="640" y="29"/>
                        </a:lnTo>
                        <a:lnTo>
                          <a:pt x="637" y="26"/>
                        </a:lnTo>
                        <a:lnTo>
                          <a:pt x="629" y="26"/>
                        </a:lnTo>
                        <a:lnTo>
                          <a:pt x="629" y="29"/>
                        </a:lnTo>
                        <a:lnTo>
                          <a:pt x="626" y="33"/>
                        </a:lnTo>
                        <a:lnTo>
                          <a:pt x="626" y="40"/>
                        </a:lnTo>
                        <a:lnTo>
                          <a:pt x="629" y="44"/>
                        </a:lnTo>
                        <a:lnTo>
                          <a:pt x="629" y="54"/>
                        </a:lnTo>
                        <a:lnTo>
                          <a:pt x="626" y="62"/>
                        </a:lnTo>
                        <a:lnTo>
                          <a:pt x="611" y="72"/>
                        </a:lnTo>
                        <a:lnTo>
                          <a:pt x="593" y="83"/>
                        </a:lnTo>
                        <a:lnTo>
                          <a:pt x="579" y="98"/>
                        </a:lnTo>
                        <a:lnTo>
                          <a:pt x="565" y="108"/>
                        </a:lnTo>
                        <a:lnTo>
                          <a:pt x="550" y="119"/>
                        </a:lnTo>
                        <a:lnTo>
                          <a:pt x="521" y="148"/>
                        </a:lnTo>
                        <a:lnTo>
                          <a:pt x="507" y="159"/>
                        </a:lnTo>
                        <a:lnTo>
                          <a:pt x="493" y="173"/>
                        </a:lnTo>
                        <a:lnTo>
                          <a:pt x="475" y="184"/>
                        </a:lnTo>
                        <a:lnTo>
                          <a:pt x="446" y="213"/>
                        </a:lnTo>
                        <a:lnTo>
                          <a:pt x="431" y="223"/>
                        </a:lnTo>
                        <a:lnTo>
                          <a:pt x="388" y="267"/>
                        </a:lnTo>
                        <a:lnTo>
                          <a:pt x="381" y="267"/>
                        </a:lnTo>
                        <a:lnTo>
                          <a:pt x="363" y="285"/>
                        </a:lnTo>
                        <a:lnTo>
                          <a:pt x="356" y="288"/>
                        </a:lnTo>
                        <a:lnTo>
                          <a:pt x="352" y="295"/>
                        </a:lnTo>
                        <a:lnTo>
                          <a:pt x="345" y="299"/>
                        </a:lnTo>
                        <a:lnTo>
                          <a:pt x="341" y="306"/>
                        </a:lnTo>
                        <a:lnTo>
                          <a:pt x="334" y="313"/>
                        </a:lnTo>
                        <a:lnTo>
                          <a:pt x="323" y="317"/>
                        </a:lnTo>
                        <a:lnTo>
                          <a:pt x="313" y="324"/>
                        </a:lnTo>
                        <a:lnTo>
                          <a:pt x="305" y="331"/>
                        </a:lnTo>
                        <a:lnTo>
                          <a:pt x="295" y="339"/>
                        </a:lnTo>
                        <a:lnTo>
                          <a:pt x="287" y="346"/>
                        </a:lnTo>
                        <a:lnTo>
                          <a:pt x="277" y="353"/>
                        </a:lnTo>
                        <a:lnTo>
                          <a:pt x="269" y="364"/>
                        </a:lnTo>
                        <a:lnTo>
                          <a:pt x="266" y="364"/>
                        </a:lnTo>
                        <a:lnTo>
                          <a:pt x="255" y="371"/>
                        </a:lnTo>
                        <a:lnTo>
                          <a:pt x="129" y="497"/>
                        </a:lnTo>
                        <a:lnTo>
                          <a:pt x="115" y="504"/>
                        </a:lnTo>
                        <a:lnTo>
                          <a:pt x="93" y="526"/>
                        </a:lnTo>
                        <a:lnTo>
                          <a:pt x="79" y="533"/>
                        </a:lnTo>
                        <a:lnTo>
                          <a:pt x="75" y="537"/>
                        </a:lnTo>
                        <a:lnTo>
                          <a:pt x="75" y="540"/>
                        </a:lnTo>
                        <a:lnTo>
                          <a:pt x="64" y="551"/>
                        </a:lnTo>
                        <a:lnTo>
                          <a:pt x="57" y="551"/>
                        </a:lnTo>
                        <a:lnTo>
                          <a:pt x="57" y="555"/>
                        </a:lnTo>
                        <a:lnTo>
                          <a:pt x="50" y="558"/>
                        </a:lnTo>
                        <a:lnTo>
                          <a:pt x="18" y="598"/>
                        </a:lnTo>
                        <a:lnTo>
                          <a:pt x="14" y="601"/>
                        </a:lnTo>
                        <a:lnTo>
                          <a:pt x="10" y="598"/>
                        </a:lnTo>
                        <a:lnTo>
                          <a:pt x="7" y="598"/>
                        </a:lnTo>
                        <a:lnTo>
                          <a:pt x="0" y="591"/>
                        </a:lnTo>
                        <a:lnTo>
                          <a:pt x="28" y="562"/>
                        </a:lnTo>
                        <a:lnTo>
                          <a:pt x="36" y="551"/>
                        </a:lnTo>
                        <a:lnTo>
                          <a:pt x="39" y="544"/>
                        </a:lnTo>
                        <a:lnTo>
                          <a:pt x="46" y="540"/>
                        </a:lnTo>
                        <a:lnTo>
                          <a:pt x="54" y="529"/>
                        </a:lnTo>
                        <a:lnTo>
                          <a:pt x="61" y="526"/>
                        </a:lnTo>
                        <a:lnTo>
                          <a:pt x="90" y="497"/>
                        </a:lnTo>
                        <a:lnTo>
                          <a:pt x="97" y="486"/>
                        </a:lnTo>
                        <a:lnTo>
                          <a:pt x="108" y="479"/>
                        </a:lnTo>
                        <a:lnTo>
                          <a:pt x="115" y="472"/>
                        </a:lnTo>
                        <a:lnTo>
                          <a:pt x="126" y="465"/>
                        </a:lnTo>
                        <a:lnTo>
                          <a:pt x="136" y="454"/>
                        </a:lnTo>
                        <a:lnTo>
                          <a:pt x="151" y="447"/>
                        </a:lnTo>
                        <a:lnTo>
                          <a:pt x="172" y="425"/>
                        </a:lnTo>
                        <a:lnTo>
                          <a:pt x="183" y="418"/>
                        </a:lnTo>
                        <a:lnTo>
                          <a:pt x="194" y="407"/>
                        </a:lnTo>
                        <a:lnTo>
                          <a:pt x="208" y="396"/>
                        </a:lnTo>
                        <a:lnTo>
                          <a:pt x="273" y="331"/>
                        </a:lnTo>
                        <a:lnTo>
                          <a:pt x="284" y="324"/>
                        </a:lnTo>
                        <a:lnTo>
                          <a:pt x="295" y="313"/>
                        </a:lnTo>
                        <a:lnTo>
                          <a:pt x="305" y="299"/>
                        </a:lnTo>
                        <a:lnTo>
                          <a:pt x="320" y="288"/>
                        </a:lnTo>
                        <a:lnTo>
                          <a:pt x="334" y="274"/>
                        </a:lnTo>
                        <a:lnTo>
                          <a:pt x="349" y="263"/>
                        </a:lnTo>
                        <a:lnTo>
                          <a:pt x="359" y="252"/>
                        </a:lnTo>
                        <a:lnTo>
                          <a:pt x="374" y="241"/>
                        </a:lnTo>
                        <a:lnTo>
                          <a:pt x="388" y="227"/>
                        </a:lnTo>
                        <a:lnTo>
                          <a:pt x="403" y="216"/>
                        </a:lnTo>
                        <a:lnTo>
                          <a:pt x="428" y="191"/>
                        </a:lnTo>
                        <a:lnTo>
                          <a:pt x="442" y="180"/>
                        </a:lnTo>
                        <a:lnTo>
                          <a:pt x="478" y="144"/>
                        </a:lnTo>
                        <a:lnTo>
                          <a:pt x="493" y="134"/>
                        </a:lnTo>
                        <a:lnTo>
                          <a:pt x="503" y="119"/>
                        </a:lnTo>
                        <a:lnTo>
                          <a:pt x="514" y="112"/>
                        </a:lnTo>
                        <a:lnTo>
                          <a:pt x="521" y="105"/>
                        </a:lnTo>
                        <a:lnTo>
                          <a:pt x="532" y="98"/>
                        </a:lnTo>
                        <a:lnTo>
                          <a:pt x="539" y="90"/>
                        </a:lnTo>
                        <a:lnTo>
                          <a:pt x="550" y="83"/>
                        </a:lnTo>
                        <a:lnTo>
                          <a:pt x="557" y="72"/>
                        </a:lnTo>
                        <a:lnTo>
                          <a:pt x="565" y="65"/>
                        </a:lnTo>
                        <a:lnTo>
                          <a:pt x="575" y="58"/>
                        </a:lnTo>
                        <a:lnTo>
                          <a:pt x="583" y="51"/>
                        </a:lnTo>
                        <a:lnTo>
                          <a:pt x="593" y="44"/>
                        </a:lnTo>
                        <a:lnTo>
                          <a:pt x="601" y="33"/>
                        </a:lnTo>
                        <a:lnTo>
                          <a:pt x="611" y="29"/>
                        </a:lnTo>
                        <a:lnTo>
                          <a:pt x="619" y="18"/>
                        </a:lnTo>
                        <a:lnTo>
                          <a:pt x="629" y="11"/>
                        </a:lnTo>
                        <a:lnTo>
                          <a:pt x="637" y="8"/>
                        </a:lnTo>
                        <a:lnTo>
                          <a:pt x="647" y="0"/>
                        </a:lnTo>
                        <a:lnTo>
                          <a:pt x="662" y="4"/>
                        </a:lnTo>
                        <a:lnTo>
                          <a:pt x="673" y="8"/>
                        </a:lnTo>
                        <a:lnTo>
                          <a:pt x="687" y="15"/>
                        </a:lnTo>
                        <a:lnTo>
                          <a:pt x="694" y="26"/>
                        </a:lnTo>
                        <a:lnTo>
                          <a:pt x="705" y="33"/>
                        </a:lnTo>
                        <a:lnTo>
                          <a:pt x="727" y="54"/>
                        </a:lnTo>
                        <a:lnTo>
                          <a:pt x="737" y="62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6" name="Freeform 125"/>
                  <p:cNvSpPr>
                    <a:spLocks/>
                  </p:cNvSpPr>
                  <p:nvPr/>
                </p:nvSpPr>
                <p:spPr bwMode="auto">
                  <a:xfrm>
                    <a:off x="2918" y="834"/>
                    <a:ext cx="201" cy="172"/>
                  </a:xfrm>
                  <a:custGeom>
                    <a:avLst/>
                    <a:gdLst/>
                    <a:ahLst/>
                    <a:cxnLst>
                      <a:cxn ang="0">
                        <a:pos x="201" y="165"/>
                      </a:cxn>
                      <a:cxn ang="0">
                        <a:pos x="201" y="169"/>
                      </a:cxn>
                      <a:cxn ang="0">
                        <a:pos x="190" y="154"/>
                      </a:cxn>
                      <a:cxn ang="0">
                        <a:pos x="176" y="143"/>
                      </a:cxn>
                      <a:cxn ang="0">
                        <a:pos x="154" y="122"/>
                      </a:cxn>
                      <a:cxn ang="0">
                        <a:pos x="140" y="111"/>
                      </a:cxn>
                      <a:cxn ang="0">
                        <a:pos x="129" y="100"/>
                      </a:cxn>
                      <a:cxn ang="0">
                        <a:pos x="115" y="89"/>
                      </a:cxn>
                      <a:cxn ang="0">
                        <a:pos x="100" y="82"/>
                      </a:cxn>
                      <a:cxn ang="0">
                        <a:pos x="90" y="72"/>
                      </a:cxn>
                      <a:cxn ang="0">
                        <a:pos x="75" y="64"/>
                      </a:cxn>
                      <a:cxn ang="0">
                        <a:pos x="61" y="54"/>
                      </a:cxn>
                      <a:cxn ang="0">
                        <a:pos x="39" y="32"/>
                      </a:cxn>
                      <a:cxn ang="0">
                        <a:pos x="25" y="21"/>
                      </a:cxn>
                      <a:cxn ang="0">
                        <a:pos x="18" y="1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21" y="28"/>
                      </a:cxn>
                      <a:cxn ang="0">
                        <a:pos x="36" y="39"/>
                      </a:cxn>
                      <a:cxn ang="0">
                        <a:pos x="46" y="46"/>
                      </a:cxn>
                      <a:cxn ang="0">
                        <a:pos x="57" y="57"/>
                      </a:cxn>
                      <a:cxn ang="0">
                        <a:pos x="72" y="68"/>
                      </a:cxn>
                      <a:cxn ang="0">
                        <a:pos x="82" y="79"/>
                      </a:cxn>
                      <a:cxn ang="0">
                        <a:pos x="97" y="86"/>
                      </a:cxn>
                      <a:cxn ang="0">
                        <a:pos x="111" y="97"/>
                      </a:cxn>
                      <a:cxn ang="0">
                        <a:pos x="122" y="107"/>
                      </a:cxn>
                      <a:cxn ang="0">
                        <a:pos x="136" y="118"/>
                      </a:cxn>
                      <a:cxn ang="0">
                        <a:pos x="151" y="125"/>
                      </a:cxn>
                      <a:cxn ang="0">
                        <a:pos x="162" y="140"/>
                      </a:cxn>
                      <a:cxn ang="0">
                        <a:pos x="172" y="147"/>
                      </a:cxn>
                      <a:cxn ang="0">
                        <a:pos x="198" y="172"/>
                      </a:cxn>
                      <a:cxn ang="0">
                        <a:pos x="201" y="165"/>
                      </a:cxn>
                    </a:cxnLst>
                    <a:rect l="0" t="0" r="r" b="b"/>
                    <a:pathLst>
                      <a:path w="201" h="172">
                        <a:moveTo>
                          <a:pt x="201" y="165"/>
                        </a:moveTo>
                        <a:lnTo>
                          <a:pt x="201" y="169"/>
                        </a:lnTo>
                        <a:lnTo>
                          <a:pt x="190" y="154"/>
                        </a:lnTo>
                        <a:lnTo>
                          <a:pt x="176" y="143"/>
                        </a:lnTo>
                        <a:lnTo>
                          <a:pt x="154" y="122"/>
                        </a:lnTo>
                        <a:lnTo>
                          <a:pt x="140" y="111"/>
                        </a:lnTo>
                        <a:lnTo>
                          <a:pt x="129" y="100"/>
                        </a:lnTo>
                        <a:lnTo>
                          <a:pt x="115" y="89"/>
                        </a:lnTo>
                        <a:lnTo>
                          <a:pt x="100" y="82"/>
                        </a:lnTo>
                        <a:lnTo>
                          <a:pt x="90" y="72"/>
                        </a:lnTo>
                        <a:lnTo>
                          <a:pt x="75" y="64"/>
                        </a:lnTo>
                        <a:lnTo>
                          <a:pt x="61" y="54"/>
                        </a:lnTo>
                        <a:lnTo>
                          <a:pt x="39" y="32"/>
                        </a:lnTo>
                        <a:lnTo>
                          <a:pt x="25" y="21"/>
                        </a:lnTo>
                        <a:lnTo>
                          <a:pt x="18" y="1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21" y="28"/>
                        </a:lnTo>
                        <a:lnTo>
                          <a:pt x="36" y="39"/>
                        </a:lnTo>
                        <a:lnTo>
                          <a:pt x="46" y="46"/>
                        </a:lnTo>
                        <a:lnTo>
                          <a:pt x="57" y="57"/>
                        </a:lnTo>
                        <a:lnTo>
                          <a:pt x="72" y="68"/>
                        </a:lnTo>
                        <a:lnTo>
                          <a:pt x="82" y="79"/>
                        </a:lnTo>
                        <a:lnTo>
                          <a:pt x="97" y="86"/>
                        </a:lnTo>
                        <a:lnTo>
                          <a:pt x="111" y="97"/>
                        </a:lnTo>
                        <a:lnTo>
                          <a:pt x="122" y="107"/>
                        </a:lnTo>
                        <a:lnTo>
                          <a:pt x="136" y="118"/>
                        </a:lnTo>
                        <a:lnTo>
                          <a:pt x="151" y="125"/>
                        </a:lnTo>
                        <a:lnTo>
                          <a:pt x="162" y="140"/>
                        </a:lnTo>
                        <a:lnTo>
                          <a:pt x="172" y="147"/>
                        </a:lnTo>
                        <a:lnTo>
                          <a:pt x="198" y="172"/>
                        </a:lnTo>
                        <a:lnTo>
                          <a:pt x="201" y="1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7" name="Freeform 126"/>
                  <p:cNvSpPr>
                    <a:spLocks/>
                  </p:cNvSpPr>
                  <p:nvPr/>
                </p:nvSpPr>
                <p:spPr bwMode="auto">
                  <a:xfrm>
                    <a:off x="3116" y="999"/>
                    <a:ext cx="194" cy="176"/>
                  </a:xfrm>
                  <a:custGeom>
                    <a:avLst/>
                    <a:gdLst/>
                    <a:ahLst/>
                    <a:cxnLst>
                      <a:cxn ang="0">
                        <a:pos x="194" y="169"/>
                      </a:cxn>
                      <a:cxn ang="0">
                        <a:pos x="183" y="162"/>
                      </a:cxn>
                      <a:cxn ang="0">
                        <a:pos x="169" y="151"/>
                      </a:cxn>
                      <a:cxn ang="0">
                        <a:pos x="136" y="119"/>
                      </a:cxn>
                      <a:cxn ang="0">
                        <a:pos x="122" y="108"/>
                      </a:cxn>
                      <a:cxn ang="0">
                        <a:pos x="111" y="97"/>
                      </a:cxn>
                      <a:cxn ang="0">
                        <a:pos x="100" y="83"/>
                      </a:cxn>
                      <a:cxn ang="0">
                        <a:pos x="54" y="36"/>
                      </a:cxn>
                      <a:cxn ang="0">
                        <a:pos x="43" y="29"/>
                      </a:cxn>
                      <a:cxn ang="0">
                        <a:pos x="28" y="18"/>
                      </a:cxn>
                      <a:cxn ang="0">
                        <a:pos x="18" y="11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14" y="14"/>
                      </a:cxn>
                      <a:cxn ang="0">
                        <a:pos x="25" y="22"/>
                      </a:cxn>
                      <a:cxn ang="0">
                        <a:pos x="36" y="32"/>
                      </a:cxn>
                      <a:cxn ang="0">
                        <a:pos x="50" y="43"/>
                      </a:cxn>
                      <a:cxn ang="0">
                        <a:pos x="82" y="76"/>
                      </a:cxn>
                      <a:cxn ang="0">
                        <a:pos x="97" y="86"/>
                      </a:cxn>
                      <a:cxn ang="0">
                        <a:pos x="108" y="101"/>
                      </a:cxn>
                      <a:cxn ang="0">
                        <a:pos x="129" y="122"/>
                      </a:cxn>
                      <a:cxn ang="0">
                        <a:pos x="140" y="137"/>
                      </a:cxn>
                      <a:cxn ang="0">
                        <a:pos x="154" y="148"/>
                      </a:cxn>
                      <a:cxn ang="0">
                        <a:pos x="165" y="158"/>
                      </a:cxn>
                      <a:cxn ang="0">
                        <a:pos x="176" y="166"/>
                      </a:cxn>
                      <a:cxn ang="0">
                        <a:pos x="190" y="176"/>
                      </a:cxn>
                      <a:cxn ang="0">
                        <a:pos x="194" y="169"/>
                      </a:cxn>
                    </a:cxnLst>
                    <a:rect l="0" t="0" r="r" b="b"/>
                    <a:pathLst>
                      <a:path w="194" h="176">
                        <a:moveTo>
                          <a:pt x="194" y="169"/>
                        </a:moveTo>
                        <a:lnTo>
                          <a:pt x="183" y="162"/>
                        </a:lnTo>
                        <a:lnTo>
                          <a:pt x="169" y="151"/>
                        </a:lnTo>
                        <a:lnTo>
                          <a:pt x="136" y="119"/>
                        </a:lnTo>
                        <a:lnTo>
                          <a:pt x="122" y="108"/>
                        </a:lnTo>
                        <a:lnTo>
                          <a:pt x="111" y="97"/>
                        </a:lnTo>
                        <a:lnTo>
                          <a:pt x="100" y="83"/>
                        </a:lnTo>
                        <a:lnTo>
                          <a:pt x="54" y="36"/>
                        </a:lnTo>
                        <a:lnTo>
                          <a:pt x="43" y="29"/>
                        </a:lnTo>
                        <a:lnTo>
                          <a:pt x="28" y="18"/>
                        </a:lnTo>
                        <a:lnTo>
                          <a:pt x="18" y="11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14" y="14"/>
                        </a:lnTo>
                        <a:lnTo>
                          <a:pt x="25" y="22"/>
                        </a:lnTo>
                        <a:lnTo>
                          <a:pt x="36" y="32"/>
                        </a:lnTo>
                        <a:lnTo>
                          <a:pt x="50" y="43"/>
                        </a:lnTo>
                        <a:lnTo>
                          <a:pt x="82" y="76"/>
                        </a:lnTo>
                        <a:lnTo>
                          <a:pt x="97" y="86"/>
                        </a:lnTo>
                        <a:lnTo>
                          <a:pt x="108" y="101"/>
                        </a:lnTo>
                        <a:lnTo>
                          <a:pt x="129" y="122"/>
                        </a:lnTo>
                        <a:lnTo>
                          <a:pt x="140" y="137"/>
                        </a:lnTo>
                        <a:lnTo>
                          <a:pt x="154" y="148"/>
                        </a:lnTo>
                        <a:lnTo>
                          <a:pt x="165" y="158"/>
                        </a:lnTo>
                        <a:lnTo>
                          <a:pt x="176" y="166"/>
                        </a:lnTo>
                        <a:lnTo>
                          <a:pt x="190" y="176"/>
                        </a:lnTo>
                        <a:lnTo>
                          <a:pt x="194" y="1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8" name="Freeform 127"/>
                  <p:cNvSpPr>
                    <a:spLocks/>
                  </p:cNvSpPr>
                  <p:nvPr/>
                </p:nvSpPr>
                <p:spPr bwMode="auto">
                  <a:xfrm>
                    <a:off x="3306" y="1168"/>
                    <a:ext cx="80" cy="76"/>
                  </a:xfrm>
                  <a:custGeom>
                    <a:avLst/>
                    <a:gdLst/>
                    <a:ahLst/>
                    <a:cxnLst>
                      <a:cxn ang="0">
                        <a:pos x="80" y="72"/>
                      </a:cxn>
                      <a:cxn ang="0">
                        <a:pos x="80" y="69"/>
                      </a:cxn>
                      <a:cxn ang="0">
                        <a:pos x="69" y="65"/>
                      </a:cxn>
                      <a:cxn ang="0">
                        <a:pos x="62" y="54"/>
                      </a:cxn>
                      <a:cxn ang="0">
                        <a:pos x="51" y="47"/>
                      </a:cxn>
                      <a:cxn ang="0">
                        <a:pos x="44" y="36"/>
                      </a:cxn>
                      <a:cxn ang="0">
                        <a:pos x="33" y="29"/>
                      </a:cxn>
                      <a:cxn ang="0">
                        <a:pos x="26" y="18"/>
                      </a:cxn>
                      <a:cxn ang="0">
                        <a:pos x="15" y="7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5"/>
                      </a:cxn>
                      <a:cxn ang="0">
                        <a:pos x="18" y="22"/>
                      </a:cxn>
                      <a:cxn ang="0">
                        <a:pos x="26" y="33"/>
                      </a:cxn>
                      <a:cxn ang="0">
                        <a:pos x="54" y="61"/>
                      </a:cxn>
                      <a:cxn ang="0">
                        <a:pos x="65" y="69"/>
                      </a:cxn>
                      <a:cxn ang="0">
                        <a:pos x="76" y="76"/>
                      </a:cxn>
                      <a:cxn ang="0">
                        <a:pos x="80" y="72"/>
                      </a:cxn>
                      <a:cxn ang="0">
                        <a:pos x="80" y="69"/>
                      </a:cxn>
                      <a:cxn ang="0">
                        <a:pos x="80" y="72"/>
                      </a:cxn>
                    </a:cxnLst>
                    <a:rect l="0" t="0" r="r" b="b"/>
                    <a:pathLst>
                      <a:path w="80" h="76">
                        <a:moveTo>
                          <a:pt x="80" y="72"/>
                        </a:moveTo>
                        <a:lnTo>
                          <a:pt x="80" y="69"/>
                        </a:lnTo>
                        <a:lnTo>
                          <a:pt x="69" y="65"/>
                        </a:lnTo>
                        <a:lnTo>
                          <a:pt x="62" y="54"/>
                        </a:lnTo>
                        <a:lnTo>
                          <a:pt x="51" y="47"/>
                        </a:lnTo>
                        <a:lnTo>
                          <a:pt x="44" y="36"/>
                        </a:lnTo>
                        <a:lnTo>
                          <a:pt x="33" y="29"/>
                        </a:lnTo>
                        <a:lnTo>
                          <a:pt x="26" y="18"/>
                        </a:lnTo>
                        <a:lnTo>
                          <a:pt x="15" y="7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5"/>
                        </a:lnTo>
                        <a:lnTo>
                          <a:pt x="18" y="22"/>
                        </a:lnTo>
                        <a:lnTo>
                          <a:pt x="26" y="33"/>
                        </a:lnTo>
                        <a:lnTo>
                          <a:pt x="54" y="61"/>
                        </a:lnTo>
                        <a:lnTo>
                          <a:pt x="65" y="69"/>
                        </a:lnTo>
                        <a:lnTo>
                          <a:pt x="76" y="76"/>
                        </a:lnTo>
                        <a:lnTo>
                          <a:pt x="80" y="72"/>
                        </a:lnTo>
                        <a:lnTo>
                          <a:pt x="80" y="69"/>
                        </a:lnTo>
                        <a:lnTo>
                          <a:pt x="80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39" name="Freeform 128"/>
                  <p:cNvSpPr>
                    <a:spLocks/>
                  </p:cNvSpPr>
                  <p:nvPr/>
                </p:nvSpPr>
                <p:spPr bwMode="auto">
                  <a:xfrm>
                    <a:off x="3382" y="1240"/>
                    <a:ext cx="115" cy="115"/>
                  </a:xfrm>
                  <a:custGeom>
                    <a:avLst/>
                    <a:gdLst/>
                    <a:ahLst/>
                    <a:cxnLst>
                      <a:cxn ang="0">
                        <a:pos x="115" y="115"/>
                      </a:cxn>
                      <a:cxn ang="0">
                        <a:pos x="112" y="112"/>
                      </a:cxn>
                      <a:cxn ang="0">
                        <a:pos x="108" y="105"/>
                      </a:cxn>
                      <a:cxn ang="0">
                        <a:pos x="43" y="40"/>
                      </a:cxn>
                      <a:cxn ang="0">
                        <a:pos x="36" y="36"/>
                      </a:cxn>
                      <a:cxn ang="0">
                        <a:pos x="29" y="29"/>
                      </a:cxn>
                      <a:cxn ang="0">
                        <a:pos x="25" y="22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68" y="76"/>
                      </a:cxn>
                      <a:cxn ang="0">
                        <a:pos x="76" y="79"/>
                      </a:cxn>
                      <a:cxn ang="0">
                        <a:pos x="90" y="94"/>
                      </a:cxn>
                      <a:cxn ang="0">
                        <a:pos x="94" y="101"/>
                      </a:cxn>
                      <a:cxn ang="0">
                        <a:pos x="108" y="115"/>
                      </a:cxn>
                      <a:cxn ang="0">
                        <a:pos x="115" y="115"/>
                      </a:cxn>
                      <a:cxn ang="0">
                        <a:pos x="112" y="112"/>
                      </a:cxn>
                      <a:cxn ang="0">
                        <a:pos x="115" y="115"/>
                      </a:cxn>
                    </a:cxnLst>
                    <a:rect l="0" t="0" r="r" b="b"/>
                    <a:pathLst>
                      <a:path w="115" h="115">
                        <a:moveTo>
                          <a:pt x="115" y="115"/>
                        </a:moveTo>
                        <a:lnTo>
                          <a:pt x="112" y="112"/>
                        </a:lnTo>
                        <a:lnTo>
                          <a:pt x="108" y="105"/>
                        </a:lnTo>
                        <a:lnTo>
                          <a:pt x="43" y="40"/>
                        </a:lnTo>
                        <a:lnTo>
                          <a:pt x="36" y="36"/>
                        </a:lnTo>
                        <a:lnTo>
                          <a:pt x="29" y="29"/>
                        </a:lnTo>
                        <a:lnTo>
                          <a:pt x="25" y="22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68" y="76"/>
                        </a:lnTo>
                        <a:lnTo>
                          <a:pt x="76" y="79"/>
                        </a:lnTo>
                        <a:lnTo>
                          <a:pt x="90" y="94"/>
                        </a:lnTo>
                        <a:lnTo>
                          <a:pt x="94" y="101"/>
                        </a:lnTo>
                        <a:lnTo>
                          <a:pt x="108" y="115"/>
                        </a:lnTo>
                        <a:lnTo>
                          <a:pt x="115" y="115"/>
                        </a:lnTo>
                        <a:lnTo>
                          <a:pt x="112" y="112"/>
                        </a:lnTo>
                        <a:lnTo>
                          <a:pt x="115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0" name="Freeform 129"/>
                  <p:cNvSpPr>
                    <a:spLocks/>
                  </p:cNvSpPr>
                  <p:nvPr/>
                </p:nvSpPr>
                <p:spPr bwMode="auto">
                  <a:xfrm>
                    <a:off x="3465" y="1355"/>
                    <a:ext cx="32" cy="33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7" y="29"/>
                      </a:cxn>
                      <a:cxn ang="0">
                        <a:pos x="7" y="26"/>
                      </a:cxn>
                      <a:cxn ang="0">
                        <a:pos x="11" y="26"/>
                      </a:cxn>
                      <a:cxn ang="0">
                        <a:pos x="18" y="18"/>
                      </a:cxn>
                      <a:cxn ang="0">
                        <a:pos x="25" y="15"/>
                      </a:cxn>
                      <a:cxn ang="0">
                        <a:pos x="25" y="11"/>
                      </a:cxn>
                      <a:cxn ang="0">
                        <a:pos x="29" y="4"/>
                      </a:cxn>
                      <a:cxn ang="0">
                        <a:pos x="32" y="0"/>
                      </a:cxn>
                      <a:cxn ang="0">
                        <a:pos x="21" y="0"/>
                      </a:cxn>
                      <a:cxn ang="0">
                        <a:pos x="21" y="4"/>
                      </a:cxn>
                      <a:cxn ang="0">
                        <a:pos x="0" y="26"/>
                      </a:cxn>
                      <a:cxn ang="0">
                        <a:pos x="7" y="26"/>
                      </a:cxn>
                      <a:cxn ang="0">
                        <a:pos x="0" y="29"/>
                      </a:cxn>
                      <a:cxn ang="0">
                        <a:pos x="3" y="33"/>
                      </a:cxn>
                      <a:cxn ang="0">
                        <a:pos x="7" y="29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32" h="33">
                        <a:moveTo>
                          <a:pt x="0" y="29"/>
                        </a:moveTo>
                        <a:lnTo>
                          <a:pt x="7" y="29"/>
                        </a:lnTo>
                        <a:lnTo>
                          <a:pt x="7" y="26"/>
                        </a:lnTo>
                        <a:lnTo>
                          <a:pt x="11" y="26"/>
                        </a:lnTo>
                        <a:lnTo>
                          <a:pt x="18" y="18"/>
                        </a:lnTo>
                        <a:lnTo>
                          <a:pt x="25" y="15"/>
                        </a:lnTo>
                        <a:lnTo>
                          <a:pt x="25" y="11"/>
                        </a:lnTo>
                        <a:lnTo>
                          <a:pt x="29" y="4"/>
                        </a:lnTo>
                        <a:lnTo>
                          <a:pt x="32" y="0"/>
                        </a:lnTo>
                        <a:lnTo>
                          <a:pt x="21" y="0"/>
                        </a:lnTo>
                        <a:lnTo>
                          <a:pt x="21" y="4"/>
                        </a:lnTo>
                        <a:lnTo>
                          <a:pt x="0" y="26"/>
                        </a:lnTo>
                        <a:lnTo>
                          <a:pt x="7" y="26"/>
                        </a:lnTo>
                        <a:lnTo>
                          <a:pt x="0" y="29"/>
                        </a:lnTo>
                        <a:lnTo>
                          <a:pt x="3" y="33"/>
                        </a:lnTo>
                        <a:lnTo>
                          <a:pt x="7" y="29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1" name="Freeform 130"/>
                  <p:cNvSpPr>
                    <a:spLocks/>
                  </p:cNvSpPr>
                  <p:nvPr/>
                </p:nvSpPr>
                <p:spPr bwMode="auto">
                  <a:xfrm>
                    <a:off x="3213" y="1132"/>
                    <a:ext cx="259" cy="252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4"/>
                      </a:cxn>
                      <a:cxn ang="0">
                        <a:pos x="32" y="36"/>
                      </a:cxn>
                      <a:cxn ang="0">
                        <a:pos x="47" y="54"/>
                      </a:cxn>
                      <a:cxn ang="0">
                        <a:pos x="65" y="69"/>
                      </a:cxn>
                      <a:cxn ang="0">
                        <a:pos x="79" y="83"/>
                      </a:cxn>
                      <a:cxn ang="0">
                        <a:pos x="93" y="101"/>
                      </a:cxn>
                      <a:cxn ang="0">
                        <a:pos x="111" y="115"/>
                      </a:cxn>
                      <a:cxn ang="0">
                        <a:pos x="187" y="191"/>
                      </a:cxn>
                      <a:cxn ang="0">
                        <a:pos x="205" y="205"/>
                      </a:cxn>
                      <a:cxn ang="0">
                        <a:pos x="219" y="223"/>
                      </a:cxn>
                      <a:cxn ang="0">
                        <a:pos x="237" y="238"/>
                      </a:cxn>
                      <a:cxn ang="0">
                        <a:pos x="252" y="252"/>
                      </a:cxn>
                      <a:cxn ang="0">
                        <a:pos x="259" y="249"/>
                      </a:cxn>
                      <a:cxn ang="0">
                        <a:pos x="241" y="234"/>
                      </a:cxn>
                      <a:cxn ang="0">
                        <a:pos x="227" y="216"/>
                      </a:cxn>
                      <a:cxn ang="0">
                        <a:pos x="209" y="202"/>
                      </a:cxn>
                      <a:cxn ang="0">
                        <a:pos x="194" y="184"/>
                      </a:cxn>
                      <a:cxn ang="0">
                        <a:pos x="176" y="169"/>
                      </a:cxn>
                      <a:cxn ang="0">
                        <a:pos x="147" y="141"/>
                      </a:cxn>
                      <a:cxn ang="0">
                        <a:pos x="129" y="126"/>
                      </a:cxn>
                      <a:cxn ang="0">
                        <a:pos x="115" y="108"/>
                      </a:cxn>
                      <a:cxn ang="0">
                        <a:pos x="97" y="94"/>
                      </a:cxn>
                      <a:cxn ang="0">
                        <a:pos x="68" y="65"/>
                      </a:cxn>
                      <a:cxn ang="0">
                        <a:pos x="54" y="4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59" h="252">
                        <a:moveTo>
                          <a:pt x="0" y="7"/>
                        </a:moveTo>
                        <a:lnTo>
                          <a:pt x="0" y="4"/>
                        </a:lnTo>
                        <a:lnTo>
                          <a:pt x="32" y="36"/>
                        </a:lnTo>
                        <a:lnTo>
                          <a:pt x="47" y="54"/>
                        </a:lnTo>
                        <a:lnTo>
                          <a:pt x="65" y="69"/>
                        </a:lnTo>
                        <a:lnTo>
                          <a:pt x="79" y="83"/>
                        </a:lnTo>
                        <a:lnTo>
                          <a:pt x="93" y="101"/>
                        </a:lnTo>
                        <a:lnTo>
                          <a:pt x="111" y="115"/>
                        </a:lnTo>
                        <a:lnTo>
                          <a:pt x="187" y="191"/>
                        </a:lnTo>
                        <a:lnTo>
                          <a:pt x="205" y="205"/>
                        </a:lnTo>
                        <a:lnTo>
                          <a:pt x="219" y="223"/>
                        </a:lnTo>
                        <a:lnTo>
                          <a:pt x="237" y="238"/>
                        </a:lnTo>
                        <a:lnTo>
                          <a:pt x="252" y="252"/>
                        </a:lnTo>
                        <a:lnTo>
                          <a:pt x="259" y="249"/>
                        </a:lnTo>
                        <a:lnTo>
                          <a:pt x="241" y="234"/>
                        </a:lnTo>
                        <a:lnTo>
                          <a:pt x="227" y="216"/>
                        </a:lnTo>
                        <a:lnTo>
                          <a:pt x="209" y="202"/>
                        </a:lnTo>
                        <a:lnTo>
                          <a:pt x="194" y="184"/>
                        </a:lnTo>
                        <a:lnTo>
                          <a:pt x="176" y="169"/>
                        </a:lnTo>
                        <a:lnTo>
                          <a:pt x="147" y="141"/>
                        </a:lnTo>
                        <a:lnTo>
                          <a:pt x="129" y="126"/>
                        </a:lnTo>
                        <a:lnTo>
                          <a:pt x="115" y="108"/>
                        </a:lnTo>
                        <a:lnTo>
                          <a:pt x="97" y="94"/>
                        </a:lnTo>
                        <a:lnTo>
                          <a:pt x="68" y="65"/>
                        </a:lnTo>
                        <a:lnTo>
                          <a:pt x="54" y="4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2" name="Freeform 131"/>
                  <p:cNvSpPr>
                    <a:spLocks/>
                  </p:cNvSpPr>
                  <p:nvPr/>
                </p:nvSpPr>
                <p:spPr bwMode="auto">
                  <a:xfrm>
                    <a:off x="2957" y="920"/>
                    <a:ext cx="263" cy="21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18"/>
                      </a:cxn>
                      <a:cxn ang="0">
                        <a:pos x="61" y="61"/>
                      </a:cxn>
                      <a:cxn ang="0">
                        <a:pos x="79" y="75"/>
                      </a:cxn>
                      <a:cxn ang="0">
                        <a:pos x="94" y="90"/>
                      </a:cxn>
                      <a:cxn ang="0">
                        <a:pos x="112" y="101"/>
                      </a:cxn>
                      <a:cxn ang="0">
                        <a:pos x="126" y="115"/>
                      </a:cxn>
                      <a:cxn ang="0">
                        <a:pos x="144" y="129"/>
                      </a:cxn>
                      <a:cxn ang="0">
                        <a:pos x="159" y="140"/>
                      </a:cxn>
                      <a:cxn ang="0">
                        <a:pos x="177" y="155"/>
                      </a:cxn>
                      <a:cxn ang="0">
                        <a:pos x="191" y="169"/>
                      </a:cxn>
                      <a:cxn ang="0">
                        <a:pos x="209" y="180"/>
                      </a:cxn>
                      <a:cxn ang="0">
                        <a:pos x="223" y="194"/>
                      </a:cxn>
                      <a:cxn ang="0">
                        <a:pos x="241" y="205"/>
                      </a:cxn>
                      <a:cxn ang="0">
                        <a:pos x="256" y="219"/>
                      </a:cxn>
                      <a:cxn ang="0">
                        <a:pos x="263" y="212"/>
                      </a:cxn>
                      <a:cxn ang="0">
                        <a:pos x="245" y="198"/>
                      </a:cxn>
                      <a:cxn ang="0">
                        <a:pos x="227" y="187"/>
                      </a:cxn>
                      <a:cxn ang="0">
                        <a:pos x="213" y="176"/>
                      </a:cxn>
                      <a:cxn ang="0">
                        <a:pos x="195" y="162"/>
                      </a:cxn>
                      <a:cxn ang="0">
                        <a:pos x="180" y="147"/>
                      </a:cxn>
                      <a:cxn ang="0">
                        <a:pos x="162" y="137"/>
                      </a:cxn>
                      <a:cxn ang="0">
                        <a:pos x="148" y="122"/>
                      </a:cxn>
                      <a:cxn ang="0">
                        <a:pos x="130" y="108"/>
                      </a:cxn>
                      <a:cxn ang="0">
                        <a:pos x="115" y="97"/>
                      </a:cxn>
                      <a:cxn ang="0">
                        <a:pos x="97" y="83"/>
                      </a:cxn>
                      <a:cxn ang="0">
                        <a:pos x="54" y="39"/>
                      </a:cxn>
                      <a:cxn ang="0">
                        <a:pos x="36" y="29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63" h="219">
                        <a:moveTo>
                          <a:pt x="0" y="7"/>
                        </a:moveTo>
                        <a:lnTo>
                          <a:pt x="18" y="18"/>
                        </a:lnTo>
                        <a:lnTo>
                          <a:pt x="61" y="61"/>
                        </a:lnTo>
                        <a:lnTo>
                          <a:pt x="79" y="75"/>
                        </a:lnTo>
                        <a:lnTo>
                          <a:pt x="94" y="90"/>
                        </a:lnTo>
                        <a:lnTo>
                          <a:pt x="112" y="101"/>
                        </a:lnTo>
                        <a:lnTo>
                          <a:pt x="126" y="115"/>
                        </a:lnTo>
                        <a:lnTo>
                          <a:pt x="144" y="129"/>
                        </a:lnTo>
                        <a:lnTo>
                          <a:pt x="159" y="140"/>
                        </a:lnTo>
                        <a:lnTo>
                          <a:pt x="177" y="155"/>
                        </a:lnTo>
                        <a:lnTo>
                          <a:pt x="191" y="169"/>
                        </a:lnTo>
                        <a:lnTo>
                          <a:pt x="209" y="180"/>
                        </a:lnTo>
                        <a:lnTo>
                          <a:pt x="223" y="194"/>
                        </a:lnTo>
                        <a:lnTo>
                          <a:pt x="241" y="205"/>
                        </a:lnTo>
                        <a:lnTo>
                          <a:pt x="256" y="219"/>
                        </a:lnTo>
                        <a:lnTo>
                          <a:pt x="263" y="212"/>
                        </a:lnTo>
                        <a:lnTo>
                          <a:pt x="245" y="198"/>
                        </a:lnTo>
                        <a:lnTo>
                          <a:pt x="227" y="187"/>
                        </a:lnTo>
                        <a:lnTo>
                          <a:pt x="213" y="176"/>
                        </a:lnTo>
                        <a:lnTo>
                          <a:pt x="195" y="162"/>
                        </a:lnTo>
                        <a:lnTo>
                          <a:pt x="180" y="147"/>
                        </a:lnTo>
                        <a:lnTo>
                          <a:pt x="162" y="137"/>
                        </a:lnTo>
                        <a:lnTo>
                          <a:pt x="148" y="122"/>
                        </a:lnTo>
                        <a:lnTo>
                          <a:pt x="130" y="108"/>
                        </a:lnTo>
                        <a:lnTo>
                          <a:pt x="115" y="97"/>
                        </a:lnTo>
                        <a:lnTo>
                          <a:pt x="97" y="83"/>
                        </a:lnTo>
                        <a:lnTo>
                          <a:pt x="54" y="39"/>
                        </a:lnTo>
                        <a:lnTo>
                          <a:pt x="36" y="29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3" name="Freeform 132"/>
                  <p:cNvSpPr>
                    <a:spLocks/>
                  </p:cNvSpPr>
                  <p:nvPr/>
                </p:nvSpPr>
                <p:spPr bwMode="auto">
                  <a:xfrm>
                    <a:off x="2821" y="798"/>
                    <a:ext cx="143" cy="12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4"/>
                      </a:cxn>
                      <a:cxn ang="0">
                        <a:pos x="14" y="25"/>
                      </a:cxn>
                      <a:cxn ang="0">
                        <a:pos x="21" y="36"/>
                      </a:cxn>
                      <a:cxn ang="0">
                        <a:pos x="32" y="43"/>
                      </a:cxn>
                      <a:cxn ang="0">
                        <a:pos x="46" y="57"/>
                      </a:cxn>
                      <a:cxn ang="0">
                        <a:pos x="57" y="64"/>
                      </a:cxn>
                      <a:cxn ang="0">
                        <a:pos x="68" y="72"/>
                      </a:cxn>
                      <a:cxn ang="0">
                        <a:pos x="75" y="75"/>
                      </a:cxn>
                      <a:cxn ang="0">
                        <a:pos x="86" y="82"/>
                      </a:cxn>
                      <a:cxn ang="0">
                        <a:pos x="93" y="90"/>
                      </a:cxn>
                      <a:cxn ang="0">
                        <a:pos x="104" y="97"/>
                      </a:cxn>
                      <a:cxn ang="0">
                        <a:pos x="115" y="104"/>
                      </a:cxn>
                      <a:cxn ang="0">
                        <a:pos x="129" y="118"/>
                      </a:cxn>
                      <a:cxn ang="0">
                        <a:pos x="136" y="129"/>
                      </a:cxn>
                      <a:cxn ang="0">
                        <a:pos x="143" y="122"/>
                      </a:cxn>
                      <a:cxn ang="0">
                        <a:pos x="118" y="97"/>
                      </a:cxn>
                      <a:cxn ang="0">
                        <a:pos x="108" y="90"/>
                      </a:cxn>
                      <a:cxn ang="0">
                        <a:pos x="100" y="82"/>
                      </a:cxn>
                      <a:cxn ang="0">
                        <a:pos x="90" y="79"/>
                      </a:cxn>
                      <a:cxn ang="0">
                        <a:pos x="79" y="72"/>
                      </a:cxn>
                      <a:cxn ang="0">
                        <a:pos x="72" y="64"/>
                      </a:cxn>
                      <a:cxn ang="0">
                        <a:pos x="61" y="57"/>
                      </a:cxn>
                      <a:cxn ang="0">
                        <a:pos x="54" y="50"/>
                      </a:cxn>
                      <a:cxn ang="0">
                        <a:pos x="43" y="43"/>
                      </a:cxn>
                      <a:cxn ang="0">
                        <a:pos x="21" y="21"/>
                      </a:cxn>
                      <a:cxn ang="0">
                        <a:pos x="14" y="1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43" h="129">
                        <a:moveTo>
                          <a:pt x="0" y="3"/>
                        </a:moveTo>
                        <a:lnTo>
                          <a:pt x="7" y="14"/>
                        </a:lnTo>
                        <a:lnTo>
                          <a:pt x="14" y="25"/>
                        </a:lnTo>
                        <a:lnTo>
                          <a:pt x="21" y="36"/>
                        </a:lnTo>
                        <a:lnTo>
                          <a:pt x="32" y="43"/>
                        </a:lnTo>
                        <a:lnTo>
                          <a:pt x="46" y="57"/>
                        </a:lnTo>
                        <a:lnTo>
                          <a:pt x="57" y="64"/>
                        </a:lnTo>
                        <a:lnTo>
                          <a:pt x="68" y="72"/>
                        </a:lnTo>
                        <a:lnTo>
                          <a:pt x="75" y="75"/>
                        </a:lnTo>
                        <a:lnTo>
                          <a:pt x="86" y="82"/>
                        </a:lnTo>
                        <a:lnTo>
                          <a:pt x="93" y="90"/>
                        </a:lnTo>
                        <a:lnTo>
                          <a:pt x="104" y="97"/>
                        </a:lnTo>
                        <a:lnTo>
                          <a:pt x="115" y="104"/>
                        </a:lnTo>
                        <a:lnTo>
                          <a:pt x="129" y="118"/>
                        </a:lnTo>
                        <a:lnTo>
                          <a:pt x="136" y="129"/>
                        </a:lnTo>
                        <a:lnTo>
                          <a:pt x="143" y="122"/>
                        </a:lnTo>
                        <a:lnTo>
                          <a:pt x="118" y="97"/>
                        </a:lnTo>
                        <a:lnTo>
                          <a:pt x="108" y="90"/>
                        </a:lnTo>
                        <a:lnTo>
                          <a:pt x="100" y="82"/>
                        </a:lnTo>
                        <a:lnTo>
                          <a:pt x="90" y="79"/>
                        </a:lnTo>
                        <a:lnTo>
                          <a:pt x="79" y="72"/>
                        </a:lnTo>
                        <a:lnTo>
                          <a:pt x="72" y="64"/>
                        </a:lnTo>
                        <a:lnTo>
                          <a:pt x="61" y="57"/>
                        </a:lnTo>
                        <a:lnTo>
                          <a:pt x="54" y="50"/>
                        </a:lnTo>
                        <a:lnTo>
                          <a:pt x="43" y="43"/>
                        </a:lnTo>
                        <a:lnTo>
                          <a:pt x="21" y="21"/>
                        </a:lnTo>
                        <a:lnTo>
                          <a:pt x="14" y="1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4" name="Freeform 133"/>
                  <p:cNvSpPr>
                    <a:spLocks/>
                  </p:cNvSpPr>
                  <p:nvPr/>
                </p:nvSpPr>
                <p:spPr bwMode="auto">
                  <a:xfrm>
                    <a:off x="2813" y="794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8" y="7"/>
                      </a:cxn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11" h="7">
                        <a:moveTo>
                          <a:pt x="4" y="7"/>
                        </a:moveTo>
                        <a:lnTo>
                          <a:pt x="8" y="7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5" name="Freeform 134"/>
                  <p:cNvSpPr>
                    <a:spLocks/>
                  </p:cNvSpPr>
                  <p:nvPr/>
                </p:nvSpPr>
                <p:spPr bwMode="auto">
                  <a:xfrm>
                    <a:off x="2806" y="794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4" y="14"/>
                      </a:cxn>
                      <a:cxn ang="0">
                        <a:pos x="7" y="18"/>
                      </a:cxn>
                      <a:cxn ang="0">
                        <a:pos x="7" y="7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0" y="18"/>
                      </a:cxn>
                      <a:cxn ang="0">
                        <a:pos x="4" y="22"/>
                      </a:cxn>
                      <a:cxn ang="0">
                        <a:pos x="0" y="18"/>
                      </a:cxn>
                      <a:cxn ang="0">
                        <a:pos x="0" y="22"/>
                      </a:cxn>
                      <a:cxn ang="0">
                        <a:pos x="4" y="22"/>
                      </a:cxn>
                      <a:cxn ang="0">
                        <a:pos x="4" y="14"/>
                      </a:cxn>
                    </a:cxnLst>
                    <a:rect l="0" t="0" r="r" b="b"/>
                    <a:pathLst>
                      <a:path w="11" h="22">
                        <a:moveTo>
                          <a:pt x="4" y="14"/>
                        </a:moveTo>
                        <a:lnTo>
                          <a:pt x="7" y="18"/>
                        </a:lnTo>
                        <a:lnTo>
                          <a:pt x="7" y="7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8"/>
                        </a:lnTo>
                        <a:lnTo>
                          <a:pt x="4" y="22"/>
                        </a:lnTo>
                        <a:lnTo>
                          <a:pt x="0" y="18"/>
                        </a:lnTo>
                        <a:lnTo>
                          <a:pt x="0" y="22"/>
                        </a:lnTo>
                        <a:lnTo>
                          <a:pt x="4" y="22"/>
                        </a:lnTo>
                        <a:lnTo>
                          <a:pt x="4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6" name="Freeform 135"/>
                  <p:cNvSpPr>
                    <a:spLocks/>
                  </p:cNvSpPr>
                  <p:nvPr/>
                </p:nvSpPr>
                <p:spPr bwMode="auto">
                  <a:xfrm>
                    <a:off x="2806" y="808"/>
                    <a:ext cx="11" cy="26"/>
                  </a:xfrm>
                  <a:custGeom>
                    <a:avLst/>
                    <a:gdLst/>
                    <a:ahLst/>
                    <a:cxnLst>
                      <a:cxn ang="0">
                        <a:pos x="7" y="26"/>
                      </a:cxn>
                      <a:cxn ang="0">
                        <a:pos x="11" y="18"/>
                      </a:cxn>
                      <a:cxn ang="0">
                        <a:pos x="11" y="8"/>
                      </a:cxn>
                      <a:cxn ang="0">
                        <a:pos x="4" y="0"/>
                      </a:cxn>
                      <a:cxn ang="0">
                        <a:pos x="4" y="18"/>
                      </a:cxn>
                      <a:cxn ang="0">
                        <a:pos x="0" y="22"/>
                      </a:cxn>
                      <a:cxn ang="0">
                        <a:pos x="7" y="26"/>
                      </a:cxn>
                    </a:cxnLst>
                    <a:rect l="0" t="0" r="r" b="b"/>
                    <a:pathLst>
                      <a:path w="11" h="26">
                        <a:moveTo>
                          <a:pt x="7" y="26"/>
                        </a:moveTo>
                        <a:lnTo>
                          <a:pt x="11" y="18"/>
                        </a:lnTo>
                        <a:lnTo>
                          <a:pt x="11" y="8"/>
                        </a:lnTo>
                        <a:lnTo>
                          <a:pt x="4" y="0"/>
                        </a:lnTo>
                        <a:lnTo>
                          <a:pt x="4" y="18"/>
                        </a:lnTo>
                        <a:lnTo>
                          <a:pt x="0" y="22"/>
                        </a:lnTo>
                        <a:lnTo>
                          <a:pt x="7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7" name="Freeform 136"/>
                  <p:cNvSpPr>
                    <a:spLocks/>
                  </p:cNvSpPr>
                  <p:nvPr/>
                </p:nvSpPr>
                <p:spPr bwMode="auto">
                  <a:xfrm>
                    <a:off x="2569" y="830"/>
                    <a:ext cx="244" cy="209"/>
                  </a:xfrm>
                  <a:custGeom>
                    <a:avLst/>
                    <a:gdLst/>
                    <a:ahLst/>
                    <a:cxnLst>
                      <a:cxn ang="0">
                        <a:pos x="3" y="209"/>
                      </a:cxn>
                      <a:cxn ang="0">
                        <a:pos x="7" y="209"/>
                      </a:cxn>
                      <a:cxn ang="0">
                        <a:pos x="21" y="198"/>
                      </a:cxn>
                      <a:cxn ang="0">
                        <a:pos x="64" y="155"/>
                      </a:cxn>
                      <a:cxn ang="0">
                        <a:pos x="79" y="144"/>
                      </a:cxn>
                      <a:cxn ang="0">
                        <a:pos x="108" y="115"/>
                      </a:cxn>
                      <a:cxn ang="0">
                        <a:pos x="122" y="104"/>
                      </a:cxn>
                      <a:cxn ang="0">
                        <a:pos x="136" y="90"/>
                      </a:cxn>
                      <a:cxn ang="0">
                        <a:pos x="151" y="79"/>
                      </a:cxn>
                      <a:cxn ang="0">
                        <a:pos x="169" y="65"/>
                      </a:cxn>
                      <a:cxn ang="0">
                        <a:pos x="183" y="54"/>
                      </a:cxn>
                      <a:cxn ang="0">
                        <a:pos x="198" y="40"/>
                      </a:cxn>
                      <a:cxn ang="0">
                        <a:pos x="212" y="29"/>
                      </a:cxn>
                      <a:cxn ang="0">
                        <a:pos x="226" y="18"/>
                      </a:cxn>
                      <a:cxn ang="0">
                        <a:pos x="244" y="4"/>
                      </a:cxn>
                      <a:cxn ang="0">
                        <a:pos x="237" y="0"/>
                      </a:cxn>
                      <a:cxn ang="0">
                        <a:pos x="223" y="11"/>
                      </a:cxn>
                      <a:cxn ang="0">
                        <a:pos x="208" y="22"/>
                      </a:cxn>
                      <a:cxn ang="0">
                        <a:pos x="190" y="36"/>
                      </a:cxn>
                      <a:cxn ang="0">
                        <a:pos x="176" y="47"/>
                      </a:cxn>
                      <a:cxn ang="0">
                        <a:pos x="162" y="61"/>
                      </a:cxn>
                      <a:cxn ang="0">
                        <a:pos x="147" y="72"/>
                      </a:cxn>
                      <a:cxn ang="0">
                        <a:pos x="133" y="86"/>
                      </a:cxn>
                      <a:cxn ang="0">
                        <a:pos x="118" y="97"/>
                      </a:cxn>
                      <a:cxn ang="0">
                        <a:pos x="90" y="126"/>
                      </a:cxn>
                      <a:cxn ang="0">
                        <a:pos x="75" y="137"/>
                      </a:cxn>
                      <a:cxn ang="0">
                        <a:pos x="46" y="165"/>
                      </a:cxn>
                      <a:cxn ang="0">
                        <a:pos x="28" y="176"/>
                      </a:cxn>
                      <a:cxn ang="0">
                        <a:pos x="0" y="205"/>
                      </a:cxn>
                      <a:cxn ang="0">
                        <a:pos x="3" y="209"/>
                      </a:cxn>
                      <a:cxn ang="0">
                        <a:pos x="7" y="209"/>
                      </a:cxn>
                      <a:cxn ang="0">
                        <a:pos x="3" y="209"/>
                      </a:cxn>
                    </a:cxnLst>
                    <a:rect l="0" t="0" r="r" b="b"/>
                    <a:pathLst>
                      <a:path w="244" h="209">
                        <a:moveTo>
                          <a:pt x="3" y="209"/>
                        </a:moveTo>
                        <a:lnTo>
                          <a:pt x="7" y="209"/>
                        </a:lnTo>
                        <a:lnTo>
                          <a:pt x="21" y="198"/>
                        </a:lnTo>
                        <a:lnTo>
                          <a:pt x="64" y="155"/>
                        </a:lnTo>
                        <a:lnTo>
                          <a:pt x="79" y="144"/>
                        </a:lnTo>
                        <a:lnTo>
                          <a:pt x="108" y="115"/>
                        </a:lnTo>
                        <a:lnTo>
                          <a:pt x="122" y="104"/>
                        </a:lnTo>
                        <a:lnTo>
                          <a:pt x="136" y="90"/>
                        </a:lnTo>
                        <a:lnTo>
                          <a:pt x="151" y="79"/>
                        </a:lnTo>
                        <a:lnTo>
                          <a:pt x="169" y="65"/>
                        </a:lnTo>
                        <a:lnTo>
                          <a:pt x="183" y="54"/>
                        </a:lnTo>
                        <a:lnTo>
                          <a:pt x="198" y="40"/>
                        </a:lnTo>
                        <a:lnTo>
                          <a:pt x="212" y="29"/>
                        </a:lnTo>
                        <a:lnTo>
                          <a:pt x="226" y="18"/>
                        </a:lnTo>
                        <a:lnTo>
                          <a:pt x="244" y="4"/>
                        </a:lnTo>
                        <a:lnTo>
                          <a:pt x="237" y="0"/>
                        </a:lnTo>
                        <a:lnTo>
                          <a:pt x="223" y="11"/>
                        </a:lnTo>
                        <a:lnTo>
                          <a:pt x="208" y="22"/>
                        </a:lnTo>
                        <a:lnTo>
                          <a:pt x="190" y="36"/>
                        </a:lnTo>
                        <a:lnTo>
                          <a:pt x="176" y="47"/>
                        </a:lnTo>
                        <a:lnTo>
                          <a:pt x="162" y="61"/>
                        </a:lnTo>
                        <a:lnTo>
                          <a:pt x="147" y="72"/>
                        </a:lnTo>
                        <a:lnTo>
                          <a:pt x="133" y="86"/>
                        </a:lnTo>
                        <a:lnTo>
                          <a:pt x="118" y="97"/>
                        </a:lnTo>
                        <a:lnTo>
                          <a:pt x="90" y="126"/>
                        </a:lnTo>
                        <a:lnTo>
                          <a:pt x="75" y="137"/>
                        </a:lnTo>
                        <a:lnTo>
                          <a:pt x="46" y="165"/>
                        </a:lnTo>
                        <a:lnTo>
                          <a:pt x="28" y="176"/>
                        </a:lnTo>
                        <a:lnTo>
                          <a:pt x="0" y="205"/>
                        </a:lnTo>
                        <a:lnTo>
                          <a:pt x="3" y="209"/>
                        </a:lnTo>
                        <a:lnTo>
                          <a:pt x="7" y="209"/>
                        </a:lnTo>
                        <a:lnTo>
                          <a:pt x="3" y="20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8" name="Freeform 137"/>
                  <p:cNvSpPr>
                    <a:spLocks/>
                  </p:cNvSpPr>
                  <p:nvPr/>
                </p:nvSpPr>
                <p:spPr bwMode="auto">
                  <a:xfrm>
                    <a:off x="2522" y="1035"/>
                    <a:ext cx="50" cy="43"/>
                  </a:xfrm>
                  <a:custGeom>
                    <a:avLst/>
                    <a:gdLst/>
                    <a:ahLst/>
                    <a:cxnLst>
                      <a:cxn ang="0">
                        <a:pos x="3" y="43"/>
                      </a:cxn>
                      <a:cxn ang="0">
                        <a:pos x="11" y="40"/>
                      </a:cxn>
                      <a:cxn ang="0">
                        <a:pos x="18" y="36"/>
                      </a:cxn>
                      <a:cxn ang="0">
                        <a:pos x="21" y="29"/>
                      </a:cxn>
                      <a:cxn ang="0">
                        <a:pos x="29" y="22"/>
                      </a:cxn>
                      <a:cxn ang="0">
                        <a:pos x="36" y="18"/>
                      </a:cxn>
                      <a:cxn ang="0">
                        <a:pos x="39" y="14"/>
                      </a:cxn>
                      <a:cxn ang="0">
                        <a:pos x="43" y="7"/>
                      </a:cxn>
                      <a:cxn ang="0">
                        <a:pos x="50" y="4"/>
                      </a:cxn>
                      <a:cxn ang="0">
                        <a:pos x="47" y="0"/>
                      </a:cxn>
                      <a:cxn ang="0">
                        <a:pos x="39" y="4"/>
                      </a:cxn>
                      <a:cxn ang="0">
                        <a:pos x="36" y="7"/>
                      </a:cxn>
                      <a:cxn ang="0">
                        <a:pos x="29" y="11"/>
                      </a:cxn>
                      <a:cxn ang="0">
                        <a:pos x="25" y="18"/>
                      </a:cxn>
                      <a:cxn ang="0">
                        <a:pos x="18" y="22"/>
                      </a:cxn>
                      <a:cxn ang="0">
                        <a:pos x="0" y="40"/>
                      </a:cxn>
                      <a:cxn ang="0">
                        <a:pos x="3" y="43"/>
                      </a:cxn>
                    </a:cxnLst>
                    <a:rect l="0" t="0" r="r" b="b"/>
                    <a:pathLst>
                      <a:path w="50" h="43">
                        <a:moveTo>
                          <a:pt x="3" y="43"/>
                        </a:moveTo>
                        <a:lnTo>
                          <a:pt x="11" y="40"/>
                        </a:lnTo>
                        <a:lnTo>
                          <a:pt x="18" y="36"/>
                        </a:lnTo>
                        <a:lnTo>
                          <a:pt x="21" y="29"/>
                        </a:lnTo>
                        <a:lnTo>
                          <a:pt x="29" y="22"/>
                        </a:lnTo>
                        <a:lnTo>
                          <a:pt x="36" y="18"/>
                        </a:lnTo>
                        <a:lnTo>
                          <a:pt x="39" y="14"/>
                        </a:lnTo>
                        <a:lnTo>
                          <a:pt x="43" y="7"/>
                        </a:lnTo>
                        <a:lnTo>
                          <a:pt x="50" y="4"/>
                        </a:lnTo>
                        <a:lnTo>
                          <a:pt x="47" y="0"/>
                        </a:lnTo>
                        <a:lnTo>
                          <a:pt x="39" y="4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5" y="18"/>
                        </a:lnTo>
                        <a:lnTo>
                          <a:pt x="18" y="22"/>
                        </a:lnTo>
                        <a:lnTo>
                          <a:pt x="0" y="40"/>
                        </a:lnTo>
                        <a:lnTo>
                          <a:pt x="3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49" name="Freeform 138"/>
                  <p:cNvSpPr>
                    <a:spLocks/>
                  </p:cNvSpPr>
                  <p:nvPr/>
                </p:nvSpPr>
                <p:spPr bwMode="auto">
                  <a:xfrm>
                    <a:off x="2453" y="1075"/>
                    <a:ext cx="72" cy="6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18" y="46"/>
                      </a:cxn>
                      <a:cxn ang="0">
                        <a:pos x="29" y="39"/>
                      </a:cxn>
                      <a:cxn ang="0">
                        <a:pos x="36" y="32"/>
                      </a:cxn>
                      <a:cxn ang="0">
                        <a:pos x="47" y="25"/>
                      </a:cxn>
                      <a:cxn ang="0">
                        <a:pos x="54" y="18"/>
                      </a:cxn>
                      <a:cxn ang="0">
                        <a:pos x="65" y="10"/>
                      </a:cxn>
                      <a:cxn ang="0">
                        <a:pos x="72" y="3"/>
                      </a:cxn>
                      <a:cxn ang="0">
                        <a:pos x="69" y="0"/>
                      </a:cxn>
                      <a:cxn ang="0">
                        <a:pos x="62" y="7"/>
                      </a:cxn>
                      <a:cxn ang="0">
                        <a:pos x="51" y="14"/>
                      </a:cxn>
                      <a:cxn ang="0">
                        <a:pos x="44" y="18"/>
                      </a:cxn>
                      <a:cxn ang="0">
                        <a:pos x="33" y="25"/>
                      </a:cxn>
                      <a:cxn ang="0">
                        <a:pos x="26" y="32"/>
                      </a:cxn>
                      <a:cxn ang="0">
                        <a:pos x="15" y="39"/>
                      </a:cxn>
                      <a:cxn ang="0">
                        <a:pos x="4" y="46"/>
                      </a:cxn>
                      <a:cxn ang="0">
                        <a:pos x="0" y="57"/>
                      </a:cxn>
                      <a:cxn ang="0">
                        <a:pos x="0" y="64"/>
                      </a:cxn>
                      <a:cxn ang="0">
                        <a:pos x="4" y="64"/>
                      </a:cxn>
                      <a:cxn ang="0">
                        <a:pos x="4" y="61"/>
                      </a:cxn>
                      <a:cxn ang="0">
                        <a:pos x="0" y="64"/>
                      </a:cxn>
                    </a:cxnLst>
                    <a:rect l="0" t="0" r="r" b="b"/>
                    <a:pathLst>
                      <a:path w="72" h="64">
                        <a:moveTo>
                          <a:pt x="0" y="64"/>
                        </a:moveTo>
                        <a:lnTo>
                          <a:pt x="18" y="46"/>
                        </a:lnTo>
                        <a:lnTo>
                          <a:pt x="29" y="39"/>
                        </a:lnTo>
                        <a:lnTo>
                          <a:pt x="36" y="32"/>
                        </a:lnTo>
                        <a:lnTo>
                          <a:pt x="47" y="25"/>
                        </a:lnTo>
                        <a:lnTo>
                          <a:pt x="54" y="18"/>
                        </a:lnTo>
                        <a:lnTo>
                          <a:pt x="65" y="10"/>
                        </a:lnTo>
                        <a:lnTo>
                          <a:pt x="72" y="3"/>
                        </a:lnTo>
                        <a:lnTo>
                          <a:pt x="69" y="0"/>
                        </a:lnTo>
                        <a:lnTo>
                          <a:pt x="62" y="7"/>
                        </a:lnTo>
                        <a:lnTo>
                          <a:pt x="51" y="14"/>
                        </a:lnTo>
                        <a:lnTo>
                          <a:pt x="44" y="18"/>
                        </a:lnTo>
                        <a:lnTo>
                          <a:pt x="33" y="25"/>
                        </a:lnTo>
                        <a:lnTo>
                          <a:pt x="26" y="32"/>
                        </a:lnTo>
                        <a:lnTo>
                          <a:pt x="15" y="39"/>
                        </a:lnTo>
                        <a:lnTo>
                          <a:pt x="4" y="46"/>
                        </a:lnTo>
                        <a:lnTo>
                          <a:pt x="0" y="57"/>
                        </a:lnTo>
                        <a:lnTo>
                          <a:pt x="0" y="64"/>
                        </a:lnTo>
                        <a:lnTo>
                          <a:pt x="4" y="64"/>
                        </a:lnTo>
                        <a:lnTo>
                          <a:pt x="4" y="6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0" name="Freeform 139"/>
                  <p:cNvSpPr>
                    <a:spLocks/>
                  </p:cNvSpPr>
                  <p:nvPr/>
                </p:nvSpPr>
                <p:spPr bwMode="auto">
                  <a:xfrm>
                    <a:off x="2450" y="1132"/>
                    <a:ext cx="3" cy="7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3" h="7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1" name="Freeform 140"/>
                  <p:cNvSpPr>
                    <a:spLocks/>
                  </p:cNvSpPr>
                  <p:nvPr/>
                </p:nvSpPr>
                <p:spPr bwMode="auto">
                  <a:xfrm>
                    <a:off x="2259" y="1132"/>
                    <a:ext cx="194" cy="177"/>
                  </a:xfrm>
                  <a:custGeom>
                    <a:avLst/>
                    <a:gdLst/>
                    <a:ahLst/>
                    <a:cxnLst>
                      <a:cxn ang="0">
                        <a:pos x="7" y="177"/>
                      </a:cxn>
                      <a:cxn ang="0">
                        <a:pos x="18" y="166"/>
                      </a:cxn>
                      <a:cxn ang="0">
                        <a:pos x="33" y="159"/>
                      </a:cxn>
                      <a:cxn ang="0">
                        <a:pos x="43" y="148"/>
                      </a:cxn>
                      <a:cxn ang="0">
                        <a:pos x="58" y="141"/>
                      </a:cxn>
                      <a:cxn ang="0">
                        <a:pos x="69" y="126"/>
                      </a:cxn>
                      <a:cxn ang="0">
                        <a:pos x="101" y="94"/>
                      </a:cxn>
                      <a:cxn ang="0">
                        <a:pos x="115" y="83"/>
                      </a:cxn>
                      <a:cxn ang="0">
                        <a:pos x="126" y="72"/>
                      </a:cxn>
                      <a:cxn ang="0">
                        <a:pos x="137" y="58"/>
                      </a:cxn>
                      <a:cxn ang="0">
                        <a:pos x="180" y="15"/>
                      </a:cxn>
                      <a:cxn ang="0">
                        <a:pos x="194" y="7"/>
                      </a:cxn>
                      <a:cxn ang="0">
                        <a:pos x="191" y="0"/>
                      </a:cxn>
                      <a:cxn ang="0">
                        <a:pos x="176" y="11"/>
                      </a:cxn>
                      <a:cxn ang="0">
                        <a:pos x="155" y="33"/>
                      </a:cxn>
                      <a:cxn ang="0">
                        <a:pos x="140" y="43"/>
                      </a:cxn>
                      <a:cxn ang="0">
                        <a:pos x="119" y="65"/>
                      </a:cxn>
                      <a:cxn ang="0">
                        <a:pos x="108" y="79"/>
                      </a:cxn>
                      <a:cxn ang="0">
                        <a:pos x="76" y="112"/>
                      </a:cxn>
                      <a:cxn ang="0">
                        <a:pos x="61" y="123"/>
                      </a:cxn>
                      <a:cxn ang="0">
                        <a:pos x="40" y="144"/>
                      </a:cxn>
                      <a:cxn ang="0">
                        <a:pos x="29" y="151"/>
                      </a:cxn>
                      <a:cxn ang="0">
                        <a:pos x="15" y="162"/>
                      </a:cxn>
                      <a:cxn ang="0">
                        <a:pos x="4" y="169"/>
                      </a:cxn>
                      <a:cxn ang="0">
                        <a:pos x="0" y="173"/>
                      </a:cxn>
                      <a:cxn ang="0">
                        <a:pos x="4" y="169"/>
                      </a:cxn>
                      <a:cxn ang="0">
                        <a:pos x="0" y="169"/>
                      </a:cxn>
                      <a:cxn ang="0">
                        <a:pos x="0" y="173"/>
                      </a:cxn>
                      <a:cxn ang="0">
                        <a:pos x="7" y="177"/>
                      </a:cxn>
                    </a:cxnLst>
                    <a:rect l="0" t="0" r="r" b="b"/>
                    <a:pathLst>
                      <a:path w="194" h="177">
                        <a:moveTo>
                          <a:pt x="7" y="177"/>
                        </a:moveTo>
                        <a:lnTo>
                          <a:pt x="18" y="166"/>
                        </a:lnTo>
                        <a:lnTo>
                          <a:pt x="33" y="159"/>
                        </a:lnTo>
                        <a:lnTo>
                          <a:pt x="43" y="148"/>
                        </a:lnTo>
                        <a:lnTo>
                          <a:pt x="58" y="141"/>
                        </a:lnTo>
                        <a:lnTo>
                          <a:pt x="69" y="126"/>
                        </a:lnTo>
                        <a:lnTo>
                          <a:pt x="101" y="94"/>
                        </a:lnTo>
                        <a:lnTo>
                          <a:pt x="115" y="83"/>
                        </a:lnTo>
                        <a:lnTo>
                          <a:pt x="126" y="72"/>
                        </a:lnTo>
                        <a:lnTo>
                          <a:pt x="137" y="58"/>
                        </a:lnTo>
                        <a:lnTo>
                          <a:pt x="180" y="15"/>
                        </a:lnTo>
                        <a:lnTo>
                          <a:pt x="194" y="7"/>
                        </a:lnTo>
                        <a:lnTo>
                          <a:pt x="191" y="0"/>
                        </a:lnTo>
                        <a:lnTo>
                          <a:pt x="176" y="11"/>
                        </a:lnTo>
                        <a:lnTo>
                          <a:pt x="155" y="33"/>
                        </a:lnTo>
                        <a:lnTo>
                          <a:pt x="140" y="43"/>
                        </a:lnTo>
                        <a:lnTo>
                          <a:pt x="119" y="65"/>
                        </a:lnTo>
                        <a:lnTo>
                          <a:pt x="108" y="79"/>
                        </a:lnTo>
                        <a:lnTo>
                          <a:pt x="76" y="112"/>
                        </a:lnTo>
                        <a:lnTo>
                          <a:pt x="61" y="123"/>
                        </a:lnTo>
                        <a:lnTo>
                          <a:pt x="40" y="144"/>
                        </a:lnTo>
                        <a:lnTo>
                          <a:pt x="29" y="151"/>
                        </a:lnTo>
                        <a:lnTo>
                          <a:pt x="15" y="162"/>
                        </a:lnTo>
                        <a:lnTo>
                          <a:pt x="4" y="169"/>
                        </a:lnTo>
                        <a:lnTo>
                          <a:pt x="0" y="173"/>
                        </a:lnTo>
                        <a:lnTo>
                          <a:pt x="4" y="169"/>
                        </a:lnTo>
                        <a:lnTo>
                          <a:pt x="0" y="169"/>
                        </a:lnTo>
                        <a:lnTo>
                          <a:pt x="0" y="173"/>
                        </a:lnTo>
                        <a:lnTo>
                          <a:pt x="7" y="1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2" name="Freeform 141"/>
                  <p:cNvSpPr>
                    <a:spLocks/>
                  </p:cNvSpPr>
                  <p:nvPr/>
                </p:nvSpPr>
                <p:spPr bwMode="auto">
                  <a:xfrm>
                    <a:off x="2230" y="1305"/>
                    <a:ext cx="36" cy="29"/>
                  </a:xfrm>
                  <a:custGeom>
                    <a:avLst/>
                    <a:gdLst/>
                    <a:ahLst/>
                    <a:cxnLst>
                      <a:cxn ang="0">
                        <a:pos x="8" y="29"/>
                      </a:cxn>
                      <a:cxn ang="0">
                        <a:pos x="18" y="18"/>
                      </a:cxn>
                      <a:cxn ang="0">
                        <a:pos x="26" y="18"/>
                      </a:cxn>
                      <a:cxn ang="0">
                        <a:pos x="29" y="14"/>
                      </a:cxn>
                      <a:cxn ang="0">
                        <a:pos x="29" y="11"/>
                      </a:cxn>
                      <a:cxn ang="0">
                        <a:pos x="36" y="4"/>
                      </a:cxn>
                      <a:cxn ang="0">
                        <a:pos x="29" y="0"/>
                      </a:cxn>
                      <a:cxn ang="0">
                        <a:pos x="29" y="4"/>
                      </a:cxn>
                      <a:cxn ang="0">
                        <a:pos x="26" y="7"/>
                      </a:cxn>
                      <a:cxn ang="0">
                        <a:pos x="22" y="7"/>
                      </a:cxn>
                      <a:cxn ang="0">
                        <a:pos x="11" y="18"/>
                      </a:cxn>
                      <a:cxn ang="0">
                        <a:pos x="8" y="18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4" y="22"/>
                      </a:cxn>
                      <a:cxn ang="0">
                        <a:pos x="0" y="22"/>
                      </a:cxn>
                      <a:cxn ang="0">
                        <a:pos x="8" y="29"/>
                      </a:cxn>
                    </a:cxnLst>
                    <a:rect l="0" t="0" r="r" b="b"/>
                    <a:pathLst>
                      <a:path w="36" h="29">
                        <a:moveTo>
                          <a:pt x="8" y="29"/>
                        </a:moveTo>
                        <a:lnTo>
                          <a:pt x="18" y="18"/>
                        </a:lnTo>
                        <a:lnTo>
                          <a:pt x="26" y="18"/>
                        </a:lnTo>
                        <a:lnTo>
                          <a:pt x="29" y="14"/>
                        </a:lnTo>
                        <a:lnTo>
                          <a:pt x="29" y="11"/>
                        </a:lnTo>
                        <a:lnTo>
                          <a:pt x="36" y="4"/>
                        </a:lnTo>
                        <a:lnTo>
                          <a:pt x="29" y="0"/>
                        </a:lnTo>
                        <a:lnTo>
                          <a:pt x="29" y="4"/>
                        </a:lnTo>
                        <a:lnTo>
                          <a:pt x="26" y="7"/>
                        </a:lnTo>
                        <a:lnTo>
                          <a:pt x="22" y="7"/>
                        </a:lnTo>
                        <a:lnTo>
                          <a:pt x="11" y="18"/>
                        </a:lnTo>
                        <a:lnTo>
                          <a:pt x="8" y="18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4" y="22"/>
                        </a:lnTo>
                        <a:lnTo>
                          <a:pt x="0" y="22"/>
                        </a:lnTo>
                        <a:lnTo>
                          <a:pt x="8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3" name="Freeform 142"/>
                  <p:cNvSpPr>
                    <a:spLocks/>
                  </p:cNvSpPr>
                  <p:nvPr/>
                </p:nvSpPr>
                <p:spPr bwMode="auto">
                  <a:xfrm>
                    <a:off x="2198" y="1327"/>
                    <a:ext cx="40" cy="46"/>
                  </a:xfrm>
                  <a:custGeom>
                    <a:avLst/>
                    <a:gdLst/>
                    <a:ahLst/>
                    <a:cxnLst>
                      <a:cxn ang="0">
                        <a:pos x="4" y="46"/>
                      </a:cxn>
                      <a:cxn ang="0">
                        <a:pos x="40" y="7"/>
                      </a:cxn>
                      <a:cxn ang="0">
                        <a:pos x="32" y="0"/>
                      </a:cxn>
                      <a:cxn ang="0">
                        <a:pos x="0" y="43"/>
                      </a:cxn>
                      <a:cxn ang="0">
                        <a:pos x="4" y="46"/>
                      </a:cxn>
                    </a:cxnLst>
                    <a:rect l="0" t="0" r="r" b="b"/>
                    <a:pathLst>
                      <a:path w="40" h="46">
                        <a:moveTo>
                          <a:pt x="4" y="46"/>
                        </a:moveTo>
                        <a:lnTo>
                          <a:pt x="40" y="7"/>
                        </a:lnTo>
                        <a:lnTo>
                          <a:pt x="32" y="0"/>
                        </a:lnTo>
                        <a:lnTo>
                          <a:pt x="0" y="43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4" name="Freeform 143"/>
                  <p:cNvSpPr>
                    <a:spLocks/>
                  </p:cNvSpPr>
                  <p:nvPr/>
                </p:nvSpPr>
                <p:spPr bwMode="auto">
                  <a:xfrm>
                    <a:off x="2184" y="136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10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10" y="3"/>
                      </a:cxn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7" y="3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8" h="14">
                        <a:moveTo>
                          <a:pt x="0" y="7"/>
                        </a:moveTo>
                        <a:lnTo>
                          <a:pt x="3" y="10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5" name="Freeform 144"/>
                  <p:cNvSpPr>
                    <a:spLocks/>
                  </p:cNvSpPr>
                  <p:nvPr/>
                </p:nvSpPr>
                <p:spPr bwMode="auto">
                  <a:xfrm>
                    <a:off x="2180" y="1363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7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4" y="7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6" name="Freeform 145"/>
                  <p:cNvSpPr>
                    <a:spLocks/>
                  </p:cNvSpPr>
                  <p:nvPr/>
                </p:nvSpPr>
                <p:spPr bwMode="auto">
                  <a:xfrm>
                    <a:off x="2184" y="1240"/>
                    <a:ext cx="115" cy="126"/>
                  </a:xfrm>
                  <a:custGeom>
                    <a:avLst/>
                    <a:gdLst/>
                    <a:ahLst/>
                    <a:cxnLst>
                      <a:cxn ang="0">
                        <a:pos x="111" y="0"/>
                      </a:cxn>
                      <a:cxn ang="0">
                        <a:pos x="104" y="11"/>
                      </a:cxn>
                      <a:cxn ang="0">
                        <a:pos x="68" y="47"/>
                      </a:cxn>
                      <a:cxn ang="0">
                        <a:pos x="57" y="54"/>
                      </a:cxn>
                      <a:cxn ang="0">
                        <a:pos x="54" y="61"/>
                      </a:cxn>
                      <a:cxn ang="0">
                        <a:pos x="46" y="69"/>
                      </a:cxn>
                      <a:cxn ang="0">
                        <a:pos x="36" y="76"/>
                      </a:cxn>
                      <a:cxn ang="0">
                        <a:pos x="32" y="83"/>
                      </a:cxn>
                      <a:cxn ang="0">
                        <a:pos x="10" y="105"/>
                      </a:cxn>
                      <a:cxn ang="0">
                        <a:pos x="3" y="115"/>
                      </a:cxn>
                      <a:cxn ang="0">
                        <a:pos x="0" y="123"/>
                      </a:cxn>
                      <a:cxn ang="0">
                        <a:pos x="3" y="126"/>
                      </a:cxn>
                      <a:cxn ang="0">
                        <a:pos x="18" y="112"/>
                      </a:cxn>
                      <a:cxn ang="0">
                        <a:pos x="21" y="101"/>
                      </a:cxn>
                      <a:cxn ang="0">
                        <a:pos x="32" y="94"/>
                      </a:cxn>
                      <a:cxn ang="0">
                        <a:pos x="36" y="87"/>
                      </a:cxn>
                      <a:cxn ang="0">
                        <a:pos x="115" y="7"/>
                      </a:cxn>
                      <a:cxn ang="0">
                        <a:pos x="111" y="0"/>
                      </a:cxn>
                    </a:cxnLst>
                    <a:rect l="0" t="0" r="r" b="b"/>
                    <a:pathLst>
                      <a:path w="115" h="126">
                        <a:moveTo>
                          <a:pt x="111" y="0"/>
                        </a:moveTo>
                        <a:lnTo>
                          <a:pt x="104" y="11"/>
                        </a:lnTo>
                        <a:lnTo>
                          <a:pt x="68" y="47"/>
                        </a:lnTo>
                        <a:lnTo>
                          <a:pt x="57" y="54"/>
                        </a:lnTo>
                        <a:lnTo>
                          <a:pt x="54" y="61"/>
                        </a:lnTo>
                        <a:lnTo>
                          <a:pt x="46" y="69"/>
                        </a:lnTo>
                        <a:lnTo>
                          <a:pt x="36" y="76"/>
                        </a:lnTo>
                        <a:lnTo>
                          <a:pt x="32" y="83"/>
                        </a:lnTo>
                        <a:lnTo>
                          <a:pt x="10" y="105"/>
                        </a:lnTo>
                        <a:lnTo>
                          <a:pt x="3" y="115"/>
                        </a:lnTo>
                        <a:lnTo>
                          <a:pt x="0" y="123"/>
                        </a:lnTo>
                        <a:lnTo>
                          <a:pt x="3" y="126"/>
                        </a:lnTo>
                        <a:lnTo>
                          <a:pt x="18" y="112"/>
                        </a:lnTo>
                        <a:lnTo>
                          <a:pt x="21" y="101"/>
                        </a:lnTo>
                        <a:lnTo>
                          <a:pt x="32" y="94"/>
                        </a:lnTo>
                        <a:lnTo>
                          <a:pt x="36" y="87"/>
                        </a:lnTo>
                        <a:lnTo>
                          <a:pt x="115" y="7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7" name="Freeform 146"/>
                  <p:cNvSpPr>
                    <a:spLocks/>
                  </p:cNvSpPr>
                  <p:nvPr/>
                </p:nvSpPr>
                <p:spPr bwMode="auto">
                  <a:xfrm>
                    <a:off x="2295" y="1082"/>
                    <a:ext cx="184" cy="165"/>
                  </a:xfrm>
                  <a:custGeom>
                    <a:avLst/>
                    <a:gdLst/>
                    <a:ahLst/>
                    <a:cxnLst>
                      <a:cxn ang="0">
                        <a:pos x="180" y="0"/>
                      </a:cxn>
                      <a:cxn ang="0">
                        <a:pos x="169" y="11"/>
                      </a:cxn>
                      <a:cxn ang="0">
                        <a:pos x="158" y="18"/>
                      </a:cxn>
                      <a:cxn ang="0">
                        <a:pos x="148" y="32"/>
                      </a:cxn>
                      <a:cxn ang="0">
                        <a:pos x="137" y="39"/>
                      </a:cxn>
                      <a:cxn ang="0">
                        <a:pos x="61" y="115"/>
                      </a:cxn>
                      <a:cxn ang="0">
                        <a:pos x="47" y="122"/>
                      </a:cxn>
                      <a:cxn ang="0">
                        <a:pos x="36" y="133"/>
                      </a:cxn>
                      <a:cxn ang="0">
                        <a:pos x="25" y="140"/>
                      </a:cxn>
                      <a:cxn ang="0">
                        <a:pos x="11" y="151"/>
                      </a:cxn>
                      <a:cxn ang="0">
                        <a:pos x="0" y="158"/>
                      </a:cxn>
                      <a:cxn ang="0">
                        <a:pos x="4" y="165"/>
                      </a:cxn>
                      <a:cxn ang="0">
                        <a:pos x="15" y="155"/>
                      </a:cxn>
                      <a:cxn ang="0">
                        <a:pos x="29" y="147"/>
                      </a:cxn>
                      <a:cxn ang="0">
                        <a:pos x="40" y="140"/>
                      </a:cxn>
                      <a:cxn ang="0">
                        <a:pos x="54" y="129"/>
                      </a:cxn>
                      <a:cxn ang="0">
                        <a:pos x="65" y="119"/>
                      </a:cxn>
                      <a:cxn ang="0">
                        <a:pos x="76" y="111"/>
                      </a:cxn>
                      <a:cxn ang="0">
                        <a:pos x="108" y="79"/>
                      </a:cxn>
                      <a:cxn ang="0">
                        <a:pos x="122" y="68"/>
                      </a:cxn>
                      <a:cxn ang="0">
                        <a:pos x="130" y="57"/>
                      </a:cxn>
                      <a:cxn ang="0">
                        <a:pos x="144" y="47"/>
                      </a:cxn>
                      <a:cxn ang="0">
                        <a:pos x="155" y="36"/>
                      </a:cxn>
                      <a:cxn ang="0">
                        <a:pos x="162" y="25"/>
                      </a:cxn>
                      <a:cxn ang="0">
                        <a:pos x="176" y="18"/>
                      </a:cxn>
                      <a:cxn ang="0">
                        <a:pos x="184" y="7"/>
                      </a:cxn>
                      <a:cxn ang="0">
                        <a:pos x="180" y="0"/>
                      </a:cxn>
                    </a:cxnLst>
                    <a:rect l="0" t="0" r="r" b="b"/>
                    <a:pathLst>
                      <a:path w="184" h="165">
                        <a:moveTo>
                          <a:pt x="180" y="0"/>
                        </a:moveTo>
                        <a:lnTo>
                          <a:pt x="169" y="11"/>
                        </a:lnTo>
                        <a:lnTo>
                          <a:pt x="158" y="18"/>
                        </a:lnTo>
                        <a:lnTo>
                          <a:pt x="148" y="32"/>
                        </a:lnTo>
                        <a:lnTo>
                          <a:pt x="137" y="39"/>
                        </a:lnTo>
                        <a:lnTo>
                          <a:pt x="61" y="115"/>
                        </a:lnTo>
                        <a:lnTo>
                          <a:pt x="47" y="122"/>
                        </a:lnTo>
                        <a:lnTo>
                          <a:pt x="36" y="133"/>
                        </a:lnTo>
                        <a:lnTo>
                          <a:pt x="25" y="140"/>
                        </a:lnTo>
                        <a:lnTo>
                          <a:pt x="11" y="151"/>
                        </a:lnTo>
                        <a:lnTo>
                          <a:pt x="0" y="158"/>
                        </a:lnTo>
                        <a:lnTo>
                          <a:pt x="4" y="165"/>
                        </a:lnTo>
                        <a:lnTo>
                          <a:pt x="15" y="155"/>
                        </a:lnTo>
                        <a:lnTo>
                          <a:pt x="29" y="147"/>
                        </a:lnTo>
                        <a:lnTo>
                          <a:pt x="40" y="140"/>
                        </a:lnTo>
                        <a:lnTo>
                          <a:pt x="54" y="129"/>
                        </a:lnTo>
                        <a:lnTo>
                          <a:pt x="65" y="119"/>
                        </a:lnTo>
                        <a:lnTo>
                          <a:pt x="76" y="111"/>
                        </a:lnTo>
                        <a:lnTo>
                          <a:pt x="108" y="79"/>
                        </a:lnTo>
                        <a:lnTo>
                          <a:pt x="122" y="68"/>
                        </a:lnTo>
                        <a:lnTo>
                          <a:pt x="130" y="57"/>
                        </a:lnTo>
                        <a:lnTo>
                          <a:pt x="144" y="47"/>
                        </a:lnTo>
                        <a:lnTo>
                          <a:pt x="155" y="36"/>
                        </a:lnTo>
                        <a:lnTo>
                          <a:pt x="162" y="25"/>
                        </a:lnTo>
                        <a:lnTo>
                          <a:pt x="176" y="18"/>
                        </a:lnTo>
                        <a:lnTo>
                          <a:pt x="184" y="7"/>
                        </a:lnTo>
                        <a:lnTo>
                          <a:pt x="1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8" name="Freeform 147"/>
                  <p:cNvSpPr>
                    <a:spLocks/>
                  </p:cNvSpPr>
                  <p:nvPr/>
                </p:nvSpPr>
                <p:spPr bwMode="auto">
                  <a:xfrm>
                    <a:off x="2475" y="888"/>
                    <a:ext cx="216" cy="201"/>
                  </a:xfrm>
                  <a:custGeom>
                    <a:avLst/>
                    <a:gdLst/>
                    <a:ahLst/>
                    <a:cxnLst>
                      <a:cxn ang="0">
                        <a:pos x="212" y="0"/>
                      </a:cxn>
                      <a:cxn ang="0">
                        <a:pos x="162" y="50"/>
                      </a:cxn>
                      <a:cxn ang="0">
                        <a:pos x="148" y="61"/>
                      </a:cxn>
                      <a:cxn ang="0">
                        <a:pos x="122" y="86"/>
                      </a:cxn>
                      <a:cxn ang="0">
                        <a:pos x="108" y="97"/>
                      </a:cxn>
                      <a:cxn ang="0">
                        <a:pos x="94" y="107"/>
                      </a:cxn>
                      <a:cxn ang="0">
                        <a:pos x="83" y="122"/>
                      </a:cxn>
                      <a:cxn ang="0">
                        <a:pos x="68" y="133"/>
                      </a:cxn>
                      <a:cxn ang="0">
                        <a:pos x="54" y="143"/>
                      </a:cxn>
                      <a:cxn ang="0">
                        <a:pos x="40" y="158"/>
                      </a:cxn>
                      <a:cxn ang="0">
                        <a:pos x="25" y="169"/>
                      </a:cxn>
                      <a:cxn ang="0">
                        <a:pos x="14" y="183"/>
                      </a:cxn>
                      <a:cxn ang="0">
                        <a:pos x="0" y="194"/>
                      </a:cxn>
                      <a:cxn ang="0">
                        <a:pos x="4" y="201"/>
                      </a:cxn>
                      <a:cxn ang="0">
                        <a:pos x="18" y="187"/>
                      </a:cxn>
                      <a:cxn ang="0">
                        <a:pos x="32" y="176"/>
                      </a:cxn>
                      <a:cxn ang="0">
                        <a:pos x="43" y="161"/>
                      </a:cxn>
                      <a:cxn ang="0">
                        <a:pos x="58" y="151"/>
                      </a:cxn>
                      <a:cxn ang="0">
                        <a:pos x="72" y="136"/>
                      </a:cxn>
                      <a:cxn ang="0">
                        <a:pos x="86" y="125"/>
                      </a:cxn>
                      <a:cxn ang="0">
                        <a:pos x="101" y="115"/>
                      </a:cxn>
                      <a:cxn ang="0">
                        <a:pos x="126" y="89"/>
                      </a:cxn>
                      <a:cxn ang="0">
                        <a:pos x="140" y="79"/>
                      </a:cxn>
                      <a:cxn ang="0">
                        <a:pos x="151" y="68"/>
                      </a:cxn>
                      <a:cxn ang="0">
                        <a:pos x="166" y="57"/>
                      </a:cxn>
                      <a:cxn ang="0">
                        <a:pos x="191" y="32"/>
                      </a:cxn>
                      <a:cxn ang="0">
                        <a:pos x="202" y="18"/>
                      </a:cxn>
                      <a:cxn ang="0">
                        <a:pos x="216" y="7"/>
                      </a:cxn>
                      <a:cxn ang="0">
                        <a:pos x="212" y="0"/>
                      </a:cxn>
                    </a:cxnLst>
                    <a:rect l="0" t="0" r="r" b="b"/>
                    <a:pathLst>
                      <a:path w="216" h="201">
                        <a:moveTo>
                          <a:pt x="212" y="0"/>
                        </a:moveTo>
                        <a:lnTo>
                          <a:pt x="162" y="50"/>
                        </a:lnTo>
                        <a:lnTo>
                          <a:pt x="148" y="61"/>
                        </a:lnTo>
                        <a:lnTo>
                          <a:pt x="122" y="86"/>
                        </a:lnTo>
                        <a:lnTo>
                          <a:pt x="108" y="97"/>
                        </a:lnTo>
                        <a:lnTo>
                          <a:pt x="94" y="107"/>
                        </a:lnTo>
                        <a:lnTo>
                          <a:pt x="83" y="122"/>
                        </a:lnTo>
                        <a:lnTo>
                          <a:pt x="68" y="133"/>
                        </a:lnTo>
                        <a:lnTo>
                          <a:pt x="54" y="143"/>
                        </a:lnTo>
                        <a:lnTo>
                          <a:pt x="40" y="158"/>
                        </a:lnTo>
                        <a:lnTo>
                          <a:pt x="25" y="169"/>
                        </a:lnTo>
                        <a:lnTo>
                          <a:pt x="14" y="183"/>
                        </a:lnTo>
                        <a:lnTo>
                          <a:pt x="0" y="194"/>
                        </a:lnTo>
                        <a:lnTo>
                          <a:pt x="4" y="201"/>
                        </a:lnTo>
                        <a:lnTo>
                          <a:pt x="18" y="187"/>
                        </a:lnTo>
                        <a:lnTo>
                          <a:pt x="32" y="176"/>
                        </a:lnTo>
                        <a:lnTo>
                          <a:pt x="43" y="161"/>
                        </a:lnTo>
                        <a:lnTo>
                          <a:pt x="58" y="151"/>
                        </a:lnTo>
                        <a:lnTo>
                          <a:pt x="72" y="136"/>
                        </a:lnTo>
                        <a:lnTo>
                          <a:pt x="86" y="125"/>
                        </a:lnTo>
                        <a:lnTo>
                          <a:pt x="101" y="115"/>
                        </a:lnTo>
                        <a:lnTo>
                          <a:pt x="126" y="89"/>
                        </a:lnTo>
                        <a:lnTo>
                          <a:pt x="140" y="79"/>
                        </a:lnTo>
                        <a:lnTo>
                          <a:pt x="151" y="68"/>
                        </a:lnTo>
                        <a:lnTo>
                          <a:pt x="166" y="57"/>
                        </a:lnTo>
                        <a:lnTo>
                          <a:pt x="191" y="32"/>
                        </a:lnTo>
                        <a:lnTo>
                          <a:pt x="202" y="18"/>
                        </a:lnTo>
                        <a:lnTo>
                          <a:pt x="216" y="7"/>
                        </a:lnTo>
                        <a:lnTo>
                          <a:pt x="2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59" name="Freeform 148"/>
                  <p:cNvSpPr>
                    <a:spLocks/>
                  </p:cNvSpPr>
                  <p:nvPr/>
                </p:nvSpPr>
                <p:spPr bwMode="auto">
                  <a:xfrm>
                    <a:off x="2687" y="765"/>
                    <a:ext cx="148" cy="130"/>
                  </a:xfrm>
                  <a:custGeom>
                    <a:avLst/>
                    <a:gdLst/>
                    <a:ahLst/>
                    <a:cxnLst>
                      <a:cxn ang="0">
                        <a:pos x="144" y="4"/>
                      </a:cxn>
                      <a:cxn ang="0">
                        <a:pos x="134" y="11"/>
                      </a:cxn>
                      <a:cxn ang="0">
                        <a:pos x="123" y="15"/>
                      </a:cxn>
                      <a:cxn ang="0">
                        <a:pos x="116" y="25"/>
                      </a:cxn>
                      <a:cxn ang="0">
                        <a:pos x="105" y="33"/>
                      </a:cxn>
                      <a:cxn ang="0">
                        <a:pos x="98" y="40"/>
                      </a:cxn>
                      <a:cxn ang="0">
                        <a:pos x="87" y="47"/>
                      </a:cxn>
                      <a:cxn ang="0">
                        <a:pos x="80" y="54"/>
                      </a:cxn>
                      <a:cxn ang="0">
                        <a:pos x="69" y="61"/>
                      </a:cxn>
                      <a:cxn ang="0">
                        <a:pos x="62" y="69"/>
                      </a:cxn>
                      <a:cxn ang="0">
                        <a:pos x="51" y="76"/>
                      </a:cxn>
                      <a:cxn ang="0">
                        <a:pos x="44" y="87"/>
                      </a:cxn>
                      <a:cxn ang="0">
                        <a:pos x="33" y="94"/>
                      </a:cxn>
                      <a:cxn ang="0">
                        <a:pos x="18" y="108"/>
                      </a:cxn>
                      <a:cxn ang="0">
                        <a:pos x="8" y="115"/>
                      </a:cxn>
                      <a:cxn ang="0">
                        <a:pos x="0" y="123"/>
                      </a:cxn>
                      <a:cxn ang="0">
                        <a:pos x="4" y="130"/>
                      </a:cxn>
                      <a:cxn ang="0">
                        <a:pos x="11" y="123"/>
                      </a:cxn>
                      <a:cxn ang="0">
                        <a:pos x="22" y="115"/>
                      </a:cxn>
                      <a:cxn ang="0">
                        <a:pos x="54" y="83"/>
                      </a:cxn>
                      <a:cxn ang="0">
                        <a:pos x="65" y="76"/>
                      </a:cxn>
                      <a:cxn ang="0">
                        <a:pos x="72" y="69"/>
                      </a:cxn>
                      <a:cxn ang="0">
                        <a:pos x="83" y="61"/>
                      </a:cxn>
                      <a:cxn ang="0">
                        <a:pos x="108" y="36"/>
                      </a:cxn>
                      <a:cxn ang="0">
                        <a:pos x="119" y="29"/>
                      </a:cxn>
                      <a:cxn ang="0">
                        <a:pos x="130" y="22"/>
                      </a:cxn>
                      <a:cxn ang="0">
                        <a:pos x="137" y="15"/>
                      </a:cxn>
                      <a:cxn ang="0">
                        <a:pos x="148" y="7"/>
                      </a:cxn>
                      <a:cxn ang="0">
                        <a:pos x="144" y="11"/>
                      </a:cxn>
                      <a:cxn ang="0">
                        <a:pos x="144" y="0"/>
                      </a:cxn>
                      <a:cxn ang="0">
                        <a:pos x="144" y="4"/>
                      </a:cxn>
                    </a:cxnLst>
                    <a:rect l="0" t="0" r="r" b="b"/>
                    <a:pathLst>
                      <a:path w="148" h="130">
                        <a:moveTo>
                          <a:pt x="144" y="4"/>
                        </a:moveTo>
                        <a:lnTo>
                          <a:pt x="134" y="11"/>
                        </a:lnTo>
                        <a:lnTo>
                          <a:pt x="123" y="15"/>
                        </a:lnTo>
                        <a:lnTo>
                          <a:pt x="116" y="25"/>
                        </a:lnTo>
                        <a:lnTo>
                          <a:pt x="105" y="33"/>
                        </a:lnTo>
                        <a:lnTo>
                          <a:pt x="98" y="40"/>
                        </a:lnTo>
                        <a:lnTo>
                          <a:pt x="87" y="47"/>
                        </a:lnTo>
                        <a:lnTo>
                          <a:pt x="80" y="54"/>
                        </a:lnTo>
                        <a:lnTo>
                          <a:pt x="69" y="61"/>
                        </a:lnTo>
                        <a:lnTo>
                          <a:pt x="62" y="69"/>
                        </a:lnTo>
                        <a:lnTo>
                          <a:pt x="51" y="76"/>
                        </a:lnTo>
                        <a:lnTo>
                          <a:pt x="44" y="87"/>
                        </a:lnTo>
                        <a:lnTo>
                          <a:pt x="33" y="94"/>
                        </a:lnTo>
                        <a:lnTo>
                          <a:pt x="18" y="108"/>
                        </a:lnTo>
                        <a:lnTo>
                          <a:pt x="8" y="115"/>
                        </a:lnTo>
                        <a:lnTo>
                          <a:pt x="0" y="123"/>
                        </a:lnTo>
                        <a:lnTo>
                          <a:pt x="4" y="130"/>
                        </a:lnTo>
                        <a:lnTo>
                          <a:pt x="11" y="123"/>
                        </a:lnTo>
                        <a:lnTo>
                          <a:pt x="22" y="115"/>
                        </a:lnTo>
                        <a:lnTo>
                          <a:pt x="54" y="83"/>
                        </a:lnTo>
                        <a:lnTo>
                          <a:pt x="65" y="76"/>
                        </a:lnTo>
                        <a:lnTo>
                          <a:pt x="72" y="69"/>
                        </a:lnTo>
                        <a:lnTo>
                          <a:pt x="83" y="61"/>
                        </a:lnTo>
                        <a:lnTo>
                          <a:pt x="108" y="36"/>
                        </a:lnTo>
                        <a:lnTo>
                          <a:pt x="119" y="29"/>
                        </a:lnTo>
                        <a:lnTo>
                          <a:pt x="130" y="22"/>
                        </a:lnTo>
                        <a:lnTo>
                          <a:pt x="137" y="15"/>
                        </a:lnTo>
                        <a:lnTo>
                          <a:pt x="148" y="7"/>
                        </a:lnTo>
                        <a:lnTo>
                          <a:pt x="144" y="11"/>
                        </a:lnTo>
                        <a:lnTo>
                          <a:pt x="144" y="0"/>
                        </a:lnTo>
                        <a:lnTo>
                          <a:pt x="14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2831" y="769"/>
                    <a:ext cx="90" cy="68"/>
                  </a:xfrm>
                  <a:custGeom>
                    <a:avLst/>
                    <a:gdLst/>
                    <a:ahLst/>
                    <a:cxnLst>
                      <a:cxn ang="0">
                        <a:pos x="90" y="65"/>
                      </a:cxn>
                      <a:cxn ang="0">
                        <a:pos x="83" y="54"/>
                      </a:cxn>
                      <a:cxn ang="0">
                        <a:pos x="72" y="43"/>
                      </a:cxn>
                      <a:cxn ang="0">
                        <a:pos x="62" y="36"/>
                      </a:cxn>
                      <a:cxn ang="0">
                        <a:pos x="40" y="14"/>
                      </a:cxn>
                      <a:cxn ang="0">
                        <a:pos x="29" y="7"/>
                      </a:cxn>
                      <a:cxn ang="0">
                        <a:pos x="15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5" y="11"/>
                      </a:cxn>
                      <a:cxn ang="0">
                        <a:pos x="26" y="14"/>
                      </a:cxn>
                      <a:cxn ang="0">
                        <a:pos x="36" y="21"/>
                      </a:cxn>
                      <a:cxn ang="0">
                        <a:pos x="47" y="32"/>
                      </a:cxn>
                      <a:cxn ang="0">
                        <a:pos x="58" y="39"/>
                      </a:cxn>
                      <a:cxn ang="0">
                        <a:pos x="65" y="50"/>
                      </a:cxn>
                      <a:cxn ang="0">
                        <a:pos x="76" y="61"/>
                      </a:cxn>
                      <a:cxn ang="0">
                        <a:pos x="87" y="68"/>
                      </a:cxn>
                      <a:cxn ang="0">
                        <a:pos x="90" y="65"/>
                      </a:cxn>
                    </a:cxnLst>
                    <a:rect l="0" t="0" r="r" b="b"/>
                    <a:pathLst>
                      <a:path w="90" h="68">
                        <a:moveTo>
                          <a:pt x="90" y="65"/>
                        </a:moveTo>
                        <a:lnTo>
                          <a:pt x="83" y="54"/>
                        </a:lnTo>
                        <a:lnTo>
                          <a:pt x="72" y="43"/>
                        </a:lnTo>
                        <a:lnTo>
                          <a:pt x="62" y="36"/>
                        </a:lnTo>
                        <a:lnTo>
                          <a:pt x="40" y="14"/>
                        </a:lnTo>
                        <a:lnTo>
                          <a:pt x="29" y="7"/>
                        </a:lnTo>
                        <a:lnTo>
                          <a:pt x="15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5" y="11"/>
                        </a:lnTo>
                        <a:lnTo>
                          <a:pt x="26" y="14"/>
                        </a:lnTo>
                        <a:lnTo>
                          <a:pt x="36" y="21"/>
                        </a:lnTo>
                        <a:lnTo>
                          <a:pt x="47" y="32"/>
                        </a:lnTo>
                        <a:lnTo>
                          <a:pt x="58" y="39"/>
                        </a:lnTo>
                        <a:lnTo>
                          <a:pt x="65" y="50"/>
                        </a:lnTo>
                        <a:lnTo>
                          <a:pt x="76" y="61"/>
                        </a:lnTo>
                        <a:lnTo>
                          <a:pt x="87" y="68"/>
                        </a:lnTo>
                        <a:lnTo>
                          <a:pt x="90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1" name="Freeform 150"/>
                  <p:cNvSpPr>
                    <a:spLocks/>
                  </p:cNvSpPr>
                  <p:nvPr/>
                </p:nvSpPr>
                <p:spPr bwMode="auto">
                  <a:xfrm>
                    <a:off x="3191" y="816"/>
                    <a:ext cx="583" cy="219"/>
                  </a:xfrm>
                  <a:custGeom>
                    <a:avLst/>
                    <a:gdLst/>
                    <a:ahLst/>
                    <a:cxnLst>
                      <a:cxn ang="0">
                        <a:pos x="500" y="18"/>
                      </a:cxn>
                      <a:cxn ang="0">
                        <a:pos x="522" y="25"/>
                      </a:cxn>
                      <a:cxn ang="0">
                        <a:pos x="558" y="32"/>
                      </a:cxn>
                      <a:cxn ang="0">
                        <a:pos x="583" y="28"/>
                      </a:cxn>
                      <a:cxn ang="0">
                        <a:pos x="565" y="50"/>
                      </a:cxn>
                      <a:cxn ang="0">
                        <a:pos x="522" y="43"/>
                      </a:cxn>
                      <a:cxn ang="0">
                        <a:pos x="500" y="36"/>
                      </a:cxn>
                      <a:cxn ang="0">
                        <a:pos x="497" y="57"/>
                      </a:cxn>
                      <a:cxn ang="0">
                        <a:pos x="482" y="100"/>
                      </a:cxn>
                      <a:cxn ang="0">
                        <a:pos x="443" y="115"/>
                      </a:cxn>
                      <a:cxn ang="0">
                        <a:pos x="364" y="118"/>
                      </a:cxn>
                      <a:cxn ang="0">
                        <a:pos x="317" y="107"/>
                      </a:cxn>
                      <a:cxn ang="0">
                        <a:pos x="274" y="90"/>
                      </a:cxn>
                      <a:cxn ang="0">
                        <a:pos x="245" y="79"/>
                      </a:cxn>
                      <a:cxn ang="0">
                        <a:pos x="256" y="104"/>
                      </a:cxn>
                      <a:cxn ang="0">
                        <a:pos x="270" y="133"/>
                      </a:cxn>
                      <a:cxn ang="0">
                        <a:pos x="259" y="169"/>
                      </a:cxn>
                      <a:cxn ang="0">
                        <a:pos x="227" y="190"/>
                      </a:cxn>
                      <a:cxn ang="0">
                        <a:pos x="180" y="187"/>
                      </a:cxn>
                      <a:cxn ang="0">
                        <a:pos x="144" y="176"/>
                      </a:cxn>
                      <a:cxn ang="0">
                        <a:pos x="108" y="161"/>
                      </a:cxn>
                      <a:cxn ang="0">
                        <a:pos x="76" y="151"/>
                      </a:cxn>
                      <a:cxn ang="0">
                        <a:pos x="43" y="136"/>
                      </a:cxn>
                      <a:cxn ang="0">
                        <a:pos x="36" y="147"/>
                      </a:cxn>
                      <a:cxn ang="0">
                        <a:pos x="29" y="215"/>
                      </a:cxn>
                      <a:cxn ang="0">
                        <a:pos x="25" y="197"/>
                      </a:cxn>
                      <a:cxn ang="0">
                        <a:pos x="15" y="140"/>
                      </a:cxn>
                      <a:cxn ang="0">
                        <a:pos x="0" y="111"/>
                      </a:cxn>
                      <a:cxn ang="0">
                        <a:pos x="33" y="104"/>
                      </a:cxn>
                      <a:cxn ang="0">
                        <a:pos x="72" y="129"/>
                      </a:cxn>
                      <a:cxn ang="0">
                        <a:pos x="105" y="143"/>
                      </a:cxn>
                      <a:cxn ang="0">
                        <a:pos x="133" y="158"/>
                      </a:cxn>
                      <a:cxn ang="0">
                        <a:pos x="166" y="169"/>
                      </a:cxn>
                      <a:cxn ang="0">
                        <a:pos x="198" y="176"/>
                      </a:cxn>
                      <a:cxn ang="0">
                        <a:pos x="234" y="165"/>
                      </a:cxn>
                      <a:cxn ang="0">
                        <a:pos x="252" y="129"/>
                      </a:cxn>
                      <a:cxn ang="0">
                        <a:pos x="241" y="104"/>
                      </a:cxn>
                      <a:cxn ang="0">
                        <a:pos x="223" y="75"/>
                      </a:cxn>
                      <a:cxn ang="0">
                        <a:pos x="209" y="46"/>
                      </a:cxn>
                      <a:cxn ang="0">
                        <a:pos x="234" y="46"/>
                      </a:cxn>
                      <a:cxn ang="0">
                        <a:pos x="277" y="68"/>
                      </a:cxn>
                      <a:cxn ang="0">
                        <a:pos x="317" y="90"/>
                      </a:cxn>
                      <a:cxn ang="0">
                        <a:pos x="356" y="97"/>
                      </a:cxn>
                      <a:cxn ang="0">
                        <a:pos x="432" y="104"/>
                      </a:cxn>
                      <a:cxn ang="0">
                        <a:pos x="464" y="90"/>
                      </a:cxn>
                      <a:cxn ang="0">
                        <a:pos x="479" y="82"/>
                      </a:cxn>
                      <a:cxn ang="0">
                        <a:pos x="482" y="61"/>
                      </a:cxn>
                      <a:cxn ang="0">
                        <a:pos x="461" y="28"/>
                      </a:cxn>
                      <a:cxn ang="0">
                        <a:pos x="454" y="0"/>
                      </a:cxn>
                      <a:cxn ang="0">
                        <a:pos x="479" y="10"/>
                      </a:cxn>
                    </a:cxnLst>
                    <a:rect l="0" t="0" r="r" b="b"/>
                    <a:pathLst>
                      <a:path w="583" h="219">
                        <a:moveTo>
                          <a:pt x="482" y="10"/>
                        </a:moveTo>
                        <a:lnTo>
                          <a:pt x="490" y="14"/>
                        </a:lnTo>
                        <a:lnTo>
                          <a:pt x="493" y="14"/>
                        </a:lnTo>
                        <a:lnTo>
                          <a:pt x="500" y="18"/>
                        </a:lnTo>
                        <a:lnTo>
                          <a:pt x="508" y="18"/>
                        </a:lnTo>
                        <a:lnTo>
                          <a:pt x="511" y="21"/>
                        </a:lnTo>
                        <a:lnTo>
                          <a:pt x="518" y="25"/>
                        </a:lnTo>
                        <a:lnTo>
                          <a:pt x="522" y="25"/>
                        </a:lnTo>
                        <a:lnTo>
                          <a:pt x="529" y="28"/>
                        </a:lnTo>
                        <a:lnTo>
                          <a:pt x="536" y="28"/>
                        </a:lnTo>
                        <a:lnTo>
                          <a:pt x="540" y="32"/>
                        </a:lnTo>
                        <a:lnTo>
                          <a:pt x="558" y="32"/>
                        </a:lnTo>
                        <a:lnTo>
                          <a:pt x="565" y="28"/>
                        </a:lnTo>
                        <a:lnTo>
                          <a:pt x="572" y="28"/>
                        </a:lnTo>
                        <a:lnTo>
                          <a:pt x="576" y="25"/>
                        </a:lnTo>
                        <a:lnTo>
                          <a:pt x="583" y="28"/>
                        </a:lnTo>
                        <a:lnTo>
                          <a:pt x="583" y="43"/>
                        </a:lnTo>
                        <a:lnTo>
                          <a:pt x="576" y="46"/>
                        </a:lnTo>
                        <a:lnTo>
                          <a:pt x="572" y="46"/>
                        </a:lnTo>
                        <a:lnTo>
                          <a:pt x="565" y="50"/>
                        </a:lnTo>
                        <a:lnTo>
                          <a:pt x="547" y="50"/>
                        </a:lnTo>
                        <a:lnTo>
                          <a:pt x="540" y="46"/>
                        </a:lnTo>
                        <a:lnTo>
                          <a:pt x="529" y="46"/>
                        </a:lnTo>
                        <a:lnTo>
                          <a:pt x="522" y="43"/>
                        </a:lnTo>
                        <a:lnTo>
                          <a:pt x="518" y="43"/>
                        </a:lnTo>
                        <a:lnTo>
                          <a:pt x="511" y="39"/>
                        </a:lnTo>
                        <a:lnTo>
                          <a:pt x="504" y="39"/>
                        </a:lnTo>
                        <a:lnTo>
                          <a:pt x="500" y="36"/>
                        </a:lnTo>
                        <a:lnTo>
                          <a:pt x="493" y="32"/>
                        </a:lnTo>
                        <a:lnTo>
                          <a:pt x="490" y="32"/>
                        </a:lnTo>
                        <a:lnTo>
                          <a:pt x="493" y="43"/>
                        </a:lnTo>
                        <a:lnTo>
                          <a:pt x="497" y="57"/>
                        </a:lnTo>
                        <a:lnTo>
                          <a:pt x="500" y="72"/>
                        </a:lnTo>
                        <a:lnTo>
                          <a:pt x="500" y="86"/>
                        </a:lnTo>
                        <a:lnTo>
                          <a:pt x="493" y="93"/>
                        </a:lnTo>
                        <a:lnTo>
                          <a:pt x="482" y="100"/>
                        </a:lnTo>
                        <a:lnTo>
                          <a:pt x="475" y="104"/>
                        </a:lnTo>
                        <a:lnTo>
                          <a:pt x="464" y="107"/>
                        </a:lnTo>
                        <a:lnTo>
                          <a:pt x="454" y="111"/>
                        </a:lnTo>
                        <a:lnTo>
                          <a:pt x="443" y="115"/>
                        </a:lnTo>
                        <a:lnTo>
                          <a:pt x="432" y="118"/>
                        </a:lnTo>
                        <a:lnTo>
                          <a:pt x="425" y="122"/>
                        </a:lnTo>
                        <a:lnTo>
                          <a:pt x="374" y="122"/>
                        </a:lnTo>
                        <a:lnTo>
                          <a:pt x="364" y="118"/>
                        </a:lnTo>
                        <a:lnTo>
                          <a:pt x="353" y="115"/>
                        </a:lnTo>
                        <a:lnTo>
                          <a:pt x="338" y="115"/>
                        </a:lnTo>
                        <a:lnTo>
                          <a:pt x="328" y="111"/>
                        </a:lnTo>
                        <a:lnTo>
                          <a:pt x="317" y="107"/>
                        </a:lnTo>
                        <a:lnTo>
                          <a:pt x="306" y="104"/>
                        </a:lnTo>
                        <a:lnTo>
                          <a:pt x="295" y="100"/>
                        </a:lnTo>
                        <a:lnTo>
                          <a:pt x="285" y="93"/>
                        </a:lnTo>
                        <a:lnTo>
                          <a:pt x="274" y="90"/>
                        </a:lnTo>
                        <a:lnTo>
                          <a:pt x="263" y="82"/>
                        </a:lnTo>
                        <a:lnTo>
                          <a:pt x="252" y="79"/>
                        </a:lnTo>
                        <a:lnTo>
                          <a:pt x="241" y="72"/>
                        </a:lnTo>
                        <a:lnTo>
                          <a:pt x="245" y="79"/>
                        </a:lnTo>
                        <a:lnTo>
                          <a:pt x="249" y="82"/>
                        </a:lnTo>
                        <a:lnTo>
                          <a:pt x="252" y="90"/>
                        </a:lnTo>
                        <a:lnTo>
                          <a:pt x="252" y="97"/>
                        </a:lnTo>
                        <a:lnTo>
                          <a:pt x="256" y="104"/>
                        </a:lnTo>
                        <a:lnTo>
                          <a:pt x="259" y="111"/>
                        </a:lnTo>
                        <a:lnTo>
                          <a:pt x="263" y="118"/>
                        </a:lnTo>
                        <a:lnTo>
                          <a:pt x="267" y="122"/>
                        </a:lnTo>
                        <a:lnTo>
                          <a:pt x="270" y="133"/>
                        </a:lnTo>
                        <a:lnTo>
                          <a:pt x="270" y="147"/>
                        </a:lnTo>
                        <a:lnTo>
                          <a:pt x="267" y="154"/>
                        </a:lnTo>
                        <a:lnTo>
                          <a:pt x="263" y="161"/>
                        </a:lnTo>
                        <a:lnTo>
                          <a:pt x="259" y="169"/>
                        </a:lnTo>
                        <a:lnTo>
                          <a:pt x="256" y="172"/>
                        </a:lnTo>
                        <a:lnTo>
                          <a:pt x="245" y="179"/>
                        </a:lnTo>
                        <a:lnTo>
                          <a:pt x="238" y="187"/>
                        </a:lnTo>
                        <a:lnTo>
                          <a:pt x="227" y="190"/>
                        </a:lnTo>
                        <a:lnTo>
                          <a:pt x="216" y="194"/>
                        </a:lnTo>
                        <a:lnTo>
                          <a:pt x="205" y="194"/>
                        </a:lnTo>
                        <a:lnTo>
                          <a:pt x="195" y="190"/>
                        </a:lnTo>
                        <a:lnTo>
                          <a:pt x="180" y="187"/>
                        </a:lnTo>
                        <a:lnTo>
                          <a:pt x="169" y="187"/>
                        </a:lnTo>
                        <a:lnTo>
                          <a:pt x="159" y="183"/>
                        </a:lnTo>
                        <a:lnTo>
                          <a:pt x="151" y="179"/>
                        </a:lnTo>
                        <a:lnTo>
                          <a:pt x="144" y="176"/>
                        </a:lnTo>
                        <a:lnTo>
                          <a:pt x="137" y="172"/>
                        </a:lnTo>
                        <a:lnTo>
                          <a:pt x="126" y="169"/>
                        </a:lnTo>
                        <a:lnTo>
                          <a:pt x="119" y="165"/>
                        </a:lnTo>
                        <a:lnTo>
                          <a:pt x="108" y="161"/>
                        </a:lnTo>
                        <a:lnTo>
                          <a:pt x="101" y="161"/>
                        </a:lnTo>
                        <a:lnTo>
                          <a:pt x="94" y="158"/>
                        </a:lnTo>
                        <a:lnTo>
                          <a:pt x="83" y="154"/>
                        </a:lnTo>
                        <a:lnTo>
                          <a:pt x="76" y="151"/>
                        </a:lnTo>
                        <a:lnTo>
                          <a:pt x="69" y="147"/>
                        </a:lnTo>
                        <a:lnTo>
                          <a:pt x="61" y="143"/>
                        </a:lnTo>
                        <a:lnTo>
                          <a:pt x="51" y="140"/>
                        </a:lnTo>
                        <a:lnTo>
                          <a:pt x="43" y="136"/>
                        </a:lnTo>
                        <a:lnTo>
                          <a:pt x="36" y="129"/>
                        </a:lnTo>
                        <a:lnTo>
                          <a:pt x="29" y="125"/>
                        </a:lnTo>
                        <a:lnTo>
                          <a:pt x="33" y="136"/>
                        </a:lnTo>
                        <a:lnTo>
                          <a:pt x="36" y="147"/>
                        </a:lnTo>
                        <a:lnTo>
                          <a:pt x="40" y="161"/>
                        </a:lnTo>
                        <a:lnTo>
                          <a:pt x="40" y="197"/>
                        </a:lnTo>
                        <a:lnTo>
                          <a:pt x="36" y="205"/>
                        </a:lnTo>
                        <a:lnTo>
                          <a:pt x="29" y="215"/>
                        </a:lnTo>
                        <a:lnTo>
                          <a:pt x="25" y="219"/>
                        </a:lnTo>
                        <a:lnTo>
                          <a:pt x="22" y="215"/>
                        </a:lnTo>
                        <a:lnTo>
                          <a:pt x="22" y="208"/>
                        </a:lnTo>
                        <a:lnTo>
                          <a:pt x="25" y="197"/>
                        </a:lnTo>
                        <a:lnTo>
                          <a:pt x="25" y="165"/>
                        </a:lnTo>
                        <a:lnTo>
                          <a:pt x="18" y="154"/>
                        </a:lnTo>
                        <a:lnTo>
                          <a:pt x="18" y="147"/>
                        </a:lnTo>
                        <a:lnTo>
                          <a:pt x="15" y="140"/>
                        </a:lnTo>
                        <a:lnTo>
                          <a:pt x="11" y="133"/>
                        </a:lnTo>
                        <a:lnTo>
                          <a:pt x="7" y="125"/>
                        </a:lnTo>
                        <a:lnTo>
                          <a:pt x="4" y="118"/>
                        </a:lnTo>
                        <a:lnTo>
                          <a:pt x="0" y="111"/>
                        </a:lnTo>
                        <a:lnTo>
                          <a:pt x="0" y="97"/>
                        </a:lnTo>
                        <a:lnTo>
                          <a:pt x="11" y="97"/>
                        </a:lnTo>
                        <a:lnTo>
                          <a:pt x="22" y="100"/>
                        </a:lnTo>
                        <a:lnTo>
                          <a:pt x="33" y="104"/>
                        </a:lnTo>
                        <a:lnTo>
                          <a:pt x="40" y="111"/>
                        </a:lnTo>
                        <a:lnTo>
                          <a:pt x="51" y="118"/>
                        </a:lnTo>
                        <a:lnTo>
                          <a:pt x="61" y="125"/>
                        </a:lnTo>
                        <a:lnTo>
                          <a:pt x="72" y="129"/>
                        </a:lnTo>
                        <a:lnTo>
                          <a:pt x="79" y="136"/>
                        </a:lnTo>
                        <a:lnTo>
                          <a:pt x="90" y="136"/>
                        </a:lnTo>
                        <a:lnTo>
                          <a:pt x="97" y="140"/>
                        </a:lnTo>
                        <a:lnTo>
                          <a:pt x="105" y="143"/>
                        </a:lnTo>
                        <a:lnTo>
                          <a:pt x="112" y="147"/>
                        </a:lnTo>
                        <a:lnTo>
                          <a:pt x="119" y="151"/>
                        </a:lnTo>
                        <a:lnTo>
                          <a:pt x="126" y="154"/>
                        </a:lnTo>
                        <a:lnTo>
                          <a:pt x="133" y="158"/>
                        </a:lnTo>
                        <a:lnTo>
                          <a:pt x="141" y="161"/>
                        </a:lnTo>
                        <a:lnTo>
                          <a:pt x="151" y="161"/>
                        </a:lnTo>
                        <a:lnTo>
                          <a:pt x="159" y="165"/>
                        </a:lnTo>
                        <a:lnTo>
                          <a:pt x="166" y="169"/>
                        </a:lnTo>
                        <a:lnTo>
                          <a:pt x="173" y="169"/>
                        </a:lnTo>
                        <a:lnTo>
                          <a:pt x="180" y="172"/>
                        </a:lnTo>
                        <a:lnTo>
                          <a:pt x="191" y="172"/>
                        </a:lnTo>
                        <a:lnTo>
                          <a:pt x="198" y="176"/>
                        </a:lnTo>
                        <a:lnTo>
                          <a:pt x="220" y="176"/>
                        </a:lnTo>
                        <a:lnTo>
                          <a:pt x="227" y="169"/>
                        </a:lnTo>
                        <a:lnTo>
                          <a:pt x="231" y="169"/>
                        </a:lnTo>
                        <a:lnTo>
                          <a:pt x="234" y="165"/>
                        </a:lnTo>
                        <a:lnTo>
                          <a:pt x="238" y="165"/>
                        </a:lnTo>
                        <a:lnTo>
                          <a:pt x="245" y="158"/>
                        </a:lnTo>
                        <a:lnTo>
                          <a:pt x="252" y="147"/>
                        </a:lnTo>
                        <a:lnTo>
                          <a:pt x="252" y="129"/>
                        </a:lnTo>
                        <a:lnTo>
                          <a:pt x="249" y="122"/>
                        </a:lnTo>
                        <a:lnTo>
                          <a:pt x="245" y="118"/>
                        </a:lnTo>
                        <a:lnTo>
                          <a:pt x="245" y="111"/>
                        </a:lnTo>
                        <a:lnTo>
                          <a:pt x="241" y="104"/>
                        </a:lnTo>
                        <a:lnTo>
                          <a:pt x="238" y="100"/>
                        </a:lnTo>
                        <a:lnTo>
                          <a:pt x="234" y="93"/>
                        </a:lnTo>
                        <a:lnTo>
                          <a:pt x="223" y="82"/>
                        </a:lnTo>
                        <a:lnTo>
                          <a:pt x="223" y="75"/>
                        </a:lnTo>
                        <a:lnTo>
                          <a:pt x="220" y="72"/>
                        </a:lnTo>
                        <a:lnTo>
                          <a:pt x="216" y="64"/>
                        </a:lnTo>
                        <a:lnTo>
                          <a:pt x="209" y="57"/>
                        </a:lnTo>
                        <a:lnTo>
                          <a:pt x="209" y="46"/>
                        </a:lnTo>
                        <a:lnTo>
                          <a:pt x="216" y="43"/>
                        </a:lnTo>
                        <a:lnTo>
                          <a:pt x="216" y="39"/>
                        </a:lnTo>
                        <a:lnTo>
                          <a:pt x="223" y="39"/>
                        </a:lnTo>
                        <a:lnTo>
                          <a:pt x="234" y="46"/>
                        </a:lnTo>
                        <a:lnTo>
                          <a:pt x="241" y="54"/>
                        </a:lnTo>
                        <a:lnTo>
                          <a:pt x="256" y="61"/>
                        </a:lnTo>
                        <a:lnTo>
                          <a:pt x="263" y="64"/>
                        </a:lnTo>
                        <a:lnTo>
                          <a:pt x="277" y="68"/>
                        </a:lnTo>
                        <a:lnTo>
                          <a:pt x="288" y="75"/>
                        </a:lnTo>
                        <a:lnTo>
                          <a:pt x="299" y="79"/>
                        </a:lnTo>
                        <a:lnTo>
                          <a:pt x="306" y="86"/>
                        </a:lnTo>
                        <a:lnTo>
                          <a:pt x="317" y="90"/>
                        </a:lnTo>
                        <a:lnTo>
                          <a:pt x="328" y="90"/>
                        </a:lnTo>
                        <a:lnTo>
                          <a:pt x="338" y="93"/>
                        </a:lnTo>
                        <a:lnTo>
                          <a:pt x="346" y="97"/>
                        </a:lnTo>
                        <a:lnTo>
                          <a:pt x="356" y="97"/>
                        </a:lnTo>
                        <a:lnTo>
                          <a:pt x="364" y="100"/>
                        </a:lnTo>
                        <a:lnTo>
                          <a:pt x="374" y="100"/>
                        </a:lnTo>
                        <a:lnTo>
                          <a:pt x="382" y="104"/>
                        </a:lnTo>
                        <a:lnTo>
                          <a:pt x="432" y="104"/>
                        </a:lnTo>
                        <a:lnTo>
                          <a:pt x="439" y="100"/>
                        </a:lnTo>
                        <a:lnTo>
                          <a:pt x="450" y="97"/>
                        </a:lnTo>
                        <a:lnTo>
                          <a:pt x="457" y="93"/>
                        </a:lnTo>
                        <a:lnTo>
                          <a:pt x="464" y="90"/>
                        </a:lnTo>
                        <a:lnTo>
                          <a:pt x="472" y="90"/>
                        </a:lnTo>
                        <a:lnTo>
                          <a:pt x="475" y="86"/>
                        </a:lnTo>
                        <a:lnTo>
                          <a:pt x="479" y="86"/>
                        </a:lnTo>
                        <a:lnTo>
                          <a:pt x="479" y="82"/>
                        </a:lnTo>
                        <a:lnTo>
                          <a:pt x="482" y="82"/>
                        </a:lnTo>
                        <a:lnTo>
                          <a:pt x="486" y="79"/>
                        </a:lnTo>
                        <a:lnTo>
                          <a:pt x="486" y="68"/>
                        </a:lnTo>
                        <a:lnTo>
                          <a:pt x="482" y="61"/>
                        </a:lnTo>
                        <a:lnTo>
                          <a:pt x="479" y="54"/>
                        </a:lnTo>
                        <a:lnTo>
                          <a:pt x="475" y="43"/>
                        </a:lnTo>
                        <a:lnTo>
                          <a:pt x="468" y="39"/>
                        </a:lnTo>
                        <a:lnTo>
                          <a:pt x="461" y="28"/>
                        </a:lnTo>
                        <a:lnTo>
                          <a:pt x="454" y="25"/>
                        </a:lnTo>
                        <a:lnTo>
                          <a:pt x="450" y="18"/>
                        </a:lnTo>
                        <a:lnTo>
                          <a:pt x="450" y="3"/>
                        </a:lnTo>
                        <a:lnTo>
                          <a:pt x="454" y="0"/>
                        </a:lnTo>
                        <a:lnTo>
                          <a:pt x="461" y="0"/>
                        </a:lnTo>
                        <a:lnTo>
                          <a:pt x="464" y="3"/>
                        </a:lnTo>
                        <a:lnTo>
                          <a:pt x="472" y="3"/>
                        </a:lnTo>
                        <a:lnTo>
                          <a:pt x="479" y="10"/>
                        </a:lnTo>
                        <a:lnTo>
                          <a:pt x="482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2" name="Freeform 151"/>
                  <p:cNvSpPr>
                    <a:spLocks/>
                  </p:cNvSpPr>
                  <p:nvPr/>
                </p:nvSpPr>
                <p:spPr bwMode="auto">
                  <a:xfrm>
                    <a:off x="3673" y="823"/>
                    <a:ext cx="98" cy="29"/>
                  </a:xfrm>
                  <a:custGeom>
                    <a:avLst/>
                    <a:gdLst/>
                    <a:ahLst/>
                    <a:cxnLst>
                      <a:cxn ang="0">
                        <a:pos x="94" y="14"/>
                      </a:cxn>
                      <a:cxn ang="0">
                        <a:pos x="87" y="18"/>
                      </a:cxn>
                      <a:cxn ang="0">
                        <a:pos x="83" y="18"/>
                      </a:cxn>
                      <a:cxn ang="0">
                        <a:pos x="76" y="21"/>
                      </a:cxn>
                      <a:cxn ang="0">
                        <a:pos x="62" y="21"/>
                      </a:cxn>
                      <a:cxn ang="0">
                        <a:pos x="54" y="18"/>
                      </a:cxn>
                      <a:cxn ang="0">
                        <a:pos x="47" y="18"/>
                      </a:cxn>
                      <a:cxn ang="0">
                        <a:pos x="44" y="14"/>
                      </a:cxn>
                      <a:cxn ang="0">
                        <a:pos x="36" y="14"/>
                      </a:cxn>
                      <a:cxn ang="0">
                        <a:pos x="33" y="11"/>
                      </a:cxn>
                      <a:cxn ang="0">
                        <a:pos x="26" y="7"/>
                      </a:cxn>
                      <a:cxn ang="0">
                        <a:pos x="18" y="7"/>
                      </a:cxn>
                      <a:cxn ang="0">
                        <a:pos x="15" y="3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1"/>
                      </a:cxn>
                      <a:cxn ang="0">
                        <a:pos x="11" y="11"/>
                      </a:cxn>
                      <a:cxn ang="0">
                        <a:pos x="18" y="14"/>
                      </a:cxn>
                      <a:cxn ang="0">
                        <a:pos x="22" y="14"/>
                      </a:cxn>
                      <a:cxn ang="0">
                        <a:pos x="29" y="18"/>
                      </a:cxn>
                      <a:cxn ang="0">
                        <a:pos x="36" y="21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4" y="25"/>
                      </a:cxn>
                      <a:cxn ang="0">
                        <a:pos x="58" y="29"/>
                      </a:cxn>
                      <a:cxn ang="0">
                        <a:pos x="76" y="29"/>
                      </a:cxn>
                      <a:cxn ang="0">
                        <a:pos x="83" y="25"/>
                      </a:cxn>
                      <a:cxn ang="0">
                        <a:pos x="90" y="25"/>
                      </a:cxn>
                      <a:cxn ang="0">
                        <a:pos x="98" y="21"/>
                      </a:cxn>
                      <a:cxn ang="0">
                        <a:pos x="94" y="21"/>
                      </a:cxn>
                      <a:cxn ang="0">
                        <a:pos x="94" y="14"/>
                      </a:cxn>
                    </a:cxnLst>
                    <a:rect l="0" t="0" r="r" b="b"/>
                    <a:pathLst>
                      <a:path w="98" h="29">
                        <a:moveTo>
                          <a:pt x="94" y="14"/>
                        </a:moveTo>
                        <a:lnTo>
                          <a:pt x="87" y="18"/>
                        </a:lnTo>
                        <a:lnTo>
                          <a:pt x="83" y="18"/>
                        </a:lnTo>
                        <a:lnTo>
                          <a:pt x="76" y="21"/>
                        </a:lnTo>
                        <a:lnTo>
                          <a:pt x="62" y="21"/>
                        </a:lnTo>
                        <a:lnTo>
                          <a:pt x="54" y="18"/>
                        </a:lnTo>
                        <a:lnTo>
                          <a:pt x="47" y="18"/>
                        </a:lnTo>
                        <a:lnTo>
                          <a:pt x="44" y="14"/>
                        </a:lnTo>
                        <a:lnTo>
                          <a:pt x="36" y="14"/>
                        </a:lnTo>
                        <a:lnTo>
                          <a:pt x="33" y="11"/>
                        </a:lnTo>
                        <a:lnTo>
                          <a:pt x="26" y="7"/>
                        </a:lnTo>
                        <a:lnTo>
                          <a:pt x="18" y="7"/>
                        </a:lnTo>
                        <a:lnTo>
                          <a:pt x="15" y="3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1"/>
                        </a:lnTo>
                        <a:lnTo>
                          <a:pt x="11" y="11"/>
                        </a:lnTo>
                        <a:lnTo>
                          <a:pt x="18" y="14"/>
                        </a:lnTo>
                        <a:lnTo>
                          <a:pt x="22" y="14"/>
                        </a:lnTo>
                        <a:lnTo>
                          <a:pt x="29" y="18"/>
                        </a:lnTo>
                        <a:lnTo>
                          <a:pt x="36" y="21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4" y="25"/>
                        </a:lnTo>
                        <a:lnTo>
                          <a:pt x="58" y="29"/>
                        </a:lnTo>
                        <a:lnTo>
                          <a:pt x="76" y="29"/>
                        </a:lnTo>
                        <a:lnTo>
                          <a:pt x="83" y="25"/>
                        </a:lnTo>
                        <a:lnTo>
                          <a:pt x="90" y="25"/>
                        </a:lnTo>
                        <a:lnTo>
                          <a:pt x="98" y="21"/>
                        </a:lnTo>
                        <a:lnTo>
                          <a:pt x="94" y="21"/>
                        </a:lnTo>
                        <a:lnTo>
                          <a:pt x="94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3" name="Freeform 152"/>
                  <p:cNvSpPr>
                    <a:spLocks/>
                  </p:cNvSpPr>
                  <p:nvPr/>
                </p:nvSpPr>
                <p:spPr bwMode="auto">
                  <a:xfrm>
                    <a:off x="3767" y="837"/>
                    <a:ext cx="11" cy="25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1" y="25"/>
                      </a:cxn>
                      <a:cxn ang="0">
                        <a:pos x="11" y="11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4" y="22"/>
                      </a:cxn>
                      <a:cxn ang="0">
                        <a:pos x="7" y="25"/>
                      </a:cxn>
                      <a:cxn ang="0">
                        <a:pos x="11" y="25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1" h="25">
                        <a:moveTo>
                          <a:pt x="7" y="25"/>
                        </a:moveTo>
                        <a:lnTo>
                          <a:pt x="11" y="25"/>
                        </a:lnTo>
                        <a:lnTo>
                          <a:pt x="11" y="11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4" y="22"/>
                        </a:lnTo>
                        <a:lnTo>
                          <a:pt x="7" y="25"/>
                        </a:lnTo>
                        <a:lnTo>
                          <a:pt x="11" y="25"/>
                        </a:lnTo>
                        <a:lnTo>
                          <a:pt x="7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4" name="Freeform 153"/>
                  <p:cNvSpPr>
                    <a:spLocks/>
                  </p:cNvSpPr>
                  <p:nvPr/>
                </p:nvSpPr>
                <p:spPr bwMode="auto">
                  <a:xfrm>
                    <a:off x="3673" y="841"/>
                    <a:ext cx="101" cy="29"/>
                  </a:xfrm>
                  <a:custGeom>
                    <a:avLst/>
                    <a:gdLst/>
                    <a:ahLst/>
                    <a:cxnLst>
                      <a:cxn ang="0">
                        <a:pos x="11" y="3"/>
                      </a:cxn>
                      <a:cxn ang="0">
                        <a:pos x="4" y="11"/>
                      </a:cxn>
                      <a:cxn ang="0">
                        <a:pos x="11" y="11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18"/>
                      </a:cxn>
                      <a:cxn ang="0">
                        <a:pos x="33" y="21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8" y="25"/>
                      </a:cxn>
                      <a:cxn ang="0">
                        <a:pos x="65" y="29"/>
                      </a:cxn>
                      <a:cxn ang="0">
                        <a:pos x="83" y="29"/>
                      </a:cxn>
                      <a:cxn ang="0">
                        <a:pos x="90" y="25"/>
                      </a:cxn>
                      <a:cxn ang="0">
                        <a:pos x="94" y="25"/>
                      </a:cxn>
                      <a:cxn ang="0">
                        <a:pos x="101" y="21"/>
                      </a:cxn>
                      <a:cxn ang="0">
                        <a:pos x="98" y="18"/>
                      </a:cxn>
                      <a:cxn ang="0">
                        <a:pos x="87" y="18"/>
                      </a:cxn>
                      <a:cxn ang="0">
                        <a:pos x="83" y="21"/>
                      </a:cxn>
                      <a:cxn ang="0">
                        <a:pos x="65" y="21"/>
                      </a:cxn>
                      <a:cxn ang="0">
                        <a:pos x="58" y="18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6" y="14"/>
                      </a:cxn>
                      <a:cxn ang="0">
                        <a:pos x="29" y="11"/>
                      </a:cxn>
                      <a:cxn ang="0">
                        <a:pos x="26" y="11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8" y="3"/>
                      </a:cxn>
                      <a:cxn ang="0">
                        <a:pos x="4" y="7"/>
                      </a:cxn>
                      <a:cxn ang="0">
                        <a:pos x="8" y="3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3"/>
                      </a:cxn>
                    </a:cxnLst>
                    <a:rect l="0" t="0" r="r" b="b"/>
                    <a:pathLst>
                      <a:path w="101" h="29">
                        <a:moveTo>
                          <a:pt x="11" y="3"/>
                        </a:moveTo>
                        <a:lnTo>
                          <a:pt x="4" y="11"/>
                        </a:lnTo>
                        <a:lnTo>
                          <a:pt x="11" y="11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18"/>
                        </a:ln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8" y="25"/>
                        </a:lnTo>
                        <a:lnTo>
                          <a:pt x="65" y="29"/>
                        </a:lnTo>
                        <a:lnTo>
                          <a:pt x="83" y="29"/>
                        </a:lnTo>
                        <a:lnTo>
                          <a:pt x="90" y="25"/>
                        </a:lnTo>
                        <a:lnTo>
                          <a:pt x="94" y="25"/>
                        </a:lnTo>
                        <a:lnTo>
                          <a:pt x="101" y="21"/>
                        </a:lnTo>
                        <a:lnTo>
                          <a:pt x="98" y="18"/>
                        </a:lnTo>
                        <a:lnTo>
                          <a:pt x="87" y="18"/>
                        </a:lnTo>
                        <a:lnTo>
                          <a:pt x="83" y="21"/>
                        </a:lnTo>
                        <a:lnTo>
                          <a:pt x="65" y="21"/>
                        </a:lnTo>
                        <a:lnTo>
                          <a:pt x="58" y="18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6" y="14"/>
                        </a:lnTo>
                        <a:lnTo>
                          <a:pt x="29" y="11"/>
                        </a:lnTo>
                        <a:lnTo>
                          <a:pt x="26" y="11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8" y="3"/>
                        </a:lnTo>
                        <a:lnTo>
                          <a:pt x="4" y="7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5" name="Freeform 154"/>
                  <p:cNvSpPr>
                    <a:spLocks/>
                  </p:cNvSpPr>
                  <p:nvPr/>
                </p:nvSpPr>
                <p:spPr bwMode="auto">
                  <a:xfrm>
                    <a:off x="3677" y="844"/>
                    <a:ext cx="18" cy="58"/>
                  </a:xfrm>
                  <a:custGeom>
                    <a:avLst/>
                    <a:gdLst/>
                    <a:ahLst/>
                    <a:cxnLst>
                      <a:cxn ang="0">
                        <a:pos x="18" y="58"/>
                      </a:cxn>
                      <a:cxn ang="0">
                        <a:pos x="18" y="44"/>
                      </a:cxn>
                      <a:cxn ang="0">
                        <a:pos x="14" y="29"/>
                      </a:cxn>
                      <a:cxn ang="0">
                        <a:pos x="11" y="15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15"/>
                      </a:cxn>
                      <a:cxn ang="0">
                        <a:pos x="7" y="29"/>
                      </a:cxn>
                      <a:cxn ang="0">
                        <a:pos x="11" y="44"/>
                      </a:cxn>
                      <a:cxn ang="0">
                        <a:pos x="11" y="58"/>
                      </a:cxn>
                      <a:cxn ang="0">
                        <a:pos x="11" y="54"/>
                      </a:cxn>
                      <a:cxn ang="0">
                        <a:pos x="18" y="58"/>
                      </a:cxn>
                    </a:cxnLst>
                    <a:rect l="0" t="0" r="r" b="b"/>
                    <a:pathLst>
                      <a:path w="18" h="58">
                        <a:moveTo>
                          <a:pt x="18" y="58"/>
                        </a:moveTo>
                        <a:lnTo>
                          <a:pt x="18" y="44"/>
                        </a:lnTo>
                        <a:lnTo>
                          <a:pt x="14" y="29"/>
                        </a:lnTo>
                        <a:lnTo>
                          <a:pt x="11" y="15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5"/>
                        </a:lnTo>
                        <a:lnTo>
                          <a:pt x="7" y="29"/>
                        </a:lnTo>
                        <a:lnTo>
                          <a:pt x="11" y="44"/>
                        </a:lnTo>
                        <a:lnTo>
                          <a:pt x="11" y="58"/>
                        </a:lnTo>
                        <a:lnTo>
                          <a:pt x="11" y="54"/>
                        </a:lnTo>
                        <a:lnTo>
                          <a:pt x="18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6" name="Freeform 155"/>
                  <p:cNvSpPr>
                    <a:spLocks/>
                  </p:cNvSpPr>
                  <p:nvPr/>
                </p:nvSpPr>
                <p:spPr bwMode="auto">
                  <a:xfrm>
                    <a:off x="3612" y="898"/>
                    <a:ext cx="83" cy="40"/>
                  </a:xfrm>
                  <a:custGeom>
                    <a:avLst/>
                    <a:gdLst/>
                    <a:ahLst/>
                    <a:cxnLst>
                      <a:cxn ang="0">
                        <a:pos x="4" y="40"/>
                      </a:cxn>
                      <a:cxn ang="0">
                        <a:pos x="15" y="40"/>
                      </a:cxn>
                      <a:cxn ang="0">
                        <a:pos x="22" y="36"/>
                      </a:cxn>
                      <a:cxn ang="0">
                        <a:pos x="33" y="33"/>
                      </a:cxn>
                      <a:cxn ang="0">
                        <a:pos x="43" y="29"/>
                      </a:cxn>
                      <a:cxn ang="0">
                        <a:pos x="54" y="25"/>
                      </a:cxn>
                      <a:cxn ang="0">
                        <a:pos x="65" y="22"/>
                      </a:cxn>
                      <a:cxn ang="0">
                        <a:pos x="76" y="15"/>
                      </a:cxn>
                      <a:cxn ang="0">
                        <a:pos x="83" y="4"/>
                      </a:cxn>
                      <a:cxn ang="0">
                        <a:pos x="76" y="0"/>
                      </a:cxn>
                      <a:cxn ang="0">
                        <a:pos x="61" y="15"/>
                      </a:cxn>
                      <a:cxn ang="0">
                        <a:pos x="51" y="18"/>
                      </a:cxn>
                      <a:cxn ang="0">
                        <a:pos x="43" y="22"/>
                      </a:cxn>
                      <a:cxn ang="0">
                        <a:pos x="33" y="25"/>
                      </a:cxn>
                      <a:cxn ang="0">
                        <a:pos x="22" y="29"/>
                      </a:cxn>
                      <a:cxn ang="0">
                        <a:pos x="11" y="33"/>
                      </a:cxn>
                      <a:cxn ang="0">
                        <a:pos x="0" y="33"/>
                      </a:cxn>
                      <a:cxn ang="0">
                        <a:pos x="4" y="33"/>
                      </a:cxn>
                      <a:cxn ang="0">
                        <a:pos x="4" y="40"/>
                      </a:cxn>
                    </a:cxnLst>
                    <a:rect l="0" t="0" r="r" b="b"/>
                    <a:pathLst>
                      <a:path w="83" h="40">
                        <a:moveTo>
                          <a:pt x="4" y="40"/>
                        </a:moveTo>
                        <a:lnTo>
                          <a:pt x="15" y="40"/>
                        </a:lnTo>
                        <a:lnTo>
                          <a:pt x="22" y="36"/>
                        </a:lnTo>
                        <a:lnTo>
                          <a:pt x="33" y="33"/>
                        </a:lnTo>
                        <a:lnTo>
                          <a:pt x="43" y="29"/>
                        </a:lnTo>
                        <a:lnTo>
                          <a:pt x="54" y="25"/>
                        </a:lnTo>
                        <a:lnTo>
                          <a:pt x="65" y="22"/>
                        </a:lnTo>
                        <a:lnTo>
                          <a:pt x="76" y="15"/>
                        </a:lnTo>
                        <a:lnTo>
                          <a:pt x="83" y="4"/>
                        </a:lnTo>
                        <a:lnTo>
                          <a:pt x="76" y="0"/>
                        </a:lnTo>
                        <a:lnTo>
                          <a:pt x="61" y="15"/>
                        </a:lnTo>
                        <a:lnTo>
                          <a:pt x="51" y="18"/>
                        </a:lnTo>
                        <a:lnTo>
                          <a:pt x="43" y="22"/>
                        </a:lnTo>
                        <a:lnTo>
                          <a:pt x="33" y="25"/>
                        </a:lnTo>
                        <a:lnTo>
                          <a:pt x="22" y="29"/>
                        </a:lnTo>
                        <a:lnTo>
                          <a:pt x="11" y="33"/>
                        </a:lnTo>
                        <a:lnTo>
                          <a:pt x="0" y="33"/>
                        </a:lnTo>
                        <a:lnTo>
                          <a:pt x="4" y="33"/>
                        </a:lnTo>
                        <a:lnTo>
                          <a:pt x="4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7" name="Freeform 156"/>
                  <p:cNvSpPr>
                    <a:spLocks/>
                  </p:cNvSpPr>
                  <p:nvPr/>
                </p:nvSpPr>
                <p:spPr bwMode="auto">
                  <a:xfrm>
                    <a:off x="3425" y="880"/>
                    <a:ext cx="191" cy="61"/>
                  </a:xfrm>
                  <a:custGeom>
                    <a:avLst/>
                    <a:gdLst/>
                    <a:ahLst/>
                    <a:cxnLst>
                      <a:cxn ang="0">
                        <a:pos x="11" y="8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9" y="22"/>
                      </a:cxn>
                      <a:cxn ang="0">
                        <a:pos x="40" y="29"/>
                      </a:cxn>
                      <a:cxn ang="0">
                        <a:pos x="51" y="33"/>
                      </a:cxn>
                      <a:cxn ang="0">
                        <a:pos x="61" y="40"/>
                      </a:cxn>
                      <a:cxn ang="0">
                        <a:pos x="72" y="43"/>
                      </a:cxn>
                      <a:cxn ang="0">
                        <a:pos x="83" y="47"/>
                      </a:cxn>
                      <a:cxn ang="0">
                        <a:pos x="94" y="51"/>
                      </a:cxn>
                      <a:cxn ang="0">
                        <a:pos x="104" y="54"/>
                      </a:cxn>
                      <a:cxn ang="0">
                        <a:pos x="115" y="58"/>
                      </a:cxn>
                      <a:cxn ang="0">
                        <a:pos x="140" y="58"/>
                      </a:cxn>
                      <a:cxn ang="0">
                        <a:pos x="151" y="61"/>
                      </a:cxn>
                      <a:cxn ang="0">
                        <a:pos x="176" y="61"/>
                      </a:cxn>
                      <a:cxn ang="0">
                        <a:pos x="191" y="58"/>
                      </a:cxn>
                      <a:cxn ang="0">
                        <a:pos x="191" y="51"/>
                      </a:cxn>
                      <a:cxn ang="0">
                        <a:pos x="176" y="54"/>
                      </a:cxn>
                      <a:cxn ang="0">
                        <a:pos x="151" y="54"/>
                      </a:cxn>
                      <a:cxn ang="0">
                        <a:pos x="140" y="51"/>
                      </a:cxn>
                      <a:cxn ang="0">
                        <a:pos x="130" y="51"/>
                      </a:cxn>
                      <a:cxn ang="0">
                        <a:pos x="119" y="47"/>
                      </a:cxn>
                      <a:cxn ang="0">
                        <a:pos x="104" y="47"/>
                      </a:cxn>
                      <a:cxn ang="0">
                        <a:pos x="94" y="43"/>
                      </a:cxn>
                      <a:cxn ang="0">
                        <a:pos x="86" y="40"/>
                      </a:cxn>
                      <a:cxn ang="0">
                        <a:pos x="72" y="36"/>
                      </a:cxn>
                      <a:cxn ang="0">
                        <a:pos x="61" y="33"/>
                      </a:cxn>
                      <a:cxn ang="0">
                        <a:pos x="51" y="26"/>
                      </a:cxn>
                      <a:cxn ang="0">
                        <a:pos x="43" y="22"/>
                      </a:cxn>
                      <a:cxn ang="0">
                        <a:pos x="33" y="15"/>
                      </a:cxn>
                      <a:cxn ang="0">
                        <a:pos x="22" y="11"/>
                      </a:cxn>
                      <a:cxn ang="0">
                        <a:pos x="11" y="4"/>
                      </a:cxn>
                      <a:cxn ang="0">
                        <a:pos x="7" y="8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7" y="8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91" h="61">
                        <a:moveTo>
                          <a:pt x="11" y="8"/>
                        </a:move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9" y="22"/>
                        </a:lnTo>
                        <a:lnTo>
                          <a:pt x="40" y="29"/>
                        </a:lnTo>
                        <a:lnTo>
                          <a:pt x="51" y="33"/>
                        </a:lnTo>
                        <a:lnTo>
                          <a:pt x="61" y="40"/>
                        </a:lnTo>
                        <a:lnTo>
                          <a:pt x="72" y="43"/>
                        </a:lnTo>
                        <a:lnTo>
                          <a:pt x="83" y="47"/>
                        </a:lnTo>
                        <a:lnTo>
                          <a:pt x="94" y="51"/>
                        </a:lnTo>
                        <a:lnTo>
                          <a:pt x="104" y="54"/>
                        </a:lnTo>
                        <a:lnTo>
                          <a:pt x="115" y="58"/>
                        </a:lnTo>
                        <a:lnTo>
                          <a:pt x="140" y="58"/>
                        </a:lnTo>
                        <a:lnTo>
                          <a:pt x="151" y="61"/>
                        </a:lnTo>
                        <a:lnTo>
                          <a:pt x="176" y="61"/>
                        </a:lnTo>
                        <a:lnTo>
                          <a:pt x="191" y="58"/>
                        </a:lnTo>
                        <a:lnTo>
                          <a:pt x="191" y="51"/>
                        </a:lnTo>
                        <a:lnTo>
                          <a:pt x="176" y="54"/>
                        </a:lnTo>
                        <a:lnTo>
                          <a:pt x="151" y="54"/>
                        </a:lnTo>
                        <a:lnTo>
                          <a:pt x="140" y="51"/>
                        </a:lnTo>
                        <a:lnTo>
                          <a:pt x="130" y="51"/>
                        </a:lnTo>
                        <a:lnTo>
                          <a:pt x="119" y="47"/>
                        </a:lnTo>
                        <a:lnTo>
                          <a:pt x="104" y="47"/>
                        </a:lnTo>
                        <a:lnTo>
                          <a:pt x="94" y="43"/>
                        </a:lnTo>
                        <a:lnTo>
                          <a:pt x="86" y="40"/>
                        </a:lnTo>
                        <a:lnTo>
                          <a:pt x="72" y="36"/>
                        </a:lnTo>
                        <a:lnTo>
                          <a:pt x="61" y="33"/>
                        </a:lnTo>
                        <a:lnTo>
                          <a:pt x="51" y="26"/>
                        </a:lnTo>
                        <a:lnTo>
                          <a:pt x="43" y="22"/>
                        </a:lnTo>
                        <a:lnTo>
                          <a:pt x="33" y="15"/>
                        </a:lnTo>
                        <a:lnTo>
                          <a:pt x="22" y="11"/>
                        </a:lnTo>
                        <a:lnTo>
                          <a:pt x="11" y="4"/>
                        </a:lnTo>
                        <a:lnTo>
                          <a:pt x="7" y="8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7" y="8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8" name="Freeform 157"/>
                  <p:cNvSpPr>
                    <a:spLocks/>
                  </p:cNvSpPr>
                  <p:nvPr/>
                </p:nvSpPr>
                <p:spPr bwMode="auto">
                  <a:xfrm>
                    <a:off x="3432" y="888"/>
                    <a:ext cx="29" cy="53"/>
                  </a:xfrm>
                  <a:custGeom>
                    <a:avLst/>
                    <a:gdLst/>
                    <a:ahLst/>
                    <a:cxnLst>
                      <a:cxn ang="0">
                        <a:pos x="29" y="50"/>
                      </a:cxn>
                      <a:cxn ang="0">
                        <a:pos x="26" y="43"/>
                      </a:cxn>
                      <a:cxn ang="0">
                        <a:pos x="22" y="35"/>
                      </a:cxn>
                      <a:cxn ang="0">
                        <a:pos x="18" y="32"/>
                      </a:cxn>
                      <a:cxn ang="0">
                        <a:pos x="15" y="25"/>
                      </a:cxn>
                      <a:cxn ang="0">
                        <a:pos x="15" y="18"/>
                      </a:cxn>
                      <a:cxn ang="0">
                        <a:pos x="11" y="10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4"/>
                      </a:cxn>
                      <a:cxn ang="0">
                        <a:pos x="8" y="21"/>
                      </a:cxn>
                      <a:cxn ang="0">
                        <a:pos x="8" y="28"/>
                      </a:cxn>
                      <a:cxn ang="0">
                        <a:pos x="11" y="32"/>
                      </a:cxn>
                      <a:cxn ang="0">
                        <a:pos x="15" y="39"/>
                      </a:cxn>
                      <a:cxn ang="0">
                        <a:pos x="18" y="46"/>
                      </a:cxn>
                      <a:cxn ang="0">
                        <a:pos x="22" y="53"/>
                      </a:cxn>
                      <a:cxn ang="0">
                        <a:pos x="29" y="50"/>
                      </a:cxn>
                    </a:cxnLst>
                    <a:rect l="0" t="0" r="r" b="b"/>
                    <a:pathLst>
                      <a:path w="29" h="53">
                        <a:moveTo>
                          <a:pt x="29" y="50"/>
                        </a:moveTo>
                        <a:lnTo>
                          <a:pt x="26" y="43"/>
                        </a:lnTo>
                        <a:lnTo>
                          <a:pt x="22" y="35"/>
                        </a:lnTo>
                        <a:lnTo>
                          <a:pt x="18" y="32"/>
                        </a:lnTo>
                        <a:lnTo>
                          <a:pt x="15" y="25"/>
                        </a:lnTo>
                        <a:lnTo>
                          <a:pt x="15" y="18"/>
                        </a:lnTo>
                        <a:lnTo>
                          <a:pt x="11" y="10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4"/>
                        </a:lnTo>
                        <a:lnTo>
                          <a:pt x="8" y="21"/>
                        </a:lnTo>
                        <a:lnTo>
                          <a:pt x="8" y="28"/>
                        </a:lnTo>
                        <a:lnTo>
                          <a:pt x="11" y="32"/>
                        </a:lnTo>
                        <a:lnTo>
                          <a:pt x="15" y="39"/>
                        </a:lnTo>
                        <a:lnTo>
                          <a:pt x="18" y="46"/>
                        </a:lnTo>
                        <a:lnTo>
                          <a:pt x="22" y="53"/>
                        </a:lnTo>
                        <a:lnTo>
                          <a:pt x="29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69" name="Freeform 158"/>
                  <p:cNvSpPr>
                    <a:spLocks/>
                  </p:cNvSpPr>
                  <p:nvPr/>
                </p:nvSpPr>
                <p:spPr bwMode="auto">
                  <a:xfrm>
                    <a:off x="3432" y="938"/>
                    <a:ext cx="33" cy="61"/>
                  </a:xfrm>
                  <a:custGeom>
                    <a:avLst/>
                    <a:gdLst/>
                    <a:ahLst/>
                    <a:cxnLst>
                      <a:cxn ang="0">
                        <a:pos x="8" y="61"/>
                      </a:cxn>
                      <a:cxn ang="0">
                        <a:pos x="22" y="47"/>
                      </a:cxn>
                      <a:cxn ang="0">
                        <a:pos x="26" y="39"/>
                      </a:cxn>
                      <a:cxn ang="0">
                        <a:pos x="29" y="36"/>
                      </a:cxn>
                      <a:cxn ang="0">
                        <a:pos x="33" y="25"/>
                      </a:cxn>
                      <a:cxn ang="0">
                        <a:pos x="33" y="11"/>
                      </a:cxn>
                      <a:cxn ang="0">
                        <a:pos x="29" y="0"/>
                      </a:cxn>
                      <a:cxn ang="0">
                        <a:pos x="22" y="3"/>
                      </a:cxn>
                      <a:cxn ang="0">
                        <a:pos x="26" y="11"/>
                      </a:cxn>
                      <a:cxn ang="0">
                        <a:pos x="26" y="25"/>
                      </a:cxn>
                      <a:cxn ang="0">
                        <a:pos x="22" y="32"/>
                      </a:cxn>
                      <a:cxn ang="0">
                        <a:pos x="18" y="39"/>
                      </a:cxn>
                      <a:cxn ang="0">
                        <a:pos x="15" y="43"/>
                      </a:cxn>
                      <a:cxn ang="0">
                        <a:pos x="11" y="50"/>
                      </a:cxn>
                      <a:cxn ang="0">
                        <a:pos x="4" y="54"/>
                      </a:cxn>
                      <a:cxn ang="0">
                        <a:pos x="0" y="54"/>
                      </a:cxn>
                      <a:cxn ang="0">
                        <a:pos x="4" y="54"/>
                      </a:cxn>
                      <a:cxn ang="0">
                        <a:pos x="0" y="54"/>
                      </a:cxn>
                      <a:cxn ang="0">
                        <a:pos x="8" y="61"/>
                      </a:cxn>
                    </a:cxnLst>
                    <a:rect l="0" t="0" r="r" b="b"/>
                    <a:pathLst>
                      <a:path w="33" h="61">
                        <a:moveTo>
                          <a:pt x="8" y="61"/>
                        </a:moveTo>
                        <a:lnTo>
                          <a:pt x="22" y="47"/>
                        </a:lnTo>
                        <a:lnTo>
                          <a:pt x="26" y="39"/>
                        </a:lnTo>
                        <a:lnTo>
                          <a:pt x="29" y="36"/>
                        </a:lnTo>
                        <a:lnTo>
                          <a:pt x="33" y="25"/>
                        </a:lnTo>
                        <a:lnTo>
                          <a:pt x="33" y="11"/>
                        </a:lnTo>
                        <a:lnTo>
                          <a:pt x="29" y="0"/>
                        </a:lnTo>
                        <a:lnTo>
                          <a:pt x="22" y="3"/>
                        </a:lnTo>
                        <a:lnTo>
                          <a:pt x="26" y="11"/>
                        </a:lnTo>
                        <a:lnTo>
                          <a:pt x="26" y="25"/>
                        </a:lnTo>
                        <a:lnTo>
                          <a:pt x="22" y="32"/>
                        </a:lnTo>
                        <a:lnTo>
                          <a:pt x="18" y="39"/>
                        </a:lnTo>
                        <a:lnTo>
                          <a:pt x="15" y="43"/>
                        </a:lnTo>
                        <a:lnTo>
                          <a:pt x="11" y="50"/>
                        </a:lnTo>
                        <a:lnTo>
                          <a:pt x="4" y="54"/>
                        </a:lnTo>
                        <a:lnTo>
                          <a:pt x="0" y="54"/>
                        </a:lnTo>
                        <a:lnTo>
                          <a:pt x="4" y="54"/>
                        </a:lnTo>
                        <a:lnTo>
                          <a:pt x="0" y="54"/>
                        </a:lnTo>
                        <a:lnTo>
                          <a:pt x="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0" name="Freeform 159"/>
                  <p:cNvSpPr>
                    <a:spLocks/>
                  </p:cNvSpPr>
                  <p:nvPr/>
                </p:nvSpPr>
                <p:spPr bwMode="auto">
                  <a:xfrm>
                    <a:off x="3350" y="992"/>
                    <a:ext cx="90" cy="21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10" y="14"/>
                      </a:cxn>
                      <a:cxn ang="0">
                        <a:pos x="21" y="18"/>
                      </a:cxn>
                      <a:cxn ang="0">
                        <a:pos x="32" y="18"/>
                      </a:cxn>
                      <a:cxn ang="0">
                        <a:pos x="46" y="21"/>
                      </a:cxn>
                      <a:cxn ang="0">
                        <a:pos x="57" y="21"/>
                      </a:cxn>
                      <a:cxn ang="0">
                        <a:pos x="68" y="18"/>
                      </a:cxn>
                      <a:cxn ang="0">
                        <a:pos x="79" y="14"/>
                      </a:cxn>
                      <a:cxn ang="0">
                        <a:pos x="90" y="7"/>
                      </a:cxn>
                      <a:cxn ang="0">
                        <a:pos x="82" y="0"/>
                      </a:cxn>
                      <a:cxn ang="0">
                        <a:pos x="75" y="7"/>
                      </a:cxn>
                      <a:cxn ang="0">
                        <a:pos x="68" y="11"/>
                      </a:cxn>
                      <a:cxn ang="0">
                        <a:pos x="57" y="14"/>
                      </a:cxn>
                      <a:cxn ang="0">
                        <a:pos x="46" y="11"/>
                      </a:cxn>
                      <a:cxn ang="0">
                        <a:pos x="36" y="11"/>
                      </a:cxn>
                      <a:cxn ang="0">
                        <a:pos x="25" y="7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90" h="21">
                        <a:moveTo>
                          <a:pt x="0" y="11"/>
                        </a:moveTo>
                        <a:lnTo>
                          <a:pt x="10" y="14"/>
                        </a:lnTo>
                        <a:lnTo>
                          <a:pt x="21" y="18"/>
                        </a:lnTo>
                        <a:lnTo>
                          <a:pt x="32" y="18"/>
                        </a:lnTo>
                        <a:lnTo>
                          <a:pt x="46" y="21"/>
                        </a:lnTo>
                        <a:lnTo>
                          <a:pt x="57" y="21"/>
                        </a:lnTo>
                        <a:lnTo>
                          <a:pt x="68" y="18"/>
                        </a:lnTo>
                        <a:lnTo>
                          <a:pt x="79" y="14"/>
                        </a:lnTo>
                        <a:lnTo>
                          <a:pt x="90" y="7"/>
                        </a:lnTo>
                        <a:lnTo>
                          <a:pt x="82" y="0"/>
                        </a:lnTo>
                        <a:lnTo>
                          <a:pt x="75" y="7"/>
                        </a:lnTo>
                        <a:lnTo>
                          <a:pt x="68" y="11"/>
                        </a:lnTo>
                        <a:lnTo>
                          <a:pt x="57" y="14"/>
                        </a:lnTo>
                        <a:lnTo>
                          <a:pt x="46" y="11"/>
                        </a:lnTo>
                        <a:lnTo>
                          <a:pt x="36" y="11"/>
                        </a:lnTo>
                        <a:lnTo>
                          <a:pt x="25" y="7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1" name="Freeform 160"/>
                  <p:cNvSpPr>
                    <a:spLocks/>
                  </p:cNvSpPr>
                  <p:nvPr/>
                </p:nvSpPr>
                <p:spPr bwMode="auto">
                  <a:xfrm>
                    <a:off x="3213" y="931"/>
                    <a:ext cx="140" cy="72"/>
                  </a:xfrm>
                  <a:custGeom>
                    <a:avLst/>
                    <a:gdLst/>
                    <a:ahLst/>
                    <a:cxnLst>
                      <a:cxn ang="0">
                        <a:pos x="11" y="10"/>
                      </a:cxn>
                      <a:cxn ang="0">
                        <a:pos x="3" y="14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9" y="28"/>
                      </a:cxn>
                      <a:cxn ang="0">
                        <a:pos x="36" y="32"/>
                      </a:cxn>
                      <a:cxn ang="0">
                        <a:pos x="43" y="36"/>
                      </a:cxn>
                      <a:cxn ang="0">
                        <a:pos x="54" y="39"/>
                      </a:cxn>
                      <a:cxn ang="0">
                        <a:pos x="61" y="43"/>
                      </a:cxn>
                      <a:cxn ang="0">
                        <a:pos x="72" y="46"/>
                      </a:cxn>
                      <a:cxn ang="0">
                        <a:pos x="79" y="46"/>
                      </a:cxn>
                      <a:cxn ang="0">
                        <a:pos x="86" y="50"/>
                      </a:cxn>
                      <a:cxn ang="0">
                        <a:pos x="97" y="54"/>
                      </a:cxn>
                      <a:cxn ang="0">
                        <a:pos x="104" y="57"/>
                      </a:cxn>
                      <a:cxn ang="0">
                        <a:pos x="111" y="61"/>
                      </a:cxn>
                      <a:cxn ang="0">
                        <a:pos x="119" y="64"/>
                      </a:cxn>
                      <a:cxn ang="0">
                        <a:pos x="129" y="68"/>
                      </a:cxn>
                      <a:cxn ang="0">
                        <a:pos x="137" y="72"/>
                      </a:cxn>
                      <a:cxn ang="0">
                        <a:pos x="140" y="68"/>
                      </a:cxn>
                      <a:cxn ang="0">
                        <a:pos x="133" y="61"/>
                      </a:cxn>
                      <a:cxn ang="0">
                        <a:pos x="122" y="57"/>
                      </a:cxn>
                      <a:cxn ang="0">
                        <a:pos x="115" y="54"/>
                      </a:cxn>
                      <a:cxn ang="0">
                        <a:pos x="104" y="50"/>
                      </a:cxn>
                      <a:cxn ang="0">
                        <a:pos x="97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72" y="39"/>
                      </a:cxn>
                      <a:cxn ang="0">
                        <a:pos x="65" y="36"/>
                      </a:cxn>
                      <a:cxn ang="0">
                        <a:pos x="54" y="32"/>
                      </a:cxn>
                      <a:cxn ang="0">
                        <a:pos x="47" y="28"/>
                      </a:cxn>
                      <a:cxn ang="0">
                        <a:pos x="39" y="25"/>
                      </a:cxn>
                      <a:cxn ang="0">
                        <a:pos x="32" y="21"/>
                      </a:cxn>
                      <a:cxn ang="0">
                        <a:pos x="21" y="18"/>
                      </a:cxn>
                      <a:cxn ang="0">
                        <a:pos x="14" y="14"/>
                      </a:cxn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  <a:cxn ang="0">
                        <a:pos x="3" y="10"/>
                      </a:cxn>
                      <a:cxn ang="0">
                        <a:pos x="11" y="10"/>
                      </a:cxn>
                    </a:cxnLst>
                    <a:rect l="0" t="0" r="r" b="b"/>
                    <a:pathLst>
                      <a:path w="140" h="72">
                        <a:moveTo>
                          <a:pt x="11" y="10"/>
                        </a:moveTo>
                        <a:lnTo>
                          <a:pt x="3" y="14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9" y="28"/>
                        </a:lnTo>
                        <a:lnTo>
                          <a:pt x="36" y="32"/>
                        </a:lnTo>
                        <a:lnTo>
                          <a:pt x="43" y="36"/>
                        </a:lnTo>
                        <a:lnTo>
                          <a:pt x="54" y="39"/>
                        </a:lnTo>
                        <a:lnTo>
                          <a:pt x="61" y="43"/>
                        </a:lnTo>
                        <a:lnTo>
                          <a:pt x="72" y="46"/>
                        </a:lnTo>
                        <a:lnTo>
                          <a:pt x="79" y="46"/>
                        </a:lnTo>
                        <a:lnTo>
                          <a:pt x="86" y="50"/>
                        </a:lnTo>
                        <a:lnTo>
                          <a:pt x="97" y="54"/>
                        </a:lnTo>
                        <a:lnTo>
                          <a:pt x="104" y="57"/>
                        </a:lnTo>
                        <a:lnTo>
                          <a:pt x="111" y="61"/>
                        </a:lnTo>
                        <a:lnTo>
                          <a:pt x="119" y="64"/>
                        </a:lnTo>
                        <a:lnTo>
                          <a:pt x="129" y="68"/>
                        </a:lnTo>
                        <a:lnTo>
                          <a:pt x="137" y="72"/>
                        </a:lnTo>
                        <a:lnTo>
                          <a:pt x="140" y="68"/>
                        </a:lnTo>
                        <a:lnTo>
                          <a:pt x="133" y="61"/>
                        </a:lnTo>
                        <a:lnTo>
                          <a:pt x="122" y="57"/>
                        </a:lnTo>
                        <a:lnTo>
                          <a:pt x="115" y="54"/>
                        </a:lnTo>
                        <a:lnTo>
                          <a:pt x="104" y="50"/>
                        </a:lnTo>
                        <a:lnTo>
                          <a:pt x="97" y="46"/>
                        </a:ln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72" y="39"/>
                        </a:lnTo>
                        <a:lnTo>
                          <a:pt x="65" y="36"/>
                        </a:lnTo>
                        <a:lnTo>
                          <a:pt x="54" y="32"/>
                        </a:lnTo>
                        <a:lnTo>
                          <a:pt x="47" y="28"/>
                        </a:lnTo>
                        <a:lnTo>
                          <a:pt x="39" y="25"/>
                        </a:lnTo>
                        <a:lnTo>
                          <a:pt x="32" y="21"/>
                        </a:lnTo>
                        <a:lnTo>
                          <a:pt x="21" y="18"/>
                        </a:lnTo>
                        <a:lnTo>
                          <a:pt x="14" y="14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11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2" name="Freeform 161"/>
                  <p:cNvSpPr>
                    <a:spLocks/>
                  </p:cNvSpPr>
                  <p:nvPr/>
                </p:nvSpPr>
                <p:spPr bwMode="auto">
                  <a:xfrm>
                    <a:off x="3216" y="941"/>
                    <a:ext cx="18" cy="94"/>
                  </a:xfrm>
                  <a:custGeom>
                    <a:avLst/>
                    <a:gdLst/>
                    <a:ahLst/>
                    <a:cxnLst>
                      <a:cxn ang="0">
                        <a:pos x="4" y="94"/>
                      </a:cxn>
                      <a:cxn ang="0">
                        <a:pos x="8" y="94"/>
                      </a:cxn>
                      <a:cxn ang="0">
                        <a:pos x="15" y="83"/>
                      </a:cxn>
                      <a:cxn ang="0">
                        <a:pos x="18" y="72"/>
                      </a:cxn>
                      <a:cxn ang="0">
                        <a:pos x="18" y="47"/>
                      </a:cxn>
                      <a:cxn ang="0">
                        <a:pos x="15" y="33"/>
                      </a:cxn>
                      <a:cxn ang="0">
                        <a:pos x="15" y="22"/>
                      </a:cxn>
                      <a:cxn ang="0">
                        <a:pos x="11" y="11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4" y="11"/>
                      </a:cxn>
                      <a:cxn ang="0">
                        <a:pos x="8" y="22"/>
                      </a:cxn>
                      <a:cxn ang="0">
                        <a:pos x="11" y="36"/>
                      </a:cxn>
                      <a:cxn ang="0">
                        <a:pos x="11" y="69"/>
                      </a:cxn>
                      <a:cxn ang="0">
                        <a:pos x="8" y="80"/>
                      </a:cxn>
                      <a:cxn ang="0">
                        <a:pos x="0" y="90"/>
                      </a:cxn>
                      <a:cxn ang="0">
                        <a:pos x="0" y="87"/>
                      </a:cxn>
                      <a:cxn ang="0">
                        <a:pos x="4" y="94"/>
                      </a:cxn>
                      <a:cxn ang="0">
                        <a:pos x="8" y="94"/>
                      </a:cxn>
                      <a:cxn ang="0">
                        <a:pos x="4" y="94"/>
                      </a:cxn>
                    </a:cxnLst>
                    <a:rect l="0" t="0" r="r" b="b"/>
                    <a:pathLst>
                      <a:path w="18" h="94">
                        <a:moveTo>
                          <a:pt x="4" y="94"/>
                        </a:moveTo>
                        <a:lnTo>
                          <a:pt x="8" y="94"/>
                        </a:lnTo>
                        <a:lnTo>
                          <a:pt x="15" y="83"/>
                        </a:lnTo>
                        <a:lnTo>
                          <a:pt x="18" y="72"/>
                        </a:lnTo>
                        <a:lnTo>
                          <a:pt x="18" y="47"/>
                        </a:lnTo>
                        <a:lnTo>
                          <a:pt x="15" y="33"/>
                        </a:lnTo>
                        <a:lnTo>
                          <a:pt x="15" y="22"/>
                        </a:lnTo>
                        <a:lnTo>
                          <a:pt x="11" y="11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4" y="11"/>
                        </a:lnTo>
                        <a:lnTo>
                          <a:pt x="8" y="22"/>
                        </a:lnTo>
                        <a:lnTo>
                          <a:pt x="11" y="36"/>
                        </a:lnTo>
                        <a:lnTo>
                          <a:pt x="11" y="69"/>
                        </a:lnTo>
                        <a:lnTo>
                          <a:pt x="8" y="80"/>
                        </a:lnTo>
                        <a:lnTo>
                          <a:pt x="0" y="90"/>
                        </a:lnTo>
                        <a:lnTo>
                          <a:pt x="0" y="87"/>
                        </a:lnTo>
                        <a:lnTo>
                          <a:pt x="4" y="94"/>
                        </a:lnTo>
                        <a:lnTo>
                          <a:pt x="8" y="94"/>
                        </a:lnTo>
                        <a:lnTo>
                          <a:pt x="4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3" name="Freeform 162"/>
                  <p:cNvSpPr>
                    <a:spLocks/>
                  </p:cNvSpPr>
                  <p:nvPr/>
                </p:nvSpPr>
                <p:spPr bwMode="auto">
                  <a:xfrm>
                    <a:off x="3209" y="1024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1"/>
                      </a:cxn>
                      <a:cxn ang="0">
                        <a:pos x="7" y="15"/>
                      </a:cxn>
                      <a:cxn ang="0">
                        <a:pos x="11" y="11"/>
                      </a:cxn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15">
                        <a:moveTo>
                          <a:pt x="0" y="0"/>
                        </a:moveTo>
                        <a:lnTo>
                          <a:pt x="0" y="11"/>
                        </a:lnTo>
                        <a:lnTo>
                          <a:pt x="7" y="15"/>
                        </a:lnTo>
                        <a:lnTo>
                          <a:pt x="11" y="11"/>
                        </a:lnTo>
                        <a:lnTo>
                          <a:pt x="7" y="4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4" name="Freeform 163"/>
                  <p:cNvSpPr>
                    <a:spLocks/>
                  </p:cNvSpPr>
                  <p:nvPr/>
                </p:nvSpPr>
                <p:spPr bwMode="auto">
                  <a:xfrm>
                    <a:off x="3206" y="967"/>
                    <a:ext cx="18" cy="6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7" y="18"/>
                      </a:cxn>
                      <a:cxn ang="0">
                        <a:pos x="7" y="43"/>
                      </a:cxn>
                      <a:cxn ang="0">
                        <a:pos x="3" y="57"/>
                      </a:cxn>
                      <a:cxn ang="0">
                        <a:pos x="7" y="61"/>
                      </a:cxn>
                      <a:cxn ang="0">
                        <a:pos x="14" y="46"/>
                      </a:cxn>
                      <a:cxn ang="0">
                        <a:pos x="18" y="32"/>
                      </a:cxn>
                      <a:cxn ang="0">
                        <a:pos x="14" y="14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8" h="61">
                        <a:moveTo>
                          <a:pt x="0" y="3"/>
                        </a:moveTo>
                        <a:lnTo>
                          <a:pt x="0" y="7"/>
                        </a:lnTo>
                        <a:lnTo>
                          <a:pt x="7" y="18"/>
                        </a:lnTo>
                        <a:lnTo>
                          <a:pt x="7" y="43"/>
                        </a:lnTo>
                        <a:lnTo>
                          <a:pt x="3" y="57"/>
                        </a:lnTo>
                        <a:lnTo>
                          <a:pt x="7" y="61"/>
                        </a:lnTo>
                        <a:lnTo>
                          <a:pt x="14" y="46"/>
                        </a:lnTo>
                        <a:lnTo>
                          <a:pt x="18" y="32"/>
                        </a:lnTo>
                        <a:lnTo>
                          <a:pt x="14" y="14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5" name="Freeform 164"/>
                  <p:cNvSpPr>
                    <a:spLocks/>
                  </p:cNvSpPr>
                  <p:nvPr/>
                </p:nvSpPr>
                <p:spPr bwMode="auto">
                  <a:xfrm>
                    <a:off x="3188" y="909"/>
                    <a:ext cx="25" cy="61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8"/>
                      </a:cxn>
                      <a:cxn ang="0">
                        <a:pos x="3" y="29"/>
                      </a:cxn>
                      <a:cxn ang="0">
                        <a:pos x="7" y="36"/>
                      </a:cxn>
                      <a:cxn ang="0">
                        <a:pos x="10" y="43"/>
                      </a:cxn>
                      <a:cxn ang="0">
                        <a:pos x="14" y="50"/>
                      </a:cxn>
                      <a:cxn ang="0">
                        <a:pos x="18" y="54"/>
                      </a:cxn>
                      <a:cxn ang="0">
                        <a:pos x="18" y="61"/>
                      </a:cxn>
                      <a:cxn ang="0">
                        <a:pos x="25" y="61"/>
                      </a:cxn>
                      <a:cxn ang="0">
                        <a:pos x="25" y="54"/>
                      </a:cxn>
                      <a:cxn ang="0">
                        <a:pos x="21" y="47"/>
                      </a:cxn>
                      <a:cxn ang="0">
                        <a:pos x="18" y="40"/>
                      </a:cxn>
                      <a:cxn ang="0">
                        <a:pos x="14" y="32"/>
                      </a:cxn>
                      <a:cxn ang="0">
                        <a:pos x="10" y="25"/>
                      </a:cxn>
                      <a:cxn ang="0">
                        <a:pos x="7" y="18"/>
                      </a:cxn>
                      <a:cxn ang="0">
                        <a:pos x="3" y="11"/>
                      </a:cxn>
                      <a:cxn ang="0">
                        <a:pos x="7" y="4"/>
                      </a:cxn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6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3" y="29"/>
                        </a:lnTo>
                        <a:lnTo>
                          <a:pt x="7" y="36"/>
                        </a:lnTo>
                        <a:lnTo>
                          <a:pt x="10" y="43"/>
                        </a:lnTo>
                        <a:lnTo>
                          <a:pt x="14" y="50"/>
                        </a:lnTo>
                        <a:lnTo>
                          <a:pt x="18" y="54"/>
                        </a:lnTo>
                        <a:lnTo>
                          <a:pt x="18" y="61"/>
                        </a:lnTo>
                        <a:lnTo>
                          <a:pt x="25" y="61"/>
                        </a:lnTo>
                        <a:lnTo>
                          <a:pt x="25" y="54"/>
                        </a:lnTo>
                        <a:lnTo>
                          <a:pt x="21" y="47"/>
                        </a:lnTo>
                        <a:lnTo>
                          <a:pt x="18" y="40"/>
                        </a:lnTo>
                        <a:lnTo>
                          <a:pt x="14" y="32"/>
                        </a:lnTo>
                        <a:lnTo>
                          <a:pt x="10" y="25"/>
                        </a:lnTo>
                        <a:lnTo>
                          <a:pt x="7" y="18"/>
                        </a:lnTo>
                        <a:lnTo>
                          <a:pt x="3" y="11"/>
                        </a:lnTo>
                        <a:lnTo>
                          <a:pt x="7" y="4"/>
                        </a:lnTo>
                        <a:lnTo>
                          <a:pt x="3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6" name="Freeform 165"/>
                  <p:cNvSpPr>
                    <a:spLocks/>
                  </p:cNvSpPr>
                  <p:nvPr/>
                </p:nvSpPr>
                <p:spPr bwMode="auto">
                  <a:xfrm>
                    <a:off x="3191" y="909"/>
                    <a:ext cx="83" cy="47"/>
                  </a:xfrm>
                  <a:custGeom>
                    <a:avLst/>
                    <a:gdLst/>
                    <a:ahLst/>
                    <a:cxnLst>
                      <a:cxn ang="0">
                        <a:pos x="83" y="40"/>
                      </a:cxn>
                      <a:cxn ang="0">
                        <a:pos x="72" y="32"/>
                      </a:cxn>
                      <a:cxn ang="0">
                        <a:pos x="61" y="29"/>
                      </a:cxn>
                      <a:cxn ang="0">
                        <a:pos x="51" y="22"/>
                      </a:cxn>
                      <a:cxn ang="0">
                        <a:pos x="43" y="14"/>
                      </a:cxn>
                      <a:cxn ang="0">
                        <a:pos x="33" y="11"/>
                      </a:cxn>
                      <a:cxn ang="0">
                        <a:pos x="22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22" y="11"/>
                      </a:cxn>
                      <a:cxn ang="0">
                        <a:pos x="29" y="14"/>
                      </a:cxn>
                      <a:cxn ang="0">
                        <a:pos x="40" y="22"/>
                      </a:cxn>
                      <a:cxn ang="0">
                        <a:pos x="47" y="29"/>
                      </a:cxn>
                      <a:cxn ang="0">
                        <a:pos x="58" y="32"/>
                      </a:cxn>
                      <a:cxn ang="0">
                        <a:pos x="69" y="40"/>
                      </a:cxn>
                      <a:cxn ang="0">
                        <a:pos x="79" y="47"/>
                      </a:cxn>
                      <a:cxn ang="0">
                        <a:pos x="83" y="40"/>
                      </a:cxn>
                    </a:cxnLst>
                    <a:rect l="0" t="0" r="r" b="b"/>
                    <a:pathLst>
                      <a:path w="83" h="47">
                        <a:moveTo>
                          <a:pt x="83" y="40"/>
                        </a:moveTo>
                        <a:lnTo>
                          <a:pt x="72" y="32"/>
                        </a:lnTo>
                        <a:lnTo>
                          <a:pt x="61" y="29"/>
                        </a:lnTo>
                        <a:lnTo>
                          <a:pt x="51" y="22"/>
                        </a:lnTo>
                        <a:lnTo>
                          <a:pt x="43" y="14"/>
                        </a:lnTo>
                        <a:lnTo>
                          <a:pt x="33" y="11"/>
                        </a:lnTo>
                        <a:lnTo>
                          <a:pt x="22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22" y="11"/>
                        </a:lnTo>
                        <a:lnTo>
                          <a:pt x="29" y="14"/>
                        </a:lnTo>
                        <a:lnTo>
                          <a:pt x="40" y="22"/>
                        </a:lnTo>
                        <a:lnTo>
                          <a:pt x="47" y="29"/>
                        </a:lnTo>
                        <a:lnTo>
                          <a:pt x="58" y="32"/>
                        </a:lnTo>
                        <a:lnTo>
                          <a:pt x="69" y="40"/>
                        </a:lnTo>
                        <a:lnTo>
                          <a:pt x="79" y="47"/>
                        </a:lnTo>
                        <a:lnTo>
                          <a:pt x="83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7" name="Freeform 166"/>
                  <p:cNvSpPr>
                    <a:spLocks/>
                  </p:cNvSpPr>
                  <p:nvPr/>
                </p:nvSpPr>
                <p:spPr bwMode="auto">
                  <a:xfrm>
                    <a:off x="3270" y="949"/>
                    <a:ext cx="126" cy="46"/>
                  </a:xfrm>
                  <a:custGeom>
                    <a:avLst/>
                    <a:gdLst/>
                    <a:ahLst/>
                    <a:cxnLst>
                      <a:cxn ang="0">
                        <a:pos x="126" y="39"/>
                      </a:cxn>
                      <a:cxn ang="0">
                        <a:pos x="119" y="39"/>
                      </a:cxn>
                      <a:cxn ang="0">
                        <a:pos x="112" y="36"/>
                      </a:cxn>
                      <a:cxn ang="0">
                        <a:pos x="101" y="36"/>
                      </a:cxn>
                      <a:cxn ang="0">
                        <a:pos x="94" y="32"/>
                      </a:cxn>
                      <a:cxn ang="0">
                        <a:pos x="87" y="32"/>
                      </a:cxn>
                      <a:cxn ang="0">
                        <a:pos x="80" y="28"/>
                      </a:cxn>
                      <a:cxn ang="0">
                        <a:pos x="72" y="28"/>
                      </a:cxn>
                      <a:cxn ang="0">
                        <a:pos x="65" y="25"/>
                      </a:cxn>
                      <a:cxn ang="0">
                        <a:pos x="58" y="21"/>
                      </a:cxn>
                      <a:cxn ang="0">
                        <a:pos x="51" y="18"/>
                      </a:cxn>
                      <a:cxn ang="0">
                        <a:pos x="40" y="14"/>
                      </a:cxn>
                      <a:cxn ang="0">
                        <a:pos x="33" y="10"/>
                      </a:cxn>
                      <a:cxn ang="0">
                        <a:pos x="26" y="7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8" y="7"/>
                      </a:cxn>
                      <a:cxn ang="0">
                        <a:pos x="18" y="10"/>
                      </a:cxn>
                      <a:cxn ang="0">
                        <a:pos x="22" y="14"/>
                      </a:cxn>
                      <a:cxn ang="0">
                        <a:pos x="33" y="18"/>
                      </a:cxn>
                      <a:cxn ang="0">
                        <a:pos x="40" y="21"/>
                      </a:cxn>
                      <a:cxn ang="0">
                        <a:pos x="47" y="25"/>
                      </a:cxn>
                      <a:cxn ang="0">
                        <a:pos x="54" y="28"/>
                      </a:cxn>
                      <a:cxn ang="0">
                        <a:pos x="62" y="28"/>
                      </a:cxn>
                      <a:cxn ang="0">
                        <a:pos x="69" y="32"/>
                      </a:cxn>
                      <a:cxn ang="0">
                        <a:pos x="76" y="36"/>
                      </a:cxn>
                      <a:cxn ang="0">
                        <a:pos x="87" y="39"/>
                      </a:cxn>
                      <a:cxn ang="0">
                        <a:pos x="94" y="39"/>
                      </a:cxn>
                      <a:cxn ang="0">
                        <a:pos x="101" y="43"/>
                      </a:cxn>
                      <a:cxn ang="0">
                        <a:pos x="112" y="43"/>
                      </a:cxn>
                      <a:cxn ang="0">
                        <a:pos x="119" y="46"/>
                      </a:cxn>
                      <a:cxn ang="0">
                        <a:pos x="126" y="46"/>
                      </a:cxn>
                      <a:cxn ang="0">
                        <a:pos x="126" y="39"/>
                      </a:cxn>
                    </a:cxnLst>
                    <a:rect l="0" t="0" r="r" b="b"/>
                    <a:pathLst>
                      <a:path w="126" h="46">
                        <a:moveTo>
                          <a:pt x="126" y="39"/>
                        </a:moveTo>
                        <a:lnTo>
                          <a:pt x="119" y="39"/>
                        </a:lnTo>
                        <a:lnTo>
                          <a:pt x="112" y="36"/>
                        </a:lnTo>
                        <a:lnTo>
                          <a:pt x="101" y="36"/>
                        </a:lnTo>
                        <a:lnTo>
                          <a:pt x="94" y="32"/>
                        </a:lnTo>
                        <a:lnTo>
                          <a:pt x="87" y="32"/>
                        </a:lnTo>
                        <a:lnTo>
                          <a:pt x="80" y="28"/>
                        </a:lnTo>
                        <a:lnTo>
                          <a:pt x="72" y="28"/>
                        </a:lnTo>
                        <a:lnTo>
                          <a:pt x="65" y="25"/>
                        </a:lnTo>
                        <a:lnTo>
                          <a:pt x="58" y="21"/>
                        </a:lnTo>
                        <a:lnTo>
                          <a:pt x="51" y="18"/>
                        </a:lnTo>
                        <a:lnTo>
                          <a:pt x="40" y="14"/>
                        </a:lnTo>
                        <a:lnTo>
                          <a:pt x="33" y="10"/>
                        </a:lnTo>
                        <a:lnTo>
                          <a:pt x="26" y="7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8" y="7"/>
                        </a:lnTo>
                        <a:lnTo>
                          <a:pt x="18" y="10"/>
                        </a:lnTo>
                        <a:lnTo>
                          <a:pt x="22" y="14"/>
                        </a:lnTo>
                        <a:lnTo>
                          <a:pt x="33" y="18"/>
                        </a:lnTo>
                        <a:lnTo>
                          <a:pt x="40" y="21"/>
                        </a:lnTo>
                        <a:lnTo>
                          <a:pt x="47" y="25"/>
                        </a:lnTo>
                        <a:lnTo>
                          <a:pt x="54" y="28"/>
                        </a:lnTo>
                        <a:lnTo>
                          <a:pt x="62" y="28"/>
                        </a:lnTo>
                        <a:lnTo>
                          <a:pt x="69" y="32"/>
                        </a:lnTo>
                        <a:lnTo>
                          <a:pt x="76" y="36"/>
                        </a:lnTo>
                        <a:lnTo>
                          <a:pt x="87" y="39"/>
                        </a:lnTo>
                        <a:lnTo>
                          <a:pt x="94" y="39"/>
                        </a:lnTo>
                        <a:lnTo>
                          <a:pt x="101" y="43"/>
                        </a:lnTo>
                        <a:lnTo>
                          <a:pt x="112" y="43"/>
                        </a:lnTo>
                        <a:lnTo>
                          <a:pt x="119" y="46"/>
                        </a:lnTo>
                        <a:lnTo>
                          <a:pt x="126" y="46"/>
                        </a:lnTo>
                        <a:lnTo>
                          <a:pt x="126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8" name="Freeform 167"/>
                  <p:cNvSpPr>
                    <a:spLocks/>
                  </p:cNvSpPr>
                  <p:nvPr/>
                </p:nvSpPr>
                <p:spPr bwMode="auto">
                  <a:xfrm>
                    <a:off x="3396" y="977"/>
                    <a:ext cx="36" cy="18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29" y="0"/>
                      </a:cxn>
                      <a:cxn ang="0">
                        <a:pos x="22" y="4"/>
                      </a:cxn>
                      <a:cxn ang="0">
                        <a:pos x="18" y="8"/>
                      </a:cxn>
                      <a:cxn ang="0">
                        <a:pos x="15" y="8"/>
                      </a:cxn>
                      <a:cxn ang="0">
                        <a:pos x="15" y="11"/>
                      </a:cxn>
                      <a:cxn ang="0">
                        <a:pos x="0" y="11"/>
                      </a:cxn>
                      <a:cxn ang="0">
                        <a:pos x="0" y="18"/>
                      </a:cxn>
                      <a:cxn ang="0">
                        <a:pos x="15" y="18"/>
                      </a:cxn>
                      <a:cxn ang="0">
                        <a:pos x="22" y="11"/>
                      </a:cxn>
                      <a:cxn ang="0">
                        <a:pos x="26" y="11"/>
                      </a:cxn>
                      <a:cxn ang="0">
                        <a:pos x="29" y="8"/>
                      </a:cxn>
                      <a:cxn ang="0">
                        <a:pos x="36" y="8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36" h="18">
                        <a:moveTo>
                          <a:pt x="33" y="0"/>
                        </a:moveTo>
                        <a:lnTo>
                          <a:pt x="29" y="0"/>
                        </a:lnTo>
                        <a:lnTo>
                          <a:pt x="22" y="4"/>
                        </a:lnTo>
                        <a:lnTo>
                          <a:pt x="18" y="8"/>
                        </a:lnTo>
                        <a:lnTo>
                          <a:pt x="15" y="8"/>
                        </a:lnTo>
                        <a:lnTo>
                          <a:pt x="15" y="11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15" y="18"/>
                        </a:lnTo>
                        <a:lnTo>
                          <a:pt x="22" y="11"/>
                        </a:lnTo>
                        <a:lnTo>
                          <a:pt x="26" y="11"/>
                        </a:lnTo>
                        <a:lnTo>
                          <a:pt x="29" y="8"/>
                        </a:lnTo>
                        <a:lnTo>
                          <a:pt x="36" y="8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79" name="Freeform 168"/>
                  <p:cNvSpPr>
                    <a:spLocks/>
                  </p:cNvSpPr>
                  <p:nvPr/>
                </p:nvSpPr>
                <p:spPr bwMode="auto">
                  <a:xfrm>
                    <a:off x="3429" y="945"/>
                    <a:ext cx="18" cy="40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18"/>
                      </a:cxn>
                      <a:cxn ang="0">
                        <a:pos x="7" y="25"/>
                      </a:cxn>
                      <a:cxn ang="0">
                        <a:pos x="0" y="32"/>
                      </a:cxn>
                      <a:cxn ang="0">
                        <a:pos x="3" y="40"/>
                      </a:cxn>
                      <a:cxn ang="0">
                        <a:pos x="11" y="32"/>
                      </a:cxn>
                      <a:cxn ang="0">
                        <a:pos x="18" y="22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8" h="40">
                        <a:moveTo>
                          <a:pt x="11" y="0"/>
                        </a:moveTo>
                        <a:lnTo>
                          <a:pt x="11" y="18"/>
                        </a:lnTo>
                        <a:lnTo>
                          <a:pt x="7" y="25"/>
                        </a:lnTo>
                        <a:lnTo>
                          <a:pt x="0" y="32"/>
                        </a:lnTo>
                        <a:lnTo>
                          <a:pt x="3" y="40"/>
                        </a:lnTo>
                        <a:lnTo>
                          <a:pt x="11" y="32"/>
                        </a:lnTo>
                        <a:lnTo>
                          <a:pt x="18" y="22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0" name="Freeform 169"/>
                  <p:cNvSpPr>
                    <a:spLocks/>
                  </p:cNvSpPr>
                  <p:nvPr/>
                </p:nvSpPr>
                <p:spPr bwMode="auto">
                  <a:xfrm>
                    <a:off x="3411" y="895"/>
                    <a:ext cx="36" cy="5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1" y="18"/>
                      </a:cxn>
                      <a:cxn ang="0">
                        <a:pos x="14" y="21"/>
                      </a:cxn>
                      <a:cxn ang="0">
                        <a:pos x="18" y="28"/>
                      </a:cxn>
                      <a:cxn ang="0">
                        <a:pos x="21" y="32"/>
                      </a:cxn>
                      <a:cxn ang="0">
                        <a:pos x="21" y="39"/>
                      </a:cxn>
                      <a:cxn ang="0">
                        <a:pos x="25" y="46"/>
                      </a:cxn>
                      <a:cxn ang="0">
                        <a:pos x="29" y="50"/>
                      </a:cxn>
                      <a:cxn ang="0">
                        <a:pos x="36" y="50"/>
                      </a:cxn>
                      <a:cxn ang="0">
                        <a:pos x="32" y="43"/>
                      </a:cxn>
                      <a:cxn ang="0">
                        <a:pos x="29" y="36"/>
                      </a:cxn>
                      <a:cxn ang="0">
                        <a:pos x="29" y="28"/>
                      </a:cxn>
                      <a:cxn ang="0">
                        <a:pos x="21" y="25"/>
                      </a:cxn>
                      <a:cxn ang="0">
                        <a:pos x="21" y="18"/>
                      </a:cxn>
                      <a:cxn ang="0">
                        <a:pos x="14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6" h="50">
                        <a:moveTo>
                          <a:pt x="0" y="3"/>
                        </a:moveTo>
                        <a:lnTo>
                          <a:pt x="7" y="11"/>
                        </a:lnTo>
                        <a:lnTo>
                          <a:pt x="11" y="18"/>
                        </a:lnTo>
                        <a:lnTo>
                          <a:pt x="14" y="21"/>
                        </a:lnTo>
                        <a:lnTo>
                          <a:pt x="18" y="28"/>
                        </a:lnTo>
                        <a:lnTo>
                          <a:pt x="21" y="32"/>
                        </a:lnTo>
                        <a:lnTo>
                          <a:pt x="21" y="39"/>
                        </a:lnTo>
                        <a:lnTo>
                          <a:pt x="25" y="46"/>
                        </a:lnTo>
                        <a:lnTo>
                          <a:pt x="29" y="50"/>
                        </a:lnTo>
                        <a:lnTo>
                          <a:pt x="36" y="50"/>
                        </a:lnTo>
                        <a:lnTo>
                          <a:pt x="32" y="43"/>
                        </a:lnTo>
                        <a:lnTo>
                          <a:pt x="29" y="36"/>
                        </a:lnTo>
                        <a:lnTo>
                          <a:pt x="29" y="28"/>
                        </a:lnTo>
                        <a:lnTo>
                          <a:pt x="21" y="25"/>
                        </a:lnTo>
                        <a:lnTo>
                          <a:pt x="21" y="18"/>
                        </a:lnTo>
                        <a:lnTo>
                          <a:pt x="14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1" name="Freeform 170"/>
                  <p:cNvSpPr>
                    <a:spLocks/>
                  </p:cNvSpPr>
                  <p:nvPr/>
                </p:nvSpPr>
                <p:spPr bwMode="auto">
                  <a:xfrm>
                    <a:off x="3393" y="855"/>
                    <a:ext cx="25" cy="43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3" y="4"/>
                      </a:cxn>
                      <a:cxn ang="0">
                        <a:pos x="0" y="11"/>
                      </a:cxn>
                      <a:cxn ang="0">
                        <a:pos x="3" y="18"/>
                      </a:cxn>
                      <a:cxn ang="0">
                        <a:pos x="7" y="25"/>
                      </a:cxn>
                      <a:cxn ang="0">
                        <a:pos x="14" y="33"/>
                      </a:cxn>
                      <a:cxn ang="0">
                        <a:pos x="18" y="40"/>
                      </a:cxn>
                      <a:cxn ang="0">
                        <a:pos x="18" y="43"/>
                      </a:cxn>
                      <a:cxn ang="0">
                        <a:pos x="25" y="43"/>
                      </a:cxn>
                      <a:cxn ang="0">
                        <a:pos x="25" y="36"/>
                      </a:cxn>
                      <a:cxn ang="0">
                        <a:pos x="21" y="29"/>
                      </a:cxn>
                      <a:cxn ang="0">
                        <a:pos x="11" y="18"/>
                      </a:cxn>
                      <a:cxn ang="0">
                        <a:pos x="11" y="11"/>
                      </a:cxn>
                      <a:cxn ang="0">
                        <a:pos x="14" y="4"/>
                      </a:cxn>
                      <a:cxn ang="0">
                        <a:pos x="18" y="0"/>
                      </a:cxn>
                      <a:cxn ang="0">
                        <a:pos x="14" y="4"/>
                      </a:cxn>
                      <a:cxn ang="0">
                        <a:pos x="18" y="4"/>
                      </a:cxn>
                      <a:cxn ang="0">
                        <a:pos x="18" y="0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25" h="43">
                        <a:moveTo>
                          <a:pt x="11" y="4"/>
                        </a:moveTo>
                        <a:lnTo>
                          <a:pt x="11" y="0"/>
                        </a:lnTo>
                        <a:lnTo>
                          <a:pt x="3" y="4"/>
                        </a:lnTo>
                        <a:lnTo>
                          <a:pt x="0" y="11"/>
                        </a:lnTo>
                        <a:lnTo>
                          <a:pt x="3" y="18"/>
                        </a:lnTo>
                        <a:lnTo>
                          <a:pt x="7" y="25"/>
                        </a:lnTo>
                        <a:lnTo>
                          <a:pt x="14" y="33"/>
                        </a:lnTo>
                        <a:lnTo>
                          <a:pt x="18" y="40"/>
                        </a:lnTo>
                        <a:lnTo>
                          <a:pt x="18" y="43"/>
                        </a:lnTo>
                        <a:lnTo>
                          <a:pt x="25" y="43"/>
                        </a:lnTo>
                        <a:lnTo>
                          <a:pt x="25" y="36"/>
                        </a:lnTo>
                        <a:lnTo>
                          <a:pt x="21" y="29"/>
                        </a:lnTo>
                        <a:lnTo>
                          <a:pt x="11" y="18"/>
                        </a:lnTo>
                        <a:lnTo>
                          <a:pt x="11" y="11"/>
                        </a:lnTo>
                        <a:lnTo>
                          <a:pt x="14" y="4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18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2" name="Freeform 171"/>
                  <p:cNvSpPr>
                    <a:spLocks/>
                  </p:cNvSpPr>
                  <p:nvPr/>
                </p:nvSpPr>
                <p:spPr bwMode="auto">
                  <a:xfrm>
                    <a:off x="3404" y="852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10" y="7"/>
                      </a:cxn>
                      <a:cxn ang="0">
                        <a:pos x="7" y="7"/>
                      </a:cxn>
                      <a:cxn ang="0">
                        <a:pos x="14" y="0"/>
                      </a:cxn>
                      <a:cxn ang="0">
                        <a:pos x="10" y="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7">
                        <a:moveTo>
                          <a:pt x="14" y="0"/>
                        </a:move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7" y="7"/>
                        </a:lnTo>
                        <a:lnTo>
                          <a:pt x="10" y="7"/>
                        </a:lnTo>
                        <a:lnTo>
                          <a:pt x="7" y="7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3" name="Freeform 172"/>
                  <p:cNvSpPr>
                    <a:spLocks/>
                  </p:cNvSpPr>
                  <p:nvPr/>
                </p:nvSpPr>
                <p:spPr bwMode="auto">
                  <a:xfrm>
                    <a:off x="3411" y="852"/>
                    <a:ext cx="90" cy="54"/>
                  </a:xfrm>
                  <a:custGeom>
                    <a:avLst/>
                    <a:gdLst/>
                    <a:ahLst/>
                    <a:cxnLst>
                      <a:cxn ang="0">
                        <a:pos x="86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57" y="28"/>
                      </a:cxn>
                      <a:cxn ang="0">
                        <a:pos x="47" y="25"/>
                      </a:cxn>
                      <a:cxn ang="0">
                        <a:pos x="36" y="21"/>
                      </a:cxn>
                      <a:cxn ang="0">
                        <a:pos x="25" y="14"/>
                      </a:cxn>
                      <a:cxn ang="0">
                        <a:pos x="14" y="7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21" y="21"/>
                      </a:cxn>
                      <a:cxn ang="0">
                        <a:pos x="32" y="28"/>
                      </a:cxn>
                      <a:cxn ang="0">
                        <a:pos x="43" y="32"/>
                      </a:cxn>
                      <a:cxn ang="0">
                        <a:pos x="54" y="36"/>
                      </a:cxn>
                      <a:cxn ang="0">
                        <a:pos x="65" y="43"/>
                      </a:cxn>
                      <a:cxn ang="0">
                        <a:pos x="75" y="46"/>
                      </a:cxn>
                      <a:cxn ang="0">
                        <a:pos x="86" y="54"/>
                      </a:cxn>
                      <a:cxn ang="0">
                        <a:pos x="86" y="46"/>
                      </a:cxn>
                    </a:cxnLst>
                    <a:rect l="0" t="0" r="r" b="b"/>
                    <a:pathLst>
                      <a:path w="90" h="54">
                        <a:moveTo>
                          <a:pt x="86" y="46"/>
                        </a:move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57" y="28"/>
                        </a:lnTo>
                        <a:lnTo>
                          <a:pt x="47" y="25"/>
                        </a:lnTo>
                        <a:lnTo>
                          <a:pt x="36" y="21"/>
                        </a:lnTo>
                        <a:lnTo>
                          <a:pt x="25" y="14"/>
                        </a:lnTo>
                        <a:lnTo>
                          <a:pt x="14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21" y="21"/>
                        </a:lnTo>
                        <a:lnTo>
                          <a:pt x="32" y="28"/>
                        </a:lnTo>
                        <a:lnTo>
                          <a:pt x="43" y="32"/>
                        </a:lnTo>
                        <a:lnTo>
                          <a:pt x="54" y="36"/>
                        </a:lnTo>
                        <a:lnTo>
                          <a:pt x="65" y="43"/>
                        </a:lnTo>
                        <a:lnTo>
                          <a:pt x="75" y="46"/>
                        </a:lnTo>
                        <a:lnTo>
                          <a:pt x="86" y="54"/>
                        </a:lnTo>
                        <a:lnTo>
                          <a:pt x="86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4" name="Freeform 173"/>
                  <p:cNvSpPr>
                    <a:spLocks/>
                  </p:cNvSpPr>
                  <p:nvPr/>
                </p:nvSpPr>
                <p:spPr bwMode="auto">
                  <a:xfrm>
                    <a:off x="3497" y="898"/>
                    <a:ext cx="155" cy="25"/>
                  </a:xfrm>
                  <a:custGeom>
                    <a:avLst/>
                    <a:gdLst/>
                    <a:ahLst/>
                    <a:cxnLst>
                      <a:cxn ang="0">
                        <a:pos x="151" y="8"/>
                      </a:cxn>
                      <a:cxn ang="0">
                        <a:pos x="144" y="11"/>
                      </a:cxn>
                      <a:cxn ang="0">
                        <a:pos x="133" y="15"/>
                      </a:cxn>
                      <a:cxn ang="0">
                        <a:pos x="126" y="18"/>
                      </a:cxn>
                      <a:cxn ang="0">
                        <a:pos x="76" y="18"/>
                      </a:cxn>
                      <a:cxn ang="0">
                        <a:pos x="68" y="15"/>
                      </a:cxn>
                      <a:cxn ang="0">
                        <a:pos x="58" y="15"/>
                      </a:cxn>
                      <a:cxn ang="0">
                        <a:pos x="50" y="11"/>
                      </a:cxn>
                      <a:cxn ang="0">
                        <a:pos x="40" y="11"/>
                      </a:cxn>
                      <a:cxn ang="0">
                        <a:pos x="32" y="8"/>
                      </a:cxn>
                      <a:cxn ang="0">
                        <a:pos x="22" y="4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11" y="11"/>
                      </a:cxn>
                      <a:cxn ang="0">
                        <a:pos x="22" y="11"/>
                      </a:cxn>
                      <a:cxn ang="0">
                        <a:pos x="29" y="15"/>
                      </a:cxn>
                      <a:cxn ang="0">
                        <a:pos x="40" y="18"/>
                      </a:cxn>
                      <a:cxn ang="0">
                        <a:pos x="50" y="18"/>
                      </a:cxn>
                      <a:cxn ang="0">
                        <a:pos x="58" y="22"/>
                      </a:cxn>
                      <a:cxn ang="0">
                        <a:pos x="76" y="22"/>
                      </a:cxn>
                      <a:cxn ang="0">
                        <a:pos x="86" y="25"/>
                      </a:cxn>
                      <a:cxn ang="0">
                        <a:pos x="115" y="25"/>
                      </a:cxn>
                      <a:cxn ang="0">
                        <a:pos x="126" y="22"/>
                      </a:cxn>
                      <a:cxn ang="0">
                        <a:pos x="133" y="22"/>
                      </a:cxn>
                      <a:cxn ang="0">
                        <a:pos x="144" y="18"/>
                      </a:cxn>
                      <a:cxn ang="0">
                        <a:pos x="155" y="15"/>
                      </a:cxn>
                      <a:cxn ang="0">
                        <a:pos x="151" y="8"/>
                      </a:cxn>
                    </a:cxnLst>
                    <a:rect l="0" t="0" r="r" b="b"/>
                    <a:pathLst>
                      <a:path w="155" h="25">
                        <a:moveTo>
                          <a:pt x="151" y="8"/>
                        </a:moveTo>
                        <a:lnTo>
                          <a:pt x="144" y="11"/>
                        </a:lnTo>
                        <a:lnTo>
                          <a:pt x="133" y="15"/>
                        </a:lnTo>
                        <a:lnTo>
                          <a:pt x="126" y="18"/>
                        </a:lnTo>
                        <a:lnTo>
                          <a:pt x="76" y="18"/>
                        </a:lnTo>
                        <a:lnTo>
                          <a:pt x="68" y="15"/>
                        </a:lnTo>
                        <a:lnTo>
                          <a:pt x="58" y="15"/>
                        </a:lnTo>
                        <a:lnTo>
                          <a:pt x="50" y="11"/>
                        </a:lnTo>
                        <a:lnTo>
                          <a:pt x="40" y="11"/>
                        </a:lnTo>
                        <a:lnTo>
                          <a:pt x="32" y="8"/>
                        </a:lnTo>
                        <a:lnTo>
                          <a:pt x="22" y="4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1" y="11"/>
                        </a:lnTo>
                        <a:lnTo>
                          <a:pt x="22" y="11"/>
                        </a:lnTo>
                        <a:lnTo>
                          <a:pt x="29" y="15"/>
                        </a:lnTo>
                        <a:lnTo>
                          <a:pt x="40" y="18"/>
                        </a:lnTo>
                        <a:lnTo>
                          <a:pt x="50" y="18"/>
                        </a:lnTo>
                        <a:lnTo>
                          <a:pt x="58" y="22"/>
                        </a:lnTo>
                        <a:lnTo>
                          <a:pt x="76" y="22"/>
                        </a:lnTo>
                        <a:lnTo>
                          <a:pt x="86" y="25"/>
                        </a:lnTo>
                        <a:lnTo>
                          <a:pt x="115" y="25"/>
                        </a:lnTo>
                        <a:lnTo>
                          <a:pt x="126" y="22"/>
                        </a:lnTo>
                        <a:lnTo>
                          <a:pt x="133" y="22"/>
                        </a:lnTo>
                        <a:lnTo>
                          <a:pt x="144" y="18"/>
                        </a:lnTo>
                        <a:lnTo>
                          <a:pt x="155" y="15"/>
                        </a:lnTo>
                        <a:lnTo>
                          <a:pt x="15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5" name="Freeform 174"/>
                  <p:cNvSpPr>
                    <a:spLocks/>
                  </p:cNvSpPr>
                  <p:nvPr/>
                </p:nvSpPr>
                <p:spPr bwMode="auto">
                  <a:xfrm>
                    <a:off x="3648" y="891"/>
                    <a:ext cx="33" cy="22"/>
                  </a:xfrm>
                  <a:custGeom>
                    <a:avLst/>
                    <a:gdLst/>
                    <a:ahLst/>
                    <a:cxnLst>
                      <a:cxn ang="0">
                        <a:pos x="25" y="4"/>
                      </a:cxn>
                      <a:cxn ang="0">
                        <a:pos x="29" y="0"/>
                      </a:cxn>
                      <a:cxn ang="0">
                        <a:pos x="25" y="4"/>
                      </a:cxn>
                      <a:cxn ang="0">
                        <a:pos x="22" y="4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11" y="11"/>
                      </a:cxn>
                      <a:cxn ang="0">
                        <a:pos x="4" y="11"/>
                      </a:cxn>
                      <a:cxn ang="0">
                        <a:pos x="0" y="15"/>
                      </a:cxn>
                      <a:cxn ang="0">
                        <a:pos x="4" y="22"/>
                      </a:cxn>
                      <a:cxn ang="0">
                        <a:pos x="7" y="18"/>
                      </a:cxn>
                      <a:cxn ang="0">
                        <a:pos x="15" y="18"/>
                      </a:cxn>
                      <a:cxn ang="0">
                        <a:pos x="18" y="15"/>
                      </a:cxn>
                      <a:cxn ang="0">
                        <a:pos x="22" y="15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33" y="7"/>
                      </a:cxn>
                      <a:cxn ang="0">
                        <a:pos x="33" y="4"/>
                      </a:cxn>
                      <a:cxn ang="0">
                        <a:pos x="33" y="7"/>
                      </a:cxn>
                      <a:cxn ang="0">
                        <a:pos x="33" y="4"/>
                      </a:cxn>
                      <a:cxn ang="0">
                        <a:pos x="25" y="4"/>
                      </a:cxn>
                    </a:cxnLst>
                    <a:rect l="0" t="0" r="r" b="b"/>
                    <a:pathLst>
                      <a:path w="33" h="22">
                        <a:moveTo>
                          <a:pt x="25" y="4"/>
                        </a:moveTo>
                        <a:lnTo>
                          <a:pt x="29" y="0"/>
                        </a:lnTo>
                        <a:lnTo>
                          <a:pt x="25" y="4"/>
                        </a:lnTo>
                        <a:lnTo>
                          <a:pt x="22" y="4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11" y="11"/>
                        </a:lnTo>
                        <a:lnTo>
                          <a:pt x="4" y="11"/>
                        </a:lnTo>
                        <a:lnTo>
                          <a:pt x="0" y="15"/>
                        </a:lnTo>
                        <a:lnTo>
                          <a:pt x="4" y="22"/>
                        </a:lnTo>
                        <a:lnTo>
                          <a:pt x="7" y="18"/>
                        </a:lnTo>
                        <a:lnTo>
                          <a:pt x="15" y="18"/>
                        </a:lnTo>
                        <a:lnTo>
                          <a:pt x="18" y="15"/>
                        </a:lnTo>
                        <a:lnTo>
                          <a:pt x="22" y="15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33" y="7"/>
                        </a:lnTo>
                        <a:lnTo>
                          <a:pt x="33" y="4"/>
                        </a:lnTo>
                        <a:lnTo>
                          <a:pt x="33" y="7"/>
                        </a:lnTo>
                        <a:lnTo>
                          <a:pt x="33" y="4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6" name="Freeform 175"/>
                  <p:cNvSpPr>
                    <a:spLocks/>
                  </p:cNvSpPr>
                  <p:nvPr/>
                </p:nvSpPr>
                <p:spPr bwMode="auto">
                  <a:xfrm>
                    <a:off x="3634" y="830"/>
                    <a:ext cx="47" cy="65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11" y="11"/>
                      </a:cxn>
                      <a:cxn ang="0">
                        <a:pos x="14" y="18"/>
                      </a:cxn>
                      <a:cxn ang="0">
                        <a:pos x="29" y="32"/>
                      </a:cxn>
                      <a:cxn ang="0">
                        <a:pos x="32" y="40"/>
                      </a:cxn>
                      <a:cxn ang="0">
                        <a:pos x="36" y="47"/>
                      </a:cxn>
                      <a:cxn ang="0">
                        <a:pos x="39" y="54"/>
                      </a:cxn>
                      <a:cxn ang="0">
                        <a:pos x="39" y="65"/>
                      </a:cxn>
                      <a:cxn ang="0">
                        <a:pos x="47" y="65"/>
                      </a:cxn>
                      <a:cxn ang="0">
                        <a:pos x="47" y="54"/>
                      </a:cxn>
                      <a:cxn ang="0">
                        <a:pos x="43" y="47"/>
                      </a:cxn>
                      <a:cxn ang="0">
                        <a:pos x="39" y="36"/>
                      </a:cxn>
                      <a:cxn ang="0">
                        <a:pos x="36" y="29"/>
                      </a:cxn>
                      <a:cxn ang="0">
                        <a:pos x="7" y="0"/>
                      </a:cxn>
                      <a:cxn ang="0">
                        <a:pos x="11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4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47" h="65">
                        <a:moveTo>
                          <a:pt x="3" y="0"/>
                        </a:moveTo>
                        <a:lnTo>
                          <a:pt x="3" y="4"/>
                        </a:lnTo>
                        <a:lnTo>
                          <a:pt x="11" y="11"/>
                        </a:lnTo>
                        <a:lnTo>
                          <a:pt x="14" y="18"/>
                        </a:lnTo>
                        <a:lnTo>
                          <a:pt x="29" y="32"/>
                        </a:lnTo>
                        <a:lnTo>
                          <a:pt x="32" y="40"/>
                        </a:lnTo>
                        <a:lnTo>
                          <a:pt x="36" y="47"/>
                        </a:lnTo>
                        <a:lnTo>
                          <a:pt x="39" y="54"/>
                        </a:lnTo>
                        <a:lnTo>
                          <a:pt x="39" y="65"/>
                        </a:lnTo>
                        <a:lnTo>
                          <a:pt x="47" y="65"/>
                        </a:lnTo>
                        <a:lnTo>
                          <a:pt x="47" y="54"/>
                        </a:lnTo>
                        <a:lnTo>
                          <a:pt x="43" y="47"/>
                        </a:lnTo>
                        <a:lnTo>
                          <a:pt x="39" y="36"/>
                        </a:lnTo>
                        <a:lnTo>
                          <a:pt x="36" y="29"/>
                        </a:lnTo>
                        <a:lnTo>
                          <a:pt x="7" y="0"/>
                        </a:lnTo>
                        <a:lnTo>
                          <a:pt x="11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7" name="Freeform 176"/>
                  <p:cNvSpPr>
                    <a:spLocks/>
                  </p:cNvSpPr>
                  <p:nvPr/>
                </p:nvSpPr>
                <p:spPr bwMode="auto">
                  <a:xfrm>
                    <a:off x="3634" y="812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11" y="22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1" h="22">
                        <a:moveTo>
                          <a:pt x="11" y="0"/>
                        </a:move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3" y="18"/>
                        </a:lnTo>
                        <a:lnTo>
                          <a:pt x="11" y="22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8" name="Freeform 177"/>
                  <p:cNvSpPr>
                    <a:spLocks/>
                  </p:cNvSpPr>
                  <p:nvPr/>
                </p:nvSpPr>
                <p:spPr bwMode="auto">
                  <a:xfrm>
                    <a:off x="3645" y="812"/>
                    <a:ext cx="28" cy="18"/>
                  </a:xfrm>
                  <a:custGeom>
                    <a:avLst/>
                    <a:gdLst/>
                    <a:ahLst/>
                    <a:cxnLst>
                      <a:cxn ang="0">
                        <a:pos x="28" y="11"/>
                      </a:cxn>
                      <a:cxn ang="0">
                        <a:pos x="25" y="7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10" y="11"/>
                      </a:cxn>
                      <a:cxn ang="0">
                        <a:pos x="14" y="11"/>
                      </a:cxn>
                      <a:cxn ang="0">
                        <a:pos x="18" y="14"/>
                      </a:cxn>
                      <a:cxn ang="0">
                        <a:pos x="21" y="14"/>
                      </a:cxn>
                      <a:cxn ang="0">
                        <a:pos x="25" y="18"/>
                      </a:cxn>
                      <a:cxn ang="0">
                        <a:pos x="28" y="18"/>
                      </a:cxn>
                      <a:cxn ang="0">
                        <a:pos x="28" y="11"/>
                      </a:cxn>
                    </a:cxnLst>
                    <a:rect l="0" t="0" r="r" b="b"/>
                    <a:pathLst>
                      <a:path w="28" h="18">
                        <a:moveTo>
                          <a:pt x="28" y="11"/>
                        </a:moveTo>
                        <a:lnTo>
                          <a:pt x="25" y="7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10" y="11"/>
                        </a:lnTo>
                        <a:lnTo>
                          <a:pt x="14" y="11"/>
                        </a:lnTo>
                        <a:lnTo>
                          <a:pt x="18" y="14"/>
                        </a:lnTo>
                        <a:lnTo>
                          <a:pt x="21" y="14"/>
                        </a:lnTo>
                        <a:lnTo>
                          <a:pt x="25" y="18"/>
                        </a:lnTo>
                        <a:lnTo>
                          <a:pt x="28" y="18"/>
                        </a:lnTo>
                        <a:lnTo>
                          <a:pt x="2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89" name="Freeform 178"/>
                  <p:cNvSpPr>
                    <a:spLocks/>
                  </p:cNvSpPr>
                  <p:nvPr/>
                </p:nvSpPr>
                <p:spPr bwMode="auto">
                  <a:xfrm>
                    <a:off x="2220" y="834"/>
                    <a:ext cx="683" cy="550"/>
                  </a:xfrm>
                  <a:custGeom>
                    <a:avLst/>
                    <a:gdLst/>
                    <a:ahLst/>
                    <a:cxnLst>
                      <a:cxn ang="0">
                        <a:pos x="669" y="82"/>
                      </a:cxn>
                      <a:cxn ang="0">
                        <a:pos x="640" y="107"/>
                      </a:cxn>
                      <a:cxn ang="0">
                        <a:pos x="611" y="129"/>
                      </a:cxn>
                      <a:cxn ang="0">
                        <a:pos x="590" y="151"/>
                      </a:cxn>
                      <a:cxn ang="0">
                        <a:pos x="572" y="169"/>
                      </a:cxn>
                      <a:cxn ang="0">
                        <a:pos x="547" y="187"/>
                      </a:cxn>
                      <a:cxn ang="0">
                        <a:pos x="525" y="201"/>
                      </a:cxn>
                      <a:cxn ang="0">
                        <a:pos x="503" y="219"/>
                      </a:cxn>
                      <a:cxn ang="0">
                        <a:pos x="460" y="259"/>
                      </a:cxn>
                      <a:cxn ang="0">
                        <a:pos x="417" y="295"/>
                      </a:cxn>
                      <a:cxn ang="0">
                        <a:pos x="385" y="316"/>
                      </a:cxn>
                      <a:cxn ang="0">
                        <a:pos x="352" y="341"/>
                      </a:cxn>
                      <a:cxn ang="0">
                        <a:pos x="320" y="367"/>
                      </a:cxn>
                      <a:cxn ang="0">
                        <a:pos x="287" y="388"/>
                      </a:cxn>
                      <a:cxn ang="0">
                        <a:pos x="255" y="413"/>
                      </a:cxn>
                      <a:cxn ang="0">
                        <a:pos x="241" y="428"/>
                      </a:cxn>
                      <a:cxn ang="0">
                        <a:pos x="226" y="442"/>
                      </a:cxn>
                      <a:cxn ang="0">
                        <a:pos x="215" y="507"/>
                      </a:cxn>
                      <a:cxn ang="0">
                        <a:pos x="179" y="511"/>
                      </a:cxn>
                      <a:cxn ang="0">
                        <a:pos x="154" y="518"/>
                      </a:cxn>
                      <a:cxn ang="0">
                        <a:pos x="126" y="521"/>
                      </a:cxn>
                      <a:cxn ang="0">
                        <a:pos x="97" y="529"/>
                      </a:cxn>
                      <a:cxn ang="0">
                        <a:pos x="72" y="532"/>
                      </a:cxn>
                      <a:cxn ang="0">
                        <a:pos x="43" y="539"/>
                      </a:cxn>
                      <a:cxn ang="0">
                        <a:pos x="18" y="543"/>
                      </a:cxn>
                      <a:cxn ang="0">
                        <a:pos x="0" y="543"/>
                      </a:cxn>
                      <a:cxn ang="0">
                        <a:pos x="25" y="511"/>
                      </a:cxn>
                      <a:cxn ang="0">
                        <a:pos x="39" y="500"/>
                      </a:cxn>
                      <a:cxn ang="0">
                        <a:pos x="61" y="496"/>
                      </a:cxn>
                      <a:cxn ang="0">
                        <a:pos x="68" y="489"/>
                      </a:cxn>
                      <a:cxn ang="0">
                        <a:pos x="86" y="460"/>
                      </a:cxn>
                      <a:cxn ang="0">
                        <a:pos x="151" y="403"/>
                      </a:cxn>
                      <a:cxn ang="0">
                        <a:pos x="187" y="367"/>
                      </a:cxn>
                      <a:cxn ang="0">
                        <a:pos x="255" y="302"/>
                      </a:cxn>
                      <a:cxn ang="0">
                        <a:pos x="298" y="266"/>
                      </a:cxn>
                      <a:cxn ang="0">
                        <a:pos x="341" y="226"/>
                      </a:cxn>
                      <a:cxn ang="0">
                        <a:pos x="385" y="190"/>
                      </a:cxn>
                      <a:cxn ang="0">
                        <a:pos x="446" y="136"/>
                      </a:cxn>
                      <a:cxn ang="0">
                        <a:pos x="482" y="104"/>
                      </a:cxn>
                      <a:cxn ang="0">
                        <a:pos x="532" y="64"/>
                      </a:cxn>
                      <a:cxn ang="0">
                        <a:pos x="568" y="36"/>
                      </a:cxn>
                      <a:cxn ang="0">
                        <a:pos x="608" y="0"/>
                      </a:cxn>
                      <a:cxn ang="0">
                        <a:pos x="637" y="28"/>
                      </a:cxn>
                      <a:cxn ang="0">
                        <a:pos x="665" y="50"/>
                      </a:cxn>
                    </a:cxnLst>
                    <a:rect l="0" t="0" r="r" b="b"/>
                    <a:pathLst>
                      <a:path w="683" h="550">
                        <a:moveTo>
                          <a:pt x="683" y="64"/>
                        </a:moveTo>
                        <a:lnTo>
                          <a:pt x="676" y="75"/>
                        </a:lnTo>
                        <a:lnTo>
                          <a:pt x="669" y="82"/>
                        </a:lnTo>
                        <a:lnTo>
                          <a:pt x="658" y="89"/>
                        </a:lnTo>
                        <a:lnTo>
                          <a:pt x="651" y="100"/>
                        </a:lnTo>
                        <a:lnTo>
                          <a:pt x="640" y="107"/>
                        </a:lnTo>
                        <a:lnTo>
                          <a:pt x="633" y="115"/>
                        </a:lnTo>
                        <a:lnTo>
                          <a:pt x="622" y="122"/>
                        </a:lnTo>
                        <a:lnTo>
                          <a:pt x="611" y="129"/>
                        </a:lnTo>
                        <a:lnTo>
                          <a:pt x="601" y="140"/>
                        </a:lnTo>
                        <a:lnTo>
                          <a:pt x="597" y="147"/>
                        </a:lnTo>
                        <a:lnTo>
                          <a:pt x="590" y="151"/>
                        </a:lnTo>
                        <a:lnTo>
                          <a:pt x="583" y="158"/>
                        </a:lnTo>
                        <a:lnTo>
                          <a:pt x="575" y="161"/>
                        </a:lnTo>
                        <a:lnTo>
                          <a:pt x="572" y="169"/>
                        </a:lnTo>
                        <a:lnTo>
                          <a:pt x="565" y="172"/>
                        </a:lnTo>
                        <a:lnTo>
                          <a:pt x="554" y="183"/>
                        </a:lnTo>
                        <a:lnTo>
                          <a:pt x="547" y="187"/>
                        </a:lnTo>
                        <a:lnTo>
                          <a:pt x="536" y="194"/>
                        </a:lnTo>
                        <a:lnTo>
                          <a:pt x="532" y="197"/>
                        </a:lnTo>
                        <a:lnTo>
                          <a:pt x="525" y="201"/>
                        </a:lnTo>
                        <a:lnTo>
                          <a:pt x="518" y="205"/>
                        </a:lnTo>
                        <a:lnTo>
                          <a:pt x="514" y="212"/>
                        </a:lnTo>
                        <a:lnTo>
                          <a:pt x="503" y="219"/>
                        </a:lnTo>
                        <a:lnTo>
                          <a:pt x="493" y="230"/>
                        </a:lnTo>
                        <a:lnTo>
                          <a:pt x="482" y="237"/>
                        </a:lnTo>
                        <a:lnTo>
                          <a:pt x="460" y="259"/>
                        </a:lnTo>
                        <a:lnTo>
                          <a:pt x="449" y="266"/>
                        </a:lnTo>
                        <a:lnTo>
                          <a:pt x="431" y="284"/>
                        </a:lnTo>
                        <a:lnTo>
                          <a:pt x="417" y="295"/>
                        </a:lnTo>
                        <a:lnTo>
                          <a:pt x="410" y="302"/>
                        </a:lnTo>
                        <a:lnTo>
                          <a:pt x="399" y="309"/>
                        </a:lnTo>
                        <a:lnTo>
                          <a:pt x="385" y="316"/>
                        </a:lnTo>
                        <a:lnTo>
                          <a:pt x="377" y="327"/>
                        </a:lnTo>
                        <a:lnTo>
                          <a:pt x="363" y="334"/>
                        </a:lnTo>
                        <a:lnTo>
                          <a:pt x="352" y="341"/>
                        </a:lnTo>
                        <a:lnTo>
                          <a:pt x="341" y="349"/>
                        </a:lnTo>
                        <a:lnTo>
                          <a:pt x="331" y="359"/>
                        </a:lnTo>
                        <a:lnTo>
                          <a:pt x="320" y="367"/>
                        </a:lnTo>
                        <a:lnTo>
                          <a:pt x="309" y="374"/>
                        </a:lnTo>
                        <a:lnTo>
                          <a:pt x="298" y="381"/>
                        </a:lnTo>
                        <a:lnTo>
                          <a:pt x="287" y="388"/>
                        </a:lnTo>
                        <a:lnTo>
                          <a:pt x="277" y="399"/>
                        </a:lnTo>
                        <a:lnTo>
                          <a:pt x="266" y="406"/>
                        </a:lnTo>
                        <a:lnTo>
                          <a:pt x="255" y="413"/>
                        </a:lnTo>
                        <a:lnTo>
                          <a:pt x="251" y="421"/>
                        </a:lnTo>
                        <a:lnTo>
                          <a:pt x="244" y="424"/>
                        </a:lnTo>
                        <a:lnTo>
                          <a:pt x="241" y="428"/>
                        </a:lnTo>
                        <a:lnTo>
                          <a:pt x="237" y="435"/>
                        </a:lnTo>
                        <a:lnTo>
                          <a:pt x="233" y="439"/>
                        </a:lnTo>
                        <a:lnTo>
                          <a:pt x="226" y="442"/>
                        </a:lnTo>
                        <a:lnTo>
                          <a:pt x="223" y="446"/>
                        </a:lnTo>
                        <a:lnTo>
                          <a:pt x="215" y="449"/>
                        </a:lnTo>
                        <a:lnTo>
                          <a:pt x="215" y="507"/>
                        </a:lnTo>
                        <a:lnTo>
                          <a:pt x="197" y="507"/>
                        </a:lnTo>
                        <a:lnTo>
                          <a:pt x="190" y="511"/>
                        </a:lnTo>
                        <a:lnTo>
                          <a:pt x="179" y="511"/>
                        </a:lnTo>
                        <a:lnTo>
                          <a:pt x="169" y="514"/>
                        </a:lnTo>
                        <a:lnTo>
                          <a:pt x="162" y="514"/>
                        </a:lnTo>
                        <a:lnTo>
                          <a:pt x="154" y="518"/>
                        </a:lnTo>
                        <a:lnTo>
                          <a:pt x="144" y="518"/>
                        </a:lnTo>
                        <a:lnTo>
                          <a:pt x="133" y="521"/>
                        </a:lnTo>
                        <a:lnTo>
                          <a:pt x="126" y="521"/>
                        </a:lnTo>
                        <a:lnTo>
                          <a:pt x="118" y="525"/>
                        </a:lnTo>
                        <a:lnTo>
                          <a:pt x="108" y="525"/>
                        </a:lnTo>
                        <a:lnTo>
                          <a:pt x="97" y="529"/>
                        </a:lnTo>
                        <a:lnTo>
                          <a:pt x="90" y="529"/>
                        </a:lnTo>
                        <a:lnTo>
                          <a:pt x="79" y="532"/>
                        </a:lnTo>
                        <a:lnTo>
                          <a:pt x="72" y="532"/>
                        </a:lnTo>
                        <a:lnTo>
                          <a:pt x="61" y="536"/>
                        </a:lnTo>
                        <a:lnTo>
                          <a:pt x="54" y="536"/>
                        </a:lnTo>
                        <a:lnTo>
                          <a:pt x="43" y="539"/>
                        </a:lnTo>
                        <a:lnTo>
                          <a:pt x="36" y="539"/>
                        </a:lnTo>
                        <a:lnTo>
                          <a:pt x="25" y="543"/>
                        </a:lnTo>
                        <a:lnTo>
                          <a:pt x="18" y="543"/>
                        </a:lnTo>
                        <a:lnTo>
                          <a:pt x="7" y="547"/>
                        </a:lnTo>
                        <a:lnTo>
                          <a:pt x="0" y="550"/>
                        </a:lnTo>
                        <a:lnTo>
                          <a:pt x="0" y="543"/>
                        </a:lnTo>
                        <a:lnTo>
                          <a:pt x="3" y="536"/>
                        </a:lnTo>
                        <a:lnTo>
                          <a:pt x="7" y="529"/>
                        </a:lnTo>
                        <a:lnTo>
                          <a:pt x="25" y="511"/>
                        </a:lnTo>
                        <a:lnTo>
                          <a:pt x="32" y="507"/>
                        </a:lnTo>
                        <a:lnTo>
                          <a:pt x="36" y="500"/>
                        </a:lnTo>
                        <a:lnTo>
                          <a:pt x="39" y="500"/>
                        </a:lnTo>
                        <a:lnTo>
                          <a:pt x="43" y="503"/>
                        </a:lnTo>
                        <a:lnTo>
                          <a:pt x="54" y="503"/>
                        </a:lnTo>
                        <a:lnTo>
                          <a:pt x="61" y="496"/>
                        </a:lnTo>
                        <a:lnTo>
                          <a:pt x="64" y="496"/>
                        </a:lnTo>
                        <a:lnTo>
                          <a:pt x="64" y="493"/>
                        </a:lnTo>
                        <a:lnTo>
                          <a:pt x="68" y="489"/>
                        </a:lnTo>
                        <a:lnTo>
                          <a:pt x="68" y="485"/>
                        </a:lnTo>
                        <a:lnTo>
                          <a:pt x="64" y="482"/>
                        </a:lnTo>
                        <a:lnTo>
                          <a:pt x="86" y="460"/>
                        </a:lnTo>
                        <a:lnTo>
                          <a:pt x="97" y="453"/>
                        </a:lnTo>
                        <a:lnTo>
                          <a:pt x="140" y="410"/>
                        </a:lnTo>
                        <a:lnTo>
                          <a:pt x="151" y="403"/>
                        </a:lnTo>
                        <a:lnTo>
                          <a:pt x="158" y="399"/>
                        </a:lnTo>
                        <a:lnTo>
                          <a:pt x="165" y="388"/>
                        </a:lnTo>
                        <a:lnTo>
                          <a:pt x="187" y="367"/>
                        </a:lnTo>
                        <a:lnTo>
                          <a:pt x="197" y="352"/>
                        </a:lnTo>
                        <a:lnTo>
                          <a:pt x="237" y="313"/>
                        </a:lnTo>
                        <a:lnTo>
                          <a:pt x="255" y="302"/>
                        </a:lnTo>
                        <a:lnTo>
                          <a:pt x="269" y="287"/>
                        </a:lnTo>
                        <a:lnTo>
                          <a:pt x="284" y="277"/>
                        </a:lnTo>
                        <a:lnTo>
                          <a:pt x="298" y="266"/>
                        </a:lnTo>
                        <a:lnTo>
                          <a:pt x="313" y="251"/>
                        </a:lnTo>
                        <a:lnTo>
                          <a:pt x="327" y="241"/>
                        </a:lnTo>
                        <a:lnTo>
                          <a:pt x="341" y="226"/>
                        </a:lnTo>
                        <a:lnTo>
                          <a:pt x="359" y="215"/>
                        </a:lnTo>
                        <a:lnTo>
                          <a:pt x="374" y="205"/>
                        </a:lnTo>
                        <a:lnTo>
                          <a:pt x="385" y="190"/>
                        </a:lnTo>
                        <a:lnTo>
                          <a:pt x="399" y="179"/>
                        </a:lnTo>
                        <a:lnTo>
                          <a:pt x="435" y="143"/>
                        </a:lnTo>
                        <a:lnTo>
                          <a:pt x="446" y="136"/>
                        </a:lnTo>
                        <a:lnTo>
                          <a:pt x="457" y="125"/>
                        </a:lnTo>
                        <a:lnTo>
                          <a:pt x="471" y="115"/>
                        </a:lnTo>
                        <a:lnTo>
                          <a:pt x="482" y="104"/>
                        </a:lnTo>
                        <a:lnTo>
                          <a:pt x="496" y="97"/>
                        </a:lnTo>
                        <a:lnTo>
                          <a:pt x="518" y="75"/>
                        </a:lnTo>
                        <a:lnTo>
                          <a:pt x="532" y="64"/>
                        </a:lnTo>
                        <a:lnTo>
                          <a:pt x="543" y="54"/>
                        </a:lnTo>
                        <a:lnTo>
                          <a:pt x="557" y="43"/>
                        </a:lnTo>
                        <a:lnTo>
                          <a:pt x="568" y="36"/>
                        </a:lnTo>
                        <a:lnTo>
                          <a:pt x="579" y="25"/>
                        </a:lnTo>
                        <a:lnTo>
                          <a:pt x="593" y="14"/>
                        </a:lnTo>
                        <a:lnTo>
                          <a:pt x="608" y="0"/>
                        </a:lnTo>
                        <a:lnTo>
                          <a:pt x="615" y="10"/>
                        </a:lnTo>
                        <a:lnTo>
                          <a:pt x="626" y="21"/>
                        </a:lnTo>
                        <a:lnTo>
                          <a:pt x="637" y="28"/>
                        </a:lnTo>
                        <a:lnTo>
                          <a:pt x="647" y="36"/>
                        </a:lnTo>
                        <a:lnTo>
                          <a:pt x="655" y="43"/>
                        </a:lnTo>
                        <a:lnTo>
                          <a:pt x="665" y="50"/>
                        </a:lnTo>
                        <a:lnTo>
                          <a:pt x="676" y="57"/>
                        </a:lnTo>
                        <a:lnTo>
                          <a:pt x="683" y="64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0" name="Freeform 179"/>
                  <p:cNvSpPr>
                    <a:spLocks/>
                  </p:cNvSpPr>
                  <p:nvPr/>
                </p:nvSpPr>
                <p:spPr bwMode="auto">
                  <a:xfrm>
                    <a:off x="2828" y="895"/>
                    <a:ext cx="79" cy="72"/>
                  </a:xfrm>
                  <a:custGeom>
                    <a:avLst/>
                    <a:gdLst/>
                    <a:ahLst/>
                    <a:cxnLst>
                      <a:cxn ang="0">
                        <a:pos x="7" y="68"/>
                      </a:cxn>
                      <a:cxn ang="0">
                        <a:pos x="7" y="72"/>
                      </a:cxn>
                      <a:cxn ang="0">
                        <a:pos x="18" y="64"/>
                      </a:cxn>
                      <a:cxn ang="0">
                        <a:pos x="29" y="57"/>
                      </a:cxn>
                      <a:cxn ang="0">
                        <a:pos x="36" y="50"/>
                      </a:cxn>
                      <a:cxn ang="0">
                        <a:pos x="47" y="43"/>
                      </a:cxn>
                      <a:cxn ang="0">
                        <a:pos x="54" y="32"/>
                      </a:cxn>
                      <a:cxn ang="0">
                        <a:pos x="61" y="25"/>
                      </a:cxn>
                      <a:cxn ang="0">
                        <a:pos x="68" y="14"/>
                      </a:cxn>
                      <a:cxn ang="0">
                        <a:pos x="79" y="7"/>
                      </a:cxn>
                      <a:cxn ang="0">
                        <a:pos x="75" y="0"/>
                      </a:cxn>
                      <a:cxn ang="0">
                        <a:pos x="14" y="61"/>
                      </a:cxn>
                      <a:cxn ang="0">
                        <a:pos x="3" y="64"/>
                      </a:cxn>
                      <a:cxn ang="0">
                        <a:pos x="0" y="64"/>
                      </a:cxn>
                      <a:cxn ang="0">
                        <a:pos x="3" y="64"/>
                      </a:cxn>
                      <a:cxn ang="0">
                        <a:pos x="0" y="64"/>
                      </a:cxn>
                      <a:cxn ang="0">
                        <a:pos x="7" y="68"/>
                      </a:cxn>
                    </a:cxnLst>
                    <a:rect l="0" t="0" r="r" b="b"/>
                    <a:pathLst>
                      <a:path w="79" h="72">
                        <a:moveTo>
                          <a:pt x="7" y="68"/>
                        </a:moveTo>
                        <a:lnTo>
                          <a:pt x="7" y="72"/>
                        </a:lnTo>
                        <a:lnTo>
                          <a:pt x="18" y="64"/>
                        </a:lnTo>
                        <a:lnTo>
                          <a:pt x="29" y="57"/>
                        </a:lnTo>
                        <a:lnTo>
                          <a:pt x="36" y="50"/>
                        </a:lnTo>
                        <a:lnTo>
                          <a:pt x="47" y="43"/>
                        </a:lnTo>
                        <a:lnTo>
                          <a:pt x="54" y="32"/>
                        </a:lnTo>
                        <a:lnTo>
                          <a:pt x="61" y="25"/>
                        </a:lnTo>
                        <a:lnTo>
                          <a:pt x="68" y="14"/>
                        </a:lnTo>
                        <a:lnTo>
                          <a:pt x="79" y="7"/>
                        </a:lnTo>
                        <a:lnTo>
                          <a:pt x="75" y="0"/>
                        </a:lnTo>
                        <a:lnTo>
                          <a:pt x="14" y="61"/>
                        </a:lnTo>
                        <a:lnTo>
                          <a:pt x="3" y="64"/>
                        </a:lnTo>
                        <a:lnTo>
                          <a:pt x="0" y="64"/>
                        </a:lnTo>
                        <a:lnTo>
                          <a:pt x="3" y="64"/>
                        </a:lnTo>
                        <a:lnTo>
                          <a:pt x="0" y="64"/>
                        </a:lnTo>
                        <a:lnTo>
                          <a:pt x="7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1" name="Freeform 180"/>
                  <p:cNvSpPr>
                    <a:spLocks/>
                  </p:cNvSpPr>
                  <p:nvPr/>
                </p:nvSpPr>
                <p:spPr bwMode="auto">
                  <a:xfrm>
                    <a:off x="2731" y="959"/>
                    <a:ext cx="104" cy="90"/>
                  </a:xfrm>
                  <a:custGeom>
                    <a:avLst/>
                    <a:gdLst/>
                    <a:ahLst/>
                    <a:cxnLst>
                      <a:cxn ang="0">
                        <a:pos x="3" y="90"/>
                      </a:cxn>
                      <a:cxn ang="0">
                        <a:pos x="14" y="80"/>
                      </a:cxn>
                      <a:cxn ang="0">
                        <a:pos x="21" y="76"/>
                      </a:cxn>
                      <a:cxn ang="0">
                        <a:pos x="28" y="69"/>
                      </a:cxn>
                      <a:cxn ang="0">
                        <a:pos x="36" y="65"/>
                      </a:cxn>
                      <a:cxn ang="0">
                        <a:pos x="43" y="62"/>
                      </a:cxn>
                      <a:cxn ang="0">
                        <a:pos x="50" y="54"/>
                      </a:cxn>
                      <a:cxn ang="0">
                        <a:pos x="57" y="51"/>
                      </a:cxn>
                      <a:cxn ang="0">
                        <a:pos x="68" y="40"/>
                      </a:cxn>
                      <a:cxn ang="0">
                        <a:pos x="75" y="36"/>
                      </a:cxn>
                      <a:cxn ang="0">
                        <a:pos x="82" y="29"/>
                      </a:cxn>
                      <a:cxn ang="0">
                        <a:pos x="86" y="22"/>
                      </a:cxn>
                      <a:cxn ang="0">
                        <a:pos x="93" y="18"/>
                      </a:cxn>
                      <a:cxn ang="0">
                        <a:pos x="100" y="11"/>
                      </a:cxn>
                      <a:cxn ang="0">
                        <a:pos x="104" y="4"/>
                      </a:cxn>
                      <a:cxn ang="0">
                        <a:pos x="97" y="0"/>
                      </a:cxn>
                      <a:cxn ang="0">
                        <a:pos x="93" y="8"/>
                      </a:cxn>
                      <a:cxn ang="0">
                        <a:pos x="82" y="18"/>
                      </a:cxn>
                      <a:cxn ang="0">
                        <a:pos x="75" y="22"/>
                      </a:cxn>
                      <a:cxn ang="0">
                        <a:pos x="72" y="29"/>
                      </a:cxn>
                      <a:cxn ang="0">
                        <a:pos x="64" y="36"/>
                      </a:cxn>
                      <a:cxn ang="0">
                        <a:pos x="57" y="40"/>
                      </a:cxn>
                      <a:cxn ang="0">
                        <a:pos x="50" y="44"/>
                      </a:cxn>
                      <a:cxn ang="0">
                        <a:pos x="46" y="51"/>
                      </a:cxn>
                      <a:cxn ang="0">
                        <a:pos x="39" y="54"/>
                      </a:cxn>
                      <a:cxn ang="0">
                        <a:pos x="32" y="58"/>
                      </a:cxn>
                      <a:cxn ang="0">
                        <a:pos x="25" y="65"/>
                      </a:cxn>
                      <a:cxn ang="0">
                        <a:pos x="18" y="69"/>
                      </a:cxn>
                      <a:cxn ang="0">
                        <a:pos x="10" y="72"/>
                      </a:cxn>
                      <a:cxn ang="0">
                        <a:pos x="7" y="80"/>
                      </a:cxn>
                      <a:cxn ang="0">
                        <a:pos x="0" y="83"/>
                      </a:cxn>
                      <a:cxn ang="0">
                        <a:pos x="3" y="90"/>
                      </a:cxn>
                    </a:cxnLst>
                    <a:rect l="0" t="0" r="r" b="b"/>
                    <a:pathLst>
                      <a:path w="104" h="90">
                        <a:moveTo>
                          <a:pt x="3" y="90"/>
                        </a:moveTo>
                        <a:lnTo>
                          <a:pt x="14" y="80"/>
                        </a:lnTo>
                        <a:lnTo>
                          <a:pt x="21" y="76"/>
                        </a:lnTo>
                        <a:lnTo>
                          <a:pt x="28" y="69"/>
                        </a:lnTo>
                        <a:lnTo>
                          <a:pt x="36" y="65"/>
                        </a:lnTo>
                        <a:lnTo>
                          <a:pt x="43" y="62"/>
                        </a:lnTo>
                        <a:lnTo>
                          <a:pt x="50" y="54"/>
                        </a:lnTo>
                        <a:lnTo>
                          <a:pt x="57" y="51"/>
                        </a:lnTo>
                        <a:lnTo>
                          <a:pt x="68" y="40"/>
                        </a:lnTo>
                        <a:lnTo>
                          <a:pt x="75" y="36"/>
                        </a:lnTo>
                        <a:lnTo>
                          <a:pt x="82" y="29"/>
                        </a:lnTo>
                        <a:lnTo>
                          <a:pt x="86" y="22"/>
                        </a:lnTo>
                        <a:lnTo>
                          <a:pt x="93" y="18"/>
                        </a:lnTo>
                        <a:lnTo>
                          <a:pt x="100" y="11"/>
                        </a:lnTo>
                        <a:lnTo>
                          <a:pt x="104" y="4"/>
                        </a:lnTo>
                        <a:lnTo>
                          <a:pt x="97" y="0"/>
                        </a:lnTo>
                        <a:lnTo>
                          <a:pt x="93" y="8"/>
                        </a:lnTo>
                        <a:lnTo>
                          <a:pt x="82" y="18"/>
                        </a:lnTo>
                        <a:lnTo>
                          <a:pt x="75" y="22"/>
                        </a:lnTo>
                        <a:lnTo>
                          <a:pt x="72" y="29"/>
                        </a:lnTo>
                        <a:lnTo>
                          <a:pt x="64" y="36"/>
                        </a:lnTo>
                        <a:lnTo>
                          <a:pt x="57" y="40"/>
                        </a:lnTo>
                        <a:lnTo>
                          <a:pt x="50" y="44"/>
                        </a:lnTo>
                        <a:lnTo>
                          <a:pt x="46" y="51"/>
                        </a:lnTo>
                        <a:lnTo>
                          <a:pt x="39" y="54"/>
                        </a:lnTo>
                        <a:lnTo>
                          <a:pt x="32" y="58"/>
                        </a:lnTo>
                        <a:lnTo>
                          <a:pt x="25" y="65"/>
                        </a:lnTo>
                        <a:lnTo>
                          <a:pt x="18" y="69"/>
                        </a:lnTo>
                        <a:lnTo>
                          <a:pt x="10" y="72"/>
                        </a:lnTo>
                        <a:lnTo>
                          <a:pt x="7" y="80"/>
                        </a:lnTo>
                        <a:lnTo>
                          <a:pt x="0" y="83"/>
                        </a:lnTo>
                        <a:lnTo>
                          <a:pt x="3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2" name="Freeform 181"/>
                  <p:cNvSpPr>
                    <a:spLocks/>
                  </p:cNvSpPr>
                  <p:nvPr/>
                </p:nvSpPr>
                <p:spPr bwMode="auto">
                  <a:xfrm>
                    <a:off x="2648" y="1042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3" y="79"/>
                      </a:cxn>
                      <a:cxn ang="0">
                        <a:pos x="32" y="51"/>
                      </a:cxn>
                      <a:cxn ang="0">
                        <a:pos x="43" y="43"/>
                      </a:cxn>
                      <a:cxn ang="0">
                        <a:pos x="54" y="33"/>
                      </a:cxn>
                      <a:cxn ang="0">
                        <a:pos x="65" y="25"/>
                      </a:cxn>
                      <a:cxn ang="0">
                        <a:pos x="75" y="15"/>
                      </a:cxn>
                      <a:cxn ang="0">
                        <a:pos x="86" y="7"/>
                      </a:cxn>
                      <a:cxn ang="0">
                        <a:pos x="83" y="0"/>
                      </a:cxn>
                      <a:cxn ang="0">
                        <a:pos x="72" y="11"/>
                      </a:cxn>
                      <a:cxn ang="0">
                        <a:pos x="61" y="18"/>
                      </a:cxn>
                      <a:cxn ang="0">
                        <a:pos x="50" y="29"/>
                      </a:cxn>
                      <a:cxn ang="0">
                        <a:pos x="39" y="36"/>
                      </a:cxn>
                      <a:cxn ang="0">
                        <a:pos x="29" y="47"/>
                      </a:cxn>
                      <a:cxn ang="0">
                        <a:pos x="18" y="54"/>
                      </a:cxn>
                      <a:cxn ang="0">
                        <a:pos x="7" y="65"/>
                      </a:cxn>
                      <a:cxn ang="0">
                        <a:pos x="0" y="76"/>
                      </a:cxn>
                      <a:cxn ang="0">
                        <a:pos x="3" y="79"/>
                      </a:cxn>
                    </a:cxnLst>
                    <a:rect l="0" t="0" r="r" b="b"/>
                    <a:pathLst>
                      <a:path w="86" h="79">
                        <a:moveTo>
                          <a:pt x="3" y="79"/>
                        </a:moveTo>
                        <a:lnTo>
                          <a:pt x="32" y="51"/>
                        </a:lnTo>
                        <a:lnTo>
                          <a:pt x="43" y="43"/>
                        </a:lnTo>
                        <a:lnTo>
                          <a:pt x="54" y="33"/>
                        </a:lnTo>
                        <a:lnTo>
                          <a:pt x="65" y="25"/>
                        </a:lnTo>
                        <a:lnTo>
                          <a:pt x="75" y="15"/>
                        </a:lnTo>
                        <a:lnTo>
                          <a:pt x="86" y="7"/>
                        </a:lnTo>
                        <a:lnTo>
                          <a:pt x="83" y="0"/>
                        </a:lnTo>
                        <a:lnTo>
                          <a:pt x="72" y="11"/>
                        </a:lnTo>
                        <a:lnTo>
                          <a:pt x="61" y="18"/>
                        </a:lnTo>
                        <a:lnTo>
                          <a:pt x="50" y="29"/>
                        </a:lnTo>
                        <a:lnTo>
                          <a:pt x="39" y="36"/>
                        </a:lnTo>
                        <a:lnTo>
                          <a:pt x="29" y="47"/>
                        </a:lnTo>
                        <a:lnTo>
                          <a:pt x="18" y="54"/>
                        </a:lnTo>
                        <a:lnTo>
                          <a:pt x="7" y="65"/>
                        </a:lnTo>
                        <a:lnTo>
                          <a:pt x="0" y="76"/>
                        </a:lnTo>
                        <a:lnTo>
                          <a:pt x="3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3" name="Freeform 182"/>
                  <p:cNvSpPr>
                    <a:spLocks/>
                  </p:cNvSpPr>
                  <p:nvPr/>
                </p:nvSpPr>
                <p:spPr bwMode="auto">
                  <a:xfrm>
                    <a:off x="2471" y="1118"/>
                    <a:ext cx="180" cy="133"/>
                  </a:xfrm>
                  <a:custGeom>
                    <a:avLst/>
                    <a:gdLst/>
                    <a:ahLst/>
                    <a:cxnLst>
                      <a:cxn ang="0">
                        <a:pos x="8" y="133"/>
                      </a:cxn>
                      <a:cxn ang="0">
                        <a:pos x="4" y="133"/>
                      </a:cxn>
                      <a:cxn ang="0">
                        <a:pos x="15" y="126"/>
                      </a:cxn>
                      <a:cxn ang="0">
                        <a:pos x="26" y="119"/>
                      </a:cxn>
                      <a:cxn ang="0">
                        <a:pos x="40" y="108"/>
                      </a:cxn>
                      <a:cxn ang="0">
                        <a:pos x="51" y="101"/>
                      </a:cxn>
                      <a:cxn ang="0">
                        <a:pos x="62" y="93"/>
                      </a:cxn>
                      <a:cxn ang="0">
                        <a:pos x="72" y="86"/>
                      </a:cxn>
                      <a:cxn ang="0">
                        <a:pos x="83" y="79"/>
                      </a:cxn>
                      <a:cxn ang="0">
                        <a:pos x="94" y="68"/>
                      </a:cxn>
                      <a:cxn ang="0">
                        <a:pos x="105" y="61"/>
                      </a:cxn>
                      <a:cxn ang="0">
                        <a:pos x="116" y="54"/>
                      </a:cxn>
                      <a:cxn ang="0">
                        <a:pos x="126" y="43"/>
                      </a:cxn>
                      <a:cxn ang="0">
                        <a:pos x="137" y="36"/>
                      </a:cxn>
                      <a:cxn ang="0">
                        <a:pos x="148" y="29"/>
                      </a:cxn>
                      <a:cxn ang="0">
                        <a:pos x="159" y="21"/>
                      </a:cxn>
                      <a:cxn ang="0">
                        <a:pos x="170" y="11"/>
                      </a:cxn>
                      <a:cxn ang="0">
                        <a:pos x="180" y="3"/>
                      </a:cxn>
                      <a:cxn ang="0">
                        <a:pos x="177" y="0"/>
                      </a:cxn>
                      <a:cxn ang="0">
                        <a:pos x="166" y="7"/>
                      </a:cxn>
                      <a:cxn ang="0">
                        <a:pos x="155" y="14"/>
                      </a:cxn>
                      <a:cxn ang="0">
                        <a:pos x="144" y="21"/>
                      </a:cxn>
                      <a:cxn ang="0">
                        <a:pos x="134" y="32"/>
                      </a:cxn>
                      <a:cxn ang="0">
                        <a:pos x="123" y="39"/>
                      </a:cxn>
                      <a:cxn ang="0">
                        <a:pos x="112" y="47"/>
                      </a:cxn>
                      <a:cxn ang="0">
                        <a:pos x="101" y="54"/>
                      </a:cxn>
                      <a:cxn ang="0">
                        <a:pos x="90" y="61"/>
                      </a:cxn>
                      <a:cxn ang="0">
                        <a:pos x="80" y="72"/>
                      </a:cxn>
                      <a:cxn ang="0">
                        <a:pos x="69" y="79"/>
                      </a:cxn>
                      <a:cxn ang="0">
                        <a:pos x="58" y="86"/>
                      </a:cxn>
                      <a:cxn ang="0">
                        <a:pos x="47" y="97"/>
                      </a:cxn>
                      <a:cxn ang="0">
                        <a:pos x="33" y="104"/>
                      </a:cxn>
                      <a:cxn ang="0">
                        <a:pos x="26" y="111"/>
                      </a:cxn>
                      <a:cxn ang="0">
                        <a:pos x="11" y="119"/>
                      </a:cxn>
                      <a:cxn ang="0">
                        <a:pos x="0" y="126"/>
                      </a:cxn>
                      <a:cxn ang="0">
                        <a:pos x="8" y="133"/>
                      </a:cxn>
                    </a:cxnLst>
                    <a:rect l="0" t="0" r="r" b="b"/>
                    <a:pathLst>
                      <a:path w="180" h="133">
                        <a:moveTo>
                          <a:pt x="8" y="133"/>
                        </a:moveTo>
                        <a:lnTo>
                          <a:pt x="4" y="133"/>
                        </a:lnTo>
                        <a:lnTo>
                          <a:pt x="15" y="126"/>
                        </a:lnTo>
                        <a:lnTo>
                          <a:pt x="26" y="119"/>
                        </a:lnTo>
                        <a:lnTo>
                          <a:pt x="40" y="108"/>
                        </a:lnTo>
                        <a:lnTo>
                          <a:pt x="51" y="101"/>
                        </a:lnTo>
                        <a:lnTo>
                          <a:pt x="62" y="93"/>
                        </a:lnTo>
                        <a:lnTo>
                          <a:pt x="72" y="86"/>
                        </a:lnTo>
                        <a:lnTo>
                          <a:pt x="83" y="79"/>
                        </a:lnTo>
                        <a:lnTo>
                          <a:pt x="94" y="68"/>
                        </a:lnTo>
                        <a:lnTo>
                          <a:pt x="105" y="61"/>
                        </a:lnTo>
                        <a:lnTo>
                          <a:pt x="116" y="54"/>
                        </a:lnTo>
                        <a:lnTo>
                          <a:pt x="126" y="43"/>
                        </a:lnTo>
                        <a:lnTo>
                          <a:pt x="137" y="36"/>
                        </a:lnTo>
                        <a:lnTo>
                          <a:pt x="148" y="29"/>
                        </a:lnTo>
                        <a:lnTo>
                          <a:pt x="159" y="21"/>
                        </a:lnTo>
                        <a:lnTo>
                          <a:pt x="170" y="11"/>
                        </a:lnTo>
                        <a:lnTo>
                          <a:pt x="180" y="3"/>
                        </a:lnTo>
                        <a:lnTo>
                          <a:pt x="177" y="0"/>
                        </a:lnTo>
                        <a:lnTo>
                          <a:pt x="166" y="7"/>
                        </a:lnTo>
                        <a:lnTo>
                          <a:pt x="155" y="14"/>
                        </a:lnTo>
                        <a:lnTo>
                          <a:pt x="144" y="21"/>
                        </a:lnTo>
                        <a:lnTo>
                          <a:pt x="134" y="32"/>
                        </a:lnTo>
                        <a:lnTo>
                          <a:pt x="123" y="39"/>
                        </a:lnTo>
                        <a:lnTo>
                          <a:pt x="112" y="47"/>
                        </a:lnTo>
                        <a:lnTo>
                          <a:pt x="101" y="54"/>
                        </a:lnTo>
                        <a:lnTo>
                          <a:pt x="90" y="61"/>
                        </a:lnTo>
                        <a:lnTo>
                          <a:pt x="80" y="72"/>
                        </a:lnTo>
                        <a:lnTo>
                          <a:pt x="69" y="79"/>
                        </a:lnTo>
                        <a:lnTo>
                          <a:pt x="58" y="86"/>
                        </a:lnTo>
                        <a:lnTo>
                          <a:pt x="47" y="97"/>
                        </a:lnTo>
                        <a:lnTo>
                          <a:pt x="33" y="104"/>
                        </a:lnTo>
                        <a:lnTo>
                          <a:pt x="26" y="111"/>
                        </a:lnTo>
                        <a:lnTo>
                          <a:pt x="11" y="119"/>
                        </a:lnTo>
                        <a:lnTo>
                          <a:pt x="0" y="126"/>
                        </a:lnTo>
                        <a:lnTo>
                          <a:pt x="8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4" name="Freeform 183"/>
                  <p:cNvSpPr>
                    <a:spLocks/>
                  </p:cNvSpPr>
                  <p:nvPr/>
                </p:nvSpPr>
                <p:spPr bwMode="auto">
                  <a:xfrm>
                    <a:off x="2432" y="1244"/>
                    <a:ext cx="47" cy="43"/>
                  </a:xfrm>
                  <a:custGeom>
                    <a:avLst/>
                    <a:gdLst/>
                    <a:ahLst/>
                    <a:cxnLst>
                      <a:cxn ang="0">
                        <a:pos x="7" y="39"/>
                      </a:cxn>
                      <a:cxn ang="0">
                        <a:pos x="7" y="43"/>
                      </a:cxn>
                      <a:cxn ang="0">
                        <a:pos x="11" y="39"/>
                      </a:cxn>
                      <a:cxn ang="0">
                        <a:pos x="18" y="36"/>
                      </a:cxn>
                      <a:cxn ang="0">
                        <a:pos x="21" y="32"/>
                      </a:cxn>
                      <a:cxn ang="0">
                        <a:pos x="25" y="25"/>
                      </a:cxn>
                      <a:cxn ang="0">
                        <a:pos x="32" y="21"/>
                      </a:cxn>
                      <a:cxn ang="0">
                        <a:pos x="36" y="14"/>
                      </a:cxn>
                      <a:cxn ang="0">
                        <a:pos x="39" y="11"/>
                      </a:cxn>
                      <a:cxn ang="0">
                        <a:pos x="47" y="7"/>
                      </a:cxn>
                      <a:cxn ang="0">
                        <a:pos x="39" y="0"/>
                      </a:cxn>
                      <a:cxn ang="0">
                        <a:pos x="36" y="7"/>
                      </a:cxn>
                      <a:cxn ang="0">
                        <a:pos x="29" y="11"/>
                      </a:cxn>
                      <a:cxn ang="0">
                        <a:pos x="25" y="18"/>
                      </a:cxn>
                      <a:cxn ang="0">
                        <a:pos x="18" y="25"/>
                      </a:cxn>
                      <a:cxn ang="0">
                        <a:pos x="11" y="29"/>
                      </a:cxn>
                      <a:cxn ang="0">
                        <a:pos x="0" y="39"/>
                      </a:cxn>
                      <a:cxn ang="0">
                        <a:pos x="3" y="36"/>
                      </a:cxn>
                      <a:cxn ang="0">
                        <a:pos x="0" y="39"/>
                      </a:cxn>
                      <a:cxn ang="0">
                        <a:pos x="7" y="39"/>
                      </a:cxn>
                    </a:cxnLst>
                    <a:rect l="0" t="0" r="r" b="b"/>
                    <a:pathLst>
                      <a:path w="47" h="43">
                        <a:moveTo>
                          <a:pt x="7" y="39"/>
                        </a:moveTo>
                        <a:lnTo>
                          <a:pt x="7" y="43"/>
                        </a:lnTo>
                        <a:lnTo>
                          <a:pt x="11" y="39"/>
                        </a:lnTo>
                        <a:lnTo>
                          <a:pt x="18" y="36"/>
                        </a:lnTo>
                        <a:lnTo>
                          <a:pt x="21" y="32"/>
                        </a:lnTo>
                        <a:lnTo>
                          <a:pt x="25" y="25"/>
                        </a:lnTo>
                        <a:lnTo>
                          <a:pt x="32" y="21"/>
                        </a:lnTo>
                        <a:lnTo>
                          <a:pt x="36" y="14"/>
                        </a:lnTo>
                        <a:lnTo>
                          <a:pt x="39" y="11"/>
                        </a:lnTo>
                        <a:lnTo>
                          <a:pt x="47" y="7"/>
                        </a:lnTo>
                        <a:lnTo>
                          <a:pt x="39" y="0"/>
                        </a:lnTo>
                        <a:lnTo>
                          <a:pt x="36" y="7"/>
                        </a:lnTo>
                        <a:lnTo>
                          <a:pt x="29" y="11"/>
                        </a:lnTo>
                        <a:lnTo>
                          <a:pt x="25" y="18"/>
                        </a:lnTo>
                        <a:lnTo>
                          <a:pt x="18" y="25"/>
                        </a:lnTo>
                        <a:lnTo>
                          <a:pt x="11" y="29"/>
                        </a:lnTo>
                        <a:lnTo>
                          <a:pt x="0" y="39"/>
                        </a:lnTo>
                        <a:lnTo>
                          <a:pt x="3" y="36"/>
                        </a:lnTo>
                        <a:lnTo>
                          <a:pt x="0" y="39"/>
                        </a:lnTo>
                        <a:lnTo>
                          <a:pt x="7" y="3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5" name="Freeform 184"/>
                  <p:cNvSpPr>
                    <a:spLocks/>
                  </p:cNvSpPr>
                  <p:nvPr/>
                </p:nvSpPr>
                <p:spPr bwMode="auto">
                  <a:xfrm>
                    <a:off x="2432" y="1283"/>
                    <a:ext cx="7" cy="62"/>
                  </a:xfrm>
                  <a:custGeom>
                    <a:avLst/>
                    <a:gdLst/>
                    <a:ahLst/>
                    <a:cxnLst>
                      <a:cxn ang="0">
                        <a:pos x="3" y="62"/>
                      </a:cxn>
                      <a:cxn ang="0">
                        <a:pos x="7" y="5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58"/>
                      </a:cxn>
                      <a:cxn ang="0">
                        <a:pos x="3" y="54"/>
                      </a:cxn>
                      <a:cxn ang="0">
                        <a:pos x="3" y="62"/>
                      </a:cxn>
                      <a:cxn ang="0">
                        <a:pos x="7" y="62"/>
                      </a:cxn>
                      <a:cxn ang="0">
                        <a:pos x="7" y="58"/>
                      </a:cxn>
                      <a:cxn ang="0">
                        <a:pos x="3" y="62"/>
                      </a:cxn>
                    </a:cxnLst>
                    <a:rect l="0" t="0" r="r" b="b"/>
                    <a:pathLst>
                      <a:path w="7" h="62">
                        <a:moveTo>
                          <a:pt x="3" y="62"/>
                        </a:moveTo>
                        <a:lnTo>
                          <a:pt x="7" y="5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58"/>
                        </a:lnTo>
                        <a:lnTo>
                          <a:pt x="3" y="54"/>
                        </a:lnTo>
                        <a:lnTo>
                          <a:pt x="3" y="62"/>
                        </a:lnTo>
                        <a:lnTo>
                          <a:pt x="7" y="62"/>
                        </a:lnTo>
                        <a:lnTo>
                          <a:pt x="7" y="58"/>
                        </a:lnTo>
                        <a:lnTo>
                          <a:pt x="3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6" name="Freeform 185"/>
                  <p:cNvSpPr>
                    <a:spLocks/>
                  </p:cNvSpPr>
                  <p:nvPr/>
                </p:nvSpPr>
                <p:spPr bwMode="auto">
                  <a:xfrm>
                    <a:off x="2292" y="1337"/>
                    <a:ext cx="143" cy="33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7" y="33"/>
                      </a:cxn>
                      <a:cxn ang="0">
                        <a:pos x="18" y="29"/>
                      </a:cxn>
                      <a:cxn ang="0">
                        <a:pos x="28" y="29"/>
                      </a:cxn>
                      <a:cxn ang="0">
                        <a:pos x="36" y="26"/>
                      </a:cxn>
                      <a:cxn ang="0">
                        <a:pos x="46" y="26"/>
                      </a:cxn>
                      <a:cxn ang="0">
                        <a:pos x="54" y="22"/>
                      </a:cxn>
                      <a:cxn ang="0">
                        <a:pos x="64" y="18"/>
                      </a:cxn>
                      <a:cxn ang="0">
                        <a:pos x="82" y="18"/>
                      </a:cxn>
                      <a:cxn ang="0">
                        <a:pos x="90" y="15"/>
                      </a:cxn>
                      <a:cxn ang="0">
                        <a:pos x="100" y="15"/>
                      </a:cxn>
                      <a:cxn ang="0">
                        <a:pos x="107" y="11"/>
                      </a:cxn>
                      <a:cxn ang="0">
                        <a:pos x="118" y="11"/>
                      </a:cxn>
                      <a:cxn ang="0">
                        <a:pos x="125" y="8"/>
                      </a:cxn>
                      <a:cxn ang="0">
                        <a:pos x="143" y="8"/>
                      </a:cxn>
                      <a:cxn ang="0">
                        <a:pos x="143" y="0"/>
                      </a:cxn>
                      <a:cxn ang="0">
                        <a:pos x="125" y="0"/>
                      </a:cxn>
                      <a:cxn ang="0">
                        <a:pos x="115" y="4"/>
                      </a:cxn>
                      <a:cxn ang="0">
                        <a:pos x="107" y="4"/>
                      </a:cxn>
                      <a:cxn ang="0">
                        <a:pos x="97" y="8"/>
                      </a:cxn>
                      <a:cxn ang="0">
                        <a:pos x="90" y="8"/>
                      </a:cxn>
                      <a:cxn ang="0">
                        <a:pos x="79" y="11"/>
                      </a:cxn>
                      <a:cxn ang="0">
                        <a:pos x="72" y="11"/>
                      </a:cxn>
                      <a:cxn ang="0">
                        <a:pos x="61" y="15"/>
                      </a:cxn>
                      <a:cxn ang="0">
                        <a:pos x="54" y="15"/>
                      </a:cxn>
                      <a:cxn ang="0">
                        <a:pos x="43" y="18"/>
                      </a:cxn>
                      <a:cxn ang="0">
                        <a:pos x="36" y="18"/>
                      </a:cxn>
                      <a:cxn ang="0">
                        <a:pos x="25" y="22"/>
                      </a:cxn>
                      <a:cxn ang="0">
                        <a:pos x="18" y="22"/>
                      </a:cxn>
                      <a:cxn ang="0">
                        <a:pos x="7" y="26"/>
                      </a:cxn>
                      <a:cxn ang="0">
                        <a:pos x="0" y="26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143" h="33">
                        <a:moveTo>
                          <a:pt x="0" y="33"/>
                        </a:moveTo>
                        <a:lnTo>
                          <a:pt x="7" y="33"/>
                        </a:lnTo>
                        <a:lnTo>
                          <a:pt x="18" y="29"/>
                        </a:lnTo>
                        <a:lnTo>
                          <a:pt x="28" y="29"/>
                        </a:lnTo>
                        <a:lnTo>
                          <a:pt x="36" y="26"/>
                        </a:lnTo>
                        <a:lnTo>
                          <a:pt x="46" y="26"/>
                        </a:lnTo>
                        <a:lnTo>
                          <a:pt x="54" y="22"/>
                        </a:lnTo>
                        <a:lnTo>
                          <a:pt x="64" y="18"/>
                        </a:lnTo>
                        <a:lnTo>
                          <a:pt x="82" y="18"/>
                        </a:lnTo>
                        <a:lnTo>
                          <a:pt x="90" y="15"/>
                        </a:lnTo>
                        <a:lnTo>
                          <a:pt x="100" y="15"/>
                        </a:lnTo>
                        <a:lnTo>
                          <a:pt x="107" y="11"/>
                        </a:lnTo>
                        <a:lnTo>
                          <a:pt x="118" y="11"/>
                        </a:lnTo>
                        <a:lnTo>
                          <a:pt x="125" y="8"/>
                        </a:lnTo>
                        <a:lnTo>
                          <a:pt x="143" y="8"/>
                        </a:lnTo>
                        <a:lnTo>
                          <a:pt x="143" y="0"/>
                        </a:lnTo>
                        <a:lnTo>
                          <a:pt x="125" y="0"/>
                        </a:lnTo>
                        <a:lnTo>
                          <a:pt x="115" y="4"/>
                        </a:lnTo>
                        <a:lnTo>
                          <a:pt x="107" y="4"/>
                        </a:lnTo>
                        <a:lnTo>
                          <a:pt x="97" y="8"/>
                        </a:lnTo>
                        <a:lnTo>
                          <a:pt x="90" y="8"/>
                        </a:lnTo>
                        <a:lnTo>
                          <a:pt x="79" y="11"/>
                        </a:lnTo>
                        <a:lnTo>
                          <a:pt x="72" y="11"/>
                        </a:lnTo>
                        <a:lnTo>
                          <a:pt x="61" y="15"/>
                        </a:lnTo>
                        <a:lnTo>
                          <a:pt x="54" y="15"/>
                        </a:lnTo>
                        <a:lnTo>
                          <a:pt x="43" y="18"/>
                        </a:lnTo>
                        <a:lnTo>
                          <a:pt x="36" y="18"/>
                        </a:lnTo>
                        <a:lnTo>
                          <a:pt x="25" y="22"/>
                        </a:lnTo>
                        <a:lnTo>
                          <a:pt x="18" y="22"/>
                        </a:lnTo>
                        <a:lnTo>
                          <a:pt x="7" y="26"/>
                        </a:lnTo>
                        <a:lnTo>
                          <a:pt x="0" y="26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7" name="Freeform 186"/>
                  <p:cNvSpPr>
                    <a:spLocks/>
                  </p:cNvSpPr>
                  <p:nvPr/>
                </p:nvSpPr>
                <p:spPr bwMode="auto">
                  <a:xfrm>
                    <a:off x="2216" y="1363"/>
                    <a:ext cx="76" cy="2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14" y="21"/>
                      </a:cxn>
                      <a:cxn ang="0">
                        <a:pos x="22" y="18"/>
                      </a:cxn>
                      <a:cxn ang="0">
                        <a:pos x="29" y="18"/>
                      </a:cxn>
                      <a:cxn ang="0">
                        <a:pos x="40" y="14"/>
                      </a:cxn>
                      <a:cxn ang="0">
                        <a:pos x="47" y="14"/>
                      </a:cxn>
                      <a:cxn ang="0">
                        <a:pos x="58" y="10"/>
                      </a:cxn>
                      <a:cxn ang="0">
                        <a:pos x="65" y="10"/>
                      </a:cxn>
                      <a:cxn ang="0">
                        <a:pos x="76" y="7"/>
                      </a:cxn>
                      <a:cxn ang="0">
                        <a:pos x="76" y="0"/>
                      </a:cxn>
                      <a:cxn ang="0">
                        <a:pos x="65" y="3"/>
                      </a:cxn>
                      <a:cxn ang="0">
                        <a:pos x="54" y="3"/>
                      </a:cxn>
                      <a:cxn ang="0">
                        <a:pos x="47" y="7"/>
                      </a:cxn>
                      <a:cxn ang="0">
                        <a:pos x="40" y="7"/>
                      </a:cxn>
                      <a:cxn ang="0">
                        <a:pos x="29" y="10"/>
                      </a:cxn>
                      <a:cxn ang="0">
                        <a:pos x="22" y="10"/>
                      </a:cxn>
                      <a:cxn ang="0">
                        <a:pos x="11" y="14"/>
                      </a:cxn>
                      <a:cxn ang="0">
                        <a:pos x="4" y="18"/>
                      </a:cxn>
                      <a:cxn ang="0">
                        <a:pos x="7" y="21"/>
                      </a:cxn>
                      <a:cxn ang="0">
                        <a:pos x="0" y="21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76" h="25">
                        <a:moveTo>
                          <a:pt x="0" y="21"/>
                        </a:moveTo>
                        <a:lnTo>
                          <a:pt x="4" y="25"/>
                        </a:lnTo>
                        <a:lnTo>
                          <a:pt x="14" y="21"/>
                        </a:lnTo>
                        <a:lnTo>
                          <a:pt x="22" y="18"/>
                        </a:lnTo>
                        <a:lnTo>
                          <a:pt x="29" y="18"/>
                        </a:lnTo>
                        <a:lnTo>
                          <a:pt x="40" y="14"/>
                        </a:lnTo>
                        <a:lnTo>
                          <a:pt x="47" y="14"/>
                        </a:lnTo>
                        <a:lnTo>
                          <a:pt x="58" y="10"/>
                        </a:lnTo>
                        <a:lnTo>
                          <a:pt x="65" y="10"/>
                        </a:lnTo>
                        <a:lnTo>
                          <a:pt x="76" y="7"/>
                        </a:lnTo>
                        <a:lnTo>
                          <a:pt x="76" y="0"/>
                        </a:lnTo>
                        <a:lnTo>
                          <a:pt x="65" y="3"/>
                        </a:lnTo>
                        <a:lnTo>
                          <a:pt x="54" y="3"/>
                        </a:lnTo>
                        <a:lnTo>
                          <a:pt x="47" y="7"/>
                        </a:lnTo>
                        <a:lnTo>
                          <a:pt x="40" y="7"/>
                        </a:lnTo>
                        <a:lnTo>
                          <a:pt x="29" y="10"/>
                        </a:lnTo>
                        <a:lnTo>
                          <a:pt x="22" y="10"/>
                        </a:lnTo>
                        <a:lnTo>
                          <a:pt x="11" y="14"/>
                        </a:lnTo>
                        <a:lnTo>
                          <a:pt x="4" y="18"/>
                        </a:lnTo>
                        <a:lnTo>
                          <a:pt x="7" y="21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8" name="Freeform 187"/>
                  <p:cNvSpPr>
                    <a:spLocks/>
                  </p:cNvSpPr>
                  <p:nvPr/>
                </p:nvSpPr>
                <p:spPr bwMode="auto">
                  <a:xfrm>
                    <a:off x="2216" y="1330"/>
                    <a:ext cx="43" cy="54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32" y="7"/>
                      </a:cxn>
                      <a:cxn ang="0">
                        <a:pos x="14" y="25"/>
                      </a:cxn>
                      <a:cxn ang="0">
                        <a:pos x="7" y="29"/>
                      </a:cxn>
                      <a:cxn ang="0">
                        <a:pos x="4" y="36"/>
                      </a:cxn>
                      <a:cxn ang="0">
                        <a:pos x="4" y="43"/>
                      </a:cxn>
                      <a:cxn ang="0">
                        <a:pos x="0" y="54"/>
                      </a:cxn>
                      <a:cxn ang="0">
                        <a:pos x="7" y="54"/>
                      </a:cxn>
                      <a:cxn ang="0">
                        <a:pos x="7" y="47"/>
                      </a:cxn>
                      <a:cxn ang="0">
                        <a:pos x="11" y="40"/>
                      </a:cxn>
                      <a:cxn ang="0">
                        <a:pos x="25" y="25"/>
                      </a:cxn>
                      <a:cxn ang="0">
                        <a:pos x="29" y="18"/>
                      </a:cxn>
                      <a:cxn ang="0">
                        <a:pos x="36" y="11"/>
                      </a:cxn>
                      <a:cxn ang="0">
                        <a:pos x="43" y="7"/>
                      </a:cxn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40" y="0"/>
                      </a:cxn>
                    </a:cxnLst>
                    <a:rect l="0" t="0" r="r" b="b"/>
                    <a:pathLst>
                      <a:path w="43" h="54">
                        <a:moveTo>
                          <a:pt x="40" y="0"/>
                        </a:moveTo>
                        <a:lnTo>
                          <a:pt x="36" y="0"/>
                        </a:lnTo>
                        <a:lnTo>
                          <a:pt x="32" y="7"/>
                        </a:lnTo>
                        <a:lnTo>
                          <a:pt x="14" y="25"/>
                        </a:lnTo>
                        <a:lnTo>
                          <a:pt x="7" y="29"/>
                        </a:lnTo>
                        <a:lnTo>
                          <a:pt x="4" y="36"/>
                        </a:lnTo>
                        <a:lnTo>
                          <a:pt x="4" y="43"/>
                        </a:lnTo>
                        <a:lnTo>
                          <a:pt x="0" y="54"/>
                        </a:lnTo>
                        <a:lnTo>
                          <a:pt x="7" y="54"/>
                        </a:lnTo>
                        <a:lnTo>
                          <a:pt x="7" y="47"/>
                        </a:lnTo>
                        <a:lnTo>
                          <a:pt x="11" y="40"/>
                        </a:lnTo>
                        <a:lnTo>
                          <a:pt x="25" y="25"/>
                        </a:lnTo>
                        <a:lnTo>
                          <a:pt x="29" y="18"/>
                        </a:lnTo>
                        <a:lnTo>
                          <a:pt x="36" y="11"/>
                        </a:lnTo>
                        <a:lnTo>
                          <a:pt x="43" y="7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199" name="Freeform 188"/>
                  <p:cNvSpPr>
                    <a:spLocks/>
                  </p:cNvSpPr>
                  <p:nvPr/>
                </p:nvSpPr>
                <p:spPr bwMode="auto">
                  <a:xfrm>
                    <a:off x="2256" y="1330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4" y="7"/>
                      </a:cxn>
                      <a:cxn ang="0">
                        <a:pos x="14" y="4"/>
                      </a:cxn>
                      <a:cxn ang="0">
                        <a:pos x="10" y="4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  <a:cxn ang="0">
                        <a:pos x="7" y="7"/>
                      </a:cxn>
                      <a:cxn ang="0">
                        <a:pos x="10" y="11"/>
                      </a:cxn>
                      <a:cxn ang="0">
                        <a:pos x="18" y="11"/>
                      </a:cxn>
                      <a:cxn ang="0">
                        <a:pos x="14" y="7"/>
                      </a:cxn>
                    </a:cxnLst>
                    <a:rect l="0" t="0" r="r" b="b"/>
                    <a:pathLst>
                      <a:path w="18" h="11">
                        <a:moveTo>
                          <a:pt x="14" y="7"/>
                        </a:moveTo>
                        <a:lnTo>
                          <a:pt x="14" y="4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7" y="7"/>
                        </a:lnTo>
                        <a:lnTo>
                          <a:pt x="10" y="11"/>
                        </a:lnTo>
                        <a:lnTo>
                          <a:pt x="18" y="11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0" name="Freeform 189"/>
                  <p:cNvSpPr>
                    <a:spLocks/>
                  </p:cNvSpPr>
                  <p:nvPr/>
                </p:nvSpPr>
                <p:spPr bwMode="auto">
                  <a:xfrm>
                    <a:off x="2270" y="1316"/>
                    <a:ext cx="22" cy="25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11" y="3"/>
                      </a:cxn>
                      <a:cxn ang="0">
                        <a:pos x="14" y="3"/>
                      </a:cxn>
                      <a:cxn ang="0">
                        <a:pos x="14" y="7"/>
                      </a:cxn>
                      <a:cxn ang="0">
                        <a:pos x="11" y="7"/>
                      </a:cxn>
                      <a:cxn ang="0">
                        <a:pos x="11" y="14"/>
                      </a:cxn>
                      <a:cxn ang="0">
                        <a:pos x="7" y="14"/>
                      </a:cxn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7" y="21"/>
                      </a:cxn>
                      <a:cxn ang="0">
                        <a:pos x="11" y="21"/>
                      </a:cxn>
                      <a:cxn ang="0">
                        <a:pos x="18" y="14"/>
                      </a:cxn>
                      <a:cxn ang="0">
                        <a:pos x="18" y="11"/>
                      </a:cxn>
                      <a:cxn ang="0">
                        <a:pos x="22" y="7"/>
                      </a:cxn>
                      <a:cxn ang="0">
                        <a:pos x="22" y="3"/>
                      </a:cxn>
                      <a:cxn ang="0">
                        <a:pos x="18" y="0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11" y="3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22" h="25">
                        <a:moveTo>
                          <a:pt x="11" y="0"/>
                        </a:moveTo>
                        <a:lnTo>
                          <a:pt x="11" y="3"/>
                        </a:lnTo>
                        <a:lnTo>
                          <a:pt x="14" y="3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11" y="14"/>
                        </a:lnTo>
                        <a:lnTo>
                          <a:pt x="7" y="14"/>
                        </a:lnTo>
                        <a:lnTo>
                          <a:pt x="0" y="21"/>
                        </a:lnTo>
                        <a:lnTo>
                          <a:pt x="4" y="25"/>
                        </a:lnTo>
                        <a:lnTo>
                          <a:pt x="7" y="21"/>
                        </a:lnTo>
                        <a:lnTo>
                          <a:pt x="11" y="21"/>
                        </a:lnTo>
                        <a:lnTo>
                          <a:pt x="18" y="14"/>
                        </a:lnTo>
                        <a:lnTo>
                          <a:pt x="18" y="11"/>
                        </a:lnTo>
                        <a:lnTo>
                          <a:pt x="22" y="7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1" name="Freeform 190"/>
                  <p:cNvSpPr>
                    <a:spLocks/>
                  </p:cNvSpPr>
                  <p:nvPr/>
                </p:nvSpPr>
                <p:spPr bwMode="auto">
                  <a:xfrm>
                    <a:off x="2281" y="1197"/>
                    <a:ext cx="126" cy="12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5" y="7"/>
                      </a:cxn>
                      <a:cxn ang="0">
                        <a:pos x="108" y="18"/>
                      </a:cxn>
                      <a:cxn ang="0">
                        <a:pos x="72" y="54"/>
                      </a:cxn>
                      <a:cxn ang="0">
                        <a:pos x="61" y="61"/>
                      </a:cxn>
                      <a:cxn ang="0">
                        <a:pos x="54" y="65"/>
                      </a:cxn>
                      <a:cxn ang="0">
                        <a:pos x="47" y="76"/>
                      </a:cxn>
                      <a:cxn ang="0">
                        <a:pos x="39" y="79"/>
                      </a:cxn>
                      <a:cxn ang="0">
                        <a:pos x="18" y="101"/>
                      </a:cxn>
                      <a:cxn ang="0">
                        <a:pos x="11" y="112"/>
                      </a:cxn>
                      <a:cxn ang="0">
                        <a:pos x="0" y="119"/>
                      </a:cxn>
                      <a:cxn ang="0">
                        <a:pos x="7" y="122"/>
                      </a:cxn>
                      <a:cxn ang="0">
                        <a:pos x="57" y="72"/>
                      </a:cxn>
                      <a:cxn ang="0">
                        <a:pos x="68" y="65"/>
                      </a:cxn>
                      <a:cxn ang="0">
                        <a:pos x="118" y="14"/>
                      </a:cxn>
                      <a:cxn ang="0">
                        <a:pos x="126" y="4"/>
                      </a:cxn>
                      <a:cxn ang="0">
                        <a:pos x="122" y="0"/>
                      </a:cxn>
                    </a:cxnLst>
                    <a:rect l="0" t="0" r="r" b="b"/>
                    <a:pathLst>
                      <a:path w="126" h="122">
                        <a:moveTo>
                          <a:pt x="122" y="0"/>
                        </a:moveTo>
                        <a:lnTo>
                          <a:pt x="115" y="7"/>
                        </a:lnTo>
                        <a:lnTo>
                          <a:pt x="108" y="18"/>
                        </a:lnTo>
                        <a:lnTo>
                          <a:pt x="72" y="54"/>
                        </a:lnTo>
                        <a:lnTo>
                          <a:pt x="61" y="61"/>
                        </a:lnTo>
                        <a:lnTo>
                          <a:pt x="54" y="65"/>
                        </a:lnTo>
                        <a:lnTo>
                          <a:pt x="47" y="76"/>
                        </a:lnTo>
                        <a:lnTo>
                          <a:pt x="39" y="79"/>
                        </a:lnTo>
                        <a:lnTo>
                          <a:pt x="18" y="101"/>
                        </a:lnTo>
                        <a:lnTo>
                          <a:pt x="11" y="112"/>
                        </a:lnTo>
                        <a:lnTo>
                          <a:pt x="0" y="119"/>
                        </a:lnTo>
                        <a:lnTo>
                          <a:pt x="7" y="122"/>
                        </a:lnTo>
                        <a:lnTo>
                          <a:pt x="57" y="72"/>
                        </a:lnTo>
                        <a:lnTo>
                          <a:pt x="68" y="65"/>
                        </a:lnTo>
                        <a:lnTo>
                          <a:pt x="118" y="14"/>
                        </a:lnTo>
                        <a:lnTo>
                          <a:pt x="126" y="4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2403" y="995"/>
                    <a:ext cx="234" cy="206"/>
                  </a:xfrm>
                  <a:custGeom>
                    <a:avLst/>
                    <a:gdLst/>
                    <a:ahLst/>
                    <a:cxnLst>
                      <a:cxn ang="0">
                        <a:pos x="227" y="0"/>
                      </a:cxn>
                      <a:cxn ang="0">
                        <a:pos x="216" y="15"/>
                      </a:cxn>
                      <a:cxn ang="0">
                        <a:pos x="202" y="26"/>
                      </a:cxn>
                      <a:cxn ang="0">
                        <a:pos x="187" y="40"/>
                      </a:cxn>
                      <a:cxn ang="0">
                        <a:pos x="173" y="51"/>
                      </a:cxn>
                      <a:cxn ang="0">
                        <a:pos x="158" y="65"/>
                      </a:cxn>
                      <a:cxn ang="0">
                        <a:pos x="144" y="76"/>
                      </a:cxn>
                      <a:cxn ang="0">
                        <a:pos x="130" y="87"/>
                      </a:cxn>
                      <a:cxn ang="0">
                        <a:pos x="115" y="101"/>
                      </a:cxn>
                      <a:cxn ang="0">
                        <a:pos x="97" y="112"/>
                      </a:cxn>
                      <a:cxn ang="0">
                        <a:pos x="83" y="123"/>
                      </a:cxn>
                      <a:cxn ang="0">
                        <a:pos x="68" y="137"/>
                      </a:cxn>
                      <a:cxn ang="0">
                        <a:pos x="54" y="148"/>
                      </a:cxn>
                      <a:cxn ang="0">
                        <a:pos x="25" y="177"/>
                      </a:cxn>
                      <a:cxn ang="0">
                        <a:pos x="11" y="188"/>
                      </a:cxn>
                      <a:cxn ang="0">
                        <a:pos x="0" y="202"/>
                      </a:cxn>
                      <a:cxn ang="0">
                        <a:pos x="4" y="206"/>
                      </a:cxn>
                      <a:cxn ang="0">
                        <a:pos x="18" y="195"/>
                      </a:cxn>
                      <a:cxn ang="0">
                        <a:pos x="32" y="180"/>
                      </a:cxn>
                      <a:cxn ang="0">
                        <a:pos x="43" y="166"/>
                      </a:cxn>
                      <a:cxn ang="0">
                        <a:pos x="58" y="155"/>
                      </a:cxn>
                      <a:cxn ang="0">
                        <a:pos x="76" y="144"/>
                      </a:cxn>
                      <a:cxn ang="0">
                        <a:pos x="86" y="130"/>
                      </a:cxn>
                      <a:cxn ang="0">
                        <a:pos x="104" y="119"/>
                      </a:cxn>
                      <a:cxn ang="0">
                        <a:pos x="119" y="105"/>
                      </a:cxn>
                      <a:cxn ang="0">
                        <a:pos x="133" y="94"/>
                      </a:cxn>
                      <a:cxn ang="0">
                        <a:pos x="148" y="83"/>
                      </a:cxn>
                      <a:cxn ang="0">
                        <a:pos x="162" y="69"/>
                      </a:cxn>
                      <a:cxn ang="0">
                        <a:pos x="176" y="58"/>
                      </a:cxn>
                      <a:cxn ang="0">
                        <a:pos x="191" y="44"/>
                      </a:cxn>
                      <a:cxn ang="0">
                        <a:pos x="205" y="33"/>
                      </a:cxn>
                      <a:cxn ang="0">
                        <a:pos x="234" y="4"/>
                      </a:cxn>
                      <a:cxn ang="0">
                        <a:pos x="234" y="8"/>
                      </a:cxn>
                      <a:cxn ang="0">
                        <a:pos x="227" y="0"/>
                      </a:cxn>
                    </a:cxnLst>
                    <a:rect l="0" t="0" r="r" b="b"/>
                    <a:pathLst>
                      <a:path w="234" h="206">
                        <a:moveTo>
                          <a:pt x="227" y="0"/>
                        </a:moveTo>
                        <a:lnTo>
                          <a:pt x="216" y="15"/>
                        </a:lnTo>
                        <a:lnTo>
                          <a:pt x="202" y="26"/>
                        </a:lnTo>
                        <a:lnTo>
                          <a:pt x="187" y="40"/>
                        </a:lnTo>
                        <a:lnTo>
                          <a:pt x="173" y="51"/>
                        </a:lnTo>
                        <a:lnTo>
                          <a:pt x="158" y="65"/>
                        </a:lnTo>
                        <a:lnTo>
                          <a:pt x="144" y="76"/>
                        </a:lnTo>
                        <a:lnTo>
                          <a:pt x="130" y="87"/>
                        </a:lnTo>
                        <a:lnTo>
                          <a:pt x="115" y="101"/>
                        </a:lnTo>
                        <a:lnTo>
                          <a:pt x="97" y="112"/>
                        </a:lnTo>
                        <a:lnTo>
                          <a:pt x="83" y="123"/>
                        </a:lnTo>
                        <a:lnTo>
                          <a:pt x="68" y="137"/>
                        </a:lnTo>
                        <a:lnTo>
                          <a:pt x="54" y="148"/>
                        </a:lnTo>
                        <a:lnTo>
                          <a:pt x="25" y="177"/>
                        </a:lnTo>
                        <a:lnTo>
                          <a:pt x="11" y="188"/>
                        </a:lnTo>
                        <a:lnTo>
                          <a:pt x="0" y="202"/>
                        </a:lnTo>
                        <a:lnTo>
                          <a:pt x="4" y="206"/>
                        </a:lnTo>
                        <a:lnTo>
                          <a:pt x="18" y="195"/>
                        </a:lnTo>
                        <a:lnTo>
                          <a:pt x="32" y="180"/>
                        </a:lnTo>
                        <a:lnTo>
                          <a:pt x="43" y="166"/>
                        </a:lnTo>
                        <a:lnTo>
                          <a:pt x="58" y="155"/>
                        </a:lnTo>
                        <a:lnTo>
                          <a:pt x="76" y="144"/>
                        </a:lnTo>
                        <a:lnTo>
                          <a:pt x="86" y="130"/>
                        </a:lnTo>
                        <a:lnTo>
                          <a:pt x="104" y="119"/>
                        </a:lnTo>
                        <a:lnTo>
                          <a:pt x="119" y="105"/>
                        </a:lnTo>
                        <a:lnTo>
                          <a:pt x="133" y="94"/>
                        </a:lnTo>
                        <a:lnTo>
                          <a:pt x="148" y="83"/>
                        </a:lnTo>
                        <a:lnTo>
                          <a:pt x="162" y="69"/>
                        </a:lnTo>
                        <a:lnTo>
                          <a:pt x="176" y="58"/>
                        </a:lnTo>
                        <a:lnTo>
                          <a:pt x="191" y="44"/>
                        </a:lnTo>
                        <a:lnTo>
                          <a:pt x="205" y="33"/>
                        </a:lnTo>
                        <a:lnTo>
                          <a:pt x="234" y="4"/>
                        </a:lnTo>
                        <a:lnTo>
                          <a:pt x="234" y="8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3" name="Freeform 192"/>
                  <p:cNvSpPr>
                    <a:spLocks/>
                  </p:cNvSpPr>
                  <p:nvPr/>
                </p:nvSpPr>
                <p:spPr bwMode="auto">
                  <a:xfrm>
                    <a:off x="2630" y="834"/>
                    <a:ext cx="198" cy="169"/>
                  </a:xfrm>
                  <a:custGeom>
                    <a:avLst/>
                    <a:gdLst/>
                    <a:ahLst/>
                    <a:cxnLst>
                      <a:cxn ang="0">
                        <a:pos x="191" y="0"/>
                      </a:cxn>
                      <a:cxn ang="0">
                        <a:pos x="180" y="10"/>
                      </a:cxn>
                      <a:cxn ang="0">
                        <a:pos x="165" y="21"/>
                      </a:cxn>
                      <a:cxn ang="0">
                        <a:pos x="144" y="43"/>
                      </a:cxn>
                      <a:cxn ang="0">
                        <a:pos x="129" y="50"/>
                      </a:cxn>
                      <a:cxn ang="0">
                        <a:pos x="108" y="72"/>
                      </a:cxn>
                      <a:cxn ang="0">
                        <a:pos x="93" y="82"/>
                      </a:cxn>
                      <a:cxn ang="0">
                        <a:pos x="83" y="93"/>
                      </a:cxn>
                      <a:cxn ang="0">
                        <a:pos x="68" y="104"/>
                      </a:cxn>
                      <a:cxn ang="0">
                        <a:pos x="57" y="111"/>
                      </a:cxn>
                      <a:cxn ang="0">
                        <a:pos x="25" y="143"/>
                      </a:cxn>
                      <a:cxn ang="0">
                        <a:pos x="11" y="151"/>
                      </a:cxn>
                      <a:cxn ang="0">
                        <a:pos x="0" y="161"/>
                      </a:cxn>
                      <a:cxn ang="0">
                        <a:pos x="7" y="169"/>
                      </a:cxn>
                      <a:cxn ang="0">
                        <a:pos x="29" y="147"/>
                      </a:cxn>
                      <a:cxn ang="0">
                        <a:pos x="39" y="140"/>
                      </a:cxn>
                      <a:cxn ang="0">
                        <a:pos x="50" y="129"/>
                      </a:cxn>
                      <a:cxn ang="0">
                        <a:pos x="65" y="118"/>
                      </a:cxn>
                      <a:cxn ang="0">
                        <a:pos x="86" y="97"/>
                      </a:cxn>
                      <a:cxn ang="0">
                        <a:pos x="101" y="86"/>
                      </a:cxn>
                      <a:cxn ang="0">
                        <a:pos x="111" y="79"/>
                      </a:cxn>
                      <a:cxn ang="0">
                        <a:pos x="122" y="68"/>
                      </a:cxn>
                      <a:cxn ang="0">
                        <a:pos x="137" y="57"/>
                      </a:cxn>
                      <a:cxn ang="0">
                        <a:pos x="158" y="36"/>
                      </a:cxn>
                      <a:cxn ang="0">
                        <a:pos x="173" y="25"/>
                      </a:cxn>
                      <a:cxn ang="0">
                        <a:pos x="183" y="18"/>
                      </a:cxn>
                      <a:cxn ang="0">
                        <a:pos x="198" y="7"/>
                      </a:cxn>
                      <a:cxn ang="0">
                        <a:pos x="191" y="0"/>
                      </a:cxn>
                    </a:cxnLst>
                    <a:rect l="0" t="0" r="r" b="b"/>
                    <a:pathLst>
                      <a:path w="198" h="169">
                        <a:moveTo>
                          <a:pt x="191" y="0"/>
                        </a:moveTo>
                        <a:lnTo>
                          <a:pt x="180" y="10"/>
                        </a:lnTo>
                        <a:lnTo>
                          <a:pt x="165" y="21"/>
                        </a:lnTo>
                        <a:lnTo>
                          <a:pt x="144" y="43"/>
                        </a:lnTo>
                        <a:lnTo>
                          <a:pt x="129" y="50"/>
                        </a:lnTo>
                        <a:lnTo>
                          <a:pt x="108" y="72"/>
                        </a:lnTo>
                        <a:lnTo>
                          <a:pt x="93" y="82"/>
                        </a:lnTo>
                        <a:lnTo>
                          <a:pt x="83" y="93"/>
                        </a:lnTo>
                        <a:lnTo>
                          <a:pt x="68" y="104"/>
                        </a:lnTo>
                        <a:lnTo>
                          <a:pt x="57" y="111"/>
                        </a:lnTo>
                        <a:lnTo>
                          <a:pt x="25" y="143"/>
                        </a:lnTo>
                        <a:lnTo>
                          <a:pt x="11" y="151"/>
                        </a:lnTo>
                        <a:lnTo>
                          <a:pt x="0" y="161"/>
                        </a:lnTo>
                        <a:lnTo>
                          <a:pt x="7" y="169"/>
                        </a:lnTo>
                        <a:lnTo>
                          <a:pt x="29" y="147"/>
                        </a:lnTo>
                        <a:lnTo>
                          <a:pt x="39" y="140"/>
                        </a:lnTo>
                        <a:lnTo>
                          <a:pt x="50" y="129"/>
                        </a:lnTo>
                        <a:lnTo>
                          <a:pt x="65" y="118"/>
                        </a:lnTo>
                        <a:lnTo>
                          <a:pt x="86" y="97"/>
                        </a:lnTo>
                        <a:lnTo>
                          <a:pt x="101" y="86"/>
                        </a:lnTo>
                        <a:lnTo>
                          <a:pt x="111" y="79"/>
                        </a:lnTo>
                        <a:lnTo>
                          <a:pt x="122" y="68"/>
                        </a:lnTo>
                        <a:lnTo>
                          <a:pt x="137" y="57"/>
                        </a:lnTo>
                        <a:lnTo>
                          <a:pt x="158" y="36"/>
                        </a:lnTo>
                        <a:lnTo>
                          <a:pt x="173" y="25"/>
                        </a:lnTo>
                        <a:lnTo>
                          <a:pt x="183" y="18"/>
                        </a:lnTo>
                        <a:lnTo>
                          <a:pt x="198" y="7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4" name="Freeform 193"/>
                  <p:cNvSpPr>
                    <a:spLocks/>
                  </p:cNvSpPr>
                  <p:nvPr/>
                </p:nvSpPr>
                <p:spPr bwMode="auto">
                  <a:xfrm>
                    <a:off x="2821" y="830"/>
                    <a:ext cx="10" cy="11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0" y="7"/>
                      </a:cxn>
                      <a:cxn ang="0">
                        <a:pos x="3" y="7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3" y="4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10" h="11">
                        <a:moveTo>
                          <a:pt x="10" y="4"/>
                        </a:move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0" y="7"/>
                        </a:lnTo>
                        <a:lnTo>
                          <a:pt x="3" y="7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3" y="4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" name="Freeform 194"/>
                  <p:cNvSpPr>
                    <a:spLocks/>
                  </p:cNvSpPr>
                  <p:nvPr/>
                </p:nvSpPr>
                <p:spPr bwMode="auto">
                  <a:xfrm>
                    <a:off x="2824" y="834"/>
                    <a:ext cx="87" cy="68"/>
                  </a:xfrm>
                  <a:custGeom>
                    <a:avLst/>
                    <a:gdLst/>
                    <a:ahLst/>
                    <a:cxnLst>
                      <a:cxn ang="0">
                        <a:pos x="83" y="68"/>
                      </a:cxn>
                      <a:cxn ang="0">
                        <a:pos x="83" y="61"/>
                      </a:cxn>
                      <a:cxn ang="0">
                        <a:pos x="72" y="54"/>
                      </a:cxn>
                      <a:cxn ang="0">
                        <a:pos x="65" y="46"/>
                      </a:cxn>
                      <a:cxn ang="0">
                        <a:pos x="54" y="39"/>
                      </a:cxn>
                      <a:cxn ang="0">
                        <a:pos x="43" y="32"/>
                      </a:cxn>
                      <a:cxn ang="0">
                        <a:pos x="33" y="25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29" y="32"/>
                      </a:cxn>
                      <a:cxn ang="0">
                        <a:pos x="40" y="39"/>
                      </a:cxn>
                      <a:cxn ang="0">
                        <a:pos x="51" y="46"/>
                      </a:cxn>
                      <a:cxn ang="0">
                        <a:pos x="61" y="54"/>
                      </a:cxn>
                      <a:cxn ang="0">
                        <a:pos x="69" y="61"/>
                      </a:cxn>
                      <a:cxn ang="0">
                        <a:pos x="79" y="68"/>
                      </a:cxn>
                      <a:cxn ang="0">
                        <a:pos x="79" y="61"/>
                      </a:cxn>
                      <a:cxn ang="0">
                        <a:pos x="83" y="68"/>
                      </a:cxn>
                      <a:cxn ang="0">
                        <a:pos x="87" y="64"/>
                      </a:cxn>
                      <a:cxn ang="0">
                        <a:pos x="83" y="61"/>
                      </a:cxn>
                      <a:cxn ang="0">
                        <a:pos x="83" y="68"/>
                      </a:cxn>
                    </a:cxnLst>
                    <a:rect l="0" t="0" r="r" b="b"/>
                    <a:pathLst>
                      <a:path w="87" h="68">
                        <a:moveTo>
                          <a:pt x="83" y="68"/>
                        </a:moveTo>
                        <a:lnTo>
                          <a:pt x="83" y="61"/>
                        </a:lnTo>
                        <a:lnTo>
                          <a:pt x="72" y="54"/>
                        </a:lnTo>
                        <a:lnTo>
                          <a:pt x="65" y="46"/>
                        </a:lnTo>
                        <a:lnTo>
                          <a:pt x="54" y="39"/>
                        </a:lnTo>
                        <a:lnTo>
                          <a:pt x="43" y="32"/>
                        </a:lnTo>
                        <a:lnTo>
                          <a:pt x="33" y="25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29" y="32"/>
                        </a:lnTo>
                        <a:lnTo>
                          <a:pt x="40" y="39"/>
                        </a:lnTo>
                        <a:lnTo>
                          <a:pt x="51" y="46"/>
                        </a:lnTo>
                        <a:lnTo>
                          <a:pt x="61" y="54"/>
                        </a:lnTo>
                        <a:lnTo>
                          <a:pt x="69" y="61"/>
                        </a:lnTo>
                        <a:lnTo>
                          <a:pt x="79" y="68"/>
                        </a:lnTo>
                        <a:lnTo>
                          <a:pt x="79" y="61"/>
                        </a:lnTo>
                        <a:lnTo>
                          <a:pt x="83" y="68"/>
                        </a:lnTo>
                        <a:lnTo>
                          <a:pt x="87" y="64"/>
                        </a:lnTo>
                        <a:lnTo>
                          <a:pt x="83" y="61"/>
                        </a:lnTo>
                        <a:lnTo>
                          <a:pt x="83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6" name="Freeform 195"/>
                  <p:cNvSpPr>
                    <a:spLocks/>
                  </p:cNvSpPr>
                  <p:nvPr/>
                </p:nvSpPr>
                <p:spPr bwMode="auto">
                  <a:xfrm>
                    <a:off x="3281" y="884"/>
                    <a:ext cx="583" cy="299"/>
                  </a:xfrm>
                  <a:custGeom>
                    <a:avLst/>
                    <a:gdLst/>
                    <a:ahLst/>
                    <a:cxnLst>
                      <a:cxn ang="0">
                        <a:pos x="565" y="50"/>
                      </a:cxn>
                      <a:cxn ang="0">
                        <a:pos x="580" y="83"/>
                      </a:cxn>
                      <a:cxn ang="0">
                        <a:pos x="583" y="126"/>
                      </a:cxn>
                      <a:cxn ang="0">
                        <a:pos x="565" y="144"/>
                      </a:cxn>
                      <a:cxn ang="0">
                        <a:pos x="544" y="151"/>
                      </a:cxn>
                      <a:cxn ang="0">
                        <a:pos x="511" y="155"/>
                      </a:cxn>
                      <a:cxn ang="0">
                        <a:pos x="486" y="147"/>
                      </a:cxn>
                      <a:cxn ang="0">
                        <a:pos x="457" y="137"/>
                      </a:cxn>
                      <a:cxn ang="0">
                        <a:pos x="428" y="126"/>
                      </a:cxn>
                      <a:cxn ang="0">
                        <a:pos x="400" y="115"/>
                      </a:cxn>
                      <a:cxn ang="0">
                        <a:pos x="410" y="133"/>
                      </a:cxn>
                      <a:cxn ang="0">
                        <a:pos x="421" y="155"/>
                      </a:cxn>
                      <a:cxn ang="0">
                        <a:pos x="421" y="216"/>
                      </a:cxn>
                      <a:cxn ang="0">
                        <a:pos x="389" y="223"/>
                      </a:cxn>
                      <a:cxn ang="0">
                        <a:pos x="342" y="223"/>
                      </a:cxn>
                      <a:cxn ang="0">
                        <a:pos x="310" y="216"/>
                      </a:cxn>
                      <a:cxn ang="0">
                        <a:pos x="281" y="212"/>
                      </a:cxn>
                      <a:cxn ang="0">
                        <a:pos x="252" y="201"/>
                      </a:cxn>
                      <a:cxn ang="0">
                        <a:pos x="234" y="194"/>
                      </a:cxn>
                      <a:cxn ang="0">
                        <a:pos x="213" y="187"/>
                      </a:cxn>
                      <a:cxn ang="0">
                        <a:pos x="209" y="194"/>
                      </a:cxn>
                      <a:cxn ang="0">
                        <a:pos x="220" y="219"/>
                      </a:cxn>
                      <a:cxn ang="0">
                        <a:pos x="227" y="245"/>
                      </a:cxn>
                      <a:cxn ang="0">
                        <a:pos x="223" y="270"/>
                      </a:cxn>
                      <a:cxn ang="0">
                        <a:pos x="205" y="284"/>
                      </a:cxn>
                      <a:cxn ang="0">
                        <a:pos x="184" y="295"/>
                      </a:cxn>
                      <a:cxn ang="0">
                        <a:pos x="151" y="299"/>
                      </a:cxn>
                      <a:cxn ang="0">
                        <a:pos x="119" y="291"/>
                      </a:cxn>
                      <a:cxn ang="0">
                        <a:pos x="97" y="281"/>
                      </a:cxn>
                      <a:cxn ang="0">
                        <a:pos x="76" y="273"/>
                      </a:cxn>
                      <a:cxn ang="0">
                        <a:pos x="54" y="263"/>
                      </a:cxn>
                      <a:cxn ang="0">
                        <a:pos x="29" y="248"/>
                      </a:cxn>
                      <a:cxn ang="0">
                        <a:pos x="0" y="219"/>
                      </a:cxn>
                      <a:cxn ang="0">
                        <a:pos x="11" y="219"/>
                      </a:cxn>
                      <a:cxn ang="0">
                        <a:pos x="25" y="227"/>
                      </a:cxn>
                      <a:cxn ang="0">
                        <a:pos x="51" y="241"/>
                      </a:cxn>
                      <a:cxn ang="0">
                        <a:pos x="79" y="259"/>
                      </a:cxn>
                      <a:cxn ang="0">
                        <a:pos x="108" y="273"/>
                      </a:cxn>
                      <a:cxn ang="0">
                        <a:pos x="141" y="281"/>
                      </a:cxn>
                      <a:cxn ang="0">
                        <a:pos x="195" y="277"/>
                      </a:cxn>
                      <a:cxn ang="0">
                        <a:pos x="209" y="234"/>
                      </a:cxn>
                      <a:cxn ang="0">
                        <a:pos x="195" y="205"/>
                      </a:cxn>
                      <a:cxn ang="0">
                        <a:pos x="169" y="165"/>
                      </a:cxn>
                      <a:cxn ang="0">
                        <a:pos x="191" y="165"/>
                      </a:cxn>
                      <a:cxn ang="0">
                        <a:pos x="220" y="176"/>
                      </a:cxn>
                      <a:cxn ang="0">
                        <a:pos x="252" y="187"/>
                      </a:cxn>
                      <a:cxn ang="0">
                        <a:pos x="284" y="194"/>
                      </a:cxn>
                      <a:cxn ang="0">
                        <a:pos x="317" y="205"/>
                      </a:cxn>
                      <a:cxn ang="0">
                        <a:pos x="349" y="209"/>
                      </a:cxn>
                      <a:cxn ang="0">
                        <a:pos x="385" y="209"/>
                      </a:cxn>
                      <a:cxn ang="0">
                        <a:pos x="410" y="198"/>
                      </a:cxn>
                      <a:cxn ang="0">
                        <a:pos x="400" y="151"/>
                      </a:cxn>
                      <a:cxn ang="0">
                        <a:pos x="364" y="101"/>
                      </a:cxn>
                      <a:cxn ang="0">
                        <a:pos x="356" y="79"/>
                      </a:cxn>
                      <a:cxn ang="0">
                        <a:pos x="378" y="83"/>
                      </a:cxn>
                      <a:cxn ang="0">
                        <a:pos x="410" y="101"/>
                      </a:cxn>
                      <a:cxn ang="0">
                        <a:pos x="446" y="115"/>
                      </a:cxn>
                      <a:cxn ang="0">
                        <a:pos x="479" y="129"/>
                      </a:cxn>
                      <a:cxn ang="0">
                        <a:pos x="565" y="126"/>
                      </a:cxn>
                      <a:cxn ang="0">
                        <a:pos x="554" y="65"/>
                      </a:cxn>
                      <a:cxn ang="0">
                        <a:pos x="526" y="32"/>
                      </a:cxn>
                      <a:cxn ang="0">
                        <a:pos x="508" y="14"/>
                      </a:cxn>
                      <a:cxn ang="0">
                        <a:pos x="511" y="0"/>
                      </a:cxn>
                    </a:cxnLst>
                    <a:rect l="0" t="0" r="r" b="b"/>
                    <a:pathLst>
                      <a:path w="583" h="299">
                        <a:moveTo>
                          <a:pt x="551" y="32"/>
                        </a:moveTo>
                        <a:lnTo>
                          <a:pt x="562" y="43"/>
                        </a:lnTo>
                        <a:lnTo>
                          <a:pt x="565" y="50"/>
                        </a:lnTo>
                        <a:lnTo>
                          <a:pt x="572" y="61"/>
                        </a:lnTo>
                        <a:lnTo>
                          <a:pt x="576" y="72"/>
                        </a:lnTo>
                        <a:lnTo>
                          <a:pt x="580" y="83"/>
                        </a:lnTo>
                        <a:lnTo>
                          <a:pt x="580" y="93"/>
                        </a:lnTo>
                        <a:lnTo>
                          <a:pt x="583" y="108"/>
                        </a:lnTo>
                        <a:lnTo>
                          <a:pt x="583" y="126"/>
                        </a:lnTo>
                        <a:lnTo>
                          <a:pt x="580" y="133"/>
                        </a:lnTo>
                        <a:lnTo>
                          <a:pt x="576" y="133"/>
                        </a:lnTo>
                        <a:lnTo>
                          <a:pt x="565" y="144"/>
                        </a:lnTo>
                        <a:lnTo>
                          <a:pt x="562" y="144"/>
                        </a:lnTo>
                        <a:lnTo>
                          <a:pt x="554" y="147"/>
                        </a:lnTo>
                        <a:lnTo>
                          <a:pt x="544" y="151"/>
                        </a:lnTo>
                        <a:lnTo>
                          <a:pt x="533" y="151"/>
                        </a:lnTo>
                        <a:lnTo>
                          <a:pt x="526" y="155"/>
                        </a:lnTo>
                        <a:lnTo>
                          <a:pt x="511" y="155"/>
                        </a:lnTo>
                        <a:lnTo>
                          <a:pt x="504" y="151"/>
                        </a:lnTo>
                        <a:lnTo>
                          <a:pt x="493" y="151"/>
                        </a:lnTo>
                        <a:lnTo>
                          <a:pt x="486" y="147"/>
                        </a:lnTo>
                        <a:lnTo>
                          <a:pt x="475" y="144"/>
                        </a:lnTo>
                        <a:lnTo>
                          <a:pt x="464" y="140"/>
                        </a:lnTo>
                        <a:lnTo>
                          <a:pt x="457" y="137"/>
                        </a:lnTo>
                        <a:lnTo>
                          <a:pt x="446" y="133"/>
                        </a:lnTo>
                        <a:lnTo>
                          <a:pt x="436" y="129"/>
                        </a:lnTo>
                        <a:lnTo>
                          <a:pt x="428" y="126"/>
                        </a:lnTo>
                        <a:lnTo>
                          <a:pt x="418" y="122"/>
                        </a:lnTo>
                        <a:lnTo>
                          <a:pt x="410" y="119"/>
                        </a:lnTo>
                        <a:lnTo>
                          <a:pt x="400" y="115"/>
                        </a:lnTo>
                        <a:lnTo>
                          <a:pt x="403" y="122"/>
                        </a:lnTo>
                        <a:lnTo>
                          <a:pt x="407" y="129"/>
                        </a:lnTo>
                        <a:lnTo>
                          <a:pt x="410" y="133"/>
                        </a:lnTo>
                        <a:lnTo>
                          <a:pt x="414" y="140"/>
                        </a:lnTo>
                        <a:lnTo>
                          <a:pt x="418" y="147"/>
                        </a:lnTo>
                        <a:lnTo>
                          <a:pt x="421" y="155"/>
                        </a:lnTo>
                        <a:lnTo>
                          <a:pt x="425" y="162"/>
                        </a:lnTo>
                        <a:lnTo>
                          <a:pt x="425" y="205"/>
                        </a:lnTo>
                        <a:lnTo>
                          <a:pt x="421" y="216"/>
                        </a:lnTo>
                        <a:lnTo>
                          <a:pt x="410" y="219"/>
                        </a:lnTo>
                        <a:lnTo>
                          <a:pt x="400" y="223"/>
                        </a:lnTo>
                        <a:lnTo>
                          <a:pt x="389" y="223"/>
                        </a:lnTo>
                        <a:lnTo>
                          <a:pt x="382" y="227"/>
                        </a:lnTo>
                        <a:lnTo>
                          <a:pt x="349" y="227"/>
                        </a:lnTo>
                        <a:lnTo>
                          <a:pt x="342" y="223"/>
                        </a:lnTo>
                        <a:lnTo>
                          <a:pt x="331" y="223"/>
                        </a:lnTo>
                        <a:lnTo>
                          <a:pt x="320" y="219"/>
                        </a:lnTo>
                        <a:lnTo>
                          <a:pt x="310" y="216"/>
                        </a:lnTo>
                        <a:lnTo>
                          <a:pt x="302" y="216"/>
                        </a:lnTo>
                        <a:lnTo>
                          <a:pt x="288" y="212"/>
                        </a:lnTo>
                        <a:lnTo>
                          <a:pt x="281" y="212"/>
                        </a:lnTo>
                        <a:lnTo>
                          <a:pt x="270" y="209"/>
                        </a:lnTo>
                        <a:lnTo>
                          <a:pt x="263" y="205"/>
                        </a:lnTo>
                        <a:lnTo>
                          <a:pt x="252" y="201"/>
                        </a:lnTo>
                        <a:lnTo>
                          <a:pt x="248" y="201"/>
                        </a:lnTo>
                        <a:lnTo>
                          <a:pt x="241" y="198"/>
                        </a:lnTo>
                        <a:lnTo>
                          <a:pt x="234" y="194"/>
                        </a:lnTo>
                        <a:lnTo>
                          <a:pt x="227" y="194"/>
                        </a:lnTo>
                        <a:lnTo>
                          <a:pt x="220" y="191"/>
                        </a:lnTo>
                        <a:lnTo>
                          <a:pt x="213" y="187"/>
                        </a:lnTo>
                        <a:lnTo>
                          <a:pt x="205" y="183"/>
                        </a:lnTo>
                        <a:lnTo>
                          <a:pt x="202" y="187"/>
                        </a:lnTo>
                        <a:lnTo>
                          <a:pt x="209" y="194"/>
                        </a:lnTo>
                        <a:lnTo>
                          <a:pt x="213" y="201"/>
                        </a:lnTo>
                        <a:lnTo>
                          <a:pt x="216" y="212"/>
                        </a:lnTo>
                        <a:lnTo>
                          <a:pt x="220" y="219"/>
                        </a:lnTo>
                        <a:lnTo>
                          <a:pt x="223" y="227"/>
                        </a:lnTo>
                        <a:lnTo>
                          <a:pt x="227" y="237"/>
                        </a:lnTo>
                        <a:lnTo>
                          <a:pt x="227" y="245"/>
                        </a:lnTo>
                        <a:lnTo>
                          <a:pt x="230" y="255"/>
                        </a:lnTo>
                        <a:lnTo>
                          <a:pt x="227" y="263"/>
                        </a:lnTo>
                        <a:lnTo>
                          <a:pt x="223" y="270"/>
                        </a:lnTo>
                        <a:lnTo>
                          <a:pt x="216" y="273"/>
                        </a:lnTo>
                        <a:lnTo>
                          <a:pt x="213" y="281"/>
                        </a:lnTo>
                        <a:lnTo>
                          <a:pt x="205" y="284"/>
                        </a:lnTo>
                        <a:lnTo>
                          <a:pt x="198" y="288"/>
                        </a:lnTo>
                        <a:lnTo>
                          <a:pt x="191" y="291"/>
                        </a:lnTo>
                        <a:lnTo>
                          <a:pt x="184" y="295"/>
                        </a:lnTo>
                        <a:lnTo>
                          <a:pt x="173" y="295"/>
                        </a:lnTo>
                        <a:lnTo>
                          <a:pt x="166" y="299"/>
                        </a:lnTo>
                        <a:lnTo>
                          <a:pt x="151" y="299"/>
                        </a:lnTo>
                        <a:lnTo>
                          <a:pt x="144" y="295"/>
                        </a:lnTo>
                        <a:lnTo>
                          <a:pt x="130" y="295"/>
                        </a:lnTo>
                        <a:lnTo>
                          <a:pt x="119" y="291"/>
                        </a:lnTo>
                        <a:lnTo>
                          <a:pt x="112" y="288"/>
                        </a:lnTo>
                        <a:lnTo>
                          <a:pt x="105" y="284"/>
                        </a:lnTo>
                        <a:lnTo>
                          <a:pt x="97" y="281"/>
                        </a:lnTo>
                        <a:lnTo>
                          <a:pt x="90" y="281"/>
                        </a:lnTo>
                        <a:lnTo>
                          <a:pt x="83" y="277"/>
                        </a:lnTo>
                        <a:lnTo>
                          <a:pt x="76" y="273"/>
                        </a:lnTo>
                        <a:lnTo>
                          <a:pt x="69" y="270"/>
                        </a:lnTo>
                        <a:lnTo>
                          <a:pt x="61" y="266"/>
                        </a:lnTo>
                        <a:lnTo>
                          <a:pt x="54" y="263"/>
                        </a:lnTo>
                        <a:lnTo>
                          <a:pt x="47" y="255"/>
                        </a:lnTo>
                        <a:lnTo>
                          <a:pt x="36" y="252"/>
                        </a:lnTo>
                        <a:lnTo>
                          <a:pt x="29" y="248"/>
                        </a:lnTo>
                        <a:lnTo>
                          <a:pt x="18" y="241"/>
                        </a:lnTo>
                        <a:lnTo>
                          <a:pt x="7" y="230"/>
                        </a:lnTo>
                        <a:lnTo>
                          <a:pt x="0" y="219"/>
                        </a:lnTo>
                        <a:lnTo>
                          <a:pt x="4" y="216"/>
                        </a:lnTo>
                        <a:lnTo>
                          <a:pt x="7" y="216"/>
                        </a:lnTo>
                        <a:lnTo>
                          <a:pt x="11" y="219"/>
                        </a:lnTo>
                        <a:lnTo>
                          <a:pt x="15" y="219"/>
                        </a:lnTo>
                        <a:lnTo>
                          <a:pt x="22" y="227"/>
                        </a:lnTo>
                        <a:lnTo>
                          <a:pt x="25" y="227"/>
                        </a:lnTo>
                        <a:lnTo>
                          <a:pt x="29" y="230"/>
                        </a:lnTo>
                        <a:lnTo>
                          <a:pt x="40" y="234"/>
                        </a:lnTo>
                        <a:lnTo>
                          <a:pt x="51" y="241"/>
                        </a:lnTo>
                        <a:lnTo>
                          <a:pt x="58" y="248"/>
                        </a:lnTo>
                        <a:lnTo>
                          <a:pt x="69" y="252"/>
                        </a:lnTo>
                        <a:lnTo>
                          <a:pt x="79" y="259"/>
                        </a:lnTo>
                        <a:lnTo>
                          <a:pt x="87" y="263"/>
                        </a:lnTo>
                        <a:lnTo>
                          <a:pt x="97" y="266"/>
                        </a:lnTo>
                        <a:lnTo>
                          <a:pt x="108" y="273"/>
                        </a:lnTo>
                        <a:lnTo>
                          <a:pt x="119" y="273"/>
                        </a:lnTo>
                        <a:lnTo>
                          <a:pt x="130" y="277"/>
                        </a:lnTo>
                        <a:lnTo>
                          <a:pt x="141" y="281"/>
                        </a:lnTo>
                        <a:lnTo>
                          <a:pt x="173" y="281"/>
                        </a:lnTo>
                        <a:lnTo>
                          <a:pt x="184" y="277"/>
                        </a:lnTo>
                        <a:lnTo>
                          <a:pt x="195" y="277"/>
                        </a:lnTo>
                        <a:lnTo>
                          <a:pt x="213" y="259"/>
                        </a:lnTo>
                        <a:lnTo>
                          <a:pt x="213" y="245"/>
                        </a:lnTo>
                        <a:lnTo>
                          <a:pt x="209" y="234"/>
                        </a:lnTo>
                        <a:lnTo>
                          <a:pt x="205" y="223"/>
                        </a:lnTo>
                        <a:lnTo>
                          <a:pt x="202" y="216"/>
                        </a:lnTo>
                        <a:lnTo>
                          <a:pt x="195" y="205"/>
                        </a:lnTo>
                        <a:lnTo>
                          <a:pt x="191" y="194"/>
                        </a:lnTo>
                        <a:lnTo>
                          <a:pt x="169" y="173"/>
                        </a:lnTo>
                        <a:lnTo>
                          <a:pt x="169" y="165"/>
                        </a:lnTo>
                        <a:lnTo>
                          <a:pt x="173" y="162"/>
                        </a:lnTo>
                        <a:lnTo>
                          <a:pt x="187" y="162"/>
                        </a:lnTo>
                        <a:lnTo>
                          <a:pt x="191" y="165"/>
                        </a:lnTo>
                        <a:lnTo>
                          <a:pt x="202" y="165"/>
                        </a:lnTo>
                        <a:lnTo>
                          <a:pt x="209" y="173"/>
                        </a:lnTo>
                        <a:lnTo>
                          <a:pt x="220" y="176"/>
                        </a:lnTo>
                        <a:lnTo>
                          <a:pt x="230" y="180"/>
                        </a:lnTo>
                        <a:lnTo>
                          <a:pt x="241" y="183"/>
                        </a:lnTo>
                        <a:lnTo>
                          <a:pt x="252" y="187"/>
                        </a:lnTo>
                        <a:lnTo>
                          <a:pt x="263" y="191"/>
                        </a:lnTo>
                        <a:lnTo>
                          <a:pt x="274" y="194"/>
                        </a:lnTo>
                        <a:lnTo>
                          <a:pt x="284" y="194"/>
                        </a:lnTo>
                        <a:lnTo>
                          <a:pt x="295" y="198"/>
                        </a:lnTo>
                        <a:lnTo>
                          <a:pt x="306" y="201"/>
                        </a:lnTo>
                        <a:lnTo>
                          <a:pt x="317" y="205"/>
                        </a:lnTo>
                        <a:lnTo>
                          <a:pt x="328" y="205"/>
                        </a:lnTo>
                        <a:lnTo>
                          <a:pt x="338" y="209"/>
                        </a:lnTo>
                        <a:lnTo>
                          <a:pt x="349" y="209"/>
                        </a:lnTo>
                        <a:lnTo>
                          <a:pt x="360" y="212"/>
                        </a:lnTo>
                        <a:lnTo>
                          <a:pt x="382" y="212"/>
                        </a:lnTo>
                        <a:lnTo>
                          <a:pt x="385" y="209"/>
                        </a:lnTo>
                        <a:lnTo>
                          <a:pt x="396" y="209"/>
                        </a:lnTo>
                        <a:lnTo>
                          <a:pt x="403" y="205"/>
                        </a:lnTo>
                        <a:lnTo>
                          <a:pt x="410" y="198"/>
                        </a:lnTo>
                        <a:lnTo>
                          <a:pt x="410" y="180"/>
                        </a:lnTo>
                        <a:lnTo>
                          <a:pt x="407" y="165"/>
                        </a:lnTo>
                        <a:lnTo>
                          <a:pt x="400" y="151"/>
                        </a:lnTo>
                        <a:lnTo>
                          <a:pt x="392" y="137"/>
                        </a:lnTo>
                        <a:lnTo>
                          <a:pt x="371" y="115"/>
                        </a:lnTo>
                        <a:lnTo>
                          <a:pt x="364" y="101"/>
                        </a:lnTo>
                        <a:lnTo>
                          <a:pt x="353" y="90"/>
                        </a:lnTo>
                        <a:lnTo>
                          <a:pt x="356" y="86"/>
                        </a:lnTo>
                        <a:lnTo>
                          <a:pt x="356" y="79"/>
                        </a:lnTo>
                        <a:lnTo>
                          <a:pt x="360" y="75"/>
                        </a:lnTo>
                        <a:lnTo>
                          <a:pt x="367" y="79"/>
                        </a:lnTo>
                        <a:lnTo>
                          <a:pt x="378" y="83"/>
                        </a:lnTo>
                        <a:lnTo>
                          <a:pt x="389" y="90"/>
                        </a:lnTo>
                        <a:lnTo>
                          <a:pt x="400" y="97"/>
                        </a:lnTo>
                        <a:lnTo>
                          <a:pt x="410" y="101"/>
                        </a:lnTo>
                        <a:lnTo>
                          <a:pt x="421" y="108"/>
                        </a:lnTo>
                        <a:lnTo>
                          <a:pt x="432" y="111"/>
                        </a:lnTo>
                        <a:lnTo>
                          <a:pt x="446" y="115"/>
                        </a:lnTo>
                        <a:lnTo>
                          <a:pt x="457" y="122"/>
                        </a:lnTo>
                        <a:lnTo>
                          <a:pt x="468" y="126"/>
                        </a:lnTo>
                        <a:lnTo>
                          <a:pt x="479" y="129"/>
                        </a:lnTo>
                        <a:lnTo>
                          <a:pt x="493" y="133"/>
                        </a:lnTo>
                        <a:lnTo>
                          <a:pt x="558" y="133"/>
                        </a:lnTo>
                        <a:lnTo>
                          <a:pt x="565" y="126"/>
                        </a:lnTo>
                        <a:lnTo>
                          <a:pt x="565" y="93"/>
                        </a:lnTo>
                        <a:lnTo>
                          <a:pt x="562" y="75"/>
                        </a:lnTo>
                        <a:lnTo>
                          <a:pt x="554" y="65"/>
                        </a:lnTo>
                        <a:lnTo>
                          <a:pt x="547" y="50"/>
                        </a:lnTo>
                        <a:lnTo>
                          <a:pt x="536" y="39"/>
                        </a:lnTo>
                        <a:lnTo>
                          <a:pt x="526" y="32"/>
                        </a:lnTo>
                        <a:lnTo>
                          <a:pt x="511" y="22"/>
                        </a:lnTo>
                        <a:lnTo>
                          <a:pt x="511" y="18"/>
                        </a:lnTo>
                        <a:lnTo>
                          <a:pt x="508" y="14"/>
                        </a:lnTo>
                        <a:lnTo>
                          <a:pt x="508" y="4"/>
                        </a:lnTo>
                        <a:lnTo>
                          <a:pt x="511" y="4"/>
                        </a:lnTo>
                        <a:lnTo>
                          <a:pt x="511" y="0"/>
                        </a:lnTo>
                        <a:lnTo>
                          <a:pt x="518" y="0"/>
                        </a:lnTo>
                        <a:lnTo>
                          <a:pt x="551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7" name="Freeform 196"/>
                  <p:cNvSpPr>
                    <a:spLocks/>
                  </p:cNvSpPr>
                  <p:nvPr/>
                </p:nvSpPr>
                <p:spPr bwMode="auto">
                  <a:xfrm>
                    <a:off x="3828" y="913"/>
                    <a:ext cx="40" cy="90"/>
                  </a:xfrm>
                  <a:custGeom>
                    <a:avLst/>
                    <a:gdLst/>
                    <a:ahLst/>
                    <a:cxnLst>
                      <a:cxn ang="0">
                        <a:pos x="40" y="90"/>
                      </a:cxn>
                      <a:cxn ang="0">
                        <a:pos x="40" y="79"/>
                      </a:cxn>
                      <a:cxn ang="0">
                        <a:pos x="36" y="64"/>
                      </a:cxn>
                      <a:cxn ang="0">
                        <a:pos x="36" y="54"/>
                      </a:cxn>
                      <a:cxn ang="0">
                        <a:pos x="33" y="43"/>
                      </a:cxn>
                      <a:cxn ang="0">
                        <a:pos x="29" y="32"/>
                      </a:cxn>
                      <a:cxn ang="0">
                        <a:pos x="22" y="21"/>
                      </a:cxn>
                      <a:cxn ang="0">
                        <a:pos x="15" y="10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11" y="14"/>
                      </a:cxn>
                      <a:cxn ang="0">
                        <a:pos x="18" y="25"/>
                      </a:cxn>
                      <a:cxn ang="0">
                        <a:pos x="22" y="32"/>
                      </a:cxn>
                      <a:cxn ang="0">
                        <a:pos x="25" y="43"/>
                      </a:cxn>
                      <a:cxn ang="0">
                        <a:pos x="29" y="54"/>
                      </a:cxn>
                      <a:cxn ang="0">
                        <a:pos x="29" y="64"/>
                      </a:cxn>
                      <a:cxn ang="0">
                        <a:pos x="33" y="79"/>
                      </a:cxn>
                      <a:cxn ang="0">
                        <a:pos x="33" y="90"/>
                      </a:cxn>
                      <a:cxn ang="0">
                        <a:pos x="40" y="90"/>
                      </a:cxn>
                    </a:cxnLst>
                    <a:rect l="0" t="0" r="r" b="b"/>
                    <a:pathLst>
                      <a:path w="40" h="90">
                        <a:moveTo>
                          <a:pt x="40" y="90"/>
                        </a:moveTo>
                        <a:lnTo>
                          <a:pt x="40" y="79"/>
                        </a:lnTo>
                        <a:lnTo>
                          <a:pt x="36" y="64"/>
                        </a:lnTo>
                        <a:lnTo>
                          <a:pt x="36" y="54"/>
                        </a:lnTo>
                        <a:lnTo>
                          <a:pt x="33" y="43"/>
                        </a:lnTo>
                        <a:lnTo>
                          <a:pt x="29" y="32"/>
                        </a:lnTo>
                        <a:lnTo>
                          <a:pt x="22" y="21"/>
                        </a:lnTo>
                        <a:lnTo>
                          <a:pt x="15" y="1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11" y="14"/>
                        </a:lnTo>
                        <a:lnTo>
                          <a:pt x="18" y="25"/>
                        </a:lnTo>
                        <a:lnTo>
                          <a:pt x="22" y="32"/>
                        </a:lnTo>
                        <a:lnTo>
                          <a:pt x="25" y="43"/>
                        </a:lnTo>
                        <a:lnTo>
                          <a:pt x="29" y="54"/>
                        </a:lnTo>
                        <a:lnTo>
                          <a:pt x="29" y="64"/>
                        </a:lnTo>
                        <a:lnTo>
                          <a:pt x="33" y="79"/>
                        </a:lnTo>
                        <a:lnTo>
                          <a:pt x="33" y="90"/>
                        </a:lnTo>
                        <a:lnTo>
                          <a:pt x="40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8" name="Freeform 197"/>
                  <p:cNvSpPr>
                    <a:spLocks/>
                  </p:cNvSpPr>
                  <p:nvPr/>
                </p:nvSpPr>
                <p:spPr bwMode="auto">
                  <a:xfrm>
                    <a:off x="3835" y="1003"/>
                    <a:ext cx="33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8" y="28"/>
                      </a:cxn>
                      <a:cxn ang="0">
                        <a:pos x="11" y="28"/>
                      </a:cxn>
                      <a:cxn ang="0">
                        <a:pos x="18" y="25"/>
                      </a:cxn>
                      <a:cxn ang="0">
                        <a:pos x="29" y="14"/>
                      </a:cxn>
                      <a:cxn ang="0">
                        <a:pos x="33" y="7"/>
                      </a:cxn>
                      <a:cxn ang="0">
                        <a:pos x="33" y="0"/>
                      </a:cxn>
                      <a:cxn ang="0">
                        <a:pos x="26" y="0"/>
                      </a:cxn>
                      <a:cxn ang="0">
                        <a:pos x="26" y="7"/>
                      </a:cxn>
                      <a:cxn ang="0">
                        <a:pos x="22" y="10"/>
                      </a:cxn>
                      <a:cxn ang="0">
                        <a:pos x="22" y="14"/>
                      </a:cxn>
                      <a:cxn ang="0">
                        <a:pos x="18" y="14"/>
                      </a:cxn>
                      <a:cxn ang="0">
                        <a:pos x="11" y="21"/>
                      </a:cxn>
                      <a:cxn ang="0">
                        <a:pos x="4" y="21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33" h="32">
                        <a:moveTo>
                          <a:pt x="4" y="32"/>
                        </a:moveTo>
                        <a:lnTo>
                          <a:pt x="8" y="28"/>
                        </a:lnTo>
                        <a:lnTo>
                          <a:pt x="11" y="28"/>
                        </a:lnTo>
                        <a:lnTo>
                          <a:pt x="18" y="25"/>
                        </a:lnTo>
                        <a:lnTo>
                          <a:pt x="29" y="14"/>
                        </a:lnTo>
                        <a:lnTo>
                          <a:pt x="33" y="7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22" y="10"/>
                        </a:lnTo>
                        <a:lnTo>
                          <a:pt x="22" y="14"/>
                        </a:lnTo>
                        <a:lnTo>
                          <a:pt x="18" y="14"/>
                        </a:lnTo>
                        <a:lnTo>
                          <a:pt x="11" y="21"/>
                        </a:lnTo>
                        <a:lnTo>
                          <a:pt x="4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9" name="Freeform 198"/>
                  <p:cNvSpPr>
                    <a:spLocks/>
                  </p:cNvSpPr>
                  <p:nvPr/>
                </p:nvSpPr>
                <p:spPr bwMode="auto">
                  <a:xfrm>
                    <a:off x="3677" y="992"/>
                    <a:ext cx="162" cy="47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4" y="11"/>
                      </a:cxn>
                      <a:cxn ang="0">
                        <a:pos x="14" y="14"/>
                      </a:cxn>
                      <a:cxn ang="0">
                        <a:pos x="22" y="18"/>
                      </a:cxn>
                      <a:cxn ang="0">
                        <a:pos x="32" y="21"/>
                      </a:cxn>
                      <a:cxn ang="0">
                        <a:pos x="40" y="25"/>
                      </a:cxn>
                      <a:cxn ang="0">
                        <a:pos x="50" y="29"/>
                      </a:cxn>
                      <a:cxn ang="0">
                        <a:pos x="58" y="32"/>
                      </a:cxn>
                      <a:cxn ang="0">
                        <a:pos x="68" y="36"/>
                      </a:cxn>
                      <a:cxn ang="0">
                        <a:pos x="76" y="39"/>
                      </a:cxn>
                      <a:cxn ang="0">
                        <a:pos x="86" y="43"/>
                      </a:cxn>
                      <a:cxn ang="0">
                        <a:pos x="97" y="47"/>
                      </a:cxn>
                      <a:cxn ang="0">
                        <a:pos x="151" y="47"/>
                      </a:cxn>
                      <a:cxn ang="0">
                        <a:pos x="162" y="43"/>
                      </a:cxn>
                      <a:cxn ang="0">
                        <a:pos x="158" y="36"/>
                      </a:cxn>
                      <a:cxn ang="0">
                        <a:pos x="148" y="39"/>
                      </a:cxn>
                      <a:cxn ang="0">
                        <a:pos x="130" y="39"/>
                      </a:cxn>
                      <a:cxn ang="0">
                        <a:pos x="115" y="43"/>
                      </a:cxn>
                      <a:cxn ang="0">
                        <a:pos x="108" y="39"/>
                      </a:cxn>
                      <a:cxn ang="0">
                        <a:pos x="97" y="39"/>
                      </a:cxn>
                      <a:cxn ang="0">
                        <a:pos x="90" y="36"/>
                      </a:cxn>
                      <a:cxn ang="0">
                        <a:pos x="79" y="32"/>
                      </a:cxn>
                      <a:cxn ang="0">
                        <a:pos x="72" y="29"/>
                      </a:cxn>
                      <a:cxn ang="0">
                        <a:pos x="61" y="25"/>
                      </a:cxn>
                      <a:cxn ang="0">
                        <a:pos x="50" y="21"/>
                      </a:cxn>
                      <a:cxn ang="0">
                        <a:pos x="43" y="18"/>
                      </a:cxn>
                      <a:cxn ang="0">
                        <a:pos x="32" y="14"/>
                      </a:cxn>
                      <a:cxn ang="0">
                        <a:pos x="25" y="11"/>
                      </a:cxn>
                      <a:cxn ang="0">
                        <a:pos x="14" y="7"/>
                      </a:cxn>
                      <a:cxn ang="0">
                        <a:pos x="7" y="3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62" h="47">
                        <a:moveTo>
                          <a:pt x="7" y="7"/>
                        </a:moveTo>
                        <a:lnTo>
                          <a:pt x="4" y="11"/>
                        </a:lnTo>
                        <a:lnTo>
                          <a:pt x="14" y="14"/>
                        </a:lnTo>
                        <a:lnTo>
                          <a:pt x="22" y="18"/>
                        </a:lnTo>
                        <a:lnTo>
                          <a:pt x="32" y="21"/>
                        </a:lnTo>
                        <a:lnTo>
                          <a:pt x="40" y="25"/>
                        </a:lnTo>
                        <a:lnTo>
                          <a:pt x="50" y="29"/>
                        </a:lnTo>
                        <a:lnTo>
                          <a:pt x="58" y="32"/>
                        </a:lnTo>
                        <a:lnTo>
                          <a:pt x="68" y="36"/>
                        </a:lnTo>
                        <a:lnTo>
                          <a:pt x="76" y="39"/>
                        </a:lnTo>
                        <a:lnTo>
                          <a:pt x="86" y="43"/>
                        </a:lnTo>
                        <a:lnTo>
                          <a:pt x="97" y="47"/>
                        </a:lnTo>
                        <a:lnTo>
                          <a:pt x="151" y="47"/>
                        </a:lnTo>
                        <a:lnTo>
                          <a:pt x="162" y="43"/>
                        </a:lnTo>
                        <a:lnTo>
                          <a:pt x="158" y="36"/>
                        </a:lnTo>
                        <a:lnTo>
                          <a:pt x="148" y="39"/>
                        </a:lnTo>
                        <a:lnTo>
                          <a:pt x="130" y="39"/>
                        </a:lnTo>
                        <a:lnTo>
                          <a:pt x="115" y="43"/>
                        </a:lnTo>
                        <a:lnTo>
                          <a:pt x="108" y="39"/>
                        </a:lnTo>
                        <a:lnTo>
                          <a:pt x="97" y="39"/>
                        </a:lnTo>
                        <a:lnTo>
                          <a:pt x="90" y="36"/>
                        </a:lnTo>
                        <a:lnTo>
                          <a:pt x="79" y="32"/>
                        </a:lnTo>
                        <a:lnTo>
                          <a:pt x="72" y="29"/>
                        </a:lnTo>
                        <a:lnTo>
                          <a:pt x="61" y="25"/>
                        </a:lnTo>
                        <a:lnTo>
                          <a:pt x="50" y="21"/>
                        </a:lnTo>
                        <a:lnTo>
                          <a:pt x="43" y="18"/>
                        </a:lnTo>
                        <a:lnTo>
                          <a:pt x="32" y="14"/>
                        </a:lnTo>
                        <a:lnTo>
                          <a:pt x="25" y="11"/>
                        </a:lnTo>
                        <a:lnTo>
                          <a:pt x="14" y="7"/>
                        </a:lnTo>
                        <a:lnTo>
                          <a:pt x="7" y="3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0" name="Freeform 199"/>
                  <p:cNvSpPr>
                    <a:spLocks/>
                  </p:cNvSpPr>
                  <p:nvPr/>
                </p:nvSpPr>
                <p:spPr bwMode="auto">
                  <a:xfrm>
                    <a:off x="3677" y="999"/>
                    <a:ext cx="32" cy="58"/>
                  </a:xfrm>
                  <a:custGeom>
                    <a:avLst/>
                    <a:gdLst/>
                    <a:ahLst/>
                    <a:cxnLst>
                      <a:cxn ang="0">
                        <a:pos x="32" y="58"/>
                      </a:cxn>
                      <a:cxn ang="0">
                        <a:pos x="32" y="47"/>
                      </a:cxn>
                      <a:cxn ang="0">
                        <a:pos x="29" y="40"/>
                      </a:cxn>
                      <a:cxn ang="0">
                        <a:pos x="25" y="32"/>
                      </a:cxn>
                      <a:cxn ang="0">
                        <a:pos x="22" y="25"/>
                      </a:cxn>
                      <a:cxn ang="0">
                        <a:pos x="18" y="18"/>
                      </a:cxn>
                      <a:cxn ang="0">
                        <a:pos x="14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7" y="14"/>
                      </a:cxn>
                      <a:cxn ang="0">
                        <a:pos x="11" y="22"/>
                      </a:cxn>
                      <a:cxn ang="0">
                        <a:pos x="14" y="29"/>
                      </a:cxn>
                      <a:cxn ang="0">
                        <a:pos x="18" y="36"/>
                      </a:cxn>
                      <a:cxn ang="0">
                        <a:pos x="22" y="40"/>
                      </a:cxn>
                      <a:cxn ang="0">
                        <a:pos x="25" y="50"/>
                      </a:cxn>
                      <a:cxn ang="0">
                        <a:pos x="25" y="58"/>
                      </a:cxn>
                      <a:cxn ang="0">
                        <a:pos x="25" y="54"/>
                      </a:cxn>
                      <a:cxn ang="0">
                        <a:pos x="32" y="58"/>
                      </a:cxn>
                      <a:cxn ang="0">
                        <a:pos x="32" y="54"/>
                      </a:cxn>
                      <a:cxn ang="0">
                        <a:pos x="32" y="58"/>
                      </a:cxn>
                    </a:cxnLst>
                    <a:rect l="0" t="0" r="r" b="b"/>
                    <a:pathLst>
                      <a:path w="32" h="58">
                        <a:moveTo>
                          <a:pt x="32" y="58"/>
                        </a:moveTo>
                        <a:lnTo>
                          <a:pt x="32" y="47"/>
                        </a:lnTo>
                        <a:lnTo>
                          <a:pt x="29" y="40"/>
                        </a:lnTo>
                        <a:lnTo>
                          <a:pt x="25" y="32"/>
                        </a:lnTo>
                        <a:lnTo>
                          <a:pt x="22" y="25"/>
                        </a:lnTo>
                        <a:lnTo>
                          <a:pt x="18" y="18"/>
                        </a:lnTo>
                        <a:lnTo>
                          <a:pt x="14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7" y="14"/>
                        </a:lnTo>
                        <a:lnTo>
                          <a:pt x="11" y="22"/>
                        </a:lnTo>
                        <a:lnTo>
                          <a:pt x="14" y="29"/>
                        </a:lnTo>
                        <a:lnTo>
                          <a:pt x="18" y="36"/>
                        </a:lnTo>
                        <a:lnTo>
                          <a:pt x="22" y="40"/>
                        </a:lnTo>
                        <a:lnTo>
                          <a:pt x="25" y="50"/>
                        </a:lnTo>
                        <a:lnTo>
                          <a:pt x="25" y="58"/>
                        </a:lnTo>
                        <a:lnTo>
                          <a:pt x="25" y="54"/>
                        </a:lnTo>
                        <a:lnTo>
                          <a:pt x="32" y="58"/>
                        </a:lnTo>
                        <a:lnTo>
                          <a:pt x="32" y="54"/>
                        </a:lnTo>
                        <a:lnTo>
                          <a:pt x="32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1" name="Freeform 200"/>
                  <p:cNvSpPr>
                    <a:spLocks/>
                  </p:cNvSpPr>
                  <p:nvPr/>
                </p:nvSpPr>
                <p:spPr bwMode="auto">
                  <a:xfrm>
                    <a:off x="3699" y="1053"/>
                    <a:ext cx="10" cy="47"/>
                  </a:xfrm>
                  <a:custGeom>
                    <a:avLst/>
                    <a:gdLst/>
                    <a:ahLst/>
                    <a:cxnLst>
                      <a:cxn ang="0">
                        <a:pos x="3" y="47"/>
                      </a:cxn>
                      <a:cxn ang="0">
                        <a:pos x="7" y="47"/>
                      </a:cxn>
                      <a:cxn ang="0">
                        <a:pos x="10" y="36"/>
                      </a:cxn>
                      <a:cxn ang="0">
                        <a:pos x="10" y="4"/>
                      </a:cxn>
                      <a:cxn ang="0">
                        <a:pos x="3" y="0"/>
                      </a:cxn>
                      <a:cxn ang="0">
                        <a:pos x="3" y="36"/>
                      </a:cxn>
                      <a:cxn ang="0">
                        <a:pos x="0" y="43"/>
                      </a:cxn>
                      <a:cxn ang="0">
                        <a:pos x="3" y="47"/>
                      </a:cxn>
                      <a:cxn ang="0">
                        <a:pos x="7" y="47"/>
                      </a:cxn>
                      <a:cxn ang="0">
                        <a:pos x="3" y="47"/>
                      </a:cxn>
                    </a:cxnLst>
                    <a:rect l="0" t="0" r="r" b="b"/>
                    <a:pathLst>
                      <a:path w="10" h="47">
                        <a:moveTo>
                          <a:pt x="3" y="47"/>
                        </a:moveTo>
                        <a:lnTo>
                          <a:pt x="7" y="47"/>
                        </a:lnTo>
                        <a:lnTo>
                          <a:pt x="10" y="36"/>
                        </a:lnTo>
                        <a:lnTo>
                          <a:pt x="10" y="4"/>
                        </a:lnTo>
                        <a:lnTo>
                          <a:pt x="3" y="0"/>
                        </a:lnTo>
                        <a:lnTo>
                          <a:pt x="3" y="36"/>
                        </a:lnTo>
                        <a:lnTo>
                          <a:pt x="0" y="43"/>
                        </a:lnTo>
                        <a:lnTo>
                          <a:pt x="3" y="47"/>
                        </a:lnTo>
                        <a:lnTo>
                          <a:pt x="7" y="47"/>
                        </a:lnTo>
                        <a:lnTo>
                          <a:pt x="3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2" name="Freeform 201"/>
                  <p:cNvSpPr>
                    <a:spLocks/>
                  </p:cNvSpPr>
                  <p:nvPr/>
                </p:nvSpPr>
                <p:spPr bwMode="auto">
                  <a:xfrm>
                    <a:off x="3540" y="1085"/>
                    <a:ext cx="162" cy="29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11" y="11"/>
                      </a:cxn>
                      <a:cxn ang="0">
                        <a:pos x="22" y="15"/>
                      </a:cxn>
                      <a:cxn ang="0">
                        <a:pos x="29" y="15"/>
                      </a:cxn>
                      <a:cxn ang="0">
                        <a:pos x="40" y="18"/>
                      </a:cxn>
                      <a:cxn ang="0">
                        <a:pos x="51" y="18"/>
                      </a:cxn>
                      <a:cxn ang="0">
                        <a:pos x="61" y="22"/>
                      </a:cxn>
                      <a:cxn ang="0">
                        <a:pos x="69" y="26"/>
                      </a:cxn>
                      <a:cxn ang="0">
                        <a:pos x="83" y="26"/>
                      </a:cxn>
                      <a:cxn ang="0">
                        <a:pos x="90" y="29"/>
                      </a:cxn>
                      <a:cxn ang="0">
                        <a:pos x="123" y="29"/>
                      </a:cxn>
                      <a:cxn ang="0">
                        <a:pos x="133" y="26"/>
                      </a:cxn>
                      <a:cxn ang="0">
                        <a:pos x="141" y="26"/>
                      </a:cxn>
                      <a:cxn ang="0">
                        <a:pos x="151" y="22"/>
                      </a:cxn>
                      <a:cxn ang="0">
                        <a:pos x="162" y="15"/>
                      </a:cxn>
                      <a:cxn ang="0">
                        <a:pos x="159" y="11"/>
                      </a:cxn>
                      <a:cxn ang="0">
                        <a:pos x="151" y="15"/>
                      </a:cxn>
                      <a:cxn ang="0">
                        <a:pos x="141" y="18"/>
                      </a:cxn>
                      <a:cxn ang="0">
                        <a:pos x="130" y="18"/>
                      </a:cxn>
                      <a:cxn ang="0">
                        <a:pos x="123" y="22"/>
                      </a:cxn>
                      <a:cxn ang="0">
                        <a:pos x="90" y="22"/>
                      </a:cxn>
                      <a:cxn ang="0">
                        <a:pos x="83" y="18"/>
                      </a:cxn>
                      <a:cxn ang="0">
                        <a:pos x="72" y="18"/>
                      </a:cxn>
                      <a:cxn ang="0">
                        <a:pos x="61" y="15"/>
                      </a:cxn>
                      <a:cxn ang="0">
                        <a:pos x="51" y="15"/>
                      </a:cxn>
                      <a:cxn ang="0">
                        <a:pos x="43" y="11"/>
                      </a:cxn>
                      <a:cxn ang="0">
                        <a:pos x="33" y="8"/>
                      </a:cxn>
                      <a:cxn ang="0">
                        <a:pos x="22" y="8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62" h="29">
                        <a:moveTo>
                          <a:pt x="0" y="8"/>
                        </a:moveTo>
                        <a:lnTo>
                          <a:pt x="11" y="11"/>
                        </a:lnTo>
                        <a:lnTo>
                          <a:pt x="22" y="15"/>
                        </a:lnTo>
                        <a:lnTo>
                          <a:pt x="29" y="15"/>
                        </a:lnTo>
                        <a:lnTo>
                          <a:pt x="40" y="18"/>
                        </a:lnTo>
                        <a:lnTo>
                          <a:pt x="51" y="18"/>
                        </a:lnTo>
                        <a:lnTo>
                          <a:pt x="61" y="22"/>
                        </a:lnTo>
                        <a:lnTo>
                          <a:pt x="69" y="26"/>
                        </a:lnTo>
                        <a:lnTo>
                          <a:pt x="83" y="26"/>
                        </a:lnTo>
                        <a:lnTo>
                          <a:pt x="90" y="29"/>
                        </a:lnTo>
                        <a:lnTo>
                          <a:pt x="123" y="29"/>
                        </a:lnTo>
                        <a:lnTo>
                          <a:pt x="133" y="26"/>
                        </a:lnTo>
                        <a:lnTo>
                          <a:pt x="141" y="26"/>
                        </a:lnTo>
                        <a:lnTo>
                          <a:pt x="151" y="22"/>
                        </a:lnTo>
                        <a:lnTo>
                          <a:pt x="162" y="15"/>
                        </a:lnTo>
                        <a:lnTo>
                          <a:pt x="159" y="11"/>
                        </a:lnTo>
                        <a:lnTo>
                          <a:pt x="151" y="15"/>
                        </a:lnTo>
                        <a:lnTo>
                          <a:pt x="141" y="18"/>
                        </a:lnTo>
                        <a:lnTo>
                          <a:pt x="130" y="18"/>
                        </a:lnTo>
                        <a:lnTo>
                          <a:pt x="123" y="22"/>
                        </a:lnTo>
                        <a:lnTo>
                          <a:pt x="90" y="22"/>
                        </a:lnTo>
                        <a:lnTo>
                          <a:pt x="83" y="18"/>
                        </a:lnTo>
                        <a:lnTo>
                          <a:pt x="72" y="18"/>
                        </a:lnTo>
                        <a:lnTo>
                          <a:pt x="61" y="15"/>
                        </a:lnTo>
                        <a:lnTo>
                          <a:pt x="51" y="15"/>
                        </a:lnTo>
                        <a:lnTo>
                          <a:pt x="43" y="11"/>
                        </a:lnTo>
                        <a:lnTo>
                          <a:pt x="33" y="8"/>
                        </a:lnTo>
                        <a:lnTo>
                          <a:pt x="22" y="8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3" name="Freeform 202"/>
                  <p:cNvSpPr>
                    <a:spLocks/>
                  </p:cNvSpPr>
                  <p:nvPr/>
                </p:nvSpPr>
                <p:spPr bwMode="auto">
                  <a:xfrm>
                    <a:off x="3486" y="1064"/>
                    <a:ext cx="58" cy="29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22" y="14"/>
                      </a:cxn>
                      <a:cxn ang="0">
                        <a:pos x="25" y="18"/>
                      </a:cxn>
                      <a:cxn ang="0">
                        <a:pos x="33" y="21"/>
                      </a:cxn>
                      <a:cxn ang="0">
                        <a:pos x="40" y="25"/>
                      </a:cxn>
                      <a:cxn ang="0">
                        <a:pos x="47" y="25"/>
                      </a:cxn>
                      <a:cxn ang="0">
                        <a:pos x="54" y="29"/>
                      </a:cxn>
                      <a:cxn ang="0">
                        <a:pos x="58" y="21"/>
                      </a:cxn>
                      <a:cxn ang="0">
                        <a:pos x="51" y="18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4"/>
                      </a:cxn>
                      <a:cxn ang="0">
                        <a:pos x="22" y="11"/>
                      </a:cxn>
                      <a:cxn ang="0">
                        <a:pos x="15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58" h="29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22" y="14"/>
                        </a:lnTo>
                        <a:lnTo>
                          <a:pt x="25" y="18"/>
                        </a:lnTo>
                        <a:lnTo>
                          <a:pt x="33" y="21"/>
                        </a:lnTo>
                        <a:lnTo>
                          <a:pt x="40" y="25"/>
                        </a:lnTo>
                        <a:lnTo>
                          <a:pt x="47" y="25"/>
                        </a:lnTo>
                        <a:lnTo>
                          <a:pt x="54" y="29"/>
                        </a:lnTo>
                        <a:lnTo>
                          <a:pt x="58" y="21"/>
                        </a:lnTo>
                        <a:lnTo>
                          <a:pt x="51" y="18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4"/>
                        </a:lnTo>
                        <a:lnTo>
                          <a:pt x="22" y="11"/>
                        </a:lnTo>
                        <a:lnTo>
                          <a:pt x="15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4" name="Freeform 203"/>
                  <p:cNvSpPr>
                    <a:spLocks/>
                  </p:cNvSpPr>
                  <p:nvPr/>
                </p:nvSpPr>
                <p:spPr bwMode="auto">
                  <a:xfrm>
                    <a:off x="3479" y="1064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11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1" h="11">
                        <a:moveTo>
                          <a:pt x="7" y="3"/>
                        </a:moveTo>
                        <a:lnTo>
                          <a:pt x="7" y="11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5" name="Freeform 204"/>
                  <p:cNvSpPr>
                    <a:spLocks/>
                  </p:cNvSpPr>
                  <p:nvPr/>
                </p:nvSpPr>
                <p:spPr bwMode="auto">
                  <a:xfrm>
                    <a:off x="3479" y="1067"/>
                    <a:ext cx="36" cy="72"/>
                  </a:xfrm>
                  <a:custGeom>
                    <a:avLst/>
                    <a:gdLst/>
                    <a:ahLst/>
                    <a:cxnLst>
                      <a:cxn ang="0">
                        <a:pos x="36" y="72"/>
                      </a:cxn>
                      <a:cxn ang="0">
                        <a:pos x="32" y="62"/>
                      </a:cxn>
                      <a:cxn ang="0">
                        <a:pos x="32" y="54"/>
                      </a:cxn>
                      <a:cxn ang="0">
                        <a:pos x="29" y="44"/>
                      </a:cxn>
                      <a:cxn ang="0">
                        <a:pos x="25" y="33"/>
                      </a:cxn>
                      <a:cxn ang="0">
                        <a:pos x="22" y="26"/>
                      </a:cxn>
                      <a:cxn ang="0">
                        <a:pos x="18" y="18"/>
                      </a:cxn>
                      <a:cxn ang="0">
                        <a:pos x="11" y="11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22"/>
                      </a:cxn>
                      <a:cxn ang="0">
                        <a:pos x="15" y="29"/>
                      </a:cxn>
                      <a:cxn ang="0">
                        <a:pos x="18" y="36"/>
                      </a:cxn>
                      <a:cxn ang="0">
                        <a:pos x="22" y="44"/>
                      </a:cxn>
                      <a:cxn ang="0">
                        <a:pos x="22" y="54"/>
                      </a:cxn>
                      <a:cxn ang="0">
                        <a:pos x="25" y="62"/>
                      </a:cxn>
                      <a:cxn ang="0">
                        <a:pos x="29" y="72"/>
                      </a:cxn>
                      <a:cxn ang="0">
                        <a:pos x="36" y="72"/>
                      </a:cxn>
                    </a:cxnLst>
                    <a:rect l="0" t="0" r="r" b="b"/>
                    <a:pathLst>
                      <a:path w="36" h="72">
                        <a:moveTo>
                          <a:pt x="36" y="72"/>
                        </a:moveTo>
                        <a:lnTo>
                          <a:pt x="32" y="62"/>
                        </a:lnTo>
                        <a:lnTo>
                          <a:pt x="32" y="54"/>
                        </a:lnTo>
                        <a:lnTo>
                          <a:pt x="29" y="44"/>
                        </a:lnTo>
                        <a:lnTo>
                          <a:pt x="25" y="33"/>
                        </a:lnTo>
                        <a:lnTo>
                          <a:pt x="22" y="26"/>
                        </a:lnTo>
                        <a:lnTo>
                          <a:pt x="18" y="18"/>
                        </a:lnTo>
                        <a:lnTo>
                          <a:pt x="11" y="1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22"/>
                        </a:lnTo>
                        <a:lnTo>
                          <a:pt x="15" y="29"/>
                        </a:lnTo>
                        <a:lnTo>
                          <a:pt x="18" y="36"/>
                        </a:lnTo>
                        <a:lnTo>
                          <a:pt x="22" y="44"/>
                        </a:lnTo>
                        <a:lnTo>
                          <a:pt x="22" y="54"/>
                        </a:lnTo>
                        <a:lnTo>
                          <a:pt x="25" y="62"/>
                        </a:lnTo>
                        <a:lnTo>
                          <a:pt x="29" y="72"/>
                        </a:lnTo>
                        <a:lnTo>
                          <a:pt x="36" y="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6" name="Freeform 205"/>
                  <p:cNvSpPr>
                    <a:spLocks/>
                  </p:cNvSpPr>
                  <p:nvPr/>
                </p:nvSpPr>
                <p:spPr bwMode="auto">
                  <a:xfrm>
                    <a:off x="3461" y="1139"/>
                    <a:ext cx="54" cy="44"/>
                  </a:xfrm>
                  <a:custGeom>
                    <a:avLst/>
                    <a:gdLst/>
                    <a:ahLst/>
                    <a:cxnLst>
                      <a:cxn ang="0">
                        <a:pos x="4" y="44"/>
                      </a:cxn>
                      <a:cxn ang="0">
                        <a:pos x="11" y="40"/>
                      </a:cxn>
                      <a:cxn ang="0">
                        <a:pos x="18" y="36"/>
                      </a:cxn>
                      <a:cxn ang="0">
                        <a:pos x="25" y="33"/>
                      </a:cxn>
                      <a:cxn ang="0">
                        <a:pos x="33" y="29"/>
                      </a:cxn>
                      <a:cxn ang="0">
                        <a:pos x="40" y="22"/>
                      </a:cxn>
                      <a:cxn ang="0">
                        <a:pos x="47" y="18"/>
                      </a:cxn>
                      <a:cxn ang="0">
                        <a:pos x="50" y="8"/>
                      </a:cxn>
                      <a:cxn ang="0">
                        <a:pos x="54" y="0"/>
                      </a:cxn>
                      <a:cxn ang="0">
                        <a:pos x="47" y="0"/>
                      </a:cxn>
                      <a:cxn ang="0">
                        <a:pos x="43" y="8"/>
                      </a:cxn>
                      <a:cxn ang="0">
                        <a:pos x="40" y="11"/>
                      </a:cxn>
                      <a:cxn ang="0">
                        <a:pos x="36" y="18"/>
                      </a:cxn>
                      <a:cxn ang="0">
                        <a:pos x="29" y="22"/>
                      </a:cxn>
                      <a:cxn ang="0">
                        <a:pos x="22" y="26"/>
                      </a:cxn>
                      <a:cxn ang="0">
                        <a:pos x="15" y="29"/>
                      </a:cxn>
                      <a:cxn ang="0">
                        <a:pos x="7" y="33"/>
                      </a:cxn>
                      <a:cxn ang="0">
                        <a:pos x="0" y="36"/>
                      </a:cxn>
                      <a:cxn ang="0">
                        <a:pos x="4" y="36"/>
                      </a:cxn>
                      <a:cxn ang="0">
                        <a:pos x="4" y="44"/>
                      </a:cxn>
                    </a:cxnLst>
                    <a:rect l="0" t="0" r="r" b="b"/>
                    <a:pathLst>
                      <a:path w="54" h="44">
                        <a:moveTo>
                          <a:pt x="4" y="44"/>
                        </a:moveTo>
                        <a:lnTo>
                          <a:pt x="11" y="40"/>
                        </a:lnTo>
                        <a:lnTo>
                          <a:pt x="18" y="36"/>
                        </a:lnTo>
                        <a:lnTo>
                          <a:pt x="25" y="33"/>
                        </a:lnTo>
                        <a:lnTo>
                          <a:pt x="33" y="29"/>
                        </a:lnTo>
                        <a:lnTo>
                          <a:pt x="40" y="22"/>
                        </a:lnTo>
                        <a:lnTo>
                          <a:pt x="47" y="18"/>
                        </a:lnTo>
                        <a:lnTo>
                          <a:pt x="50" y="8"/>
                        </a:lnTo>
                        <a:lnTo>
                          <a:pt x="54" y="0"/>
                        </a:lnTo>
                        <a:lnTo>
                          <a:pt x="47" y="0"/>
                        </a:lnTo>
                        <a:lnTo>
                          <a:pt x="43" y="8"/>
                        </a:lnTo>
                        <a:lnTo>
                          <a:pt x="40" y="11"/>
                        </a:lnTo>
                        <a:lnTo>
                          <a:pt x="36" y="18"/>
                        </a:lnTo>
                        <a:lnTo>
                          <a:pt x="29" y="22"/>
                        </a:lnTo>
                        <a:lnTo>
                          <a:pt x="22" y="26"/>
                        </a:lnTo>
                        <a:lnTo>
                          <a:pt x="15" y="29"/>
                        </a:lnTo>
                        <a:lnTo>
                          <a:pt x="7" y="33"/>
                        </a:lnTo>
                        <a:lnTo>
                          <a:pt x="0" y="36"/>
                        </a:lnTo>
                        <a:lnTo>
                          <a:pt x="4" y="36"/>
                        </a:lnTo>
                        <a:lnTo>
                          <a:pt x="4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7" name="Freeform 206"/>
                  <p:cNvSpPr>
                    <a:spLocks/>
                  </p:cNvSpPr>
                  <p:nvPr/>
                </p:nvSpPr>
                <p:spPr bwMode="auto">
                  <a:xfrm>
                    <a:off x="3342" y="1147"/>
                    <a:ext cx="123" cy="39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8" y="10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6" y="21"/>
                      </a:cxn>
                      <a:cxn ang="0">
                        <a:pos x="44" y="25"/>
                      </a:cxn>
                      <a:cxn ang="0">
                        <a:pos x="51" y="28"/>
                      </a:cxn>
                      <a:cxn ang="0">
                        <a:pos x="58" y="32"/>
                      </a:cxn>
                      <a:cxn ang="0">
                        <a:pos x="65" y="32"/>
                      </a:cxn>
                      <a:cxn ang="0">
                        <a:pos x="72" y="36"/>
                      </a:cxn>
                      <a:cxn ang="0">
                        <a:pos x="80" y="36"/>
                      </a:cxn>
                      <a:cxn ang="0">
                        <a:pos x="90" y="39"/>
                      </a:cxn>
                      <a:cxn ang="0">
                        <a:pos x="105" y="39"/>
                      </a:cxn>
                      <a:cxn ang="0">
                        <a:pos x="116" y="36"/>
                      </a:cxn>
                      <a:cxn ang="0">
                        <a:pos x="123" y="36"/>
                      </a:cxn>
                      <a:cxn ang="0">
                        <a:pos x="123" y="28"/>
                      </a:cxn>
                      <a:cxn ang="0">
                        <a:pos x="112" y="32"/>
                      </a:cxn>
                      <a:cxn ang="0">
                        <a:pos x="83" y="32"/>
                      </a:cxn>
                      <a:cxn ang="0">
                        <a:pos x="76" y="28"/>
                      </a:cxn>
                      <a:cxn ang="0">
                        <a:pos x="69" y="28"/>
                      </a:cxn>
                      <a:cxn ang="0">
                        <a:pos x="62" y="25"/>
                      </a:cxn>
                      <a:cxn ang="0">
                        <a:pos x="54" y="21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3" y="14"/>
                      </a:cxn>
                      <a:cxn ang="0">
                        <a:pos x="26" y="10"/>
                      </a:cxn>
                      <a:cxn ang="0">
                        <a:pos x="18" y="7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4" y="3"/>
                      </a:cxn>
                      <a:cxn ang="0">
                        <a:pos x="0" y="7"/>
                      </a:cxn>
                      <a:cxn ang="0">
                        <a:pos x="0" y="1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123" h="39">
                        <a:moveTo>
                          <a:pt x="0" y="7"/>
                        </a:moveTo>
                        <a:lnTo>
                          <a:pt x="0" y="10"/>
                        </a:lnTo>
                        <a:lnTo>
                          <a:pt x="8" y="10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6" y="21"/>
                        </a:lnTo>
                        <a:lnTo>
                          <a:pt x="44" y="25"/>
                        </a:lnTo>
                        <a:lnTo>
                          <a:pt x="51" y="28"/>
                        </a:lnTo>
                        <a:lnTo>
                          <a:pt x="58" y="32"/>
                        </a:lnTo>
                        <a:lnTo>
                          <a:pt x="65" y="32"/>
                        </a:lnTo>
                        <a:lnTo>
                          <a:pt x="72" y="36"/>
                        </a:lnTo>
                        <a:lnTo>
                          <a:pt x="80" y="36"/>
                        </a:lnTo>
                        <a:lnTo>
                          <a:pt x="90" y="39"/>
                        </a:lnTo>
                        <a:lnTo>
                          <a:pt x="105" y="39"/>
                        </a:lnTo>
                        <a:lnTo>
                          <a:pt x="116" y="36"/>
                        </a:lnTo>
                        <a:lnTo>
                          <a:pt x="123" y="36"/>
                        </a:lnTo>
                        <a:lnTo>
                          <a:pt x="123" y="28"/>
                        </a:lnTo>
                        <a:lnTo>
                          <a:pt x="112" y="32"/>
                        </a:lnTo>
                        <a:lnTo>
                          <a:pt x="83" y="32"/>
                        </a:lnTo>
                        <a:lnTo>
                          <a:pt x="76" y="28"/>
                        </a:lnTo>
                        <a:lnTo>
                          <a:pt x="69" y="28"/>
                        </a:lnTo>
                        <a:lnTo>
                          <a:pt x="62" y="25"/>
                        </a:lnTo>
                        <a:lnTo>
                          <a:pt x="54" y="21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3" y="14"/>
                        </a:lnTo>
                        <a:lnTo>
                          <a:pt x="26" y="10"/>
                        </a:lnTo>
                        <a:lnTo>
                          <a:pt x="18" y="7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4" y="3"/>
                        </a:lnTo>
                        <a:lnTo>
                          <a:pt x="0" y="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8" name="Freeform 207"/>
                  <p:cNvSpPr>
                    <a:spLocks/>
                  </p:cNvSpPr>
                  <p:nvPr/>
                </p:nvSpPr>
                <p:spPr bwMode="auto">
                  <a:xfrm>
                    <a:off x="3278" y="1100"/>
                    <a:ext cx="68" cy="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7" y="14"/>
                      </a:cxn>
                      <a:cxn ang="0">
                        <a:pos x="28" y="36"/>
                      </a:cxn>
                      <a:cxn ang="0">
                        <a:pos x="39" y="39"/>
                      </a:cxn>
                      <a:cxn ang="0">
                        <a:pos x="46" y="43"/>
                      </a:cxn>
                      <a:cxn ang="0">
                        <a:pos x="54" y="47"/>
                      </a:cxn>
                      <a:cxn ang="0">
                        <a:pos x="64" y="54"/>
                      </a:cxn>
                      <a:cxn ang="0">
                        <a:pos x="68" y="50"/>
                      </a:cxn>
                      <a:cxn ang="0">
                        <a:pos x="61" y="43"/>
                      </a:cxn>
                      <a:cxn ang="0">
                        <a:pos x="50" y="36"/>
                      </a:cxn>
                      <a:cxn ang="0">
                        <a:pos x="43" y="32"/>
                      </a:cxn>
                      <a:cxn ang="0">
                        <a:pos x="32" y="29"/>
                      </a:cxn>
                      <a:cxn ang="0">
                        <a:pos x="25" y="21"/>
                      </a:cxn>
                      <a:cxn ang="0">
                        <a:pos x="18" y="18"/>
                      </a:cxn>
                      <a:cxn ang="0">
                        <a:pos x="10" y="11"/>
                      </a:cxn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8" h="54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7" y="14"/>
                        </a:lnTo>
                        <a:lnTo>
                          <a:pt x="28" y="36"/>
                        </a:lnTo>
                        <a:lnTo>
                          <a:pt x="39" y="39"/>
                        </a:lnTo>
                        <a:lnTo>
                          <a:pt x="46" y="43"/>
                        </a:lnTo>
                        <a:lnTo>
                          <a:pt x="54" y="47"/>
                        </a:lnTo>
                        <a:lnTo>
                          <a:pt x="64" y="54"/>
                        </a:lnTo>
                        <a:lnTo>
                          <a:pt x="68" y="50"/>
                        </a:lnTo>
                        <a:lnTo>
                          <a:pt x="61" y="43"/>
                        </a:lnTo>
                        <a:lnTo>
                          <a:pt x="50" y="36"/>
                        </a:lnTo>
                        <a:lnTo>
                          <a:pt x="43" y="32"/>
                        </a:lnTo>
                        <a:lnTo>
                          <a:pt x="32" y="29"/>
                        </a:lnTo>
                        <a:lnTo>
                          <a:pt x="25" y="21"/>
                        </a:lnTo>
                        <a:lnTo>
                          <a:pt x="18" y="18"/>
                        </a:lnTo>
                        <a:lnTo>
                          <a:pt x="10" y="11"/>
                        </a:lnTo>
                        <a:lnTo>
                          <a:pt x="7" y="3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19" name="Freeform 208"/>
                  <p:cNvSpPr>
                    <a:spLocks/>
                  </p:cNvSpPr>
                  <p:nvPr/>
                </p:nvSpPr>
                <p:spPr bwMode="auto">
                  <a:xfrm>
                    <a:off x="3278" y="1100"/>
                    <a:ext cx="32" cy="18"/>
                  </a:xfrm>
                  <a:custGeom>
                    <a:avLst/>
                    <a:gdLst/>
                    <a:ahLst/>
                    <a:cxnLst>
                      <a:cxn ang="0">
                        <a:pos x="32" y="11"/>
                      </a:cxn>
                      <a:cxn ang="0">
                        <a:pos x="32" y="7"/>
                      </a:cxn>
                      <a:cxn ang="0">
                        <a:pos x="28" y="7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7" y="7"/>
                      </a:cxn>
                      <a:cxn ang="0">
                        <a:pos x="10" y="3"/>
                      </a:cxn>
                      <a:cxn ang="0">
                        <a:pos x="14" y="7"/>
                      </a:cxn>
                      <a:cxn ang="0">
                        <a:pos x="18" y="7"/>
                      </a:cxn>
                      <a:cxn ang="0">
                        <a:pos x="25" y="14"/>
                      </a:cxn>
                      <a:cxn ang="0">
                        <a:pos x="28" y="14"/>
                      </a:cxn>
                      <a:cxn ang="0">
                        <a:pos x="32" y="18"/>
                      </a:cxn>
                      <a:cxn ang="0">
                        <a:pos x="32" y="11"/>
                      </a:cxn>
                    </a:cxnLst>
                    <a:rect l="0" t="0" r="r" b="b"/>
                    <a:pathLst>
                      <a:path w="32" h="18">
                        <a:moveTo>
                          <a:pt x="32" y="11"/>
                        </a:moveTo>
                        <a:lnTo>
                          <a:pt x="32" y="7"/>
                        </a:lnTo>
                        <a:lnTo>
                          <a:pt x="28" y="7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14" y="7"/>
                        </a:lnTo>
                        <a:lnTo>
                          <a:pt x="18" y="7"/>
                        </a:lnTo>
                        <a:lnTo>
                          <a:pt x="25" y="14"/>
                        </a:lnTo>
                        <a:lnTo>
                          <a:pt x="28" y="14"/>
                        </a:lnTo>
                        <a:lnTo>
                          <a:pt x="32" y="18"/>
                        </a:lnTo>
                        <a:lnTo>
                          <a:pt x="32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0" name="Freeform 209"/>
                  <p:cNvSpPr>
                    <a:spLocks/>
                  </p:cNvSpPr>
                  <p:nvPr/>
                </p:nvSpPr>
                <p:spPr bwMode="auto">
                  <a:xfrm>
                    <a:off x="3310" y="1111"/>
                    <a:ext cx="166" cy="57"/>
                  </a:xfrm>
                  <a:custGeom>
                    <a:avLst/>
                    <a:gdLst/>
                    <a:ahLst/>
                    <a:cxnLst>
                      <a:cxn ang="0">
                        <a:pos x="162" y="46"/>
                      </a:cxn>
                      <a:cxn ang="0">
                        <a:pos x="155" y="46"/>
                      </a:cxn>
                      <a:cxn ang="0">
                        <a:pos x="144" y="50"/>
                      </a:cxn>
                      <a:cxn ang="0">
                        <a:pos x="112" y="50"/>
                      </a:cxn>
                      <a:cxn ang="0">
                        <a:pos x="101" y="46"/>
                      </a:cxn>
                      <a:cxn ang="0">
                        <a:pos x="90" y="46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61" y="32"/>
                      </a:cxn>
                      <a:cxn ang="0">
                        <a:pos x="50" y="28"/>
                      </a:cxn>
                      <a:cxn ang="0">
                        <a:pos x="40" y="21"/>
                      </a:cxn>
                      <a:cxn ang="0">
                        <a:pos x="29" y="18"/>
                      </a:cxn>
                      <a:cxn ang="0">
                        <a:pos x="22" y="10"/>
                      </a:cxn>
                      <a:cxn ang="0">
                        <a:pos x="11" y="7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7" y="10"/>
                      </a:cxn>
                      <a:cxn ang="0">
                        <a:pos x="18" y="18"/>
                      </a:cxn>
                      <a:cxn ang="0">
                        <a:pos x="25" y="25"/>
                      </a:cxn>
                      <a:cxn ang="0">
                        <a:pos x="36" y="28"/>
                      </a:cxn>
                      <a:cxn ang="0">
                        <a:pos x="47" y="36"/>
                      </a:cxn>
                      <a:cxn ang="0">
                        <a:pos x="58" y="39"/>
                      </a:cxn>
                      <a:cxn ang="0">
                        <a:pos x="68" y="46"/>
                      </a:cxn>
                      <a:cxn ang="0">
                        <a:pos x="79" y="46"/>
                      </a:cxn>
                      <a:cxn ang="0">
                        <a:pos x="90" y="50"/>
                      </a:cxn>
                      <a:cxn ang="0">
                        <a:pos x="101" y="54"/>
                      </a:cxn>
                      <a:cxn ang="0">
                        <a:pos x="112" y="57"/>
                      </a:cxn>
                      <a:cxn ang="0">
                        <a:pos x="144" y="57"/>
                      </a:cxn>
                      <a:cxn ang="0">
                        <a:pos x="155" y="54"/>
                      </a:cxn>
                      <a:cxn ang="0">
                        <a:pos x="166" y="54"/>
                      </a:cxn>
                      <a:cxn ang="0">
                        <a:pos x="166" y="50"/>
                      </a:cxn>
                      <a:cxn ang="0">
                        <a:pos x="166" y="54"/>
                      </a:cxn>
                      <a:cxn ang="0">
                        <a:pos x="166" y="50"/>
                      </a:cxn>
                      <a:cxn ang="0">
                        <a:pos x="162" y="46"/>
                      </a:cxn>
                    </a:cxnLst>
                    <a:rect l="0" t="0" r="r" b="b"/>
                    <a:pathLst>
                      <a:path w="166" h="57">
                        <a:moveTo>
                          <a:pt x="162" y="46"/>
                        </a:moveTo>
                        <a:lnTo>
                          <a:pt x="155" y="46"/>
                        </a:lnTo>
                        <a:lnTo>
                          <a:pt x="144" y="50"/>
                        </a:lnTo>
                        <a:lnTo>
                          <a:pt x="112" y="50"/>
                        </a:lnTo>
                        <a:lnTo>
                          <a:pt x="101" y="46"/>
                        </a:lnTo>
                        <a:lnTo>
                          <a:pt x="90" y="46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61" y="32"/>
                        </a:lnTo>
                        <a:lnTo>
                          <a:pt x="50" y="28"/>
                        </a:lnTo>
                        <a:lnTo>
                          <a:pt x="40" y="21"/>
                        </a:lnTo>
                        <a:lnTo>
                          <a:pt x="29" y="18"/>
                        </a:lnTo>
                        <a:lnTo>
                          <a:pt x="22" y="10"/>
                        </a:lnTo>
                        <a:lnTo>
                          <a:pt x="11" y="7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7" y="10"/>
                        </a:lnTo>
                        <a:lnTo>
                          <a:pt x="18" y="18"/>
                        </a:lnTo>
                        <a:lnTo>
                          <a:pt x="25" y="25"/>
                        </a:lnTo>
                        <a:lnTo>
                          <a:pt x="36" y="28"/>
                        </a:lnTo>
                        <a:lnTo>
                          <a:pt x="47" y="36"/>
                        </a:lnTo>
                        <a:lnTo>
                          <a:pt x="58" y="39"/>
                        </a:lnTo>
                        <a:lnTo>
                          <a:pt x="68" y="46"/>
                        </a:lnTo>
                        <a:lnTo>
                          <a:pt x="79" y="46"/>
                        </a:lnTo>
                        <a:lnTo>
                          <a:pt x="90" y="50"/>
                        </a:lnTo>
                        <a:lnTo>
                          <a:pt x="101" y="54"/>
                        </a:lnTo>
                        <a:lnTo>
                          <a:pt x="112" y="57"/>
                        </a:lnTo>
                        <a:lnTo>
                          <a:pt x="144" y="57"/>
                        </a:lnTo>
                        <a:lnTo>
                          <a:pt x="155" y="54"/>
                        </a:lnTo>
                        <a:lnTo>
                          <a:pt x="166" y="54"/>
                        </a:lnTo>
                        <a:lnTo>
                          <a:pt x="166" y="50"/>
                        </a:lnTo>
                        <a:lnTo>
                          <a:pt x="166" y="54"/>
                        </a:lnTo>
                        <a:lnTo>
                          <a:pt x="166" y="50"/>
                        </a:lnTo>
                        <a:lnTo>
                          <a:pt x="162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1" name="Freeform 210"/>
                  <p:cNvSpPr>
                    <a:spLocks/>
                  </p:cNvSpPr>
                  <p:nvPr/>
                </p:nvSpPr>
                <p:spPr bwMode="auto">
                  <a:xfrm>
                    <a:off x="3472" y="1129"/>
                    <a:ext cx="25" cy="32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8" y="18"/>
                      </a:cxn>
                      <a:cxn ang="0">
                        <a:pos x="14" y="18"/>
                      </a:cxn>
                      <a:cxn ang="0">
                        <a:pos x="11" y="21"/>
                      </a:cxn>
                      <a:cxn ang="0">
                        <a:pos x="4" y="25"/>
                      </a:cxn>
                      <a:cxn ang="0">
                        <a:pos x="0" y="28"/>
                      </a:cxn>
                      <a:cxn ang="0">
                        <a:pos x="4" y="32"/>
                      </a:cxn>
                      <a:cxn ang="0">
                        <a:pos x="11" y="32"/>
                      </a:cxn>
                      <a:cxn ang="0">
                        <a:pos x="25" y="18"/>
                      </a:cxn>
                      <a:cxn ang="0">
                        <a:pos x="25" y="7"/>
                      </a:cxn>
                      <a:cxn ang="0">
                        <a:pos x="22" y="0"/>
                      </a:cxn>
                      <a:cxn ang="0">
                        <a:pos x="25" y="0"/>
                      </a:cxn>
                      <a:cxn ang="0">
                        <a:pos x="18" y="0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5" h="32">
                        <a:moveTo>
                          <a:pt x="18" y="0"/>
                        </a:moveTo>
                        <a:lnTo>
                          <a:pt x="18" y="18"/>
                        </a:lnTo>
                        <a:lnTo>
                          <a:pt x="14" y="18"/>
                        </a:lnTo>
                        <a:lnTo>
                          <a:pt x="11" y="21"/>
                        </a:lnTo>
                        <a:lnTo>
                          <a:pt x="4" y="25"/>
                        </a:lnTo>
                        <a:lnTo>
                          <a:pt x="0" y="28"/>
                        </a:lnTo>
                        <a:lnTo>
                          <a:pt x="4" y="32"/>
                        </a:lnTo>
                        <a:lnTo>
                          <a:pt x="11" y="32"/>
                        </a:lnTo>
                        <a:lnTo>
                          <a:pt x="25" y="18"/>
                        </a:lnTo>
                        <a:lnTo>
                          <a:pt x="25" y="7"/>
                        </a:lnTo>
                        <a:lnTo>
                          <a:pt x="22" y="0"/>
                        </a:lnTo>
                        <a:lnTo>
                          <a:pt x="25" y="0"/>
                        </a:lnTo>
                        <a:lnTo>
                          <a:pt x="18" y="0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2" name="Freeform 211"/>
                  <p:cNvSpPr>
                    <a:spLocks/>
                  </p:cNvSpPr>
                  <p:nvPr/>
                </p:nvSpPr>
                <p:spPr bwMode="auto">
                  <a:xfrm>
                    <a:off x="3447" y="1053"/>
                    <a:ext cx="50" cy="7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4" y="22"/>
                      </a:cxn>
                      <a:cxn ang="0">
                        <a:pos x="21" y="29"/>
                      </a:cxn>
                      <a:cxn ang="0">
                        <a:pos x="25" y="40"/>
                      </a:cxn>
                      <a:cxn ang="0">
                        <a:pos x="32" y="47"/>
                      </a:cxn>
                      <a:cxn ang="0">
                        <a:pos x="36" y="58"/>
                      </a:cxn>
                      <a:cxn ang="0">
                        <a:pos x="39" y="65"/>
                      </a:cxn>
                      <a:cxn ang="0">
                        <a:pos x="43" y="76"/>
                      </a:cxn>
                      <a:cxn ang="0">
                        <a:pos x="50" y="76"/>
                      </a:cxn>
                      <a:cxn ang="0">
                        <a:pos x="47" y="65"/>
                      </a:cxn>
                      <a:cxn ang="0">
                        <a:pos x="43" y="54"/>
                      </a:cxn>
                      <a:cxn ang="0">
                        <a:pos x="39" y="43"/>
                      </a:cxn>
                      <a:cxn ang="0">
                        <a:pos x="32" y="36"/>
                      </a:cxn>
                      <a:cxn ang="0">
                        <a:pos x="29" y="25"/>
                      </a:cxn>
                      <a:cxn ang="0">
                        <a:pos x="21" y="14"/>
                      </a:cxn>
                      <a:cxn ang="0">
                        <a:pos x="14" y="7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4" y="22"/>
                        </a:lnTo>
                        <a:lnTo>
                          <a:pt x="21" y="29"/>
                        </a:lnTo>
                        <a:lnTo>
                          <a:pt x="25" y="40"/>
                        </a:lnTo>
                        <a:lnTo>
                          <a:pt x="32" y="47"/>
                        </a:lnTo>
                        <a:lnTo>
                          <a:pt x="36" y="58"/>
                        </a:lnTo>
                        <a:lnTo>
                          <a:pt x="39" y="65"/>
                        </a:lnTo>
                        <a:lnTo>
                          <a:pt x="43" y="76"/>
                        </a:lnTo>
                        <a:lnTo>
                          <a:pt x="50" y="76"/>
                        </a:lnTo>
                        <a:lnTo>
                          <a:pt x="47" y="65"/>
                        </a:lnTo>
                        <a:lnTo>
                          <a:pt x="43" y="54"/>
                        </a:lnTo>
                        <a:lnTo>
                          <a:pt x="39" y="43"/>
                        </a:lnTo>
                        <a:lnTo>
                          <a:pt x="32" y="36"/>
                        </a:lnTo>
                        <a:lnTo>
                          <a:pt x="29" y="25"/>
                        </a:lnTo>
                        <a:lnTo>
                          <a:pt x="21" y="14"/>
                        </a:lnTo>
                        <a:lnTo>
                          <a:pt x="14" y="7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3" name="Freeform 212"/>
                  <p:cNvSpPr>
                    <a:spLocks/>
                  </p:cNvSpPr>
                  <p:nvPr/>
                </p:nvSpPr>
                <p:spPr bwMode="auto">
                  <a:xfrm>
                    <a:off x="3447" y="1039"/>
                    <a:ext cx="36" cy="18"/>
                  </a:xfrm>
                  <a:custGeom>
                    <a:avLst/>
                    <a:gdLst/>
                    <a:ahLst/>
                    <a:cxnLst>
                      <a:cxn ang="0">
                        <a:pos x="36" y="7"/>
                      </a:cxn>
                      <a:cxn ang="0">
                        <a:pos x="29" y="7"/>
                      </a:cxn>
                      <a:cxn ang="0">
                        <a:pos x="21" y="3"/>
                      </a:cxn>
                      <a:cxn ang="0">
                        <a:pos x="18" y="3"/>
                      </a:cxn>
                      <a:cxn ang="0">
                        <a:pos x="11" y="0"/>
                      </a:cxn>
                      <a:cxn ang="0">
                        <a:pos x="3" y="7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7" y="10"/>
                      </a:cxn>
                      <a:cxn ang="0">
                        <a:pos x="21" y="10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32" y="14"/>
                      </a:cxn>
                      <a:cxn ang="0">
                        <a:pos x="36" y="7"/>
                      </a:cxn>
                    </a:cxnLst>
                    <a:rect l="0" t="0" r="r" b="b"/>
                    <a:pathLst>
                      <a:path w="36" h="18">
                        <a:moveTo>
                          <a:pt x="36" y="7"/>
                        </a:moveTo>
                        <a:lnTo>
                          <a:pt x="29" y="7"/>
                        </a:lnTo>
                        <a:lnTo>
                          <a:pt x="21" y="3"/>
                        </a:lnTo>
                        <a:lnTo>
                          <a:pt x="18" y="3"/>
                        </a:lnTo>
                        <a:lnTo>
                          <a:pt x="11" y="0"/>
                        </a:lnTo>
                        <a:lnTo>
                          <a:pt x="3" y="7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7" y="10"/>
                        </a:lnTo>
                        <a:lnTo>
                          <a:pt x="21" y="10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32" y="14"/>
                        </a:lnTo>
                        <a:lnTo>
                          <a:pt x="3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4" name="Freeform 213"/>
                  <p:cNvSpPr>
                    <a:spLocks/>
                  </p:cNvSpPr>
                  <p:nvPr/>
                </p:nvSpPr>
                <p:spPr bwMode="auto">
                  <a:xfrm>
                    <a:off x="3479" y="1046"/>
                    <a:ext cx="173" cy="54"/>
                  </a:xfrm>
                  <a:custGeom>
                    <a:avLst/>
                    <a:gdLst/>
                    <a:ahLst/>
                    <a:cxnLst>
                      <a:cxn ang="0">
                        <a:pos x="169" y="47"/>
                      </a:cxn>
                      <a:cxn ang="0">
                        <a:pos x="162" y="47"/>
                      </a:cxn>
                      <a:cxn ang="0">
                        <a:pos x="151" y="43"/>
                      </a:cxn>
                      <a:cxn ang="0">
                        <a:pos x="140" y="43"/>
                      </a:cxn>
                      <a:cxn ang="0">
                        <a:pos x="130" y="39"/>
                      </a:cxn>
                      <a:cxn ang="0">
                        <a:pos x="119" y="39"/>
                      </a:cxn>
                      <a:cxn ang="0">
                        <a:pos x="108" y="36"/>
                      </a:cxn>
                      <a:cxn ang="0">
                        <a:pos x="97" y="32"/>
                      </a:cxn>
                      <a:cxn ang="0">
                        <a:pos x="86" y="32"/>
                      </a:cxn>
                      <a:cxn ang="0">
                        <a:pos x="76" y="29"/>
                      </a:cxn>
                      <a:cxn ang="0">
                        <a:pos x="65" y="25"/>
                      </a:cxn>
                      <a:cxn ang="0">
                        <a:pos x="54" y="21"/>
                      </a:cxn>
                      <a:cxn ang="0">
                        <a:pos x="43" y="18"/>
                      </a:cxn>
                      <a:cxn ang="0">
                        <a:pos x="32" y="14"/>
                      </a:cxn>
                      <a:cxn ang="0">
                        <a:pos x="25" y="11"/>
                      </a:cxn>
                      <a:cxn ang="0">
                        <a:pos x="15" y="7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2" y="18"/>
                      </a:cxn>
                      <a:cxn ang="0">
                        <a:pos x="32" y="21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5" y="32"/>
                      </a:cxn>
                      <a:cxn ang="0">
                        <a:pos x="76" y="32"/>
                      </a:cxn>
                      <a:cxn ang="0">
                        <a:pos x="86" y="36"/>
                      </a:cxn>
                      <a:cxn ang="0">
                        <a:pos x="97" y="39"/>
                      </a:cxn>
                      <a:cxn ang="0">
                        <a:pos x="108" y="43"/>
                      </a:cxn>
                      <a:cxn ang="0">
                        <a:pos x="119" y="47"/>
                      </a:cxn>
                      <a:cxn ang="0">
                        <a:pos x="130" y="47"/>
                      </a:cxn>
                      <a:cxn ang="0">
                        <a:pos x="140" y="50"/>
                      </a:cxn>
                      <a:cxn ang="0">
                        <a:pos x="151" y="50"/>
                      </a:cxn>
                      <a:cxn ang="0">
                        <a:pos x="162" y="54"/>
                      </a:cxn>
                      <a:cxn ang="0">
                        <a:pos x="173" y="54"/>
                      </a:cxn>
                      <a:cxn ang="0">
                        <a:pos x="169" y="54"/>
                      </a:cxn>
                      <a:cxn ang="0">
                        <a:pos x="173" y="54"/>
                      </a:cxn>
                      <a:cxn ang="0">
                        <a:pos x="169" y="47"/>
                      </a:cxn>
                    </a:cxnLst>
                    <a:rect l="0" t="0" r="r" b="b"/>
                    <a:pathLst>
                      <a:path w="173" h="54">
                        <a:moveTo>
                          <a:pt x="169" y="47"/>
                        </a:moveTo>
                        <a:lnTo>
                          <a:pt x="162" y="47"/>
                        </a:lnTo>
                        <a:lnTo>
                          <a:pt x="151" y="43"/>
                        </a:lnTo>
                        <a:lnTo>
                          <a:pt x="140" y="43"/>
                        </a:lnTo>
                        <a:lnTo>
                          <a:pt x="130" y="39"/>
                        </a:lnTo>
                        <a:lnTo>
                          <a:pt x="119" y="39"/>
                        </a:lnTo>
                        <a:lnTo>
                          <a:pt x="108" y="36"/>
                        </a:lnTo>
                        <a:lnTo>
                          <a:pt x="97" y="32"/>
                        </a:lnTo>
                        <a:lnTo>
                          <a:pt x="86" y="32"/>
                        </a:lnTo>
                        <a:lnTo>
                          <a:pt x="76" y="29"/>
                        </a:lnTo>
                        <a:lnTo>
                          <a:pt x="65" y="25"/>
                        </a:lnTo>
                        <a:lnTo>
                          <a:pt x="54" y="21"/>
                        </a:lnTo>
                        <a:lnTo>
                          <a:pt x="43" y="18"/>
                        </a:lnTo>
                        <a:lnTo>
                          <a:pt x="32" y="14"/>
                        </a:lnTo>
                        <a:lnTo>
                          <a:pt x="25" y="11"/>
                        </a:lnTo>
                        <a:lnTo>
                          <a:pt x="15" y="7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1"/>
                        </a:lnTo>
                        <a:lnTo>
                          <a:pt x="22" y="18"/>
                        </a:lnTo>
                        <a:lnTo>
                          <a:pt x="32" y="21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5" y="32"/>
                        </a:lnTo>
                        <a:lnTo>
                          <a:pt x="76" y="32"/>
                        </a:lnTo>
                        <a:lnTo>
                          <a:pt x="86" y="36"/>
                        </a:lnTo>
                        <a:lnTo>
                          <a:pt x="97" y="39"/>
                        </a:lnTo>
                        <a:lnTo>
                          <a:pt x="108" y="43"/>
                        </a:lnTo>
                        <a:lnTo>
                          <a:pt x="119" y="47"/>
                        </a:lnTo>
                        <a:lnTo>
                          <a:pt x="130" y="47"/>
                        </a:lnTo>
                        <a:lnTo>
                          <a:pt x="140" y="50"/>
                        </a:lnTo>
                        <a:lnTo>
                          <a:pt x="151" y="50"/>
                        </a:lnTo>
                        <a:lnTo>
                          <a:pt x="162" y="54"/>
                        </a:lnTo>
                        <a:lnTo>
                          <a:pt x="173" y="54"/>
                        </a:lnTo>
                        <a:lnTo>
                          <a:pt x="169" y="54"/>
                        </a:lnTo>
                        <a:lnTo>
                          <a:pt x="173" y="54"/>
                        </a:lnTo>
                        <a:lnTo>
                          <a:pt x="169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5" name="Freeform 214"/>
                  <p:cNvSpPr>
                    <a:spLocks/>
                  </p:cNvSpPr>
                  <p:nvPr/>
                </p:nvSpPr>
                <p:spPr bwMode="auto">
                  <a:xfrm>
                    <a:off x="3648" y="1078"/>
                    <a:ext cx="47" cy="22"/>
                  </a:xfrm>
                  <a:custGeom>
                    <a:avLst/>
                    <a:gdLst/>
                    <a:ahLst/>
                    <a:cxnLst>
                      <a:cxn ang="0">
                        <a:pos x="40" y="4"/>
                      </a:cxn>
                      <a:cxn ang="0">
                        <a:pos x="43" y="0"/>
                      </a:cxn>
                      <a:cxn ang="0">
                        <a:pos x="40" y="4"/>
                      </a:cxn>
                      <a:cxn ang="0">
                        <a:pos x="33" y="7"/>
                      </a:cxn>
                      <a:cxn ang="0">
                        <a:pos x="29" y="11"/>
                      </a:cxn>
                      <a:cxn ang="0">
                        <a:pos x="18" y="11"/>
                      </a:cxn>
                      <a:cxn ang="0">
                        <a:pos x="15" y="15"/>
                      </a:cxn>
                      <a:cxn ang="0">
                        <a:pos x="0" y="15"/>
                      </a:cxn>
                      <a:cxn ang="0">
                        <a:pos x="4" y="22"/>
                      </a:cxn>
                      <a:cxn ang="0">
                        <a:pos x="15" y="22"/>
                      </a:cxn>
                      <a:cxn ang="0">
                        <a:pos x="18" y="18"/>
                      </a:cxn>
                      <a:cxn ang="0">
                        <a:pos x="29" y="18"/>
                      </a:cxn>
                      <a:cxn ang="0">
                        <a:pos x="36" y="15"/>
                      </a:cxn>
                      <a:cxn ang="0">
                        <a:pos x="43" y="11"/>
                      </a:cxn>
                      <a:cxn ang="0">
                        <a:pos x="47" y="4"/>
                      </a:cxn>
                      <a:cxn ang="0">
                        <a:pos x="40" y="4"/>
                      </a:cxn>
                    </a:cxnLst>
                    <a:rect l="0" t="0" r="r" b="b"/>
                    <a:pathLst>
                      <a:path w="47" h="22">
                        <a:moveTo>
                          <a:pt x="40" y="4"/>
                        </a:moveTo>
                        <a:lnTo>
                          <a:pt x="43" y="0"/>
                        </a:lnTo>
                        <a:lnTo>
                          <a:pt x="40" y="4"/>
                        </a:lnTo>
                        <a:lnTo>
                          <a:pt x="33" y="7"/>
                        </a:lnTo>
                        <a:lnTo>
                          <a:pt x="29" y="11"/>
                        </a:lnTo>
                        <a:lnTo>
                          <a:pt x="18" y="11"/>
                        </a:lnTo>
                        <a:lnTo>
                          <a:pt x="15" y="15"/>
                        </a:lnTo>
                        <a:lnTo>
                          <a:pt x="0" y="15"/>
                        </a:lnTo>
                        <a:lnTo>
                          <a:pt x="4" y="22"/>
                        </a:lnTo>
                        <a:lnTo>
                          <a:pt x="15" y="22"/>
                        </a:lnTo>
                        <a:lnTo>
                          <a:pt x="18" y="18"/>
                        </a:lnTo>
                        <a:lnTo>
                          <a:pt x="29" y="18"/>
                        </a:lnTo>
                        <a:lnTo>
                          <a:pt x="36" y="15"/>
                        </a:lnTo>
                        <a:lnTo>
                          <a:pt x="43" y="11"/>
                        </a:lnTo>
                        <a:lnTo>
                          <a:pt x="47" y="4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6" name="Freeform 215"/>
                  <p:cNvSpPr>
                    <a:spLocks/>
                  </p:cNvSpPr>
                  <p:nvPr/>
                </p:nvSpPr>
                <p:spPr bwMode="auto">
                  <a:xfrm>
                    <a:off x="3630" y="974"/>
                    <a:ext cx="65" cy="10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18" y="25"/>
                      </a:cxn>
                      <a:cxn ang="0">
                        <a:pos x="29" y="39"/>
                      </a:cxn>
                      <a:cxn ang="0">
                        <a:pos x="40" y="50"/>
                      </a:cxn>
                      <a:cxn ang="0">
                        <a:pos x="47" y="65"/>
                      </a:cxn>
                      <a:cxn ang="0">
                        <a:pos x="54" y="75"/>
                      </a:cxn>
                      <a:cxn ang="0">
                        <a:pos x="58" y="90"/>
                      </a:cxn>
                      <a:cxn ang="0">
                        <a:pos x="58" y="108"/>
                      </a:cxn>
                      <a:cxn ang="0">
                        <a:pos x="65" y="108"/>
                      </a:cxn>
                      <a:cxn ang="0">
                        <a:pos x="65" y="90"/>
                      </a:cxn>
                      <a:cxn ang="0">
                        <a:pos x="61" y="75"/>
                      </a:cxn>
                      <a:cxn ang="0">
                        <a:pos x="54" y="61"/>
                      </a:cxn>
                      <a:cxn ang="0">
                        <a:pos x="47" y="47"/>
                      </a:cxn>
                      <a:cxn ang="0">
                        <a:pos x="36" y="32"/>
                      </a:cxn>
                      <a:cxn ang="0">
                        <a:pos x="15" y="11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65" h="10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18" y="25"/>
                        </a:lnTo>
                        <a:lnTo>
                          <a:pt x="29" y="39"/>
                        </a:lnTo>
                        <a:lnTo>
                          <a:pt x="40" y="50"/>
                        </a:lnTo>
                        <a:lnTo>
                          <a:pt x="47" y="65"/>
                        </a:lnTo>
                        <a:lnTo>
                          <a:pt x="54" y="75"/>
                        </a:lnTo>
                        <a:lnTo>
                          <a:pt x="58" y="90"/>
                        </a:lnTo>
                        <a:lnTo>
                          <a:pt x="58" y="108"/>
                        </a:lnTo>
                        <a:lnTo>
                          <a:pt x="65" y="108"/>
                        </a:lnTo>
                        <a:lnTo>
                          <a:pt x="65" y="90"/>
                        </a:lnTo>
                        <a:lnTo>
                          <a:pt x="61" y="75"/>
                        </a:lnTo>
                        <a:lnTo>
                          <a:pt x="54" y="61"/>
                        </a:lnTo>
                        <a:lnTo>
                          <a:pt x="47" y="47"/>
                        </a:lnTo>
                        <a:lnTo>
                          <a:pt x="36" y="32"/>
                        </a:lnTo>
                        <a:lnTo>
                          <a:pt x="15" y="11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7" name="Freeform 216"/>
                  <p:cNvSpPr>
                    <a:spLocks/>
                  </p:cNvSpPr>
                  <p:nvPr/>
                </p:nvSpPr>
                <p:spPr bwMode="auto">
                  <a:xfrm>
                    <a:off x="3630" y="956"/>
                    <a:ext cx="22" cy="21"/>
                  </a:xfrm>
                  <a:custGeom>
                    <a:avLst/>
                    <a:gdLst/>
                    <a:ahLst/>
                    <a:cxnLst>
                      <a:cxn ang="0">
                        <a:pos x="22" y="3"/>
                      </a:cxn>
                      <a:cxn ang="0">
                        <a:pos x="11" y="0"/>
                      </a:cxn>
                      <a:cxn ang="0">
                        <a:pos x="7" y="3"/>
                      </a:cxn>
                      <a:cxn ang="0">
                        <a:pos x="4" y="11"/>
                      </a:cxn>
                      <a:cxn ang="0">
                        <a:pos x="0" y="18"/>
                      </a:cxn>
                      <a:cxn ang="0">
                        <a:pos x="7" y="21"/>
                      </a:cxn>
                      <a:cxn ang="0">
                        <a:pos x="11" y="14"/>
                      </a:cxn>
                      <a:cxn ang="0">
                        <a:pos x="11" y="7"/>
                      </a:cxn>
                      <a:cxn ang="0">
                        <a:pos x="18" y="7"/>
                      </a:cxn>
                      <a:cxn ang="0">
                        <a:pos x="22" y="3"/>
                      </a:cxn>
                    </a:cxnLst>
                    <a:rect l="0" t="0" r="r" b="b"/>
                    <a:pathLst>
                      <a:path w="22" h="21">
                        <a:moveTo>
                          <a:pt x="22" y="3"/>
                        </a:moveTo>
                        <a:lnTo>
                          <a:pt x="11" y="0"/>
                        </a:lnTo>
                        <a:lnTo>
                          <a:pt x="7" y="3"/>
                        </a:lnTo>
                        <a:lnTo>
                          <a:pt x="4" y="11"/>
                        </a:lnTo>
                        <a:lnTo>
                          <a:pt x="0" y="18"/>
                        </a:lnTo>
                        <a:lnTo>
                          <a:pt x="7" y="21"/>
                        </a:lnTo>
                        <a:lnTo>
                          <a:pt x="11" y="14"/>
                        </a:lnTo>
                        <a:lnTo>
                          <a:pt x="11" y="7"/>
                        </a:lnTo>
                        <a:lnTo>
                          <a:pt x="18" y="7"/>
                        </a:lnTo>
                        <a:lnTo>
                          <a:pt x="2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8" name="Freeform 217"/>
                  <p:cNvSpPr>
                    <a:spLocks/>
                  </p:cNvSpPr>
                  <p:nvPr/>
                </p:nvSpPr>
                <p:spPr bwMode="auto">
                  <a:xfrm>
                    <a:off x="3648" y="959"/>
                    <a:ext cx="187" cy="65"/>
                  </a:xfrm>
                  <a:custGeom>
                    <a:avLst/>
                    <a:gdLst/>
                    <a:ahLst/>
                    <a:cxnLst>
                      <a:cxn ang="0">
                        <a:pos x="184" y="54"/>
                      </a:cxn>
                      <a:cxn ang="0">
                        <a:pos x="187" y="54"/>
                      </a:cxn>
                      <a:cxn ang="0">
                        <a:pos x="173" y="58"/>
                      </a:cxn>
                      <a:cxn ang="0">
                        <a:pos x="148" y="58"/>
                      </a:cxn>
                      <a:cxn ang="0">
                        <a:pos x="137" y="54"/>
                      </a:cxn>
                      <a:cxn ang="0">
                        <a:pos x="126" y="54"/>
                      </a:cxn>
                      <a:cxn ang="0">
                        <a:pos x="112" y="51"/>
                      </a:cxn>
                      <a:cxn ang="0">
                        <a:pos x="101" y="47"/>
                      </a:cxn>
                      <a:cxn ang="0">
                        <a:pos x="90" y="44"/>
                      </a:cxn>
                      <a:cxn ang="0">
                        <a:pos x="79" y="40"/>
                      </a:cxn>
                      <a:cxn ang="0">
                        <a:pos x="69" y="33"/>
                      </a:cxn>
                      <a:cxn ang="0">
                        <a:pos x="58" y="29"/>
                      </a:cxn>
                      <a:cxn ang="0">
                        <a:pos x="47" y="22"/>
                      </a:cxn>
                      <a:cxn ang="0">
                        <a:pos x="36" y="18"/>
                      </a:cxn>
                      <a:cxn ang="0">
                        <a:pos x="25" y="11"/>
                      </a:cxn>
                      <a:cxn ang="0">
                        <a:pos x="15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11" y="15"/>
                      </a:cxn>
                      <a:cxn ang="0">
                        <a:pos x="22" y="18"/>
                      </a:cxn>
                      <a:cxn ang="0">
                        <a:pos x="33" y="26"/>
                      </a:cxn>
                      <a:cxn ang="0">
                        <a:pos x="43" y="29"/>
                      </a:cxn>
                      <a:cxn ang="0">
                        <a:pos x="54" y="36"/>
                      </a:cxn>
                      <a:cxn ang="0">
                        <a:pos x="65" y="40"/>
                      </a:cxn>
                      <a:cxn ang="0">
                        <a:pos x="76" y="44"/>
                      </a:cxn>
                      <a:cxn ang="0">
                        <a:pos x="87" y="51"/>
                      </a:cxn>
                      <a:cxn ang="0">
                        <a:pos x="101" y="54"/>
                      </a:cxn>
                      <a:cxn ang="0">
                        <a:pos x="112" y="58"/>
                      </a:cxn>
                      <a:cxn ang="0">
                        <a:pos x="123" y="58"/>
                      </a:cxn>
                      <a:cxn ang="0">
                        <a:pos x="137" y="62"/>
                      </a:cxn>
                      <a:cxn ang="0">
                        <a:pos x="148" y="62"/>
                      </a:cxn>
                      <a:cxn ang="0">
                        <a:pos x="162" y="65"/>
                      </a:cxn>
                      <a:cxn ang="0">
                        <a:pos x="173" y="62"/>
                      </a:cxn>
                      <a:cxn ang="0">
                        <a:pos x="187" y="62"/>
                      </a:cxn>
                      <a:cxn ang="0">
                        <a:pos x="184" y="54"/>
                      </a:cxn>
                    </a:cxnLst>
                    <a:rect l="0" t="0" r="r" b="b"/>
                    <a:pathLst>
                      <a:path w="187" h="65">
                        <a:moveTo>
                          <a:pt x="184" y="54"/>
                        </a:moveTo>
                        <a:lnTo>
                          <a:pt x="187" y="54"/>
                        </a:lnTo>
                        <a:lnTo>
                          <a:pt x="173" y="58"/>
                        </a:lnTo>
                        <a:lnTo>
                          <a:pt x="148" y="58"/>
                        </a:lnTo>
                        <a:lnTo>
                          <a:pt x="137" y="54"/>
                        </a:lnTo>
                        <a:lnTo>
                          <a:pt x="126" y="54"/>
                        </a:lnTo>
                        <a:lnTo>
                          <a:pt x="112" y="51"/>
                        </a:lnTo>
                        <a:lnTo>
                          <a:pt x="101" y="47"/>
                        </a:lnTo>
                        <a:lnTo>
                          <a:pt x="90" y="44"/>
                        </a:lnTo>
                        <a:lnTo>
                          <a:pt x="79" y="40"/>
                        </a:lnTo>
                        <a:lnTo>
                          <a:pt x="69" y="33"/>
                        </a:lnTo>
                        <a:lnTo>
                          <a:pt x="58" y="29"/>
                        </a:lnTo>
                        <a:lnTo>
                          <a:pt x="47" y="22"/>
                        </a:lnTo>
                        <a:lnTo>
                          <a:pt x="36" y="18"/>
                        </a:lnTo>
                        <a:lnTo>
                          <a:pt x="25" y="11"/>
                        </a:lnTo>
                        <a:lnTo>
                          <a:pt x="15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1" y="15"/>
                        </a:lnTo>
                        <a:lnTo>
                          <a:pt x="22" y="18"/>
                        </a:lnTo>
                        <a:lnTo>
                          <a:pt x="33" y="26"/>
                        </a:lnTo>
                        <a:lnTo>
                          <a:pt x="43" y="29"/>
                        </a:lnTo>
                        <a:lnTo>
                          <a:pt x="54" y="36"/>
                        </a:lnTo>
                        <a:lnTo>
                          <a:pt x="65" y="40"/>
                        </a:lnTo>
                        <a:lnTo>
                          <a:pt x="76" y="44"/>
                        </a:lnTo>
                        <a:lnTo>
                          <a:pt x="87" y="51"/>
                        </a:lnTo>
                        <a:lnTo>
                          <a:pt x="101" y="54"/>
                        </a:lnTo>
                        <a:lnTo>
                          <a:pt x="112" y="58"/>
                        </a:lnTo>
                        <a:lnTo>
                          <a:pt x="123" y="58"/>
                        </a:lnTo>
                        <a:lnTo>
                          <a:pt x="137" y="62"/>
                        </a:lnTo>
                        <a:lnTo>
                          <a:pt x="148" y="62"/>
                        </a:lnTo>
                        <a:lnTo>
                          <a:pt x="162" y="65"/>
                        </a:lnTo>
                        <a:lnTo>
                          <a:pt x="173" y="62"/>
                        </a:lnTo>
                        <a:lnTo>
                          <a:pt x="187" y="62"/>
                        </a:lnTo>
                        <a:lnTo>
                          <a:pt x="184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9" name="Freeform 218"/>
                  <p:cNvSpPr>
                    <a:spLocks/>
                  </p:cNvSpPr>
                  <p:nvPr/>
                </p:nvSpPr>
                <p:spPr bwMode="auto">
                  <a:xfrm>
                    <a:off x="3832" y="1003"/>
                    <a:ext cx="18" cy="18"/>
                  </a:xfrm>
                  <a:custGeom>
                    <a:avLst/>
                    <a:gdLst/>
                    <a:ahLst/>
                    <a:cxnLst>
                      <a:cxn ang="0">
                        <a:pos x="14" y="3"/>
                      </a:cxn>
                      <a:cxn ang="0">
                        <a:pos x="14" y="0"/>
                      </a:cxn>
                      <a:cxn ang="0">
                        <a:pos x="3" y="10"/>
                      </a:cxn>
                      <a:cxn ang="0">
                        <a:pos x="0" y="10"/>
                      </a:cxn>
                      <a:cxn ang="0">
                        <a:pos x="3" y="18"/>
                      </a:cxn>
                      <a:cxn ang="0">
                        <a:pos x="11" y="14"/>
                      </a:cxn>
                      <a:cxn ang="0">
                        <a:pos x="14" y="14"/>
                      </a:cxn>
                      <a:cxn ang="0">
                        <a:pos x="14" y="10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4" y="3"/>
                      </a:cxn>
                    </a:cxnLst>
                    <a:rect l="0" t="0" r="r" b="b"/>
                    <a:pathLst>
                      <a:path w="18" h="18">
                        <a:moveTo>
                          <a:pt x="14" y="3"/>
                        </a:moveTo>
                        <a:lnTo>
                          <a:pt x="14" y="0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3" y="18"/>
                        </a:lnTo>
                        <a:lnTo>
                          <a:pt x="11" y="14"/>
                        </a:lnTo>
                        <a:lnTo>
                          <a:pt x="14" y="14"/>
                        </a:lnTo>
                        <a:lnTo>
                          <a:pt x="14" y="10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8" y="7"/>
                        </a:lnTo>
                        <a:lnTo>
                          <a:pt x="18" y="3"/>
                        </a:lnTo>
                        <a:lnTo>
                          <a:pt x="1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0" name="Freeform 219"/>
                  <p:cNvSpPr>
                    <a:spLocks/>
                  </p:cNvSpPr>
                  <p:nvPr/>
                </p:nvSpPr>
                <p:spPr bwMode="auto">
                  <a:xfrm>
                    <a:off x="3789" y="902"/>
                    <a:ext cx="61" cy="104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18" y="18"/>
                      </a:cxn>
                      <a:cxn ang="0">
                        <a:pos x="28" y="25"/>
                      </a:cxn>
                      <a:cxn ang="0">
                        <a:pos x="36" y="36"/>
                      </a:cxn>
                      <a:cxn ang="0">
                        <a:pos x="43" y="47"/>
                      </a:cxn>
                      <a:cxn ang="0">
                        <a:pos x="50" y="61"/>
                      </a:cxn>
                      <a:cxn ang="0">
                        <a:pos x="54" y="75"/>
                      </a:cxn>
                      <a:cxn ang="0">
                        <a:pos x="57" y="90"/>
                      </a:cxn>
                      <a:cxn ang="0">
                        <a:pos x="57" y="104"/>
                      </a:cxn>
                      <a:cxn ang="0">
                        <a:pos x="61" y="104"/>
                      </a:cxn>
                      <a:cxn ang="0">
                        <a:pos x="61" y="75"/>
                      </a:cxn>
                      <a:cxn ang="0">
                        <a:pos x="57" y="57"/>
                      </a:cxn>
                      <a:cxn ang="0">
                        <a:pos x="50" y="43"/>
                      </a:cxn>
                      <a:cxn ang="0">
                        <a:pos x="43" y="32"/>
                      </a:cxn>
                      <a:cxn ang="0">
                        <a:pos x="32" y="18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1" h="104">
                        <a:moveTo>
                          <a:pt x="0" y="7"/>
                        </a:moveTo>
                        <a:lnTo>
                          <a:pt x="3" y="7"/>
                        </a:lnTo>
                        <a:lnTo>
                          <a:pt x="18" y="18"/>
                        </a:lnTo>
                        <a:lnTo>
                          <a:pt x="28" y="25"/>
                        </a:lnTo>
                        <a:lnTo>
                          <a:pt x="36" y="36"/>
                        </a:lnTo>
                        <a:lnTo>
                          <a:pt x="43" y="47"/>
                        </a:lnTo>
                        <a:lnTo>
                          <a:pt x="50" y="61"/>
                        </a:lnTo>
                        <a:lnTo>
                          <a:pt x="54" y="75"/>
                        </a:lnTo>
                        <a:lnTo>
                          <a:pt x="57" y="90"/>
                        </a:lnTo>
                        <a:lnTo>
                          <a:pt x="57" y="104"/>
                        </a:lnTo>
                        <a:lnTo>
                          <a:pt x="61" y="104"/>
                        </a:lnTo>
                        <a:lnTo>
                          <a:pt x="61" y="75"/>
                        </a:lnTo>
                        <a:lnTo>
                          <a:pt x="57" y="57"/>
                        </a:lnTo>
                        <a:lnTo>
                          <a:pt x="50" y="43"/>
                        </a:lnTo>
                        <a:lnTo>
                          <a:pt x="43" y="32"/>
                        </a:lnTo>
                        <a:lnTo>
                          <a:pt x="32" y="18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1" name="Freeform 220"/>
                  <p:cNvSpPr>
                    <a:spLocks/>
                  </p:cNvSpPr>
                  <p:nvPr/>
                </p:nvSpPr>
                <p:spPr bwMode="auto">
                  <a:xfrm>
                    <a:off x="3785" y="888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"/>
                      </a:cxn>
                      <a:cxn ang="0">
                        <a:pos x="4" y="18"/>
                      </a:cxn>
                      <a:cxn ang="0">
                        <a:pos x="4" y="21"/>
                      </a:cxn>
                      <a:cxn ang="0">
                        <a:pos x="11" y="18"/>
                      </a:cxn>
                      <a:cxn ang="0">
                        <a:pos x="11" y="14"/>
                      </a:cxn>
                      <a:cxn ang="0">
                        <a:pos x="7" y="10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1" h="21">
                        <a:moveTo>
                          <a:pt x="0" y="0"/>
                        </a:moveTo>
                        <a:lnTo>
                          <a:pt x="0" y="10"/>
                        </a:lnTo>
                        <a:lnTo>
                          <a:pt x="4" y="18"/>
                        </a:lnTo>
                        <a:lnTo>
                          <a:pt x="4" y="21"/>
                        </a:lnTo>
                        <a:lnTo>
                          <a:pt x="11" y="18"/>
                        </a:lnTo>
                        <a:lnTo>
                          <a:pt x="11" y="14"/>
                        </a:lnTo>
                        <a:lnTo>
                          <a:pt x="7" y="10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2" name="Freeform 221"/>
                  <p:cNvSpPr>
                    <a:spLocks/>
                  </p:cNvSpPr>
                  <p:nvPr/>
                </p:nvSpPr>
                <p:spPr bwMode="auto">
                  <a:xfrm>
                    <a:off x="3785" y="880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8"/>
                      </a:cxn>
                      <a:cxn ang="0">
                        <a:pos x="14" y="8"/>
                      </a:cxn>
                      <a:cxn ang="0">
                        <a:pos x="11" y="8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18" h="11">
                        <a:moveTo>
                          <a:pt x="18" y="0"/>
                        </a:move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8"/>
                        </a:lnTo>
                        <a:lnTo>
                          <a:pt x="14" y="8"/>
                        </a:lnTo>
                        <a:lnTo>
                          <a:pt x="11" y="8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3" name="Freeform 222"/>
                  <p:cNvSpPr>
                    <a:spLocks/>
                  </p:cNvSpPr>
                  <p:nvPr/>
                </p:nvSpPr>
                <p:spPr bwMode="auto">
                  <a:xfrm>
                    <a:off x="3794" y="864"/>
                    <a:ext cx="39" cy="40"/>
                  </a:xfrm>
                  <a:custGeom>
                    <a:avLst/>
                    <a:gdLst/>
                    <a:ahLst/>
                    <a:cxnLst>
                      <a:cxn ang="0">
                        <a:pos x="39" y="33"/>
                      </a:cxn>
                      <a:cxn ang="0">
                        <a:pos x="32" y="29"/>
                      </a:cxn>
                      <a:cxn ang="0">
                        <a:pos x="32" y="26"/>
                      </a:cxn>
                      <a:cxn ang="0">
                        <a:pos x="25" y="22"/>
                      </a:cxn>
                      <a:cxn ang="0">
                        <a:pos x="18" y="15"/>
                      </a:cxn>
                      <a:cxn ang="0">
                        <a:pos x="14" y="8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7" y="11"/>
                      </a:cxn>
                      <a:cxn ang="0">
                        <a:pos x="11" y="15"/>
                      </a:cxn>
                      <a:cxn ang="0">
                        <a:pos x="11" y="18"/>
                      </a:cxn>
                      <a:cxn ang="0">
                        <a:pos x="18" y="22"/>
                      </a:cxn>
                      <a:cxn ang="0">
                        <a:pos x="21" y="26"/>
                      </a:cxn>
                      <a:cxn ang="0">
                        <a:pos x="25" y="33"/>
                      </a:cxn>
                      <a:cxn ang="0">
                        <a:pos x="32" y="40"/>
                      </a:cxn>
                      <a:cxn ang="0">
                        <a:pos x="39" y="33"/>
                      </a:cxn>
                    </a:cxnLst>
                    <a:rect l="0" t="0" r="r" b="b"/>
                    <a:pathLst>
                      <a:path w="39" h="40">
                        <a:moveTo>
                          <a:pt x="39" y="33"/>
                        </a:moveTo>
                        <a:lnTo>
                          <a:pt x="32" y="29"/>
                        </a:lnTo>
                        <a:lnTo>
                          <a:pt x="32" y="26"/>
                        </a:lnTo>
                        <a:lnTo>
                          <a:pt x="25" y="22"/>
                        </a:lnTo>
                        <a:lnTo>
                          <a:pt x="18" y="15"/>
                        </a:lnTo>
                        <a:lnTo>
                          <a:pt x="14" y="8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7" y="11"/>
                        </a:lnTo>
                        <a:lnTo>
                          <a:pt x="11" y="15"/>
                        </a:lnTo>
                        <a:lnTo>
                          <a:pt x="11" y="18"/>
                        </a:lnTo>
                        <a:lnTo>
                          <a:pt x="18" y="22"/>
                        </a:lnTo>
                        <a:lnTo>
                          <a:pt x="21" y="26"/>
                        </a:lnTo>
                        <a:lnTo>
                          <a:pt x="25" y="33"/>
                        </a:lnTo>
                        <a:lnTo>
                          <a:pt x="32" y="40"/>
                        </a:lnTo>
                        <a:lnTo>
                          <a:pt x="39" y="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4" name="Freeform 223"/>
                  <p:cNvSpPr>
                    <a:spLocks/>
                  </p:cNvSpPr>
                  <p:nvPr/>
                </p:nvSpPr>
                <p:spPr bwMode="auto">
                  <a:xfrm>
                    <a:off x="2451" y="897"/>
                    <a:ext cx="1717" cy="1453"/>
                  </a:xfrm>
                  <a:custGeom>
                    <a:avLst/>
                    <a:gdLst/>
                    <a:ahLst/>
                    <a:cxnLst>
                      <a:cxn ang="0">
                        <a:pos x="911" y="399"/>
                      </a:cxn>
                      <a:cxn ang="0">
                        <a:pos x="1012" y="500"/>
                      </a:cxn>
                      <a:cxn ang="0">
                        <a:pos x="1037" y="493"/>
                      </a:cxn>
                      <a:cxn ang="0">
                        <a:pos x="1055" y="489"/>
                      </a:cxn>
                      <a:cxn ang="0">
                        <a:pos x="1076" y="1072"/>
                      </a:cxn>
                      <a:cxn ang="0">
                        <a:pos x="1091" y="1407"/>
                      </a:cxn>
                      <a:cxn ang="0">
                        <a:pos x="1098" y="1140"/>
                      </a:cxn>
                      <a:cxn ang="0">
                        <a:pos x="1080" y="755"/>
                      </a:cxn>
                      <a:cxn ang="0">
                        <a:pos x="1076" y="482"/>
                      </a:cxn>
                      <a:cxn ang="0">
                        <a:pos x="1152" y="471"/>
                      </a:cxn>
                      <a:cxn ang="0">
                        <a:pos x="1274" y="457"/>
                      </a:cxn>
                      <a:cxn ang="0">
                        <a:pos x="1375" y="446"/>
                      </a:cxn>
                      <a:cxn ang="0">
                        <a:pos x="1537" y="432"/>
                      </a:cxn>
                      <a:cxn ang="0">
                        <a:pos x="1634" y="417"/>
                      </a:cxn>
                      <a:cxn ang="0">
                        <a:pos x="1699" y="403"/>
                      </a:cxn>
                      <a:cxn ang="0">
                        <a:pos x="1717" y="1284"/>
                      </a:cxn>
                      <a:cxn ang="0">
                        <a:pos x="1699" y="1338"/>
                      </a:cxn>
                      <a:cxn ang="0">
                        <a:pos x="1652" y="1360"/>
                      </a:cxn>
                      <a:cxn ang="0">
                        <a:pos x="1595" y="1371"/>
                      </a:cxn>
                      <a:cxn ang="0">
                        <a:pos x="1476" y="1382"/>
                      </a:cxn>
                      <a:cxn ang="0">
                        <a:pos x="1397" y="1396"/>
                      </a:cxn>
                      <a:cxn ang="0">
                        <a:pos x="1328" y="1410"/>
                      </a:cxn>
                      <a:cxn ang="0">
                        <a:pos x="1260" y="1425"/>
                      </a:cxn>
                      <a:cxn ang="0">
                        <a:pos x="1202" y="1435"/>
                      </a:cxn>
                      <a:cxn ang="0">
                        <a:pos x="1145" y="1446"/>
                      </a:cxn>
                      <a:cxn ang="0">
                        <a:pos x="1019" y="1450"/>
                      </a:cxn>
                      <a:cxn ang="0">
                        <a:pos x="958" y="1439"/>
                      </a:cxn>
                      <a:cxn ang="0">
                        <a:pos x="943" y="1360"/>
                      </a:cxn>
                      <a:cxn ang="0">
                        <a:pos x="936" y="1324"/>
                      </a:cxn>
                      <a:cxn ang="0">
                        <a:pos x="922" y="784"/>
                      </a:cxn>
                      <a:cxn ang="0">
                        <a:pos x="907" y="568"/>
                      </a:cxn>
                      <a:cxn ang="0">
                        <a:pos x="879" y="460"/>
                      </a:cxn>
                      <a:cxn ang="0">
                        <a:pos x="846" y="403"/>
                      </a:cxn>
                      <a:cxn ang="0">
                        <a:pos x="799" y="363"/>
                      </a:cxn>
                      <a:cxn ang="0">
                        <a:pos x="763" y="338"/>
                      </a:cxn>
                      <a:cxn ang="0">
                        <a:pos x="724" y="316"/>
                      </a:cxn>
                      <a:cxn ang="0">
                        <a:pos x="630" y="280"/>
                      </a:cxn>
                      <a:cxn ang="0">
                        <a:pos x="529" y="259"/>
                      </a:cxn>
                      <a:cxn ang="0">
                        <a:pos x="404" y="270"/>
                      </a:cxn>
                      <a:cxn ang="0">
                        <a:pos x="299" y="309"/>
                      </a:cxn>
                      <a:cxn ang="0">
                        <a:pos x="209" y="385"/>
                      </a:cxn>
                      <a:cxn ang="0">
                        <a:pos x="144" y="514"/>
                      </a:cxn>
                      <a:cxn ang="0">
                        <a:pos x="108" y="640"/>
                      </a:cxn>
                      <a:cxn ang="0">
                        <a:pos x="65" y="655"/>
                      </a:cxn>
                      <a:cxn ang="0">
                        <a:pos x="33" y="683"/>
                      </a:cxn>
                      <a:cxn ang="0">
                        <a:pos x="4" y="727"/>
                      </a:cxn>
                      <a:cxn ang="0">
                        <a:pos x="0" y="460"/>
                      </a:cxn>
                      <a:cxn ang="0">
                        <a:pos x="65" y="327"/>
                      </a:cxn>
                      <a:cxn ang="0">
                        <a:pos x="126" y="284"/>
                      </a:cxn>
                      <a:cxn ang="0">
                        <a:pos x="206" y="216"/>
                      </a:cxn>
                      <a:cxn ang="0">
                        <a:pos x="288" y="151"/>
                      </a:cxn>
                      <a:cxn ang="0">
                        <a:pos x="378" y="75"/>
                      </a:cxn>
                      <a:cxn ang="0">
                        <a:pos x="486" y="18"/>
                      </a:cxn>
                      <a:cxn ang="0">
                        <a:pos x="619" y="129"/>
                      </a:cxn>
                      <a:cxn ang="0">
                        <a:pos x="745" y="237"/>
                      </a:cxn>
                    </a:cxnLst>
                    <a:rect l="0" t="0" r="r" b="b"/>
                    <a:pathLst>
                      <a:path w="1717" h="1453">
                        <a:moveTo>
                          <a:pt x="810" y="295"/>
                        </a:moveTo>
                        <a:lnTo>
                          <a:pt x="821" y="309"/>
                        </a:lnTo>
                        <a:lnTo>
                          <a:pt x="835" y="324"/>
                        </a:lnTo>
                        <a:lnTo>
                          <a:pt x="846" y="338"/>
                        </a:lnTo>
                        <a:lnTo>
                          <a:pt x="897" y="388"/>
                        </a:lnTo>
                        <a:lnTo>
                          <a:pt x="911" y="399"/>
                        </a:lnTo>
                        <a:lnTo>
                          <a:pt x="922" y="414"/>
                        </a:lnTo>
                        <a:lnTo>
                          <a:pt x="936" y="424"/>
                        </a:lnTo>
                        <a:lnTo>
                          <a:pt x="961" y="450"/>
                        </a:lnTo>
                        <a:lnTo>
                          <a:pt x="976" y="460"/>
                        </a:lnTo>
                        <a:lnTo>
                          <a:pt x="987" y="475"/>
                        </a:lnTo>
                        <a:lnTo>
                          <a:pt x="1012" y="500"/>
                        </a:lnTo>
                        <a:lnTo>
                          <a:pt x="1015" y="500"/>
                        </a:lnTo>
                        <a:lnTo>
                          <a:pt x="1023" y="493"/>
                        </a:lnTo>
                        <a:lnTo>
                          <a:pt x="1026" y="493"/>
                        </a:lnTo>
                        <a:lnTo>
                          <a:pt x="1030" y="489"/>
                        </a:lnTo>
                        <a:lnTo>
                          <a:pt x="1033" y="493"/>
                        </a:lnTo>
                        <a:lnTo>
                          <a:pt x="1037" y="493"/>
                        </a:lnTo>
                        <a:lnTo>
                          <a:pt x="1041" y="489"/>
                        </a:lnTo>
                        <a:lnTo>
                          <a:pt x="1044" y="493"/>
                        </a:lnTo>
                        <a:lnTo>
                          <a:pt x="1044" y="489"/>
                        </a:lnTo>
                        <a:lnTo>
                          <a:pt x="1048" y="489"/>
                        </a:lnTo>
                        <a:lnTo>
                          <a:pt x="1051" y="485"/>
                        </a:lnTo>
                        <a:lnTo>
                          <a:pt x="1055" y="489"/>
                        </a:lnTo>
                        <a:lnTo>
                          <a:pt x="1055" y="583"/>
                        </a:lnTo>
                        <a:lnTo>
                          <a:pt x="1058" y="680"/>
                        </a:lnTo>
                        <a:lnTo>
                          <a:pt x="1062" y="777"/>
                        </a:lnTo>
                        <a:lnTo>
                          <a:pt x="1069" y="871"/>
                        </a:lnTo>
                        <a:lnTo>
                          <a:pt x="1073" y="975"/>
                        </a:lnTo>
                        <a:lnTo>
                          <a:pt x="1076" y="1072"/>
                        </a:lnTo>
                        <a:lnTo>
                          <a:pt x="1080" y="1173"/>
                        </a:lnTo>
                        <a:lnTo>
                          <a:pt x="1084" y="1277"/>
                        </a:lnTo>
                        <a:lnTo>
                          <a:pt x="1080" y="1306"/>
                        </a:lnTo>
                        <a:lnTo>
                          <a:pt x="1080" y="1400"/>
                        </a:lnTo>
                        <a:lnTo>
                          <a:pt x="1087" y="1407"/>
                        </a:lnTo>
                        <a:lnTo>
                          <a:pt x="1091" y="1407"/>
                        </a:lnTo>
                        <a:lnTo>
                          <a:pt x="1098" y="1410"/>
                        </a:lnTo>
                        <a:lnTo>
                          <a:pt x="1105" y="1403"/>
                        </a:lnTo>
                        <a:lnTo>
                          <a:pt x="1105" y="1400"/>
                        </a:lnTo>
                        <a:lnTo>
                          <a:pt x="1102" y="1335"/>
                        </a:lnTo>
                        <a:lnTo>
                          <a:pt x="1102" y="1205"/>
                        </a:lnTo>
                        <a:lnTo>
                          <a:pt x="1098" y="1140"/>
                        </a:lnTo>
                        <a:lnTo>
                          <a:pt x="1098" y="1076"/>
                        </a:lnTo>
                        <a:lnTo>
                          <a:pt x="1094" y="1011"/>
                        </a:lnTo>
                        <a:lnTo>
                          <a:pt x="1091" y="946"/>
                        </a:lnTo>
                        <a:lnTo>
                          <a:pt x="1087" y="881"/>
                        </a:lnTo>
                        <a:lnTo>
                          <a:pt x="1084" y="820"/>
                        </a:lnTo>
                        <a:lnTo>
                          <a:pt x="1080" y="755"/>
                        </a:lnTo>
                        <a:lnTo>
                          <a:pt x="1076" y="694"/>
                        </a:lnTo>
                        <a:lnTo>
                          <a:pt x="1076" y="626"/>
                        </a:lnTo>
                        <a:lnTo>
                          <a:pt x="1073" y="593"/>
                        </a:lnTo>
                        <a:lnTo>
                          <a:pt x="1069" y="561"/>
                        </a:lnTo>
                        <a:lnTo>
                          <a:pt x="1069" y="489"/>
                        </a:lnTo>
                        <a:lnTo>
                          <a:pt x="1076" y="482"/>
                        </a:lnTo>
                        <a:lnTo>
                          <a:pt x="1084" y="482"/>
                        </a:lnTo>
                        <a:lnTo>
                          <a:pt x="1091" y="478"/>
                        </a:lnTo>
                        <a:lnTo>
                          <a:pt x="1116" y="478"/>
                        </a:lnTo>
                        <a:lnTo>
                          <a:pt x="1127" y="475"/>
                        </a:lnTo>
                        <a:lnTo>
                          <a:pt x="1134" y="471"/>
                        </a:lnTo>
                        <a:lnTo>
                          <a:pt x="1152" y="471"/>
                        </a:lnTo>
                        <a:lnTo>
                          <a:pt x="1170" y="468"/>
                        </a:lnTo>
                        <a:lnTo>
                          <a:pt x="1184" y="464"/>
                        </a:lnTo>
                        <a:lnTo>
                          <a:pt x="1220" y="464"/>
                        </a:lnTo>
                        <a:lnTo>
                          <a:pt x="1238" y="460"/>
                        </a:lnTo>
                        <a:lnTo>
                          <a:pt x="1256" y="460"/>
                        </a:lnTo>
                        <a:lnTo>
                          <a:pt x="1274" y="457"/>
                        </a:lnTo>
                        <a:lnTo>
                          <a:pt x="1289" y="457"/>
                        </a:lnTo>
                        <a:lnTo>
                          <a:pt x="1307" y="453"/>
                        </a:lnTo>
                        <a:lnTo>
                          <a:pt x="1325" y="453"/>
                        </a:lnTo>
                        <a:lnTo>
                          <a:pt x="1343" y="450"/>
                        </a:lnTo>
                        <a:lnTo>
                          <a:pt x="1361" y="450"/>
                        </a:lnTo>
                        <a:lnTo>
                          <a:pt x="1375" y="446"/>
                        </a:lnTo>
                        <a:lnTo>
                          <a:pt x="1393" y="442"/>
                        </a:lnTo>
                        <a:lnTo>
                          <a:pt x="1411" y="439"/>
                        </a:lnTo>
                        <a:lnTo>
                          <a:pt x="1487" y="439"/>
                        </a:lnTo>
                        <a:lnTo>
                          <a:pt x="1501" y="435"/>
                        </a:lnTo>
                        <a:lnTo>
                          <a:pt x="1519" y="435"/>
                        </a:lnTo>
                        <a:lnTo>
                          <a:pt x="1537" y="432"/>
                        </a:lnTo>
                        <a:lnTo>
                          <a:pt x="1552" y="432"/>
                        </a:lnTo>
                        <a:lnTo>
                          <a:pt x="1573" y="428"/>
                        </a:lnTo>
                        <a:lnTo>
                          <a:pt x="1588" y="424"/>
                        </a:lnTo>
                        <a:lnTo>
                          <a:pt x="1602" y="424"/>
                        </a:lnTo>
                        <a:lnTo>
                          <a:pt x="1620" y="421"/>
                        </a:lnTo>
                        <a:lnTo>
                          <a:pt x="1634" y="417"/>
                        </a:lnTo>
                        <a:lnTo>
                          <a:pt x="1652" y="414"/>
                        </a:lnTo>
                        <a:lnTo>
                          <a:pt x="1670" y="406"/>
                        </a:lnTo>
                        <a:lnTo>
                          <a:pt x="1685" y="403"/>
                        </a:lnTo>
                        <a:lnTo>
                          <a:pt x="1688" y="406"/>
                        </a:lnTo>
                        <a:lnTo>
                          <a:pt x="1695" y="406"/>
                        </a:lnTo>
                        <a:lnTo>
                          <a:pt x="1699" y="403"/>
                        </a:lnTo>
                        <a:lnTo>
                          <a:pt x="1706" y="403"/>
                        </a:lnTo>
                        <a:lnTo>
                          <a:pt x="1710" y="399"/>
                        </a:lnTo>
                        <a:lnTo>
                          <a:pt x="1713" y="399"/>
                        </a:lnTo>
                        <a:lnTo>
                          <a:pt x="1713" y="489"/>
                        </a:lnTo>
                        <a:lnTo>
                          <a:pt x="1717" y="583"/>
                        </a:lnTo>
                        <a:lnTo>
                          <a:pt x="1717" y="1284"/>
                        </a:lnTo>
                        <a:lnTo>
                          <a:pt x="1713" y="1292"/>
                        </a:lnTo>
                        <a:lnTo>
                          <a:pt x="1713" y="1310"/>
                        </a:lnTo>
                        <a:lnTo>
                          <a:pt x="1710" y="1317"/>
                        </a:lnTo>
                        <a:lnTo>
                          <a:pt x="1710" y="1328"/>
                        </a:lnTo>
                        <a:lnTo>
                          <a:pt x="1706" y="1335"/>
                        </a:lnTo>
                        <a:lnTo>
                          <a:pt x="1699" y="1338"/>
                        </a:lnTo>
                        <a:lnTo>
                          <a:pt x="1688" y="1342"/>
                        </a:lnTo>
                        <a:lnTo>
                          <a:pt x="1677" y="1353"/>
                        </a:lnTo>
                        <a:lnTo>
                          <a:pt x="1670" y="1356"/>
                        </a:lnTo>
                        <a:lnTo>
                          <a:pt x="1663" y="1356"/>
                        </a:lnTo>
                        <a:lnTo>
                          <a:pt x="1659" y="1360"/>
                        </a:lnTo>
                        <a:lnTo>
                          <a:pt x="1652" y="1360"/>
                        </a:lnTo>
                        <a:lnTo>
                          <a:pt x="1649" y="1356"/>
                        </a:lnTo>
                        <a:lnTo>
                          <a:pt x="1634" y="1356"/>
                        </a:lnTo>
                        <a:lnTo>
                          <a:pt x="1627" y="1360"/>
                        </a:lnTo>
                        <a:lnTo>
                          <a:pt x="1616" y="1364"/>
                        </a:lnTo>
                        <a:lnTo>
                          <a:pt x="1605" y="1367"/>
                        </a:lnTo>
                        <a:lnTo>
                          <a:pt x="1595" y="1371"/>
                        </a:lnTo>
                        <a:lnTo>
                          <a:pt x="1584" y="1371"/>
                        </a:lnTo>
                        <a:lnTo>
                          <a:pt x="1573" y="1374"/>
                        </a:lnTo>
                        <a:lnTo>
                          <a:pt x="1541" y="1374"/>
                        </a:lnTo>
                        <a:lnTo>
                          <a:pt x="1530" y="1378"/>
                        </a:lnTo>
                        <a:lnTo>
                          <a:pt x="1487" y="1378"/>
                        </a:lnTo>
                        <a:lnTo>
                          <a:pt x="1476" y="1382"/>
                        </a:lnTo>
                        <a:lnTo>
                          <a:pt x="1465" y="1382"/>
                        </a:lnTo>
                        <a:lnTo>
                          <a:pt x="1451" y="1385"/>
                        </a:lnTo>
                        <a:lnTo>
                          <a:pt x="1440" y="1389"/>
                        </a:lnTo>
                        <a:lnTo>
                          <a:pt x="1429" y="1392"/>
                        </a:lnTo>
                        <a:lnTo>
                          <a:pt x="1418" y="1396"/>
                        </a:lnTo>
                        <a:lnTo>
                          <a:pt x="1397" y="1396"/>
                        </a:lnTo>
                        <a:lnTo>
                          <a:pt x="1386" y="1400"/>
                        </a:lnTo>
                        <a:lnTo>
                          <a:pt x="1375" y="1403"/>
                        </a:lnTo>
                        <a:lnTo>
                          <a:pt x="1361" y="1403"/>
                        </a:lnTo>
                        <a:lnTo>
                          <a:pt x="1354" y="1407"/>
                        </a:lnTo>
                        <a:lnTo>
                          <a:pt x="1339" y="1410"/>
                        </a:lnTo>
                        <a:lnTo>
                          <a:pt x="1328" y="1410"/>
                        </a:lnTo>
                        <a:lnTo>
                          <a:pt x="1318" y="1414"/>
                        </a:lnTo>
                        <a:lnTo>
                          <a:pt x="1307" y="1414"/>
                        </a:lnTo>
                        <a:lnTo>
                          <a:pt x="1296" y="1418"/>
                        </a:lnTo>
                        <a:lnTo>
                          <a:pt x="1282" y="1418"/>
                        </a:lnTo>
                        <a:lnTo>
                          <a:pt x="1274" y="1421"/>
                        </a:lnTo>
                        <a:lnTo>
                          <a:pt x="1260" y="1425"/>
                        </a:lnTo>
                        <a:lnTo>
                          <a:pt x="1253" y="1425"/>
                        </a:lnTo>
                        <a:lnTo>
                          <a:pt x="1242" y="1428"/>
                        </a:lnTo>
                        <a:lnTo>
                          <a:pt x="1231" y="1428"/>
                        </a:lnTo>
                        <a:lnTo>
                          <a:pt x="1220" y="1432"/>
                        </a:lnTo>
                        <a:lnTo>
                          <a:pt x="1213" y="1432"/>
                        </a:lnTo>
                        <a:lnTo>
                          <a:pt x="1202" y="1435"/>
                        </a:lnTo>
                        <a:lnTo>
                          <a:pt x="1192" y="1435"/>
                        </a:lnTo>
                        <a:lnTo>
                          <a:pt x="1184" y="1439"/>
                        </a:lnTo>
                        <a:lnTo>
                          <a:pt x="1174" y="1439"/>
                        </a:lnTo>
                        <a:lnTo>
                          <a:pt x="1163" y="1443"/>
                        </a:lnTo>
                        <a:lnTo>
                          <a:pt x="1156" y="1443"/>
                        </a:lnTo>
                        <a:lnTo>
                          <a:pt x="1145" y="1446"/>
                        </a:lnTo>
                        <a:lnTo>
                          <a:pt x="1134" y="1446"/>
                        </a:lnTo>
                        <a:lnTo>
                          <a:pt x="1123" y="1450"/>
                        </a:lnTo>
                        <a:lnTo>
                          <a:pt x="1116" y="1453"/>
                        </a:lnTo>
                        <a:lnTo>
                          <a:pt x="1087" y="1453"/>
                        </a:lnTo>
                        <a:lnTo>
                          <a:pt x="1080" y="1450"/>
                        </a:lnTo>
                        <a:lnTo>
                          <a:pt x="1019" y="1450"/>
                        </a:lnTo>
                        <a:lnTo>
                          <a:pt x="1012" y="1446"/>
                        </a:lnTo>
                        <a:lnTo>
                          <a:pt x="990" y="1446"/>
                        </a:lnTo>
                        <a:lnTo>
                          <a:pt x="983" y="1443"/>
                        </a:lnTo>
                        <a:lnTo>
                          <a:pt x="972" y="1443"/>
                        </a:lnTo>
                        <a:lnTo>
                          <a:pt x="965" y="1439"/>
                        </a:lnTo>
                        <a:lnTo>
                          <a:pt x="958" y="1439"/>
                        </a:lnTo>
                        <a:lnTo>
                          <a:pt x="958" y="1428"/>
                        </a:lnTo>
                        <a:lnTo>
                          <a:pt x="954" y="1414"/>
                        </a:lnTo>
                        <a:lnTo>
                          <a:pt x="954" y="1400"/>
                        </a:lnTo>
                        <a:lnTo>
                          <a:pt x="951" y="1385"/>
                        </a:lnTo>
                        <a:lnTo>
                          <a:pt x="947" y="1374"/>
                        </a:lnTo>
                        <a:lnTo>
                          <a:pt x="943" y="1360"/>
                        </a:lnTo>
                        <a:lnTo>
                          <a:pt x="936" y="1349"/>
                        </a:lnTo>
                        <a:lnTo>
                          <a:pt x="929" y="1338"/>
                        </a:lnTo>
                        <a:lnTo>
                          <a:pt x="929" y="1335"/>
                        </a:lnTo>
                        <a:lnTo>
                          <a:pt x="933" y="1331"/>
                        </a:lnTo>
                        <a:lnTo>
                          <a:pt x="933" y="1328"/>
                        </a:lnTo>
                        <a:lnTo>
                          <a:pt x="936" y="1324"/>
                        </a:lnTo>
                        <a:lnTo>
                          <a:pt x="933" y="1220"/>
                        </a:lnTo>
                        <a:lnTo>
                          <a:pt x="936" y="1108"/>
                        </a:lnTo>
                        <a:lnTo>
                          <a:pt x="933" y="1000"/>
                        </a:lnTo>
                        <a:lnTo>
                          <a:pt x="925" y="899"/>
                        </a:lnTo>
                        <a:lnTo>
                          <a:pt x="925" y="820"/>
                        </a:lnTo>
                        <a:lnTo>
                          <a:pt x="922" y="784"/>
                        </a:lnTo>
                        <a:lnTo>
                          <a:pt x="918" y="745"/>
                        </a:lnTo>
                        <a:lnTo>
                          <a:pt x="915" y="709"/>
                        </a:lnTo>
                        <a:lnTo>
                          <a:pt x="911" y="669"/>
                        </a:lnTo>
                        <a:lnTo>
                          <a:pt x="911" y="629"/>
                        </a:lnTo>
                        <a:lnTo>
                          <a:pt x="915" y="586"/>
                        </a:lnTo>
                        <a:lnTo>
                          <a:pt x="907" y="568"/>
                        </a:lnTo>
                        <a:lnTo>
                          <a:pt x="900" y="550"/>
                        </a:lnTo>
                        <a:lnTo>
                          <a:pt x="897" y="532"/>
                        </a:lnTo>
                        <a:lnTo>
                          <a:pt x="893" y="514"/>
                        </a:lnTo>
                        <a:lnTo>
                          <a:pt x="886" y="496"/>
                        </a:lnTo>
                        <a:lnTo>
                          <a:pt x="882" y="478"/>
                        </a:lnTo>
                        <a:lnTo>
                          <a:pt x="879" y="460"/>
                        </a:lnTo>
                        <a:lnTo>
                          <a:pt x="871" y="439"/>
                        </a:lnTo>
                        <a:lnTo>
                          <a:pt x="868" y="432"/>
                        </a:lnTo>
                        <a:lnTo>
                          <a:pt x="861" y="424"/>
                        </a:lnTo>
                        <a:lnTo>
                          <a:pt x="857" y="417"/>
                        </a:lnTo>
                        <a:lnTo>
                          <a:pt x="850" y="410"/>
                        </a:lnTo>
                        <a:lnTo>
                          <a:pt x="846" y="403"/>
                        </a:lnTo>
                        <a:lnTo>
                          <a:pt x="832" y="388"/>
                        </a:lnTo>
                        <a:lnTo>
                          <a:pt x="825" y="385"/>
                        </a:lnTo>
                        <a:lnTo>
                          <a:pt x="817" y="378"/>
                        </a:lnTo>
                        <a:lnTo>
                          <a:pt x="814" y="370"/>
                        </a:lnTo>
                        <a:lnTo>
                          <a:pt x="803" y="367"/>
                        </a:lnTo>
                        <a:lnTo>
                          <a:pt x="799" y="363"/>
                        </a:lnTo>
                        <a:lnTo>
                          <a:pt x="789" y="356"/>
                        </a:lnTo>
                        <a:lnTo>
                          <a:pt x="781" y="352"/>
                        </a:lnTo>
                        <a:lnTo>
                          <a:pt x="774" y="349"/>
                        </a:lnTo>
                        <a:lnTo>
                          <a:pt x="767" y="345"/>
                        </a:lnTo>
                        <a:lnTo>
                          <a:pt x="763" y="342"/>
                        </a:lnTo>
                        <a:lnTo>
                          <a:pt x="763" y="338"/>
                        </a:lnTo>
                        <a:lnTo>
                          <a:pt x="760" y="334"/>
                        </a:lnTo>
                        <a:lnTo>
                          <a:pt x="753" y="334"/>
                        </a:lnTo>
                        <a:lnTo>
                          <a:pt x="749" y="331"/>
                        </a:lnTo>
                        <a:lnTo>
                          <a:pt x="745" y="331"/>
                        </a:lnTo>
                        <a:lnTo>
                          <a:pt x="738" y="324"/>
                        </a:lnTo>
                        <a:lnTo>
                          <a:pt x="724" y="316"/>
                        </a:lnTo>
                        <a:lnTo>
                          <a:pt x="709" y="309"/>
                        </a:lnTo>
                        <a:lnTo>
                          <a:pt x="695" y="306"/>
                        </a:lnTo>
                        <a:lnTo>
                          <a:pt x="677" y="298"/>
                        </a:lnTo>
                        <a:lnTo>
                          <a:pt x="663" y="291"/>
                        </a:lnTo>
                        <a:lnTo>
                          <a:pt x="645" y="284"/>
                        </a:lnTo>
                        <a:lnTo>
                          <a:pt x="630" y="280"/>
                        </a:lnTo>
                        <a:lnTo>
                          <a:pt x="616" y="273"/>
                        </a:lnTo>
                        <a:lnTo>
                          <a:pt x="598" y="270"/>
                        </a:lnTo>
                        <a:lnTo>
                          <a:pt x="580" y="266"/>
                        </a:lnTo>
                        <a:lnTo>
                          <a:pt x="565" y="262"/>
                        </a:lnTo>
                        <a:lnTo>
                          <a:pt x="547" y="262"/>
                        </a:lnTo>
                        <a:lnTo>
                          <a:pt x="529" y="259"/>
                        </a:lnTo>
                        <a:lnTo>
                          <a:pt x="497" y="259"/>
                        </a:lnTo>
                        <a:lnTo>
                          <a:pt x="479" y="262"/>
                        </a:lnTo>
                        <a:lnTo>
                          <a:pt x="461" y="262"/>
                        </a:lnTo>
                        <a:lnTo>
                          <a:pt x="443" y="266"/>
                        </a:lnTo>
                        <a:lnTo>
                          <a:pt x="425" y="266"/>
                        </a:lnTo>
                        <a:lnTo>
                          <a:pt x="404" y="270"/>
                        </a:lnTo>
                        <a:lnTo>
                          <a:pt x="386" y="277"/>
                        </a:lnTo>
                        <a:lnTo>
                          <a:pt x="368" y="280"/>
                        </a:lnTo>
                        <a:lnTo>
                          <a:pt x="350" y="288"/>
                        </a:lnTo>
                        <a:lnTo>
                          <a:pt x="332" y="295"/>
                        </a:lnTo>
                        <a:lnTo>
                          <a:pt x="317" y="302"/>
                        </a:lnTo>
                        <a:lnTo>
                          <a:pt x="299" y="309"/>
                        </a:lnTo>
                        <a:lnTo>
                          <a:pt x="285" y="320"/>
                        </a:lnTo>
                        <a:lnTo>
                          <a:pt x="267" y="331"/>
                        </a:lnTo>
                        <a:lnTo>
                          <a:pt x="252" y="342"/>
                        </a:lnTo>
                        <a:lnTo>
                          <a:pt x="234" y="356"/>
                        </a:lnTo>
                        <a:lnTo>
                          <a:pt x="224" y="370"/>
                        </a:lnTo>
                        <a:lnTo>
                          <a:pt x="209" y="385"/>
                        </a:lnTo>
                        <a:lnTo>
                          <a:pt x="195" y="403"/>
                        </a:lnTo>
                        <a:lnTo>
                          <a:pt x="180" y="424"/>
                        </a:lnTo>
                        <a:lnTo>
                          <a:pt x="170" y="446"/>
                        </a:lnTo>
                        <a:lnTo>
                          <a:pt x="162" y="471"/>
                        </a:lnTo>
                        <a:lnTo>
                          <a:pt x="152" y="493"/>
                        </a:lnTo>
                        <a:lnTo>
                          <a:pt x="144" y="514"/>
                        </a:lnTo>
                        <a:lnTo>
                          <a:pt x="141" y="539"/>
                        </a:lnTo>
                        <a:lnTo>
                          <a:pt x="137" y="561"/>
                        </a:lnTo>
                        <a:lnTo>
                          <a:pt x="130" y="583"/>
                        </a:lnTo>
                        <a:lnTo>
                          <a:pt x="130" y="637"/>
                        </a:lnTo>
                        <a:lnTo>
                          <a:pt x="123" y="640"/>
                        </a:lnTo>
                        <a:lnTo>
                          <a:pt x="108" y="640"/>
                        </a:lnTo>
                        <a:lnTo>
                          <a:pt x="101" y="644"/>
                        </a:lnTo>
                        <a:lnTo>
                          <a:pt x="94" y="644"/>
                        </a:lnTo>
                        <a:lnTo>
                          <a:pt x="87" y="647"/>
                        </a:lnTo>
                        <a:lnTo>
                          <a:pt x="80" y="651"/>
                        </a:lnTo>
                        <a:lnTo>
                          <a:pt x="72" y="651"/>
                        </a:lnTo>
                        <a:lnTo>
                          <a:pt x="65" y="655"/>
                        </a:lnTo>
                        <a:lnTo>
                          <a:pt x="58" y="658"/>
                        </a:lnTo>
                        <a:lnTo>
                          <a:pt x="51" y="662"/>
                        </a:lnTo>
                        <a:lnTo>
                          <a:pt x="47" y="665"/>
                        </a:lnTo>
                        <a:lnTo>
                          <a:pt x="40" y="669"/>
                        </a:lnTo>
                        <a:lnTo>
                          <a:pt x="36" y="676"/>
                        </a:lnTo>
                        <a:lnTo>
                          <a:pt x="33" y="683"/>
                        </a:lnTo>
                        <a:lnTo>
                          <a:pt x="29" y="691"/>
                        </a:lnTo>
                        <a:lnTo>
                          <a:pt x="26" y="694"/>
                        </a:lnTo>
                        <a:lnTo>
                          <a:pt x="22" y="701"/>
                        </a:lnTo>
                        <a:lnTo>
                          <a:pt x="18" y="709"/>
                        </a:lnTo>
                        <a:lnTo>
                          <a:pt x="8" y="719"/>
                        </a:lnTo>
                        <a:lnTo>
                          <a:pt x="4" y="727"/>
                        </a:lnTo>
                        <a:lnTo>
                          <a:pt x="8" y="701"/>
                        </a:lnTo>
                        <a:lnTo>
                          <a:pt x="8" y="655"/>
                        </a:lnTo>
                        <a:lnTo>
                          <a:pt x="4" y="629"/>
                        </a:lnTo>
                        <a:lnTo>
                          <a:pt x="4" y="608"/>
                        </a:lnTo>
                        <a:lnTo>
                          <a:pt x="0" y="583"/>
                        </a:lnTo>
                        <a:lnTo>
                          <a:pt x="0" y="460"/>
                        </a:lnTo>
                        <a:lnTo>
                          <a:pt x="4" y="439"/>
                        </a:lnTo>
                        <a:lnTo>
                          <a:pt x="4" y="385"/>
                        </a:lnTo>
                        <a:lnTo>
                          <a:pt x="36" y="352"/>
                        </a:lnTo>
                        <a:lnTo>
                          <a:pt x="47" y="345"/>
                        </a:lnTo>
                        <a:lnTo>
                          <a:pt x="54" y="334"/>
                        </a:lnTo>
                        <a:lnTo>
                          <a:pt x="65" y="327"/>
                        </a:lnTo>
                        <a:lnTo>
                          <a:pt x="76" y="320"/>
                        </a:lnTo>
                        <a:lnTo>
                          <a:pt x="87" y="313"/>
                        </a:lnTo>
                        <a:lnTo>
                          <a:pt x="94" y="306"/>
                        </a:lnTo>
                        <a:lnTo>
                          <a:pt x="105" y="298"/>
                        </a:lnTo>
                        <a:lnTo>
                          <a:pt x="116" y="291"/>
                        </a:lnTo>
                        <a:lnTo>
                          <a:pt x="126" y="284"/>
                        </a:lnTo>
                        <a:lnTo>
                          <a:pt x="134" y="277"/>
                        </a:lnTo>
                        <a:lnTo>
                          <a:pt x="144" y="270"/>
                        </a:lnTo>
                        <a:lnTo>
                          <a:pt x="152" y="262"/>
                        </a:lnTo>
                        <a:lnTo>
                          <a:pt x="166" y="252"/>
                        </a:lnTo>
                        <a:lnTo>
                          <a:pt x="180" y="241"/>
                        </a:lnTo>
                        <a:lnTo>
                          <a:pt x="206" y="216"/>
                        </a:lnTo>
                        <a:lnTo>
                          <a:pt x="220" y="205"/>
                        </a:lnTo>
                        <a:lnTo>
                          <a:pt x="234" y="194"/>
                        </a:lnTo>
                        <a:lnTo>
                          <a:pt x="249" y="183"/>
                        </a:lnTo>
                        <a:lnTo>
                          <a:pt x="263" y="172"/>
                        </a:lnTo>
                        <a:lnTo>
                          <a:pt x="274" y="162"/>
                        </a:lnTo>
                        <a:lnTo>
                          <a:pt x="288" y="151"/>
                        </a:lnTo>
                        <a:lnTo>
                          <a:pt x="303" y="140"/>
                        </a:lnTo>
                        <a:lnTo>
                          <a:pt x="328" y="115"/>
                        </a:lnTo>
                        <a:lnTo>
                          <a:pt x="342" y="104"/>
                        </a:lnTo>
                        <a:lnTo>
                          <a:pt x="357" y="93"/>
                        </a:lnTo>
                        <a:lnTo>
                          <a:pt x="368" y="82"/>
                        </a:lnTo>
                        <a:lnTo>
                          <a:pt x="378" y="75"/>
                        </a:lnTo>
                        <a:lnTo>
                          <a:pt x="393" y="61"/>
                        </a:lnTo>
                        <a:lnTo>
                          <a:pt x="404" y="57"/>
                        </a:lnTo>
                        <a:lnTo>
                          <a:pt x="425" y="36"/>
                        </a:lnTo>
                        <a:lnTo>
                          <a:pt x="432" y="25"/>
                        </a:lnTo>
                        <a:lnTo>
                          <a:pt x="465" y="0"/>
                        </a:lnTo>
                        <a:lnTo>
                          <a:pt x="486" y="18"/>
                        </a:lnTo>
                        <a:lnTo>
                          <a:pt x="508" y="39"/>
                        </a:lnTo>
                        <a:lnTo>
                          <a:pt x="529" y="57"/>
                        </a:lnTo>
                        <a:lnTo>
                          <a:pt x="555" y="75"/>
                        </a:lnTo>
                        <a:lnTo>
                          <a:pt x="576" y="93"/>
                        </a:lnTo>
                        <a:lnTo>
                          <a:pt x="598" y="111"/>
                        </a:lnTo>
                        <a:lnTo>
                          <a:pt x="619" y="129"/>
                        </a:lnTo>
                        <a:lnTo>
                          <a:pt x="641" y="147"/>
                        </a:lnTo>
                        <a:lnTo>
                          <a:pt x="659" y="165"/>
                        </a:lnTo>
                        <a:lnTo>
                          <a:pt x="681" y="183"/>
                        </a:lnTo>
                        <a:lnTo>
                          <a:pt x="702" y="198"/>
                        </a:lnTo>
                        <a:lnTo>
                          <a:pt x="724" y="219"/>
                        </a:lnTo>
                        <a:lnTo>
                          <a:pt x="745" y="237"/>
                        </a:lnTo>
                        <a:lnTo>
                          <a:pt x="767" y="255"/>
                        </a:lnTo>
                        <a:lnTo>
                          <a:pt x="789" y="273"/>
                        </a:lnTo>
                        <a:lnTo>
                          <a:pt x="810" y="295"/>
                        </a:lnTo>
                        <a:close/>
                      </a:path>
                    </a:pathLst>
                  </a:custGeom>
                  <a:solidFill>
                    <a:srgbClr val="3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5" name="Freeform 224"/>
                  <p:cNvSpPr>
                    <a:spLocks/>
                  </p:cNvSpPr>
                  <p:nvPr/>
                </p:nvSpPr>
                <p:spPr bwMode="auto">
                  <a:xfrm>
                    <a:off x="3261" y="1188"/>
                    <a:ext cx="205" cy="212"/>
                  </a:xfrm>
                  <a:custGeom>
                    <a:avLst/>
                    <a:gdLst/>
                    <a:ahLst/>
                    <a:cxnLst>
                      <a:cxn ang="0">
                        <a:pos x="202" y="205"/>
                      </a:cxn>
                      <a:cxn ang="0">
                        <a:pos x="205" y="205"/>
                      </a:cxn>
                      <a:cxn ang="0">
                        <a:pos x="180" y="180"/>
                      </a:cxn>
                      <a:cxn ang="0">
                        <a:pos x="166" y="169"/>
                      </a:cxn>
                      <a:cxn ang="0">
                        <a:pos x="155" y="155"/>
                      </a:cxn>
                      <a:cxn ang="0">
                        <a:pos x="141" y="144"/>
                      </a:cxn>
                      <a:cxn ang="0">
                        <a:pos x="130" y="130"/>
                      </a:cxn>
                      <a:cxn ang="0">
                        <a:pos x="115" y="119"/>
                      </a:cxn>
                      <a:cxn ang="0">
                        <a:pos x="101" y="108"/>
                      </a:cxn>
                      <a:cxn ang="0">
                        <a:pos x="90" y="94"/>
                      </a:cxn>
                      <a:cxn ang="0">
                        <a:pos x="40" y="43"/>
                      </a:cxn>
                      <a:cxn ang="0">
                        <a:pos x="29" y="29"/>
                      </a:cxn>
                      <a:cxn ang="0">
                        <a:pos x="15" y="15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11" y="18"/>
                      </a:cxn>
                      <a:cxn ang="0">
                        <a:pos x="22" y="33"/>
                      </a:cxn>
                      <a:cxn ang="0">
                        <a:pos x="33" y="47"/>
                      </a:cxn>
                      <a:cxn ang="0">
                        <a:pos x="97" y="112"/>
                      </a:cxn>
                      <a:cxn ang="0">
                        <a:pos x="112" y="123"/>
                      </a:cxn>
                      <a:cxn ang="0">
                        <a:pos x="123" y="137"/>
                      </a:cxn>
                      <a:cxn ang="0">
                        <a:pos x="137" y="148"/>
                      </a:cxn>
                      <a:cxn ang="0">
                        <a:pos x="148" y="162"/>
                      </a:cxn>
                      <a:cxn ang="0">
                        <a:pos x="162" y="173"/>
                      </a:cxn>
                      <a:cxn ang="0">
                        <a:pos x="187" y="198"/>
                      </a:cxn>
                      <a:cxn ang="0">
                        <a:pos x="198" y="212"/>
                      </a:cxn>
                      <a:cxn ang="0">
                        <a:pos x="202" y="212"/>
                      </a:cxn>
                      <a:cxn ang="0">
                        <a:pos x="198" y="212"/>
                      </a:cxn>
                      <a:cxn ang="0">
                        <a:pos x="202" y="212"/>
                      </a:cxn>
                      <a:cxn ang="0">
                        <a:pos x="202" y="205"/>
                      </a:cxn>
                    </a:cxnLst>
                    <a:rect l="0" t="0" r="r" b="b"/>
                    <a:pathLst>
                      <a:path w="205" h="212">
                        <a:moveTo>
                          <a:pt x="202" y="205"/>
                        </a:moveTo>
                        <a:lnTo>
                          <a:pt x="205" y="205"/>
                        </a:lnTo>
                        <a:lnTo>
                          <a:pt x="180" y="180"/>
                        </a:lnTo>
                        <a:lnTo>
                          <a:pt x="166" y="169"/>
                        </a:lnTo>
                        <a:lnTo>
                          <a:pt x="155" y="155"/>
                        </a:lnTo>
                        <a:lnTo>
                          <a:pt x="141" y="144"/>
                        </a:lnTo>
                        <a:lnTo>
                          <a:pt x="130" y="130"/>
                        </a:lnTo>
                        <a:lnTo>
                          <a:pt x="115" y="119"/>
                        </a:lnTo>
                        <a:lnTo>
                          <a:pt x="101" y="108"/>
                        </a:lnTo>
                        <a:lnTo>
                          <a:pt x="90" y="94"/>
                        </a:lnTo>
                        <a:lnTo>
                          <a:pt x="40" y="43"/>
                        </a:lnTo>
                        <a:lnTo>
                          <a:pt x="29" y="29"/>
                        </a:lnTo>
                        <a:lnTo>
                          <a:pt x="15" y="15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11" y="18"/>
                        </a:lnTo>
                        <a:lnTo>
                          <a:pt x="22" y="33"/>
                        </a:lnTo>
                        <a:lnTo>
                          <a:pt x="33" y="47"/>
                        </a:lnTo>
                        <a:lnTo>
                          <a:pt x="97" y="112"/>
                        </a:lnTo>
                        <a:lnTo>
                          <a:pt x="112" y="123"/>
                        </a:lnTo>
                        <a:lnTo>
                          <a:pt x="123" y="137"/>
                        </a:lnTo>
                        <a:lnTo>
                          <a:pt x="137" y="148"/>
                        </a:lnTo>
                        <a:lnTo>
                          <a:pt x="148" y="162"/>
                        </a:lnTo>
                        <a:lnTo>
                          <a:pt x="162" y="173"/>
                        </a:lnTo>
                        <a:lnTo>
                          <a:pt x="187" y="198"/>
                        </a:lnTo>
                        <a:lnTo>
                          <a:pt x="198" y="212"/>
                        </a:lnTo>
                        <a:lnTo>
                          <a:pt x="202" y="212"/>
                        </a:lnTo>
                        <a:lnTo>
                          <a:pt x="198" y="212"/>
                        </a:lnTo>
                        <a:lnTo>
                          <a:pt x="202" y="212"/>
                        </a:lnTo>
                        <a:lnTo>
                          <a:pt x="202" y="2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6" name="Freeform 225"/>
                  <p:cNvSpPr>
                    <a:spLocks/>
                  </p:cNvSpPr>
                  <p:nvPr/>
                </p:nvSpPr>
                <p:spPr bwMode="auto">
                  <a:xfrm>
                    <a:off x="3463" y="1382"/>
                    <a:ext cx="29" cy="18"/>
                  </a:xfrm>
                  <a:custGeom>
                    <a:avLst/>
                    <a:gdLst/>
                    <a:ahLst/>
                    <a:cxnLst>
                      <a:cxn ang="0">
                        <a:pos x="25" y="4"/>
                      </a:cxn>
                      <a:cxn ang="0">
                        <a:pos x="29" y="4"/>
                      </a:cxn>
                      <a:cxn ang="0">
                        <a:pos x="25" y="4"/>
                      </a:cxn>
                      <a:cxn ang="0">
                        <a:pos x="18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0" y="18"/>
                      </a:cxn>
                      <a:cxn ang="0">
                        <a:pos x="3" y="18"/>
                      </a:cxn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14" y="11"/>
                      </a:cxn>
                      <a:cxn ang="0">
                        <a:pos x="18" y="11"/>
                      </a:cxn>
                      <a:cxn ang="0">
                        <a:pos x="18" y="8"/>
                      </a:cxn>
                      <a:cxn ang="0">
                        <a:pos x="21" y="11"/>
                      </a:cxn>
                      <a:cxn ang="0">
                        <a:pos x="29" y="11"/>
                      </a:cxn>
                      <a:cxn ang="0">
                        <a:pos x="25" y="11"/>
                      </a:cxn>
                      <a:cxn ang="0">
                        <a:pos x="29" y="11"/>
                      </a:cxn>
                      <a:cxn ang="0">
                        <a:pos x="25" y="4"/>
                      </a:cxn>
                    </a:cxnLst>
                    <a:rect l="0" t="0" r="r" b="b"/>
                    <a:pathLst>
                      <a:path w="29" h="18">
                        <a:moveTo>
                          <a:pt x="25" y="4"/>
                        </a:moveTo>
                        <a:lnTo>
                          <a:pt x="29" y="4"/>
                        </a:lnTo>
                        <a:lnTo>
                          <a:pt x="25" y="4"/>
                        </a:lnTo>
                        <a:lnTo>
                          <a:pt x="18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3" y="11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3" y="18"/>
                        </a:lnTo>
                        <a:lnTo>
                          <a:pt x="7" y="15"/>
                        </a:lnTo>
                        <a:lnTo>
                          <a:pt x="11" y="15"/>
                        </a:lnTo>
                        <a:lnTo>
                          <a:pt x="14" y="11"/>
                        </a:lnTo>
                        <a:lnTo>
                          <a:pt x="18" y="11"/>
                        </a:lnTo>
                        <a:lnTo>
                          <a:pt x="18" y="8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lnTo>
                          <a:pt x="25" y="11"/>
                        </a:lnTo>
                        <a:lnTo>
                          <a:pt x="29" y="11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7" name="Freeform 226"/>
                  <p:cNvSpPr>
                    <a:spLocks/>
                  </p:cNvSpPr>
                  <p:nvPr/>
                </p:nvSpPr>
                <p:spPr bwMode="auto">
                  <a:xfrm>
                    <a:off x="3488" y="1382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7" y="8"/>
                      </a:cxn>
                      <a:cxn ang="0">
                        <a:pos x="0" y="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7" h="11">
                        <a:moveTo>
                          <a:pt x="7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7" y="8"/>
                        </a:lnTo>
                        <a:lnTo>
                          <a:pt x="0" y="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8" name="Freeform 227"/>
                  <p:cNvSpPr>
                    <a:spLocks/>
                  </p:cNvSpPr>
                  <p:nvPr/>
                </p:nvSpPr>
                <p:spPr bwMode="auto">
                  <a:xfrm>
                    <a:off x="3488" y="1382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4" y="4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0" y="8"/>
                      </a:cxn>
                      <a:cxn ang="0">
                        <a:pos x="11" y="8"/>
                      </a:cxn>
                      <a:cxn ang="0">
                        <a:pos x="4" y="8"/>
                      </a:cxn>
                      <a:cxn ang="0">
                        <a:pos x="7" y="11"/>
                      </a:cxn>
                      <a:cxn ang="0">
                        <a:pos x="11" y="8"/>
                      </a:cxn>
                      <a:cxn ang="0">
                        <a:pos x="4" y="4"/>
                      </a:cxn>
                    </a:cxnLst>
                    <a:rect l="0" t="0" r="r" b="b"/>
                    <a:pathLst>
                      <a:path w="11" h="11">
                        <a:moveTo>
                          <a:pt x="4" y="4"/>
                        </a:move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1" y="8"/>
                        </a:lnTo>
                        <a:lnTo>
                          <a:pt x="4" y="8"/>
                        </a:lnTo>
                        <a:lnTo>
                          <a:pt x="7" y="11"/>
                        </a:lnTo>
                        <a:lnTo>
                          <a:pt x="11" y="8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9" name="Freeform 228"/>
                  <p:cNvSpPr>
                    <a:spLocks/>
                  </p:cNvSpPr>
                  <p:nvPr/>
                </p:nvSpPr>
                <p:spPr bwMode="auto">
                  <a:xfrm>
                    <a:off x="3492" y="1379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17" y="7"/>
                      </a:cxn>
                      <a:cxn ang="0">
                        <a:pos x="10" y="0"/>
                      </a:cxn>
                      <a:cxn ang="0">
                        <a:pos x="7" y="3"/>
                      </a:cxn>
                      <a:cxn ang="0">
                        <a:pos x="3" y="3"/>
                      </a:cxn>
                      <a:cxn ang="0">
                        <a:pos x="0" y="7"/>
                      </a:cxn>
                      <a:cxn ang="0">
                        <a:pos x="7" y="11"/>
                      </a:cxn>
                      <a:cxn ang="0">
                        <a:pos x="14" y="11"/>
                      </a:cxn>
                      <a:cxn ang="0">
                        <a:pos x="7" y="7"/>
                      </a:cxn>
                      <a:cxn ang="0">
                        <a:pos x="17" y="7"/>
                      </a:cxn>
                      <a:cxn ang="0">
                        <a:pos x="17" y="3"/>
                      </a:cxn>
                      <a:cxn ang="0">
                        <a:pos x="14" y="3"/>
                      </a:cxn>
                      <a:cxn ang="0">
                        <a:pos x="17" y="7"/>
                      </a:cxn>
                    </a:cxnLst>
                    <a:rect l="0" t="0" r="r" b="b"/>
                    <a:pathLst>
                      <a:path w="17" h="11">
                        <a:moveTo>
                          <a:pt x="17" y="7"/>
                        </a:moveTo>
                        <a:lnTo>
                          <a:pt x="10" y="0"/>
                        </a:lnTo>
                        <a:lnTo>
                          <a:pt x="7" y="3"/>
                        </a:lnTo>
                        <a:lnTo>
                          <a:pt x="3" y="3"/>
                        </a:lnTo>
                        <a:lnTo>
                          <a:pt x="0" y="7"/>
                        </a:lnTo>
                        <a:lnTo>
                          <a:pt x="7" y="11"/>
                        </a:lnTo>
                        <a:lnTo>
                          <a:pt x="14" y="11"/>
                        </a:lnTo>
                        <a:lnTo>
                          <a:pt x="7" y="7"/>
                        </a:lnTo>
                        <a:lnTo>
                          <a:pt x="17" y="7"/>
                        </a:lnTo>
                        <a:lnTo>
                          <a:pt x="17" y="3"/>
                        </a:lnTo>
                        <a:lnTo>
                          <a:pt x="14" y="3"/>
                        </a:lnTo>
                        <a:lnTo>
                          <a:pt x="1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0" name="Freeform 229"/>
                  <p:cNvSpPr>
                    <a:spLocks/>
                  </p:cNvSpPr>
                  <p:nvPr/>
                </p:nvSpPr>
                <p:spPr bwMode="auto">
                  <a:xfrm>
                    <a:off x="3499" y="1386"/>
                    <a:ext cx="25" cy="382"/>
                  </a:xfrm>
                  <a:custGeom>
                    <a:avLst/>
                    <a:gdLst/>
                    <a:ahLst/>
                    <a:cxnLst>
                      <a:cxn ang="0">
                        <a:pos x="25" y="382"/>
                      </a:cxn>
                      <a:cxn ang="0">
                        <a:pos x="18" y="288"/>
                      </a:cxn>
                      <a:cxn ang="0">
                        <a:pos x="14" y="191"/>
                      </a:cxn>
                      <a:cxn ang="0">
                        <a:pos x="10" y="9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3" y="94"/>
                      </a:cxn>
                      <a:cxn ang="0">
                        <a:pos x="7" y="191"/>
                      </a:cxn>
                      <a:cxn ang="0">
                        <a:pos x="10" y="288"/>
                      </a:cxn>
                      <a:cxn ang="0">
                        <a:pos x="18" y="382"/>
                      </a:cxn>
                      <a:cxn ang="0">
                        <a:pos x="25" y="382"/>
                      </a:cxn>
                    </a:cxnLst>
                    <a:rect l="0" t="0" r="r" b="b"/>
                    <a:pathLst>
                      <a:path w="25" h="382">
                        <a:moveTo>
                          <a:pt x="25" y="382"/>
                        </a:moveTo>
                        <a:lnTo>
                          <a:pt x="18" y="288"/>
                        </a:lnTo>
                        <a:lnTo>
                          <a:pt x="14" y="191"/>
                        </a:lnTo>
                        <a:lnTo>
                          <a:pt x="10" y="9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" y="94"/>
                        </a:lnTo>
                        <a:lnTo>
                          <a:pt x="7" y="191"/>
                        </a:lnTo>
                        <a:lnTo>
                          <a:pt x="10" y="288"/>
                        </a:lnTo>
                        <a:lnTo>
                          <a:pt x="18" y="382"/>
                        </a:lnTo>
                        <a:lnTo>
                          <a:pt x="25" y="3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1" name="Freeform 230"/>
                  <p:cNvSpPr>
                    <a:spLocks/>
                  </p:cNvSpPr>
                  <p:nvPr/>
                </p:nvSpPr>
                <p:spPr bwMode="auto">
                  <a:xfrm>
                    <a:off x="3517" y="1768"/>
                    <a:ext cx="21" cy="406"/>
                  </a:xfrm>
                  <a:custGeom>
                    <a:avLst/>
                    <a:gdLst/>
                    <a:ahLst/>
                    <a:cxnLst>
                      <a:cxn ang="0">
                        <a:pos x="21" y="406"/>
                      </a:cxn>
                      <a:cxn ang="0">
                        <a:pos x="18" y="302"/>
                      </a:cxn>
                      <a:cxn ang="0">
                        <a:pos x="14" y="201"/>
                      </a:cxn>
                      <a:cxn ang="0">
                        <a:pos x="10" y="10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04"/>
                      </a:cxn>
                      <a:cxn ang="0">
                        <a:pos x="7" y="201"/>
                      </a:cxn>
                      <a:cxn ang="0">
                        <a:pos x="10" y="302"/>
                      </a:cxn>
                      <a:cxn ang="0">
                        <a:pos x="14" y="406"/>
                      </a:cxn>
                      <a:cxn ang="0">
                        <a:pos x="21" y="406"/>
                      </a:cxn>
                    </a:cxnLst>
                    <a:rect l="0" t="0" r="r" b="b"/>
                    <a:pathLst>
                      <a:path w="21" h="406">
                        <a:moveTo>
                          <a:pt x="21" y="406"/>
                        </a:moveTo>
                        <a:lnTo>
                          <a:pt x="18" y="302"/>
                        </a:lnTo>
                        <a:lnTo>
                          <a:pt x="14" y="201"/>
                        </a:lnTo>
                        <a:lnTo>
                          <a:pt x="10" y="10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04"/>
                        </a:lnTo>
                        <a:lnTo>
                          <a:pt x="7" y="201"/>
                        </a:lnTo>
                        <a:lnTo>
                          <a:pt x="10" y="302"/>
                        </a:lnTo>
                        <a:lnTo>
                          <a:pt x="14" y="406"/>
                        </a:lnTo>
                        <a:lnTo>
                          <a:pt x="21" y="4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2" name="Freeform 231"/>
                  <p:cNvSpPr>
                    <a:spLocks/>
                  </p:cNvSpPr>
                  <p:nvPr/>
                </p:nvSpPr>
                <p:spPr bwMode="auto">
                  <a:xfrm>
                    <a:off x="3527" y="2174"/>
                    <a:ext cx="11" cy="119"/>
                  </a:xfrm>
                  <a:custGeom>
                    <a:avLst/>
                    <a:gdLst/>
                    <a:ahLst/>
                    <a:cxnLst>
                      <a:cxn ang="0">
                        <a:pos x="8" y="119"/>
                      </a:cxn>
                      <a:cxn ang="0">
                        <a:pos x="8" y="90"/>
                      </a:cxn>
                      <a:cxn ang="0">
                        <a:pos x="11" y="58"/>
                      </a:cxn>
                      <a:cxn ang="0">
                        <a:pos x="8" y="29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0" y="29"/>
                      </a:cxn>
                      <a:cxn ang="0">
                        <a:pos x="0" y="119"/>
                      </a:cxn>
                      <a:cxn ang="0">
                        <a:pos x="8" y="119"/>
                      </a:cxn>
                    </a:cxnLst>
                    <a:rect l="0" t="0" r="r" b="b"/>
                    <a:pathLst>
                      <a:path w="11" h="119">
                        <a:moveTo>
                          <a:pt x="8" y="119"/>
                        </a:moveTo>
                        <a:lnTo>
                          <a:pt x="8" y="90"/>
                        </a:lnTo>
                        <a:lnTo>
                          <a:pt x="11" y="58"/>
                        </a:lnTo>
                        <a:lnTo>
                          <a:pt x="8" y="29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0" y="29"/>
                        </a:lnTo>
                        <a:lnTo>
                          <a:pt x="0" y="119"/>
                        </a:lnTo>
                        <a:lnTo>
                          <a:pt x="8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3" name="Freeform 232"/>
                  <p:cNvSpPr>
                    <a:spLocks/>
                  </p:cNvSpPr>
                  <p:nvPr/>
                </p:nvSpPr>
                <p:spPr bwMode="auto">
                  <a:xfrm>
                    <a:off x="3527" y="2293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1" y="7"/>
                      </a:cxn>
                      <a:cxn ang="0">
                        <a:pos x="8" y="4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8" y="14"/>
                      </a:cxn>
                      <a:cxn ang="0">
                        <a:pos x="15" y="14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18" h="14">
                        <a:moveTo>
                          <a:pt x="18" y="7"/>
                        </a:moveTo>
                        <a:lnTo>
                          <a:pt x="11" y="7"/>
                        </a:lnTo>
                        <a:lnTo>
                          <a:pt x="8" y="4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8" y="14"/>
                        </a:lnTo>
                        <a:lnTo>
                          <a:pt x="15" y="14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4" name="Freeform 233"/>
                  <p:cNvSpPr>
                    <a:spLocks/>
                  </p:cNvSpPr>
                  <p:nvPr/>
                </p:nvSpPr>
                <p:spPr bwMode="auto">
                  <a:xfrm>
                    <a:off x="3542" y="2297"/>
                    <a:ext cx="18" cy="14"/>
                  </a:xfrm>
                  <a:custGeom>
                    <a:avLst/>
                    <a:gdLst/>
                    <a:ahLst/>
                    <a:cxnLst>
                      <a:cxn ang="0">
                        <a:pos x="11" y="0"/>
                      </a:cxn>
                      <a:cxn ang="0">
                        <a:pos x="3" y="7"/>
                      </a:cxn>
                      <a:cxn ang="0">
                        <a:pos x="3" y="3"/>
                      </a:cxn>
                      <a:cxn ang="0">
                        <a:pos x="0" y="10"/>
                      </a:cxn>
                      <a:cxn ang="0">
                        <a:pos x="7" y="14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</a:cxnLst>
                    <a:rect l="0" t="0" r="r" b="b"/>
                    <a:pathLst>
                      <a:path w="18" h="14">
                        <a:moveTo>
                          <a:pt x="11" y="0"/>
                        </a:moveTo>
                        <a:lnTo>
                          <a:pt x="3" y="7"/>
                        </a:lnTo>
                        <a:lnTo>
                          <a:pt x="3" y="3"/>
                        </a:lnTo>
                        <a:lnTo>
                          <a:pt x="0" y="10"/>
                        </a:lnTo>
                        <a:lnTo>
                          <a:pt x="7" y="14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5" name="Freeform 234"/>
                  <p:cNvSpPr>
                    <a:spLocks/>
                  </p:cNvSpPr>
                  <p:nvPr/>
                </p:nvSpPr>
                <p:spPr bwMode="auto">
                  <a:xfrm>
                    <a:off x="3545" y="2037"/>
                    <a:ext cx="15" cy="2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65"/>
                      </a:cxn>
                      <a:cxn ang="0">
                        <a:pos x="4" y="195"/>
                      </a:cxn>
                      <a:cxn ang="0">
                        <a:pos x="8" y="260"/>
                      </a:cxn>
                      <a:cxn ang="0">
                        <a:pos x="15" y="260"/>
                      </a:cxn>
                      <a:cxn ang="0">
                        <a:pos x="11" y="195"/>
                      </a:cxn>
                      <a:cxn ang="0">
                        <a:pos x="11" y="65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" h="260">
                        <a:moveTo>
                          <a:pt x="0" y="0"/>
                        </a:moveTo>
                        <a:lnTo>
                          <a:pt x="4" y="65"/>
                        </a:lnTo>
                        <a:lnTo>
                          <a:pt x="4" y="195"/>
                        </a:lnTo>
                        <a:lnTo>
                          <a:pt x="8" y="260"/>
                        </a:lnTo>
                        <a:lnTo>
                          <a:pt x="15" y="260"/>
                        </a:lnTo>
                        <a:lnTo>
                          <a:pt x="11" y="195"/>
                        </a:lnTo>
                        <a:lnTo>
                          <a:pt x="11" y="65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6" name="Freeform 235"/>
                  <p:cNvSpPr>
                    <a:spLocks/>
                  </p:cNvSpPr>
                  <p:nvPr/>
                </p:nvSpPr>
                <p:spPr bwMode="auto">
                  <a:xfrm>
                    <a:off x="3524" y="1523"/>
                    <a:ext cx="29" cy="51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3" y="68"/>
                      </a:cxn>
                      <a:cxn ang="0">
                        <a:pos x="3" y="129"/>
                      </a:cxn>
                      <a:cxn ang="0">
                        <a:pos x="7" y="194"/>
                      </a:cxn>
                      <a:cxn ang="0">
                        <a:pos x="11" y="255"/>
                      </a:cxn>
                      <a:cxn ang="0">
                        <a:pos x="14" y="320"/>
                      </a:cxn>
                      <a:cxn ang="0">
                        <a:pos x="18" y="385"/>
                      </a:cxn>
                      <a:cxn ang="0">
                        <a:pos x="21" y="450"/>
                      </a:cxn>
                      <a:cxn ang="0">
                        <a:pos x="21" y="514"/>
                      </a:cxn>
                      <a:cxn ang="0">
                        <a:pos x="29" y="514"/>
                      </a:cxn>
                      <a:cxn ang="0">
                        <a:pos x="25" y="450"/>
                      </a:cxn>
                      <a:cxn ang="0">
                        <a:pos x="25" y="385"/>
                      </a:cxn>
                      <a:cxn ang="0">
                        <a:pos x="21" y="320"/>
                      </a:cxn>
                      <a:cxn ang="0">
                        <a:pos x="18" y="255"/>
                      </a:cxn>
                      <a:cxn ang="0">
                        <a:pos x="14" y="194"/>
                      </a:cxn>
                      <a:cxn ang="0">
                        <a:pos x="11" y="129"/>
                      </a:cxn>
                      <a:cxn ang="0">
                        <a:pos x="7" y="68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9" h="514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3" y="68"/>
                        </a:lnTo>
                        <a:lnTo>
                          <a:pt x="3" y="129"/>
                        </a:lnTo>
                        <a:lnTo>
                          <a:pt x="7" y="194"/>
                        </a:lnTo>
                        <a:lnTo>
                          <a:pt x="11" y="255"/>
                        </a:lnTo>
                        <a:lnTo>
                          <a:pt x="14" y="320"/>
                        </a:lnTo>
                        <a:lnTo>
                          <a:pt x="18" y="385"/>
                        </a:lnTo>
                        <a:lnTo>
                          <a:pt x="21" y="450"/>
                        </a:lnTo>
                        <a:lnTo>
                          <a:pt x="21" y="514"/>
                        </a:lnTo>
                        <a:lnTo>
                          <a:pt x="29" y="514"/>
                        </a:lnTo>
                        <a:lnTo>
                          <a:pt x="25" y="450"/>
                        </a:lnTo>
                        <a:lnTo>
                          <a:pt x="25" y="385"/>
                        </a:lnTo>
                        <a:lnTo>
                          <a:pt x="21" y="320"/>
                        </a:lnTo>
                        <a:lnTo>
                          <a:pt x="18" y="255"/>
                        </a:lnTo>
                        <a:lnTo>
                          <a:pt x="14" y="194"/>
                        </a:lnTo>
                        <a:lnTo>
                          <a:pt x="11" y="129"/>
                        </a:lnTo>
                        <a:lnTo>
                          <a:pt x="7" y="68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7" name="Freeform 236"/>
                  <p:cNvSpPr>
                    <a:spLocks/>
                  </p:cNvSpPr>
                  <p:nvPr/>
                </p:nvSpPr>
                <p:spPr bwMode="auto">
                  <a:xfrm>
                    <a:off x="3517" y="1382"/>
                    <a:ext cx="14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6"/>
                      </a:cxn>
                      <a:cxn ang="0">
                        <a:pos x="3" y="108"/>
                      </a:cxn>
                      <a:cxn ang="0">
                        <a:pos x="7" y="144"/>
                      </a:cxn>
                      <a:cxn ang="0">
                        <a:pos x="14" y="141"/>
                      </a:cxn>
                      <a:cxn ang="0">
                        <a:pos x="10" y="108"/>
                      </a:cxn>
                      <a:cxn ang="0">
                        <a:pos x="7" y="76"/>
                      </a:cxn>
                      <a:cxn ang="0">
                        <a:pos x="7" y="4"/>
                      </a:cxn>
                      <a:cxn ang="0">
                        <a:pos x="3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44">
                        <a:moveTo>
                          <a:pt x="0" y="0"/>
                        </a:moveTo>
                        <a:lnTo>
                          <a:pt x="0" y="76"/>
                        </a:lnTo>
                        <a:lnTo>
                          <a:pt x="3" y="108"/>
                        </a:lnTo>
                        <a:lnTo>
                          <a:pt x="7" y="144"/>
                        </a:lnTo>
                        <a:lnTo>
                          <a:pt x="14" y="141"/>
                        </a:lnTo>
                        <a:lnTo>
                          <a:pt x="10" y="108"/>
                        </a:lnTo>
                        <a:lnTo>
                          <a:pt x="7" y="76"/>
                        </a:lnTo>
                        <a:lnTo>
                          <a:pt x="7" y="4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8" name="Freeform 237"/>
                  <p:cNvSpPr>
                    <a:spLocks/>
                  </p:cNvSpPr>
                  <p:nvPr/>
                </p:nvSpPr>
                <p:spPr bwMode="auto">
                  <a:xfrm>
                    <a:off x="3517" y="1365"/>
                    <a:ext cx="72" cy="21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57" y="3"/>
                      </a:cxn>
                      <a:cxn ang="0">
                        <a:pos x="50" y="7"/>
                      </a:cxn>
                      <a:cxn ang="0">
                        <a:pos x="25" y="7"/>
                      </a:cxn>
                      <a:cxn ang="0">
                        <a:pos x="18" y="10"/>
                      </a:cxn>
                      <a:cxn ang="0">
                        <a:pos x="7" y="14"/>
                      </a:cxn>
                      <a:cxn ang="0">
                        <a:pos x="0" y="17"/>
                      </a:cxn>
                      <a:cxn ang="0">
                        <a:pos x="3" y="21"/>
                      </a:cxn>
                      <a:cxn ang="0">
                        <a:pos x="10" y="17"/>
                      </a:cxn>
                      <a:cxn ang="0">
                        <a:pos x="18" y="14"/>
                      </a:cxn>
                      <a:cxn ang="0">
                        <a:pos x="50" y="14"/>
                      </a:cxn>
                      <a:cxn ang="0">
                        <a:pos x="61" y="10"/>
                      </a:cxn>
                      <a:cxn ang="0">
                        <a:pos x="72" y="7"/>
                      </a:cxn>
                      <a:cxn ang="0">
                        <a:pos x="68" y="7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72" h="21">
                        <a:moveTo>
                          <a:pt x="68" y="0"/>
                        </a:moveTo>
                        <a:lnTo>
                          <a:pt x="57" y="3"/>
                        </a:lnTo>
                        <a:lnTo>
                          <a:pt x="50" y="7"/>
                        </a:lnTo>
                        <a:lnTo>
                          <a:pt x="25" y="7"/>
                        </a:lnTo>
                        <a:lnTo>
                          <a:pt x="18" y="10"/>
                        </a:lnTo>
                        <a:lnTo>
                          <a:pt x="7" y="14"/>
                        </a:lnTo>
                        <a:lnTo>
                          <a:pt x="0" y="17"/>
                        </a:lnTo>
                        <a:lnTo>
                          <a:pt x="3" y="21"/>
                        </a:lnTo>
                        <a:lnTo>
                          <a:pt x="10" y="17"/>
                        </a:lnTo>
                        <a:lnTo>
                          <a:pt x="18" y="14"/>
                        </a:lnTo>
                        <a:lnTo>
                          <a:pt x="50" y="14"/>
                        </a:lnTo>
                        <a:lnTo>
                          <a:pt x="61" y="10"/>
                        </a:lnTo>
                        <a:lnTo>
                          <a:pt x="72" y="7"/>
                        </a:lnTo>
                        <a:lnTo>
                          <a:pt x="68" y="7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9" name="Freeform 238"/>
                  <p:cNvSpPr>
                    <a:spLocks/>
                  </p:cNvSpPr>
                  <p:nvPr/>
                </p:nvSpPr>
                <p:spPr bwMode="auto">
                  <a:xfrm>
                    <a:off x="3585" y="1332"/>
                    <a:ext cx="281" cy="40"/>
                  </a:xfrm>
                  <a:custGeom>
                    <a:avLst/>
                    <a:gdLst/>
                    <a:ahLst/>
                    <a:cxnLst>
                      <a:cxn ang="0">
                        <a:pos x="277" y="0"/>
                      </a:cxn>
                      <a:cxn ang="0">
                        <a:pos x="259" y="4"/>
                      </a:cxn>
                      <a:cxn ang="0">
                        <a:pos x="241" y="7"/>
                      </a:cxn>
                      <a:cxn ang="0">
                        <a:pos x="227" y="11"/>
                      </a:cxn>
                      <a:cxn ang="0">
                        <a:pos x="209" y="11"/>
                      </a:cxn>
                      <a:cxn ang="0">
                        <a:pos x="191" y="15"/>
                      </a:cxn>
                      <a:cxn ang="0">
                        <a:pos x="173" y="15"/>
                      </a:cxn>
                      <a:cxn ang="0">
                        <a:pos x="155" y="18"/>
                      </a:cxn>
                      <a:cxn ang="0">
                        <a:pos x="140" y="18"/>
                      </a:cxn>
                      <a:cxn ang="0">
                        <a:pos x="122" y="22"/>
                      </a:cxn>
                      <a:cxn ang="0">
                        <a:pos x="104" y="22"/>
                      </a:cxn>
                      <a:cxn ang="0">
                        <a:pos x="86" y="25"/>
                      </a:cxn>
                      <a:cxn ang="0">
                        <a:pos x="68" y="25"/>
                      </a:cxn>
                      <a:cxn ang="0">
                        <a:pos x="50" y="29"/>
                      </a:cxn>
                      <a:cxn ang="0">
                        <a:pos x="36" y="29"/>
                      </a:cxn>
                      <a:cxn ang="0">
                        <a:pos x="18" y="33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18" y="40"/>
                      </a:cxn>
                      <a:cxn ang="0">
                        <a:pos x="36" y="36"/>
                      </a:cxn>
                      <a:cxn ang="0">
                        <a:pos x="50" y="33"/>
                      </a:cxn>
                      <a:cxn ang="0">
                        <a:pos x="68" y="33"/>
                      </a:cxn>
                      <a:cxn ang="0">
                        <a:pos x="86" y="29"/>
                      </a:cxn>
                      <a:cxn ang="0">
                        <a:pos x="122" y="29"/>
                      </a:cxn>
                      <a:cxn ang="0">
                        <a:pos x="140" y="25"/>
                      </a:cxn>
                      <a:cxn ang="0">
                        <a:pos x="155" y="25"/>
                      </a:cxn>
                      <a:cxn ang="0">
                        <a:pos x="173" y="22"/>
                      </a:cxn>
                      <a:cxn ang="0">
                        <a:pos x="191" y="22"/>
                      </a:cxn>
                      <a:cxn ang="0">
                        <a:pos x="209" y="18"/>
                      </a:cxn>
                      <a:cxn ang="0">
                        <a:pos x="227" y="18"/>
                      </a:cxn>
                      <a:cxn ang="0">
                        <a:pos x="241" y="15"/>
                      </a:cxn>
                      <a:cxn ang="0">
                        <a:pos x="259" y="11"/>
                      </a:cxn>
                      <a:cxn ang="0">
                        <a:pos x="281" y="7"/>
                      </a:cxn>
                      <a:cxn ang="0">
                        <a:pos x="277" y="7"/>
                      </a:cxn>
                      <a:cxn ang="0">
                        <a:pos x="277" y="0"/>
                      </a:cxn>
                    </a:cxnLst>
                    <a:rect l="0" t="0" r="r" b="b"/>
                    <a:pathLst>
                      <a:path w="281" h="40">
                        <a:moveTo>
                          <a:pt x="277" y="0"/>
                        </a:moveTo>
                        <a:lnTo>
                          <a:pt x="259" y="4"/>
                        </a:lnTo>
                        <a:lnTo>
                          <a:pt x="241" y="7"/>
                        </a:lnTo>
                        <a:lnTo>
                          <a:pt x="227" y="11"/>
                        </a:lnTo>
                        <a:lnTo>
                          <a:pt x="209" y="11"/>
                        </a:lnTo>
                        <a:lnTo>
                          <a:pt x="191" y="15"/>
                        </a:lnTo>
                        <a:lnTo>
                          <a:pt x="173" y="15"/>
                        </a:lnTo>
                        <a:lnTo>
                          <a:pt x="155" y="18"/>
                        </a:lnTo>
                        <a:lnTo>
                          <a:pt x="140" y="18"/>
                        </a:lnTo>
                        <a:lnTo>
                          <a:pt x="122" y="22"/>
                        </a:lnTo>
                        <a:lnTo>
                          <a:pt x="104" y="22"/>
                        </a:lnTo>
                        <a:lnTo>
                          <a:pt x="86" y="25"/>
                        </a:lnTo>
                        <a:lnTo>
                          <a:pt x="68" y="25"/>
                        </a:lnTo>
                        <a:lnTo>
                          <a:pt x="50" y="29"/>
                        </a:lnTo>
                        <a:lnTo>
                          <a:pt x="36" y="29"/>
                        </a:lnTo>
                        <a:lnTo>
                          <a:pt x="18" y="33"/>
                        </a:lnTo>
                        <a:lnTo>
                          <a:pt x="0" y="33"/>
                        </a:lnTo>
                        <a:lnTo>
                          <a:pt x="0" y="40"/>
                        </a:lnTo>
                        <a:lnTo>
                          <a:pt x="18" y="40"/>
                        </a:lnTo>
                        <a:lnTo>
                          <a:pt x="36" y="36"/>
                        </a:lnTo>
                        <a:lnTo>
                          <a:pt x="50" y="33"/>
                        </a:lnTo>
                        <a:lnTo>
                          <a:pt x="68" y="33"/>
                        </a:lnTo>
                        <a:lnTo>
                          <a:pt x="86" y="29"/>
                        </a:lnTo>
                        <a:lnTo>
                          <a:pt x="122" y="29"/>
                        </a:lnTo>
                        <a:lnTo>
                          <a:pt x="140" y="25"/>
                        </a:lnTo>
                        <a:lnTo>
                          <a:pt x="155" y="25"/>
                        </a:lnTo>
                        <a:lnTo>
                          <a:pt x="173" y="22"/>
                        </a:lnTo>
                        <a:lnTo>
                          <a:pt x="191" y="22"/>
                        </a:lnTo>
                        <a:lnTo>
                          <a:pt x="209" y="18"/>
                        </a:lnTo>
                        <a:lnTo>
                          <a:pt x="227" y="18"/>
                        </a:lnTo>
                        <a:lnTo>
                          <a:pt x="241" y="15"/>
                        </a:lnTo>
                        <a:lnTo>
                          <a:pt x="259" y="11"/>
                        </a:lnTo>
                        <a:lnTo>
                          <a:pt x="281" y="7"/>
                        </a:lnTo>
                        <a:lnTo>
                          <a:pt x="277" y="7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0" name="Freeform 239"/>
                  <p:cNvSpPr>
                    <a:spLocks/>
                  </p:cNvSpPr>
                  <p:nvPr/>
                </p:nvSpPr>
                <p:spPr bwMode="auto">
                  <a:xfrm>
                    <a:off x="3862" y="1296"/>
                    <a:ext cx="277" cy="43"/>
                  </a:xfrm>
                  <a:custGeom>
                    <a:avLst/>
                    <a:gdLst/>
                    <a:ahLst/>
                    <a:cxnLst>
                      <a:cxn ang="0">
                        <a:pos x="277" y="4"/>
                      </a:cxn>
                      <a:cxn ang="0">
                        <a:pos x="274" y="0"/>
                      </a:cxn>
                      <a:cxn ang="0">
                        <a:pos x="256" y="4"/>
                      </a:cxn>
                      <a:cxn ang="0">
                        <a:pos x="241" y="11"/>
                      </a:cxn>
                      <a:cxn ang="0">
                        <a:pos x="223" y="15"/>
                      </a:cxn>
                      <a:cxn ang="0">
                        <a:pos x="209" y="18"/>
                      </a:cxn>
                      <a:cxn ang="0">
                        <a:pos x="191" y="22"/>
                      </a:cxn>
                      <a:cxn ang="0">
                        <a:pos x="177" y="25"/>
                      </a:cxn>
                      <a:cxn ang="0">
                        <a:pos x="159" y="25"/>
                      </a:cxn>
                      <a:cxn ang="0">
                        <a:pos x="141" y="29"/>
                      </a:cxn>
                      <a:cxn ang="0">
                        <a:pos x="126" y="29"/>
                      </a:cxn>
                      <a:cxn ang="0">
                        <a:pos x="108" y="33"/>
                      </a:cxn>
                      <a:cxn ang="0">
                        <a:pos x="90" y="33"/>
                      </a:cxn>
                      <a:cxn ang="0">
                        <a:pos x="76" y="36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76" y="43"/>
                      </a:cxn>
                      <a:cxn ang="0">
                        <a:pos x="90" y="40"/>
                      </a:cxn>
                      <a:cxn ang="0">
                        <a:pos x="108" y="40"/>
                      </a:cxn>
                      <a:cxn ang="0">
                        <a:pos x="126" y="36"/>
                      </a:cxn>
                      <a:cxn ang="0">
                        <a:pos x="141" y="36"/>
                      </a:cxn>
                      <a:cxn ang="0">
                        <a:pos x="162" y="33"/>
                      </a:cxn>
                      <a:cxn ang="0">
                        <a:pos x="177" y="29"/>
                      </a:cxn>
                      <a:cxn ang="0">
                        <a:pos x="194" y="29"/>
                      </a:cxn>
                      <a:cxn ang="0">
                        <a:pos x="209" y="25"/>
                      </a:cxn>
                      <a:cxn ang="0">
                        <a:pos x="227" y="22"/>
                      </a:cxn>
                      <a:cxn ang="0">
                        <a:pos x="241" y="18"/>
                      </a:cxn>
                      <a:cxn ang="0">
                        <a:pos x="259" y="11"/>
                      </a:cxn>
                      <a:cxn ang="0">
                        <a:pos x="274" y="7"/>
                      </a:cxn>
                      <a:cxn ang="0">
                        <a:pos x="270" y="7"/>
                      </a:cxn>
                      <a:cxn ang="0">
                        <a:pos x="277" y="4"/>
                      </a:cxn>
                      <a:cxn ang="0">
                        <a:pos x="274" y="0"/>
                      </a:cxn>
                      <a:cxn ang="0">
                        <a:pos x="277" y="4"/>
                      </a:cxn>
                    </a:cxnLst>
                    <a:rect l="0" t="0" r="r" b="b"/>
                    <a:pathLst>
                      <a:path w="277" h="43">
                        <a:moveTo>
                          <a:pt x="277" y="4"/>
                        </a:moveTo>
                        <a:lnTo>
                          <a:pt x="274" y="0"/>
                        </a:lnTo>
                        <a:lnTo>
                          <a:pt x="256" y="4"/>
                        </a:lnTo>
                        <a:lnTo>
                          <a:pt x="241" y="11"/>
                        </a:lnTo>
                        <a:lnTo>
                          <a:pt x="223" y="15"/>
                        </a:lnTo>
                        <a:lnTo>
                          <a:pt x="209" y="18"/>
                        </a:lnTo>
                        <a:lnTo>
                          <a:pt x="191" y="22"/>
                        </a:lnTo>
                        <a:lnTo>
                          <a:pt x="177" y="25"/>
                        </a:lnTo>
                        <a:lnTo>
                          <a:pt x="159" y="25"/>
                        </a:lnTo>
                        <a:lnTo>
                          <a:pt x="141" y="29"/>
                        </a:lnTo>
                        <a:lnTo>
                          <a:pt x="126" y="29"/>
                        </a:lnTo>
                        <a:lnTo>
                          <a:pt x="108" y="33"/>
                        </a:lnTo>
                        <a:lnTo>
                          <a:pt x="90" y="33"/>
                        </a:lnTo>
                        <a:lnTo>
                          <a:pt x="76" y="36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76" y="43"/>
                        </a:lnTo>
                        <a:lnTo>
                          <a:pt x="90" y="40"/>
                        </a:lnTo>
                        <a:lnTo>
                          <a:pt x="108" y="40"/>
                        </a:lnTo>
                        <a:lnTo>
                          <a:pt x="126" y="36"/>
                        </a:lnTo>
                        <a:lnTo>
                          <a:pt x="141" y="36"/>
                        </a:lnTo>
                        <a:lnTo>
                          <a:pt x="162" y="33"/>
                        </a:lnTo>
                        <a:lnTo>
                          <a:pt x="177" y="29"/>
                        </a:lnTo>
                        <a:lnTo>
                          <a:pt x="194" y="29"/>
                        </a:lnTo>
                        <a:lnTo>
                          <a:pt x="209" y="25"/>
                        </a:lnTo>
                        <a:lnTo>
                          <a:pt x="227" y="22"/>
                        </a:lnTo>
                        <a:lnTo>
                          <a:pt x="241" y="18"/>
                        </a:lnTo>
                        <a:lnTo>
                          <a:pt x="259" y="11"/>
                        </a:lnTo>
                        <a:lnTo>
                          <a:pt x="274" y="7"/>
                        </a:lnTo>
                        <a:lnTo>
                          <a:pt x="270" y="7"/>
                        </a:lnTo>
                        <a:lnTo>
                          <a:pt x="277" y="4"/>
                        </a:lnTo>
                        <a:lnTo>
                          <a:pt x="274" y="0"/>
                        </a:lnTo>
                        <a:lnTo>
                          <a:pt x="27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1" name="Freeform 240"/>
                  <p:cNvSpPr>
                    <a:spLocks/>
                  </p:cNvSpPr>
                  <p:nvPr/>
                </p:nvSpPr>
                <p:spPr bwMode="auto">
                  <a:xfrm>
                    <a:off x="4132" y="1293"/>
                    <a:ext cx="36" cy="14"/>
                  </a:xfrm>
                  <a:custGeom>
                    <a:avLst/>
                    <a:gdLst/>
                    <a:ahLst/>
                    <a:cxnLst>
                      <a:cxn ang="0">
                        <a:pos x="36" y="3"/>
                      </a:cxn>
                      <a:cxn ang="0">
                        <a:pos x="32" y="0"/>
                      </a:cxn>
                      <a:cxn ang="0">
                        <a:pos x="29" y="0"/>
                      </a:cxn>
                      <a:cxn ang="0">
                        <a:pos x="25" y="3"/>
                      </a:cxn>
                      <a:cxn ang="0">
                        <a:pos x="18" y="3"/>
                      </a:cxn>
                      <a:cxn ang="0">
                        <a:pos x="11" y="7"/>
                      </a:cxn>
                      <a:cxn ang="0">
                        <a:pos x="7" y="7"/>
                      </a:cxn>
                      <a:cxn ang="0">
                        <a:pos x="0" y="10"/>
                      </a:cxn>
                      <a:cxn ang="0">
                        <a:pos x="7" y="14"/>
                      </a:cxn>
                      <a:cxn ang="0">
                        <a:pos x="14" y="14"/>
                      </a:cxn>
                      <a:cxn ang="0">
                        <a:pos x="18" y="10"/>
                      </a:cxn>
                      <a:cxn ang="0">
                        <a:pos x="22" y="10"/>
                      </a:cxn>
                      <a:cxn ang="0">
                        <a:pos x="25" y="7"/>
                      </a:cxn>
                      <a:cxn ang="0">
                        <a:pos x="32" y="7"/>
                      </a:cxn>
                      <a:cxn ang="0">
                        <a:pos x="29" y="3"/>
                      </a:cxn>
                      <a:cxn ang="0">
                        <a:pos x="36" y="3"/>
                      </a:cxn>
                      <a:cxn ang="0">
                        <a:pos x="32" y="0"/>
                      </a:cxn>
                      <a:cxn ang="0">
                        <a:pos x="36" y="3"/>
                      </a:cxn>
                    </a:cxnLst>
                    <a:rect l="0" t="0" r="r" b="b"/>
                    <a:pathLst>
                      <a:path w="36" h="14">
                        <a:moveTo>
                          <a:pt x="36" y="3"/>
                        </a:moveTo>
                        <a:lnTo>
                          <a:pt x="32" y="0"/>
                        </a:lnTo>
                        <a:lnTo>
                          <a:pt x="29" y="0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lnTo>
                          <a:pt x="11" y="7"/>
                        </a:lnTo>
                        <a:lnTo>
                          <a:pt x="7" y="7"/>
                        </a:lnTo>
                        <a:lnTo>
                          <a:pt x="0" y="10"/>
                        </a:lnTo>
                        <a:lnTo>
                          <a:pt x="7" y="14"/>
                        </a:lnTo>
                        <a:lnTo>
                          <a:pt x="14" y="14"/>
                        </a:lnTo>
                        <a:lnTo>
                          <a:pt x="18" y="10"/>
                        </a:lnTo>
                        <a:lnTo>
                          <a:pt x="22" y="10"/>
                        </a:lnTo>
                        <a:lnTo>
                          <a:pt x="25" y="7"/>
                        </a:lnTo>
                        <a:lnTo>
                          <a:pt x="32" y="7"/>
                        </a:lnTo>
                        <a:lnTo>
                          <a:pt x="29" y="3"/>
                        </a:lnTo>
                        <a:lnTo>
                          <a:pt x="36" y="3"/>
                        </a:lnTo>
                        <a:lnTo>
                          <a:pt x="32" y="0"/>
                        </a:lnTo>
                        <a:lnTo>
                          <a:pt x="36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2" name="Freeform 241"/>
                  <p:cNvSpPr>
                    <a:spLocks/>
                  </p:cNvSpPr>
                  <p:nvPr/>
                </p:nvSpPr>
                <p:spPr bwMode="auto">
                  <a:xfrm>
                    <a:off x="4161" y="1296"/>
                    <a:ext cx="11" cy="374"/>
                  </a:xfrm>
                  <a:custGeom>
                    <a:avLst/>
                    <a:gdLst/>
                    <a:ahLst/>
                    <a:cxnLst>
                      <a:cxn ang="0">
                        <a:pos x="11" y="374"/>
                      </a:cxn>
                      <a:cxn ang="0">
                        <a:pos x="11" y="184"/>
                      </a:cxn>
                      <a:cxn ang="0">
                        <a:pos x="7" y="90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90"/>
                      </a:cxn>
                      <a:cxn ang="0">
                        <a:pos x="3" y="184"/>
                      </a:cxn>
                      <a:cxn ang="0">
                        <a:pos x="3" y="374"/>
                      </a:cxn>
                      <a:cxn ang="0">
                        <a:pos x="11" y="374"/>
                      </a:cxn>
                    </a:cxnLst>
                    <a:rect l="0" t="0" r="r" b="b"/>
                    <a:pathLst>
                      <a:path w="11" h="374">
                        <a:moveTo>
                          <a:pt x="11" y="374"/>
                        </a:moveTo>
                        <a:lnTo>
                          <a:pt x="11" y="184"/>
                        </a:lnTo>
                        <a:lnTo>
                          <a:pt x="7" y="9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3" y="184"/>
                        </a:lnTo>
                        <a:lnTo>
                          <a:pt x="3" y="374"/>
                        </a:lnTo>
                        <a:lnTo>
                          <a:pt x="11" y="3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3" name="Freeform 242"/>
                  <p:cNvSpPr>
                    <a:spLocks/>
                  </p:cNvSpPr>
                  <p:nvPr/>
                </p:nvSpPr>
                <p:spPr bwMode="auto">
                  <a:xfrm>
                    <a:off x="4164" y="1670"/>
                    <a:ext cx="8" cy="511"/>
                  </a:xfrm>
                  <a:custGeom>
                    <a:avLst/>
                    <a:gdLst/>
                    <a:ahLst/>
                    <a:cxnLst>
                      <a:cxn ang="0">
                        <a:pos x="8" y="511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511"/>
                      </a:cxn>
                      <a:cxn ang="0">
                        <a:pos x="0" y="508"/>
                      </a:cxn>
                      <a:cxn ang="0">
                        <a:pos x="8" y="511"/>
                      </a:cxn>
                    </a:cxnLst>
                    <a:rect l="0" t="0" r="r" b="b"/>
                    <a:pathLst>
                      <a:path w="8" h="511">
                        <a:moveTo>
                          <a:pt x="8" y="511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511"/>
                        </a:lnTo>
                        <a:lnTo>
                          <a:pt x="0" y="508"/>
                        </a:lnTo>
                        <a:lnTo>
                          <a:pt x="8" y="5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4" name="Freeform 243"/>
                  <p:cNvSpPr>
                    <a:spLocks/>
                  </p:cNvSpPr>
                  <p:nvPr/>
                </p:nvSpPr>
                <p:spPr bwMode="auto">
                  <a:xfrm>
                    <a:off x="4139" y="2178"/>
                    <a:ext cx="33" cy="65"/>
                  </a:xfrm>
                  <a:custGeom>
                    <a:avLst/>
                    <a:gdLst/>
                    <a:ahLst/>
                    <a:cxnLst>
                      <a:cxn ang="0">
                        <a:pos x="4" y="65"/>
                      </a:cxn>
                      <a:cxn ang="0">
                        <a:pos x="0" y="65"/>
                      </a:cxn>
                      <a:cxn ang="0">
                        <a:pos x="11" y="61"/>
                      </a:cxn>
                      <a:cxn ang="0">
                        <a:pos x="18" y="54"/>
                      </a:cxn>
                      <a:cxn ang="0">
                        <a:pos x="22" y="47"/>
                      </a:cxn>
                      <a:cxn ang="0">
                        <a:pos x="25" y="39"/>
                      </a:cxn>
                      <a:cxn ang="0">
                        <a:pos x="29" y="29"/>
                      </a:cxn>
                      <a:cxn ang="0">
                        <a:pos x="29" y="11"/>
                      </a:cxn>
                      <a:cxn ang="0">
                        <a:pos x="33" y="3"/>
                      </a:cxn>
                      <a:cxn ang="0">
                        <a:pos x="25" y="0"/>
                      </a:cxn>
                      <a:cxn ang="0">
                        <a:pos x="22" y="11"/>
                      </a:cxn>
                      <a:cxn ang="0">
                        <a:pos x="22" y="29"/>
                      </a:cxn>
                      <a:cxn ang="0">
                        <a:pos x="18" y="36"/>
                      </a:cxn>
                      <a:cxn ang="0">
                        <a:pos x="18" y="47"/>
                      </a:cxn>
                      <a:cxn ang="0">
                        <a:pos x="15" y="50"/>
                      </a:cxn>
                      <a:cxn ang="0">
                        <a:pos x="7" y="54"/>
                      </a:cxn>
                      <a:cxn ang="0">
                        <a:pos x="0" y="57"/>
                      </a:cxn>
                      <a:cxn ang="0">
                        <a:pos x="4" y="65"/>
                      </a:cxn>
                    </a:cxnLst>
                    <a:rect l="0" t="0" r="r" b="b"/>
                    <a:pathLst>
                      <a:path w="33" h="65">
                        <a:moveTo>
                          <a:pt x="4" y="65"/>
                        </a:moveTo>
                        <a:lnTo>
                          <a:pt x="0" y="65"/>
                        </a:lnTo>
                        <a:lnTo>
                          <a:pt x="11" y="61"/>
                        </a:lnTo>
                        <a:lnTo>
                          <a:pt x="18" y="54"/>
                        </a:lnTo>
                        <a:lnTo>
                          <a:pt x="22" y="47"/>
                        </a:lnTo>
                        <a:lnTo>
                          <a:pt x="25" y="39"/>
                        </a:lnTo>
                        <a:lnTo>
                          <a:pt x="29" y="29"/>
                        </a:lnTo>
                        <a:lnTo>
                          <a:pt x="29" y="11"/>
                        </a:lnTo>
                        <a:lnTo>
                          <a:pt x="33" y="3"/>
                        </a:lnTo>
                        <a:lnTo>
                          <a:pt x="25" y="0"/>
                        </a:lnTo>
                        <a:lnTo>
                          <a:pt x="22" y="11"/>
                        </a:lnTo>
                        <a:lnTo>
                          <a:pt x="22" y="29"/>
                        </a:lnTo>
                        <a:lnTo>
                          <a:pt x="18" y="36"/>
                        </a:lnTo>
                        <a:lnTo>
                          <a:pt x="18" y="47"/>
                        </a:lnTo>
                        <a:lnTo>
                          <a:pt x="15" y="50"/>
                        </a:lnTo>
                        <a:lnTo>
                          <a:pt x="7" y="54"/>
                        </a:lnTo>
                        <a:lnTo>
                          <a:pt x="0" y="57"/>
                        </a:lnTo>
                        <a:lnTo>
                          <a:pt x="4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5" name="Freeform 244"/>
                  <p:cNvSpPr>
                    <a:spLocks/>
                  </p:cNvSpPr>
                  <p:nvPr/>
                </p:nvSpPr>
                <p:spPr bwMode="auto">
                  <a:xfrm>
                    <a:off x="4103" y="2235"/>
                    <a:ext cx="40" cy="26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7" y="26"/>
                      </a:cxn>
                      <a:cxn ang="0">
                        <a:pos x="11" y="22"/>
                      </a:cxn>
                      <a:cxn ang="0">
                        <a:pos x="18" y="22"/>
                      </a:cxn>
                      <a:cxn ang="0">
                        <a:pos x="22" y="18"/>
                      </a:cxn>
                      <a:cxn ang="0">
                        <a:pos x="25" y="18"/>
                      </a:cxn>
                      <a:cxn ang="0">
                        <a:pos x="33" y="15"/>
                      </a:cxn>
                      <a:cxn ang="0">
                        <a:pos x="40" y="8"/>
                      </a:cxn>
                      <a:cxn ang="0">
                        <a:pos x="36" y="0"/>
                      </a:cxn>
                      <a:cxn ang="0">
                        <a:pos x="33" y="4"/>
                      </a:cxn>
                      <a:cxn ang="0">
                        <a:pos x="25" y="8"/>
                      </a:cxn>
                      <a:cxn ang="0">
                        <a:pos x="18" y="15"/>
                      </a:cxn>
                      <a:cxn ang="0">
                        <a:pos x="15" y="15"/>
                      </a:cxn>
                      <a:cxn ang="0">
                        <a:pos x="11" y="18"/>
                      </a:cxn>
                      <a:cxn ang="0">
                        <a:pos x="0" y="18"/>
                      </a:cxn>
                      <a:cxn ang="0">
                        <a:pos x="4" y="18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40" h="26">
                        <a:moveTo>
                          <a:pt x="0" y="26"/>
                        </a:moveTo>
                        <a:lnTo>
                          <a:pt x="7" y="26"/>
                        </a:lnTo>
                        <a:lnTo>
                          <a:pt x="11" y="22"/>
                        </a:lnTo>
                        <a:lnTo>
                          <a:pt x="18" y="22"/>
                        </a:lnTo>
                        <a:lnTo>
                          <a:pt x="22" y="18"/>
                        </a:lnTo>
                        <a:lnTo>
                          <a:pt x="25" y="18"/>
                        </a:lnTo>
                        <a:lnTo>
                          <a:pt x="33" y="15"/>
                        </a:lnTo>
                        <a:lnTo>
                          <a:pt x="40" y="8"/>
                        </a:lnTo>
                        <a:lnTo>
                          <a:pt x="36" y="0"/>
                        </a:lnTo>
                        <a:lnTo>
                          <a:pt x="33" y="4"/>
                        </a:lnTo>
                        <a:lnTo>
                          <a:pt x="25" y="8"/>
                        </a:lnTo>
                        <a:lnTo>
                          <a:pt x="18" y="15"/>
                        </a:lnTo>
                        <a:lnTo>
                          <a:pt x="15" y="15"/>
                        </a:lnTo>
                        <a:lnTo>
                          <a:pt x="11" y="18"/>
                        </a:lnTo>
                        <a:lnTo>
                          <a:pt x="0" y="18"/>
                        </a:lnTo>
                        <a:lnTo>
                          <a:pt x="4" y="18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6" name="Freeform 245"/>
                  <p:cNvSpPr>
                    <a:spLocks/>
                  </p:cNvSpPr>
                  <p:nvPr/>
                </p:nvSpPr>
                <p:spPr bwMode="auto">
                  <a:xfrm>
                    <a:off x="4085" y="2250"/>
                    <a:ext cx="22" cy="11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15" y="7"/>
                      </a:cxn>
                      <a:cxn ang="0">
                        <a:pos x="18" y="11"/>
                      </a:cxn>
                      <a:cxn ang="0">
                        <a:pos x="22" y="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22" h="11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15" y="7"/>
                        </a:lnTo>
                        <a:lnTo>
                          <a:pt x="18" y="11"/>
                        </a:lnTo>
                        <a:lnTo>
                          <a:pt x="22" y="3"/>
                        </a:ln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7" name="Freeform 246"/>
                  <p:cNvSpPr>
                    <a:spLocks/>
                  </p:cNvSpPr>
                  <p:nvPr/>
                </p:nvSpPr>
                <p:spPr bwMode="auto">
                  <a:xfrm>
                    <a:off x="3916" y="2250"/>
                    <a:ext cx="173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22" y="29"/>
                      </a:cxn>
                      <a:cxn ang="0">
                        <a:pos x="65" y="29"/>
                      </a:cxn>
                      <a:cxn ang="0">
                        <a:pos x="76" y="25"/>
                      </a:cxn>
                      <a:cxn ang="0">
                        <a:pos x="97" y="25"/>
                      </a:cxn>
                      <a:cxn ang="0">
                        <a:pos x="108" y="21"/>
                      </a:cxn>
                      <a:cxn ang="0">
                        <a:pos x="130" y="21"/>
                      </a:cxn>
                      <a:cxn ang="0">
                        <a:pos x="140" y="18"/>
                      </a:cxn>
                      <a:cxn ang="0">
                        <a:pos x="151" y="14"/>
                      </a:cxn>
                      <a:cxn ang="0">
                        <a:pos x="162" y="11"/>
                      </a:cxn>
                      <a:cxn ang="0">
                        <a:pos x="173" y="7"/>
                      </a:cxn>
                      <a:cxn ang="0">
                        <a:pos x="169" y="0"/>
                      </a:cxn>
                      <a:cxn ang="0">
                        <a:pos x="158" y="3"/>
                      </a:cxn>
                      <a:cxn ang="0">
                        <a:pos x="148" y="7"/>
                      </a:cxn>
                      <a:cxn ang="0">
                        <a:pos x="137" y="11"/>
                      </a:cxn>
                      <a:cxn ang="0">
                        <a:pos x="126" y="14"/>
                      </a:cxn>
                      <a:cxn ang="0">
                        <a:pos x="119" y="14"/>
                      </a:cxn>
                      <a:cxn ang="0">
                        <a:pos x="108" y="18"/>
                      </a:cxn>
                      <a:cxn ang="0">
                        <a:pos x="87" y="18"/>
                      </a:cxn>
                      <a:cxn ang="0">
                        <a:pos x="76" y="21"/>
                      </a:cxn>
                      <a:cxn ang="0">
                        <a:pos x="22" y="21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173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22" y="29"/>
                        </a:lnTo>
                        <a:lnTo>
                          <a:pt x="65" y="29"/>
                        </a:lnTo>
                        <a:lnTo>
                          <a:pt x="76" y="25"/>
                        </a:lnTo>
                        <a:lnTo>
                          <a:pt x="97" y="25"/>
                        </a:lnTo>
                        <a:lnTo>
                          <a:pt x="108" y="21"/>
                        </a:lnTo>
                        <a:lnTo>
                          <a:pt x="130" y="21"/>
                        </a:lnTo>
                        <a:lnTo>
                          <a:pt x="140" y="18"/>
                        </a:lnTo>
                        <a:lnTo>
                          <a:pt x="151" y="14"/>
                        </a:lnTo>
                        <a:lnTo>
                          <a:pt x="162" y="11"/>
                        </a:lnTo>
                        <a:lnTo>
                          <a:pt x="173" y="7"/>
                        </a:lnTo>
                        <a:lnTo>
                          <a:pt x="169" y="0"/>
                        </a:lnTo>
                        <a:lnTo>
                          <a:pt x="158" y="3"/>
                        </a:lnTo>
                        <a:lnTo>
                          <a:pt x="148" y="7"/>
                        </a:lnTo>
                        <a:lnTo>
                          <a:pt x="137" y="11"/>
                        </a:lnTo>
                        <a:lnTo>
                          <a:pt x="126" y="14"/>
                        </a:lnTo>
                        <a:lnTo>
                          <a:pt x="119" y="14"/>
                        </a:lnTo>
                        <a:lnTo>
                          <a:pt x="108" y="18"/>
                        </a:lnTo>
                        <a:lnTo>
                          <a:pt x="87" y="18"/>
                        </a:lnTo>
                        <a:lnTo>
                          <a:pt x="76" y="21"/>
                        </a:lnTo>
                        <a:lnTo>
                          <a:pt x="22" y="21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8" name="Freeform 247"/>
                  <p:cNvSpPr>
                    <a:spLocks/>
                  </p:cNvSpPr>
                  <p:nvPr/>
                </p:nvSpPr>
                <p:spPr bwMode="auto">
                  <a:xfrm>
                    <a:off x="3733" y="2275"/>
                    <a:ext cx="183" cy="47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14" y="43"/>
                      </a:cxn>
                      <a:cxn ang="0">
                        <a:pos x="25" y="40"/>
                      </a:cxn>
                      <a:cxn ang="0">
                        <a:pos x="36" y="36"/>
                      </a:cxn>
                      <a:cxn ang="0">
                        <a:pos x="57" y="36"/>
                      </a:cxn>
                      <a:cxn ang="0">
                        <a:pos x="72" y="32"/>
                      </a:cxn>
                      <a:cxn ang="0">
                        <a:pos x="82" y="29"/>
                      </a:cxn>
                      <a:cxn ang="0">
                        <a:pos x="93" y="29"/>
                      </a:cxn>
                      <a:cxn ang="0">
                        <a:pos x="104" y="25"/>
                      </a:cxn>
                      <a:cxn ang="0">
                        <a:pos x="115" y="22"/>
                      </a:cxn>
                      <a:cxn ang="0">
                        <a:pos x="126" y="22"/>
                      </a:cxn>
                      <a:cxn ang="0">
                        <a:pos x="136" y="18"/>
                      </a:cxn>
                      <a:cxn ang="0">
                        <a:pos x="147" y="18"/>
                      </a:cxn>
                      <a:cxn ang="0">
                        <a:pos x="158" y="14"/>
                      </a:cxn>
                      <a:cxn ang="0">
                        <a:pos x="172" y="11"/>
                      </a:cxn>
                      <a:cxn ang="0">
                        <a:pos x="183" y="7"/>
                      </a:cxn>
                      <a:cxn ang="0">
                        <a:pos x="183" y="0"/>
                      </a:cxn>
                      <a:cxn ang="0">
                        <a:pos x="169" y="4"/>
                      </a:cxn>
                      <a:cxn ang="0">
                        <a:pos x="158" y="7"/>
                      </a:cxn>
                      <a:cxn ang="0">
                        <a:pos x="147" y="11"/>
                      </a:cxn>
                      <a:cxn ang="0">
                        <a:pos x="136" y="14"/>
                      </a:cxn>
                      <a:cxn ang="0">
                        <a:pos x="126" y="14"/>
                      </a:cxn>
                      <a:cxn ang="0">
                        <a:pos x="111" y="18"/>
                      </a:cxn>
                      <a:cxn ang="0">
                        <a:pos x="104" y="18"/>
                      </a:cxn>
                      <a:cxn ang="0">
                        <a:pos x="90" y="22"/>
                      </a:cxn>
                      <a:cxn ang="0">
                        <a:pos x="79" y="22"/>
                      </a:cxn>
                      <a:cxn ang="0">
                        <a:pos x="68" y="25"/>
                      </a:cxn>
                      <a:cxn ang="0">
                        <a:pos x="57" y="29"/>
                      </a:cxn>
                      <a:cxn ang="0">
                        <a:pos x="46" y="29"/>
                      </a:cxn>
                      <a:cxn ang="0">
                        <a:pos x="36" y="32"/>
                      </a:cxn>
                      <a:cxn ang="0">
                        <a:pos x="25" y="32"/>
                      </a:cxn>
                      <a:cxn ang="0">
                        <a:pos x="14" y="36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183" h="47">
                        <a:moveTo>
                          <a:pt x="0" y="47"/>
                        </a:moveTo>
                        <a:lnTo>
                          <a:pt x="14" y="43"/>
                        </a:lnTo>
                        <a:lnTo>
                          <a:pt x="25" y="40"/>
                        </a:lnTo>
                        <a:lnTo>
                          <a:pt x="36" y="36"/>
                        </a:lnTo>
                        <a:lnTo>
                          <a:pt x="57" y="36"/>
                        </a:lnTo>
                        <a:lnTo>
                          <a:pt x="72" y="32"/>
                        </a:lnTo>
                        <a:lnTo>
                          <a:pt x="82" y="29"/>
                        </a:lnTo>
                        <a:lnTo>
                          <a:pt x="93" y="29"/>
                        </a:lnTo>
                        <a:lnTo>
                          <a:pt x="104" y="25"/>
                        </a:lnTo>
                        <a:lnTo>
                          <a:pt x="115" y="22"/>
                        </a:lnTo>
                        <a:lnTo>
                          <a:pt x="126" y="22"/>
                        </a:lnTo>
                        <a:lnTo>
                          <a:pt x="136" y="18"/>
                        </a:lnTo>
                        <a:lnTo>
                          <a:pt x="147" y="18"/>
                        </a:lnTo>
                        <a:lnTo>
                          <a:pt x="158" y="14"/>
                        </a:lnTo>
                        <a:lnTo>
                          <a:pt x="172" y="11"/>
                        </a:lnTo>
                        <a:lnTo>
                          <a:pt x="183" y="7"/>
                        </a:lnTo>
                        <a:lnTo>
                          <a:pt x="183" y="0"/>
                        </a:lnTo>
                        <a:lnTo>
                          <a:pt x="169" y="4"/>
                        </a:lnTo>
                        <a:lnTo>
                          <a:pt x="158" y="7"/>
                        </a:lnTo>
                        <a:lnTo>
                          <a:pt x="147" y="11"/>
                        </a:lnTo>
                        <a:lnTo>
                          <a:pt x="136" y="14"/>
                        </a:lnTo>
                        <a:lnTo>
                          <a:pt x="126" y="14"/>
                        </a:lnTo>
                        <a:lnTo>
                          <a:pt x="111" y="18"/>
                        </a:lnTo>
                        <a:lnTo>
                          <a:pt x="104" y="18"/>
                        </a:lnTo>
                        <a:lnTo>
                          <a:pt x="90" y="22"/>
                        </a:lnTo>
                        <a:lnTo>
                          <a:pt x="79" y="22"/>
                        </a:lnTo>
                        <a:lnTo>
                          <a:pt x="68" y="25"/>
                        </a:lnTo>
                        <a:lnTo>
                          <a:pt x="57" y="29"/>
                        </a:lnTo>
                        <a:lnTo>
                          <a:pt x="46" y="29"/>
                        </a:lnTo>
                        <a:lnTo>
                          <a:pt x="36" y="32"/>
                        </a:lnTo>
                        <a:lnTo>
                          <a:pt x="25" y="32"/>
                        </a:lnTo>
                        <a:lnTo>
                          <a:pt x="14" y="36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9" name="Freeform 248"/>
                  <p:cNvSpPr>
                    <a:spLocks/>
                  </p:cNvSpPr>
                  <p:nvPr/>
                </p:nvSpPr>
                <p:spPr bwMode="auto">
                  <a:xfrm>
                    <a:off x="3574" y="2311"/>
                    <a:ext cx="159" cy="39"/>
                  </a:xfrm>
                  <a:custGeom>
                    <a:avLst/>
                    <a:gdLst/>
                    <a:ahLst/>
                    <a:cxnLst>
                      <a:cxn ang="0">
                        <a:pos x="4" y="36"/>
                      </a:cxn>
                      <a:cxn ang="0">
                        <a:pos x="0" y="39"/>
                      </a:cxn>
                      <a:cxn ang="0">
                        <a:pos x="11" y="36"/>
                      </a:cxn>
                      <a:cxn ang="0">
                        <a:pos x="22" y="36"/>
                      </a:cxn>
                      <a:cxn ang="0">
                        <a:pos x="33" y="32"/>
                      </a:cxn>
                      <a:cxn ang="0">
                        <a:pos x="40" y="32"/>
                      </a:cxn>
                      <a:cxn ang="0">
                        <a:pos x="51" y="29"/>
                      </a:cxn>
                      <a:cxn ang="0">
                        <a:pos x="61" y="29"/>
                      </a:cxn>
                      <a:cxn ang="0">
                        <a:pos x="72" y="25"/>
                      </a:cxn>
                      <a:cxn ang="0">
                        <a:pos x="79" y="21"/>
                      </a:cxn>
                      <a:cxn ang="0">
                        <a:pos x="101" y="21"/>
                      </a:cxn>
                      <a:cxn ang="0">
                        <a:pos x="108" y="18"/>
                      </a:cxn>
                      <a:cxn ang="0">
                        <a:pos x="119" y="18"/>
                      </a:cxn>
                      <a:cxn ang="0">
                        <a:pos x="130" y="14"/>
                      </a:cxn>
                      <a:cxn ang="0">
                        <a:pos x="141" y="14"/>
                      </a:cxn>
                      <a:cxn ang="0">
                        <a:pos x="151" y="11"/>
                      </a:cxn>
                      <a:cxn ang="0">
                        <a:pos x="159" y="11"/>
                      </a:cxn>
                      <a:cxn ang="0">
                        <a:pos x="159" y="0"/>
                      </a:cxn>
                      <a:cxn ang="0">
                        <a:pos x="148" y="4"/>
                      </a:cxn>
                      <a:cxn ang="0">
                        <a:pos x="137" y="4"/>
                      </a:cxn>
                      <a:cxn ang="0">
                        <a:pos x="130" y="7"/>
                      </a:cxn>
                      <a:cxn ang="0">
                        <a:pos x="119" y="11"/>
                      </a:cxn>
                      <a:cxn ang="0">
                        <a:pos x="108" y="11"/>
                      </a:cxn>
                      <a:cxn ang="0">
                        <a:pos x="97" y="14"/>
                      </a:cxn>
                      <a:cxn ang="0">
                        <a:pos x="90" y="14"/>
                      </a:cxn>
                      <a:cxn ang="0">
                        <a:pos x="79" y="18"/>
                      </a:cxn>
                      <a:cxn ang="0">
                        <a:pos x="69" y="18"/>
                      </a:cxn>
                      <a:cxn ang="0">
                        <a:pos x="58" y="21"/>
                      </a:cxn>
                      <a:cxn ang="0">
                        <a:pos x="51" y="21"/>
                      </a:cxn>
                      <a:cxn ang="0">
                        <a:pos x="40" y="25"/>
                      </a:cxn>
                      <a:cxn ang="0">
                        <a:pos x="29" y="25"/>
                      </a:cxn>
                      <a:cxn ang="0">
                        <a:pos x="22" y="29"/>
                      </a:cxn>
                      <a:cxn ang="0">
                        <a:pos x="11" y="29"/>
                      </a:cxn>
                      <a:cxn ang="0">
                        <a:pos x="0" y="32"/>
                      </a:cxn>
                      <a:cxn ang="0">
                        <a:pos x="4" y="36"/>
                      </a:cxn>
                    </a:cxnLst>
                    <a:rect l="0" t="0" r="r" b="b"/>
                    <a:pathLst>
                      <a:path w="159" h="39">
                        <a:moveTo>
                          <a:pt x="4" y="36"/>
                        </a:moveTo>
                        <a:lnTo>
                          <a:pt x="0" y="39"/>
                        </a:lnTo>
                        <a:lnTo>
                          <a:pt x="11" y="36"/>
                        </a:lnTo>
                        <a:lnTo>
                          <a:pt x="22" y="36"/>
                        </a:lnTo>
                        <a:lnTo>
                          <a:pt x="33" y="32"/>
                        </a:lnTo>
                        <a:lnTo>
                          <a:pt x="40" y="32"/>
                        </a:lnTo>
                        <a:lnTo>
                          <a:pt x="51" y="29"/>
                        </a:lnTo>
                        <a:lnTo>
                          <a:pt x="61" y="29"/>
                        </a:lnTo>
                        <a:lnTo>
                          <a:pt x="72" y="25"/>
                        </a:lnTo>
                        <a:lnTo>
                          <a:pt x="79" y="21"/>
                        </a:lnTo>
                        <a:lnTo>
                          <a:pt x="101" y="21"/>
                        </a:lnTo>
                        <a:lnTo>
                          <a:pt x="108" y="18"/>
                        </a:lnTo>
                        <a:lnTo>
                          <a:pt x="119" y="18"/>
                        </a:lnTo>
                        <a:lnTo>
                          <a:pt x="130" y="14"/>
                        </a:lnTo>
                        <a:lnTo>
                          <a:pt x="141" y="14"/>
                        </a:lnTo>
                        <a:lnTo>
                          <a:pt x="151" y="11"/>
                        </a:lnTo>
                        <a:lnTo>
                          <a:pt x="159" y="11"/>
                        </a:lnTo>
                        <a:lnTo>
                          <a:pt x="159" y="0"/>
                        </a:lnTo>
                        <a:lnTo>
                          <a:pt x="148" y="4"/>
                        </a:lnTo>
                        <a:lnTo>
                          <a:pt x="137" y="4"/>
                        </a:lnTo>
                        <a:lnTo>
                          <a:pt x="130" y="7"/>
                        </a:lnTo>
                        <a:lnTo>
                          <a:pt x="119" y="11"/>
                        </a:lnTo>
                        <a:lnTo>
                          <a:pt x="108" y="11"/>
                        </a:lnTo>
                        <a:lnTo>
                          <a:pt x="97" y="14"/>
                        </a:lnTo>
                        <a:lnTo>
                          <a:pt x="90" y="14"/>
                        </a:lnTo>
                        <a:lnTo>
                          <a:pt x="79" y="18"/>
                        </a:lnTo>
                        <a:lnTo>
                          <a:pt x="69" y="18"/>
                        </a:lnTo>
                        <a:lnTo>
                          <a:pt x="58" y="21"/>
                        </a:lnTo>
                        <a:lnTo>
                          <a:pt x="51" y="21"/>
                        </a:lnTo>
                        <a:lnTo>
                          <a:pt x="40" y="25"/>
                        </a:lnTo>
                        <a:lnTo>
                          <a:pt x="29" y="25"/>
                        </a:lnTo>
                        <a:lnTo>
                          <a:pt x="22" y="29"/>
                        </a:lnTo>
                        <a:lnTo>
                          <a:pt x="11" y="29"/>
                        </a:lnTo>
                        <a:lnTo>
                          <a:pt x="0" y="32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0" name="Freeform 249"/>
                  <p:cNvSpPr>
                    <a:spLocks/>
                  </p:cNvSpPr>
                  <p:nvPr/>
                </p:nvSpPr>
                <p:spPr bwMode="auto">
                  <a:xfrm>
                    <a:off x="3517" y="2343"/>
                    <a:ext cx="61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4" y="7"/>
                      </a:cxn>
                      <a:cxn ang="0">
                        <a:pos x="21" y="11"/>
                      </a:cxn>
                      <a:cxn ang="0">
                        <a:pos x="46" y="11"/>
                      </a:cxn>
                      <a:cxn ang="0">
                        <a:pos x="50" y="7"/>
                      </a:cxn>
                      <a:cxn ang="0">
                        <a:pos x="61" y="4"/>
                      </a:cxn>
                      <a:cxn ang="0">
                        <a:pos x="57" y="0"/>
                      </a:cxn>
                      <a:cxn ang="0">
                        <a:pos x="50" y="4"/>
                      </a:cxn>
                      <a:cxn ang="0">
                        <a:pos x="21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1" h="11">
                        <a:moveTo>
                          <a:pt x="0" y="7"/>
                        </a:moveTo>
                        <a:lnTo>
                          <a:pt x="14" y="7"/>
                        </a:lnTo>
                        <a:lnTo>
                          <a:pt x="21" y="11"/>
                        </a:lnTo>
                        <a:lnTo>
                          <a:pt x="46" y="11"/>
                        </a:lnTo>
                        <a:lnTo>
                          <a:pt x="50" y="7"/>
                        </a:lnTo>
                        <a:lnTo>
                          <a:pt x="61" y="4"/>
                        </a:lnTo>
                        <a:lnTo>
                          <a:pt x="57" y="0"/>
                        </a:lnTo>
                        <a:lnTo>
                          <a:pt x="50" y="4"/>
                        </a:lnTo>
                        <a:lnTo>
                          <a:pt x="21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1" name="Freeform 250"/>
                  <p:cNvSpPr>
                    <a:spLocks/>
                  </p:cNvSpPr>
                  <p:nvPr/>
                </p:nvSpPr>
                <p:spPr bwMode="auto">
                  <a:xfrm>
                    <a:off x="3405" y="2332"/>
                    <a:ext cx="112" cy="1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" y="8"/>
                      </a:cxn>
                      <a:cxn ang="0">
                        <a:pos x="11" y="8"/>
                      </a:cxn>
                      <a:cxn ang="0">
                        <a:pos x="18" y="11"/>
                      </a:cxn>
                      <a:cxn ang="0">
                        <a:pos x="29" y="11"/>
                      </a:cxn>
                      <a:cxn ang="0">
                        <a:pos x="36" y="15"/>
                      </a:cxn>
                      <a:cxn ang="0">
                        <a:pos x="58" y="15"/>
                      </a:cxn>
                      <a:cxn ang="0">
                        <a:pos x="65" y="18"/>
                      </a:cxn>
                      <a:cxn ang="0">
                        <a:pos x="112" y="18"/>
                      </a:cxn>
                      <a:cxn ang="0">
                        <a:pos x="112" y="11"/>
                      </a:cxn>
                      <a:cxn ang="0">
                        <a:pos x="65" y="11"/>
                      </a:cxn>
                      <a:cxn ang="0">
                        <a:pos x="58" y="8"/>
                      </a:cxn>
                      <a:cxn ang="0">
                        <a:pos x="36" y="8"/>
                      </a:cxn>
                      <a:cxn ang="0">
                        <a:pos x="29" y="4"/>
                      </a:cxn>
                      <a:cxn ang="0">
                        <a:pos x="18" y="4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0" y="8"/>
                      </a:cxn>
                      <a:cxn ang="0">
                        <a:pos x="4" y="8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12" h="18">
                        <a:moveTo>
                          <a:pt x="0" y="4"/>
                        </a:moveTo>
                        <a:lnTo>
                          <a:pt x="4" y="8"/>
                        </a:lnTo>
                        <a:lnTo>
                          <a:pt x="11" y="8"/>
                        </a:lnTo>
                        <a:lnTo>
                          <a:pt x="18" y="11"/>
                        </a:lnTo>
                        <a:lnTo>
                          <a:pt x="29" y="11"/>
                        </a:lnTo>
                        <a:lnTo>
                          <a:pt x="36" y="15"/>
                        </a:lnTo>
                        <a:lnTo>
                          <a:pt x="58" y="15"/>
                        </a:lnTo>
                        <a:lnTo>
                          <a:pt x="65" y="18"/>
                        </a:lnTo>
                        <a:lnTo>
                          <a:pt x="112" y="18"/>
                        </a:lnTo>
                        <a:lnTo>
                          <a:pt x="112" y="11"/>
                        </a:lnTo>
                        <a:lnTo>
                          <a:pt x="65" y="11"/>
                        </a:lnTo>
                        <a:lnTo>
                          <a:pt x="58" y="8"/>
                        </a:lnTo>
                        <a:lnTo>
                          <a:pt x="36" y="8"/>
                        </a:lnTo>
                        <a:lnTo>
                          <a:pt x="29" y="4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2" name="Freeform 251"/>
                  <p:cNvSpPr>
                    <a:spLocks/>
                  </p:cNvSpPr>
                  <p:nvPr/>
                </p:nvSpPr>
                <p:spPr bwMode="auto">
                  <a:xfrm>
                    <a:off x="3376" y="2232"/>
                    <a:ext cx="36" cy="10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3"/>
                      </a:cxn>
                      <a:cxn ang="0">
                        <a:pos x="8" y="18"/>
                      </a:cxn>
                      <a:cxn ang="0">
                        <a:pos x="15" y="29"/>
                      </a:cxn>
                      <a:cxn ang="0">
                        <a:pos x="18" y="39"/>
                      </a:cxn>
                      <a:cxn ang="0">
                        <a:pos x="22" y="54"/>
                      </a:cxn>
                      <a:cxn ang="0">
                        <a:pos x="26" y="65"/>
                      </a:cxn>
                      <a:cxn ang="0">
                        <a:pos x="26" y="79"/>
                      </a:cxn>
                      <a:cxn ang="0">
                        <a:pos x="29" y="93"/>
                      </a:cxn>
                      <a:cxn ang="0">
                        <a:pos x="29" y="104"/>
                      </a:cxn>
                      <a:cxn ang="0">
                        <a:pos x="36" y="104"/>
                      </a:cxn>
                      <a:cxn ang="0">
                        <a:pos x="33" y="93"/>
                      </a:cxn>
                      <a:cxn ang="0">
                        <a:pos x="33" y="65"/>
                      </a:cxn>
                      <a:cxn ang="0">
                        <a:pos x="29" y="50"/>
                      </a:cxn>
                      <a:cxn ang="0">
                        <a:pos x="26" y="39"/>
                      </a:cxn>
                      <a:cxn ang="0">
                        <a:pos x="22" y="25"/>
                      </a:cxn>
                      <a:cxn ang="0">
                        <a:pos x="15" y="11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  <a:cxn ang="0">
                        <a:pos x="4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6" h="104">
                        <a:moveTo>
                          <a:pt x="0" y="3"/>
                        </a:moveTo>
                        <a:lnTo>
                          <a:pt x="4" y="3"/>
                        </a:lnTo>
                        <a:lnTo>
                          <a:pt x="8" y="18"/>
                        </a:lnTo>
                        <a:lnTo>
                          <a:pt x="15" y="29"/>
                        </a:lnTo>
                        <a:lnTo>
                          <a:pt x="18" y="39"/>
                        </a:lnTo>
                        <a:lnTo>
                          <a:pt x="22" y="54"/>
                        </a:lnTo>
                        <a:lnTo>
                          <a:pt x="26" y="65"/>
                        </a:lnTo>
                        <a:lnTo>
                          <a:pt x="26" y="79"/>
                        </a:lnTo>
                        <a:lnTo>
                          <a:pt x="29" y="93"/>
                        </a:lnTo>
                        <a:lnTo>
                          <a:pt x="29" y="104"/>
                        </a:lnTo>
                        <a:lnTo>
                          <a:pt x="36" y="104"/>
                        </a:lnTo>
                        <a:lnTo>
                          <a:pt x="33" y="93"/>
                        </a:lnTo>
                        <a:lnTo>
                          <a:pt x="33" y="65"/>
                        </a:lnTo>
                        <a:lnTo>
                          <a:pt x="29" y="50"/>
                        </a:lnTo>
                        <a:lnTo>
                          <a:pt x="26" y="39"/>
                        </a:lnTo>
                        <a:lnTo>
                          <a:pt x="22" y="25"/>
                        </a:lnTo>
                        <a:lnTo>
                          <a:pt x="15" y="11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4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3" name="Freeform 252"/>
                  <p:cNvSpPr>
                    <a:spLocks/>
                  </p:cNvSpPr>
                  <p:nvPr/>
                </p:nvSpPr>
                <p:spPr bwMode="auto">
                  <a:xfrm>
                    <a:off x="3376" y="2217"/>
                    <a:ext cx="15" cy="18"/>
                  </a:xfrm>
                  <a:custGeom>
                    <a:avLst/>
                    <a:gdLst/>
                    <a:ahLst/>
                    <a:cxnLst>
                      <a:cxn ang="0">
                        <a:pos x="8" y="4"/>
                      </a:cxn>
                      <a:cxn ang="0">
                        <a:pos x="8" y="0"/>
                      </a:cxn>
                      <a:cxn ang="0">
                        <a:pos x="4" y="4"/>
                      </a:cxn>
                      <a:cxn ang="0">
                        <a:pos x="4" y="8"/>
                      </a:cxn>
                      <a:cxn ang="0">
                        <a:pos x="0" y="15"/>
                      </a:cxn>
                      <a:cxn ang="0">
                        <a:pos x="0" y="18"/>
                      </a:cxn>
                      <a:cxn ang="0">
                        <a:pos x="8" y="15"/>
                      </a:cxn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15" y="8"/>
                      </a:cxn>
                      <a:cxn ang="0">
                        <a:pos x="15" y="4"/>
                      </a:cxn>
                      <a:cxn ang="0">
                        <a:pos x="15" y="8"/>
                      </a:cxn>
                      <a:cxn ang="0">
                        <a:pos x="15" y="4"/>
                      </a:cxn>
                      <a:cxn ang="0">
                        <a:pos x="8" y="4"/>
                      </a:cxn>
                    </a:cxnLst>
                    <a:rect l="0" t="0" r="r" b="b"/>
                    <a:pathLst>
                      <a:path w="15" h="18">
                        <a:moveTo>
                          <a:pt x="8" y="4"/>
                        </a:moveTo>
                        <a:lnTo>
                          <a:pt x="8" y="0"/>
                        </a:lnTo>
                        <a:lnTo>
                          <a:pt x="4" y="4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8" y="15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15" y="8"/>
                        </a:lnTo>
                        <a:lnTo>
                          <a:pt x="15" y="4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4" name="Freeform 253"/>
                  <p:cNvSpPr>
                    <a:spLocks/>
                  </p:cNvSpPr>
                  <p:nvPr/>
                </p:nvSpPr>
                <p:spPr bwMode="auto">
                  <a:xfrm>
                    <a:off x="3373" y="1796"/>
                    <a:ext cx="18" cy="4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01"/>
                      </a:cxn>
                      <a:cxn ang="0">
                        <a:pos x="7" y="321"/>
                      </a:cxn>
                      <a:cxn ang="0">
                        <a:pos x="11" y="425"/>
                      </a:cxn>
                      <a:cxn ang="0">
                        <a:pos x="18" y="425"/>
                      </a:cxn>
                      <a:cxn ang="0">
                        <a:pos x="18" y="209"/>
                      </a:cxn>
                      <a:cxn ang="0">
                        <a:pos x="14" y="101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25">
                        <a:moveTo>
                          <a:pt x="0" y="0"/>
                        </a:moveTo>
                        <a:lnTo>
                          <a:pt x="7" y="101"/>
                        </a:lnTo>
                        <a:lnTo>
                          <a:pt x="7" y="321"/>
                        </a:lnTo>
                        <a:lnTo>
                          <a:pt x="11" y="425"/>
                        </a:lnTo>
                        <a:lnTo>
                          <a:pt x="18" y="425"/>
                        </a:lnTo>
                        <a:lnTo>
                          <a:pt x="18" y="209"/>
                        </a:lnTo>
                        <a:lnTo>
                          <a:pt x="14" y="101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5" name="Freeform 254"/>
                  <p:cNvSpPr>
                    <a:spLocks/>
                  </p:cNvSpPr>
                  <p:nvPr/>
                </p:nvSpPr>
                <p:spPr bwMode="auto">
                  <a:xfrm>
                    <a:off x="3358" y="1483"/>
                    <a:ext cx="22" cy="313"/>
                  </a:xfrm>
                  <a:custGeom>
                    <a:avLst/>
                    <a:gdLst/>
                    <a:ahLst/>
                    <a:cxnLst>
                      <a:cxn ang="0">
                        <a:pos x="4" y="4"/>
                      </a:cxn>
                      <a:cxn ang="0">
                        <a:pos x="4" y="0"/>
                      </a:cxn>
                      <a:cxn ang="0">
                        <a:pos x="0" y="43"/>
                      </a:cxn>
                      <a:cxn ang="0">
                        <a:pos x="0" y="83"/>
                      </a:cxn>
                      <a:cxn ang="0">
                        <a:pos x="4" y="123"/>
                      </a:cxn>
                      <a:cxn ang="0">
                        <a:pos x="8" y="159"/>
                      </a:cxn>
                      <a:cxn ang="0">
                        <a:pos x="11" y="198"/>
                      </a:cxn>
                      <a:cxn ang="0">
                        <a:pos x="15" y="234"/>
                      </a:cxn>
                      <a:cxn ang="0">
                        <a:pos x="15" y="313"/>
                      </a:cxn>
                      <a:cxn ang="0">
                        <a:pos x="22" y="313"/>
                      </a:cxn>
                      <a:cxn ang="0">
                        <a:pos x="22" y="234"/>
                      </a:cxn>
                      <a:cxn ang="0">
                        <a:pos x="18" y="198"/>
                      </a:cxn>
                      <a:cxn ang="0">
                        <a:pos x="15" y="159"/>
                      </a:cxn>
                      <a:cxn ang="0">
                        <a:pos x="11" y="123"/>
                      </a:cxn>
                      <a:cxn ang="0">
                        <a:pos x="8" y="83"/>
                      </a:cxn>
                      <a:cxn ang="0">
                        <a:pos x="8" y="43"/>
                      </a:cxn>
                      <a:cxn ang="0">
                        <a:pos x="11" y="0"/>
                      </a:cxn>
                      <a:cxn ang="0">
                        <a:pos x="4" y="4"/>
                      </a:cxn>
                    </a:cxnLst>
                    <a:rect l="0" t="0" r="r" b="b"/>
                    <a:pathLst>
                      <a:path w="22" h="313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43"/>
                        </a:lnTo>
                        <a:lnTo>
                          <a:pt x="0" y="83"/>
                        </a:lnTo>
                        <a:lnTo>
                          <a:pt x="4" y="123"/>
                        </a:lnTo>
                        <a:lnTo>
                          <a:pt x="8" y="159"/>
                        </a:lnTo>
                        <a:lnTo>
                          <a:pt x="11" y="198"/>
                        </a:lnTo>
                        <a:lnTo>
                          <a:pt x="15" y="234"/>
                        </a:lnTo>
                        <a:lnTo>
                          <a:pt x="15" y="313"/>
                        </a:lnTo>
                        <a:lnTo>
                          <a:pt x="22" y="313"/>
                        </a:lnTo>
                        <a:lnTo>
                          <a:pt x="22" y="234"/>
                        </a:lnTo>
                        <a:lnTo>
                          <a:pt x="18" y="198"/>
                        </a:lnTo>
                        <a:lnTo>
                          <a:pt x="15" y="159"/>
                        </a:lnTo>
                        <a:lnTo>
                          <a:pt x="11" y="123"/>
                        </a:lnTo>
                        <a:lnTo>
                          <a:pt x="8" y="83"/>
                        </a:lnTo>
                        <a:lnTo>
                          <a:pt x="8" y="43"/>
                        </a:lnTo>
                        <a:lnTo>
                          <a:pt x="11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6" name="Freeform 255"/>
                  <p:cNvSpPr>
                    <a:spLocks/>
                  </p:cNvSpPr>
                  <p:nvPr/>
                </p:nvSpPr>
                <p:spPr bwMode="auto">
                  <a:xfrm>
                    <a:off x="3319" y="1336"/>
                    <a:ext cx="50" cy="15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21"/>
                      </a:cxn>
                      <a:cxn ang="0">
                        <a:pos x="11" y="39"/>
                      </a:cxn>
                      <a:cxn ang="0">
                        <a:pos x="14" y="57"/>
                      </a:cxn>
                      <a:cxn ang="0">
                        <a:pos x="21" y="75"/>
                      </a:cxn>
                      <a:cxn ang="0">
                        <a:pos x="25" y="93"/>
                      </a:cxn>
                      <a:cxn ang="0">
                        <a:pos x="29" y="111"/>
                      </a:cxn>
                      <a:cxn ang="0">
                        <a:pos x="36" y="129"/>
                      </a:cxn>
                      <a:cxn ang="0">
                        <a:pos x="43" y="151"/>
                      </a:cxn>
                      <a:cxn ang="0">
                        <a:pos x="50" y="147"/>
                      </a:cxn>
                      <a:cxn ang="0">
                        <a:pos x="43" y="129"/>
                      </a:cxn>
                      <a:cxn ang="0">
                        <a:pos x="36" y="111"/>
                      </a:cxn>
                      <a:cxn ang="0">
                        <a:pos x="32" y="93"/>
                      </a:cxn>
                      <a:cxn ang="0">
                        <a:pos x="29" y="75"/>
                      </a:cxn>
                      <a:cxn ang="0">
                        <a:pos x="21" y="57"/>
                      </a:cxn>
                      <a:cxn ang="0">
                        <a:pos x="18" y="39"/>
                      </a:cxn>
                      <a:cxn ang="0">
                        <a:pos x="11" y="18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50" h="151">
                        <a:moveTo>
                          <a:pt x="0" y="3"/>
                        </a:moveTo>
                        <a:lnTo>
                          <a:pt x="7" y="21"/>
                        </a:lnTo>
                        <a:lnTo>
                          <a:pt x="11" y="39"/>
                        </a:lnTo>
                        <a:lnTo>
                          <a:pt x="14" y="57"/>
                        </a:lnTo>
                        <a:lnTo>
                          <a:pt x="21" y="75"/>
                        </a:lnTo>
                        <a:lnTo>
                          <a:pt x="25" y="93"/>
                        </a:lnTo>
                        <a:lnTo>
                          <a:pt x="29" y="111"/>
                        </a:lnTo>
                        <a:lnTo>
                          <a:pt x="36" y="129"/>
                        </a:lnTo>
                        <a:lnTo>
                          <a:pt x="43" y="151"/>
                        </a:lnTo>
                        <a:lnTo>
                          <a:pt x="50" y="147"/>
                        </a:lnTo>
                        <a:lnTo>
                          <a:pt x="43" y="129"/>
                        </a:lnTo>
                        <a:lnTo>
                          <a:pt x="36" y="111"/>
                        </a:lnTo>
                        <a:lnTo>
                          <a:pt x="32" y="93"/>
                        </a:lnTo>
                        <a:lnTo>
                          <a:pt x="29" y="75"/>
                        </a:lnTo>
                        <a:lnTo>
                          <a:pt x="21" y="57"/>
                        </a:lnTo>
                        <a:lnTo>
                          <a:pt x="18" y="39"/>
                        </a:lnTo>
                        <a:lnTo>
                          <a:pt x="11" y="18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7" name="Freeform 256"/>
                  <p:cNvSpPr>
                    <a:spLocks/>
                  </p:cNvSpPr>
                  <p:nvPr/>
                </p:nvSpPr>
                <p:spPr bwMode="auto">
                  <a:xfrm>
                    <a:off x="3214" y="1239"/>
                    <a:ext cx="112" cy="100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6" y="18"/>
                      </a:cxn>
                      <a:cxn ang="0">
                        <a:pos x="33" y="21"/>
                      </a:cxn>
                      <a:cxn ang="0">
                        <a:pos x="40" y="28"/>
                      </a:cxn>
                      <a:cxn ang="0">
                        <a:pos x="47" y="32"/>
                      </a:cxn>
                      <a:cxn ang="0">
                        <a:pos x="54" y="39"/>
                      </a:cxn>
                      <a:cxn ang="0">
                        <a:pos x="62" y="43"/>
                      </a:cxn>
                      <a:cxn ang="0">
                        <a:pos x="69" y="50"/>
                      </a:cxn>
                      <a:cxn ang="0">
                        <a:pos x="72" y="57"/>
                      </a:cxn>
                      <a:cxn ang="0">
                        <a:pos x="87" y="72"/>
                      </a:cxn>
                      <a:cxn ang="0">
                        <a:pos x="90" y="79"/>
                      </a:cxn>
                      <a:cxn ang="0">
                        <a:pos x="94" y="82"/>
                      </a:cxn>
                      <a:cxn ang="0">
                        <a:pos x="101" y="93"/>
                      </a:cxn>
                      <a:cxn ang="0">
                        <a:pos x="105" y="100"/>
                      </a:cxn>
                      <a:cxn ang="0">
                        <a:pos x="112" y="97"/>
                      </a:cxn>
                      <a:cxn ang="0">
                        <a:pos x="108" y="90"/>
                      </a:cxn>
                      <a:cxn ang="0">
                        <a:pos x="101" y="82"/>
                      </a:cxn>
                      <a:cxn ang="0">
                        <a:pos x="98" y="72"/>
                      </a:cxn>
                      <a:cxn ang="0">
                        <a:pos x="80" y="54"/>
                      </a:cxn>
                      <a:cxn ang="0">
                        <a:pos x="72" y="43"/>
                      </a:cxn>
                      <a:cxn ang="0">
                        <a:pos x="65" y="39"/>
                      </a:cxn>
                      <a:cxn ang="0">
                        <a:pos x="58" y="32"/>
                      </a:cxn>
                      <a:cxn ang="0">
                        <a:pos x="51" y="28"/>
                      </a:cxn>
                      <a:cxn ang="0">
                        <a:pos x="44" y="21"/>
                      </a:cxn>
                      <a:cxn ang="0">
                        <a:pos x="36" y="18"/>
                      </a:cxn>
                      <a:cxn ang="0">
                        <a:pos x="29" y="14"/>
                      </a:cxn>
                      <a:cxn ang="0">
                        <a:pos x="22" y="7"/>
                      </a:cxn>
                      <a:cxn ang="0">
                        <a:pos x="15" y="3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12" h="100">
                        <a:moveTo>
                          <a:pt x="0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6" y="18"/>
                        </a:lnTo>
                        <a:lnTo>
                          <a:pt x="33" y="21"/>
                        </a:lnTo>
                        <a:lnTo>
                          <a:pt x="40" y="28"/>
                        </a:lnTo>
                        <a:lnTo>
                          <a:pt x="47" y="32"/>
                        </a:lnTo>
                        <a:lnTo>
                          <a:pt x="54" y="39"/>
                        </a:lnTo>
                        <a:lnTo>
                          <a:pt x="62" y="43"/>
                        </a:lnTo>
                        <a:lnTo>
                          <a:pt x="69" y="50"/>
                        </a:lnTo>
                        <a:lnTo>
                          <a:pt x="72" y="57"/>
                        </a:lnTo>
                        <a:lnTo>
                          <a:pt x="87" y="72"/>
                        </a:lnTo>
                        <a:lnTo>
                          <a:pt x="90" y="79"/>
                        </a:lnTo>
                        <a:lnTo>
                          <a:pt x="94" y="82"/>
                        </a:lnTo>
                        <a:lnTo>
                          <a:pt x="101" y="93"/>
                        </a:lnTo>
                        <a:lnTo>
                          <a:pt x="105" y="100"/>
                        </a:lnTo>
                        <a:lnTo>
                          <a:pt x="112" y="97"/>
                        </a:lnTo>
                        <a:lnTo>
                          <a:pt x="108" y="90"/>
                        </a:lnTo>
                        <a:lnTo>
                          <a:pt x="101" y="82"/>
                        </a:lnTo>
                        <a:lnTo>
                          <a:pt x="98" y="72"/>
                        </a:lnTo>
                        <a:lnTo>
                          <a:pt x="80" y="54"/>
                        </a:lnTo>
                        <a:lnTo>
                          <a:pt x="72" y="43"/>
                        </a:lnTo>
                        <a:lnTo>
                          <a:pt x="65" y="39"/>
                        </a:lnTo>
                        <a:lnTo>
                          <a:pt x="58" y="32"/>
                        </a:lnTo>
                        <a:lnTo>
                          <a:pt x="51" y="28"/>
                        </a:lnTo>
                        <a:lnTo>
                          <a:pt x="44" y="21"/>
                        </a:lnTo>
                        <a:lnTo>
                          <a:pt x="36" y="18"/>
                        </a:lnTo>
                        <a:lnTo>
                          <a:pt x="29" y="14"/>
                        </a:lnTo>
                        <a:lnTo>
                          <a:pt x="22" y="7"/>
                        </a:lnTo>
                        <a:lnTo>
                          <a:pt x="15" y="3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8" name="Freeform 257"/>
                  <p:cNvSpPr>
                    <a:spLocks/>
                  </p:cNvSpPr>
                  <p:nvPr/>
                </p:nvSpPr>
                <p:spPr bwMode="auto">
                  <a:xfrm>
                    <a:off x="3186" y="1217"/>
                    <a:ext cx="36" cy="25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10" y="11"/>
                      </a:cxn>
                      <a:cxn ang="0">
                        <a:pos x="18" y="18"/>
                      </a:cxn>
                      <a:cxn ang="0">
                        <a:pos x="21" y="18"/>
                      </a:cxn>
                      <a:cxn ang="0">
                        <a:pos x="28" y="25"/>
                      </a:cxn>
                      <a:cxn ang="0">
                        <a:pos x="36" y="25"/>
                      </a:cxn>
                      <a:cxn ang="0">
                        <a:pos x="32" y="18"/>
                      </a:cxn>
                      <a:cxn ang="0">
                        <a:pos x="25" y="11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4" y="7"/>
                      </a:cxn>
                      <a:cxn ang="0">
                        <a:pos x="10" y="4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36" h="25">
                        <a:moveTo>
                          <a:pt x="3" y="7"/>
                        </a:move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10" y="11"/>
                        </a:lnTo>
                        <a:lnTo>
                          <a:pt x="18" y="18"/>
                        </a:lnTo>
                        <a:lnTo>
                          <a:pt x="21" y="18"/>
                        </a:lnTo>
                        <a:lnTo>
                          <a:pt x="28" y="25"/>
                        </a:lnTo>
                        <a:lnTo>
                          <a:pt x="36" y="25"/>
                        </a:lnTo>
                        <a:lnTo>
                          <a:pt x="32" y="18"/>
                        </a:lnTo>
                        <a:lnTo>
                          <a:pt x="25" y="11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4" y="7"/>
                        </a:lnTo>
                        <a:lnTo>
                          <a:pt x="10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69" name="Freeform 258"/>
                  <p:cNvSpPr>
                    <a:spLocks/>
                  </p:cNvSpPr>
                  <p:nvPr/>
                </p:nvSpPr>
                <p:spPr bwMode="auto">
                  <a:xfrm>
                    <a:off x="2930" y="1152"/>
                    <a:ext cx="259" cy="72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18" y="7"/>
                      </a:cxn>
                      <a:cxn ang="0">
                        <a:pos x="50" y="7"/>
                      </a:cxn>
                      <a:cxn ang="0">
                        <a:pos x="68" y="11"/>
                      </a:cxn>
                      <a:cxn ang="0">
                        <a:pos x="83" y="11"/>
                      </a:cxn>
                      <a:cxn ang="0">
                        <a:pos x="101" y="15"/>
                      </a:cxn>
                      <a:cxn ang="0">
                        <a:pos x="119" y="18"/>
                      </a:cxn>
                      <a:cxn ang="0">
                        <a:pos x="133" y="22"/>
                      </a:cxn>
                      <a:cxn ang="0">
                        <a:pos x="151" y="29"/>
                      </a:cxn>
                      <a:cxn ang="0">
                        <a:pos x="166" y="33"/>
                      </a:cxn>
                      <a:cxn ang="0">
                        <a:pos x="180" y="40"/>
                      </a:cxn>
                      <a:cxn ang="0">
                        <a:pos x="198" y="47"/>
                      </a:cxn>
                      <a:cxn ang="0">
                        <a:pos x="212" y="51"/>
                      </a:cxn>
                      <a:cxn ang="0">
                        <a:pos x="227" y="58"/>
                      </a:cxn>
                      <a:cxn ang="0">
                        <a:pos x="245" y="65"/>
                      </a:cxn>
                      <a:cxn ang="0">
                        <a:pos x="259" y="72"/>
                      </a:cxn>
                      <a:cxn ang="0">
                        <a:pos x="259" y="65"/>
                      </a:cxn>
                      <a:cxn ang="0">
                        <a:pos x="245" y="58"/>
                      </a:cxn>
                      <a:cxn ang="0">
                        <a:pos x="230" y="51"/>
                      </a:cxn>
                      <a:cxn ang="0">
                        <a:pos x="216" y="47"/>
                      </a:cxn>
                      <a:cxn ang="0">
                        <a:pos x="202" y="40"/>
                      </a:cxn>
                      <a:cxn ang="0">
                        <a:pos x="184" y="33"/>
                      </a:cxn>
                      <a:cxn ang="0">
                        <a:pos x="169" y="29"/>
                      </a:cxn>
                      <a:cxn ang="0">
                        <a:pos x="151" y="22"/>
                      </a:cxn>
                      <a:cxn ang="0">
                        <a:pos x="137" y="15"/>
                      </a:cxn>
                      <a:cxn ang="0">
                        <a:pos x="119" y="11"/>
                      </a:cxn>
                      <a:cxn ang="0">
                        <a:pos x="101" y="7"/>
                      </a:cxn>
                      <a:cxn ang="0">
                        <a:pos x="86" y="4"/>
                      </a:cxn>
                      <a:cxn ang="0">
                        <a:pos x="68" y="4"/>
                      </a:cxn>
                      <a:cxn ang="0">
                        <a:pos x="50" y="0"/>
                      </a:cxn>
                      <a:cxn ang="0">
                        <a:pos x="18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259" h="72">
                        <a:moveTo>
                          <a:pt x="0" y="11"/>
                        </a:moveTo>
                        <a:lnTo>
                          <a:pt x="4" y="11"/>
                        </a:lnTo>
                        <a:lnTo>
                          <a:pt x="18" y="7"/>
                        </a:lnTo>
                        <a:lnTo>
                          <a:pt x="50" y="7"/>
                        </a:lnTo>
                        <a:lnTo>
                          <a:pt x="68" y="11"/>
                        </a:lnTo>
                        <a:lnTo>
                          <a:pt x="83" y="11"/>
                        </a:lnTo>
                        <a:lnTo>
                          <a:pt x="101" y="15"/>
                        </a:lnTo>
                        <a:lnTo>
                          <a:pt x="119" y="18"/>
                        </a:lnTo>
                        <a:lnTo>
                          <a:pt x="133" y="22"/>
                        </a:lnTo>
                        <a:lnTo>
                          <a:pt x="151" y="29"/>
                        </a:lnTo>
                        <a:lnTo>
                          <a:pt x="166" y="33"/>
                        </a:lnTo>
                        <a:lnTo>
                          <a:pt x="180" y="40"/>
                        </a:lnTo>
                        <a:lnTo>
                          <a:pt x="198" y="47"/>
                        </a:lnTo>
                        <a:lnTo>
                          <a:pt x="212" y="51"/>
                        </a:lnTo>
                        <a:lnTo>
                          <a:pt x="227" y="58"/>
                        </a:lnTo>
                        <a:lnTo>
                          <a:pt x="245" y="65"/>
                        </a:lnTo>
                        <a:lnTo>
                          <a:pt x="259" y="72"/>
                        </a:lnTo>
                        <a:lnTo>
                          <a:pt x="259" y="65"/>
                        </a:lnTo>
                        <a:lnTo>
                          <a:pt x="245" y="58"/>
                        </a:lnTo>
                        <a:lnTo>
                          <a:pt x="230" y="51"/>
                        </a:lnTo>
                        <a:lnTo>
                          <a:pt x="216" y="47"/>
                        </a:lnTo>
                        <a:lnTo>
                          <a:pt x="202" y="40"/>
                        </a:lnTo>
                        <a:lnTo>
                          <a:pt x="184" y="33"/>
                        </a:lnTo>
                        <a:lnTo>
                          <a:pt x="169" y="29"/>
                        </a:lnTo>
                        <a:lnTo>
                          <a:pt x="151" y="22"/>
                        </a:lnTo>
                        <a:lnTo>
                          <a:pt x="137" y="15"/>
                        </a:lnTo>
                        <a:lnTo>
                          <a:pt x="119" y="11"/>
                        </a:lnTo>
                        <a:lnTo>
                          <a:pt x="101" y="7"/>
                        </a:lnTo>
                        <a:lnTo>
                          <a:pt x="86" y="4"/>
                        </a:lnTo>
                        <a:lnTo>
                          <a:pt x="68" y="4"/>
                        </a:lnTo>
                        <a:lnTo>
                          <a:pt x="50" y="0"/>
                        </a:lnTo>
                        <a:lnTo>
                          <a:pt x="18" y="0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0" name="Freeform 259"/>
                  <p:cNvSpPr>
                    <a:spLocks/>
                  </p:cNvSpPr>
                  <p:nvPr/>
                </p:nvSpPr>
                <p:spPr bwMode="auto">
                  <a:xfrm>
                    <a:off x="2657" y="1156"/>
                    <a:ext cx="273" cy="126"/>
                  </a:xfrm>
                  <a:custGeom>
                    <a:avLst/>
                    <a:gdLst/>
                    <a:ahLst/>
                    <a:cxnLst>
                      <a:cxn ang="0">
                        <a:pos x="7" y="126"/>
                      </a:cxn>
                      <a:cxn ang="0">
                        <a:pos x="18" y="111"/>
                      </a:cxn>
                      <a:cxn ang="0">
                        <a:pos x="32" y="101"/>
                      </a:cxn>
                      <a:cxn ang="0">
                        <a:pos x="46" y="86"/>
                      </a:cxn>
                      <a:cxn ang="0">
                        <a:pos x="61" y="75"/>
                      </a:cxn>
                      <a:cxn ang="0">
                        <a:pos x="79" y="65"/>
                      </a:cxn>
                      <a:cxn ang="0">
                        <a:pos x="93" y="54"/>
                      </a:cxn>
                      <a:cxn ang="0">
                        <a:pos x="111" y="47"/>
                      </a:cxn>
                      <a:cxn ang="0">
                        <a:pos x="129" y="39"/>
                      </a:cxn>
                      <a:cxn ang="0">
                        <a:pos x="147" y="32"/>
                      </a:cxn>
                      <a:cxn ang="0">
                        <a:pos x="165" y="25"/>
                      </a:cxn>
                      <a:cxn ang="0">
                        <a:pos x="180" y="21"/>
                      </a:cxn>
                      <a:cxn ang="0">
                        <a:pos x="198" y="14"/>
                      </a:cxn>
                      <a:cxn ang="0">
                        <a:pos x="219" y="11"/>
                      </a:cxn>
                      <a:cxn ang="0">
                        <a:pos x="237" y="11"/>
                      </a:cxn>
                      <a:cxn ang="0">
                        <a:pos x="255" y="7"/>
                      </a:cxn>
                      <a:cxn ang="0">
                        <a:pos x="273" y="7"/>
                      </a:cxn>
                      <a:cxn ang="0">
                        <a:pos x="273" y="0"/>
                      </a:cxn>
                      <a:cxn ang="0">
                        <a:pos x="255" y="0"/>
                      </a:cxn>
                      <a:cxn ang="0">
                        <a:pos x="237" y="3"/>
                      </a:cxn>
                      <a:cxn ang="0">
                        <a:pos x="216" y="7"/>
                      </a:cxn>
                      <a:cxn ang="0">
                        <a:pos x="198" y="7"/>
                      </a:cxn>
                      <a:cxn ang="0">
                        <a:pos x="180" y="14"/>
                      </a:cxn>
                      <a:cxn ang="0">
                        <a:pos x="162" y="18"/>
                      </a:cxn>
                      <a:cxn ang="0">
                        <a:pos x="144" y="25"/>
                      </a:cxn>
                      <a:cxn ang="0">
                        <a:pos x="126" y="32"/>
                      </a:cxn>
                      <a:cxn ang="0">
                        <a:pos x="108" y="39"/>
                      </a:cxn>
                      <a:cxn ang="0">
                        <a:pos x="90" y="47"/>
                      </a:cxn>
                      <a:cxn ang="0">
                        <a:pos x="75" y="57"/>
                      </a:cxn>
                      <a:cxn ang="0">
                        <a:pos x="57" y="68"/>
                      </a:cxn>
                      <a:cxn ang="0">
                        <a:pos x="43" y="83"/>
                      </a:cxn>
                      <a:cxn ang="0">
                        <a:pos x="28" y="93"/>
                      </a:cxn>
                      <a:cxn ang="0">
                        <a:pos x="0" y="122"/>
                      </a:cxn>
                      <a:cxn ang="0">
                        <a:pos x="7" y="126"/>
                      </a:cxn>
                    </a:cxnLst>
                    <a:rect l="0" t="0" r="r" b="b"/>
                    <a:pathLst>
                      <a:path w="273" h="126">
                        <a:moveTo>
                          <a:pt x="7" y="126"/>
                        </a:moveTo>
                        <a:lnTo>
                          <a:pt x="18" y="111"/>
                        </a:lnTo>
                        <a:lnTo>
                          <a:pt x="32" y="101"/>
                        </a:lnTo>
                        <a:lnTo>
                          <a:pt x="46" y="86"/>
                        </a:lnTo>
                        <a:lnTo>
                          <a:pt x="61" y="75"/>
                        </a:lnTo>
                        <a:lnTo>
                          <a:pt x="79" y="65"/>
                        </a:lnTo>
                        <a:lnTo>
                          <a:pt x="93" y="54"/>
                        </a:lnTo>
                        <a:lnTo>
                          <a:pt x="111" y="47"/>
                        </a:lnTo>
                        <a:lnTo>
                          <a:pt x="129" y="39"/>
                        </a:lnTo>
                        <a:lnTo>
                          <a:pt x="147" y="32"/>
                        </a:lnTo>
                        <a:lnTo>
                          <a:pt x="165" y="25"/>
                        </a:lnTo>
                        <a:lnTo>
                          <a:pt x="180" y="21"/>
                        </a:lnTo>
                        <a:lnTo>
                          <a:pt x="198" y="14"/>
                        </a:lnTo>
                        <a:lnTo>
                          <a:pt x="219" y="11"/>
                        </a:lnTo>
                        <a:lnTo>
                          <a:pt x="237" y="11"/>
                        </a:lnTo>
                        <a:lnTo>
                          <a:pt x="255" y="7"/>
                        </a:lnTo>
                        <a:lnTo>
                          <a:pt x="273" y="7"/>
                        </a:lnTo>
                        <a:lnTo>
                          <a:pt x="273" y="0"/>
                        </a:lnTo>
                        <a:lnTo>
                          <a:pt x="255" y="0"/>
                        </a:lnTo>
                        <a:lnTo>
                          <a:pt x="237" y="3"/>
                        </a:lnTo>
                        <a:lnTo>
                          <a:pt x="216" y="7"/>
                        </a:lnTo>
                        <a:lnTo>
                          <a:pt x="198" y="7"/>
                        </a:lnTo>
                        <a:lnTo>
                          <a:pt x="180" y="14"/>
                        </a:lnTo>
                        <a:lnTo>
                          <a:pt x="162" y="18"/>
                        </a:lnTo>
                        <a:lnTo>
                          <a:pt x="144" y="25"/>
                        </a:lnTo>
                        <a:lnTo>
                          <a:pt x="126" y="32"/>
                        </a:lnTo>
                        <a:lnTo>
                          <a:pt x="108" y="39"/>
                        </a:lnTo>
                        <a:lnTo>
                          <a:pt x="90" y="47"/>
                        </a:lnTo>
                        <a:lnTo>
                          <a:pt x="75" y="57"/>
                        </a:lnTo>
                        <a:lnTo>
                          <a:pt x="57" y="68"/>
                        </a:lnTo>
                        <a:lnTo>
                          <a:pt x="43" y="83"/>
                        </a:lnTo>
                        <a:lnTo>
                          <a:pt x="28" y="93"/>
                        </a:lnTo>
                        <a:lnTo>
                          <a:pt x="0" y="122"/>
                        </a:lnTo>
                        <a:lnTo>
                          <a:pt x="7" y="12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1" name="Freeform 260"/>
                  <p:cNvSpPr>
                    <a:spLocks/>
                  </p:cNvSpPr>
                  <p:nvPr/>
                </p:nvSpPr>
                <p:spPr bwMode="auto">
                  <a:xfrm>
                    <a:off x="2585" y="1278"/>
                    <a:ext cx="79" cy="184"/>
                  </a:xfrm>
                  <a:custGeom>
                    <a:avLst/>
                    <a:gdLst/>
                    <a:ahLst/>
                    <a:cxnLst>
                      <a:cxn ang="0">
                        <a:pos x="7" y="184"/>
                      </a:cxn>
                      <a:cxn ang="0">
                        <a:pos x="7" y="180"/>
                      </a:cxn>
                      <a:cxn ang="0">
                        <a:pos x="10" y="158"/>
                      </a:cxn>
                      <a:cxn ang="0">
                        <a:pos x="14" y="137"/>
                      </a:cxn>
                      <a:cxn ang="0">
                        <a:pos x="21" y="112"/>
                      </a:cxn>
                      <a:cxn ang="0">
                        <a:pos x="32" y="90"/>
                      </a:cxn>
                      <a:cxn ang="0">
                        <a:pos x="39" y="69"/>
                      </a:cxn>
                      <a:cxn ang="0">
                        <a:pos x="50" y="47"/>
                      </a:cxn>
                      <a:cxn ang="0">
                        <a:pos x="64" y="25"/>
                      </a:cxn>
                      <a:cxn ang="0">
                        <a:pos x="79" y="4"/>
                      </a:cxn>
                      <a:cxn ang="0">
                        <a:pos x="72" y="0"/>
                      </a:cxn>
                      <a:cxn ang="0">
                        <a:pos x="57" y="22"/>
                      </a:cxn>
                      <a:cxn ang="0">
                        <a:pos x="43" y="43"/>
                      </a:cxn>
                      <a:cxn ang="0">
                        <a:pos x="32" y="65"/>
                      </a:cxn>
                      <a:cxn ang="0">
                        <a:pos x="25" y="87"/>
                      </a:cxn>
                      <a:cxn ang="0">
                        <a:pos x="14" y="112"/>
                      </a:cxn>
                      <a:cxn ang="0">
                        <a:pos x="10" y="133"/>
                      </a:cxn>
                      <a:cxn ang="0">
                        <a:pos x="3" y="158"/>
                      </a:cxn>
                      <a:cxn ang="0">
                        <a:pos x="0" y="180"/>
                      </a:cxn>
                      <a:cxn ang="0">
                        <a:pos x="7" y="184"/>
                      </a:cxn>
                      <a:cxn ang="0">
                        <a:pos x="7" y="180"/>
                      </a:cxn>
                      <a:cxn ang="0">
                        <a:pos x="7" y="184"/>
                      </a:cxn>
                    </a:cxnLst>
                    <a:rect l="0" t="0" r="r" b="b"/>
                    <a:pathLst>
                      <a:path w="79" h="184">
                        <a:moveTo>
                          <a:pt x="7" y="184"/>
                        </a:moveTo>
                        <a:lnTo>
                          <a:pt x="7" y="180"/>
                        </a:lnTo>
                        <a:lnTo>
                          <a:pt x="10" y="158"/>
                        </a:lnTo>
                        <a:lnTo>
                          <a:pt x="14" y="137"/>
                        </a:lnTo>
                        <a:lnTo>
                          <a:pt x="21" y="112"/>
                        </a:lnTo>
                        <a:lnTo>
                          <a:pt x="32" y="90"/>
                        </a:lnTo>
                        <a:lnTo>
                          <a:pt x="39" y="69"/>
                        </a:lnTo>
                        <a:lnTo>
                          <a:pt x="50" y="47"/>
                        </a:lnTo>
                        <a:lnTo>
                          <a:pt x="64" y="25"/>
                        </a:lnTo>
                        <a:lnTo>
                          <a:pt x="79" y="4"/>
                        </a:lnTo>
                        <a:lnTo>
                          <a:pt x="72" y="0"/>
                        </a:lnTo>
                        <a:lnTo>
                          <a:pt x="57" y="22"/>
                        </a:lnTo>
                        <a:lnTo>
                          <a:pt x="43" y="43"/>
                        </a:lnTo>
                        <a:lnTo>
                          <a:pt x="32" y="65"/>
                        </a:lnTo>
                        <a:lnTo>
                          <a:pt x="25" y="87"/>
                        </a:lnTo>
                        <a:lnTo>
                          <a:pt x="14" y="112"/>
                        </a:lnTo>
                        <a:lnTo>
                          <a:pt x="10" y="133"/>
                        </a:lnTo>
                        <a:lnTo>
                          <a:pt x="3" y="158"/>
                        </a:lnTo>
                        <a:lnTo>
                          <a:pt x="0" y="180"/>
                        </a:lnTo>
                        <a:lnTo>
                          <a:pt x="7" y="184"/>
                        </a:lnTo>
                        <a:lnTo>
                          <a:pt x="7" y="180"/>
                        </a:lnTo>
                        <a:lnTo>
                          <a:pt x="7" y="1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2" name="Freeform 261"/>
                  <p:cNvSpPr>
                    <a:spLocks/>
                  </p:cNvSpPr>
                  <p:nvPr/>
                </p:nvSpPr>
                <p:spPr bwMode="auto">
                  <a:xfrm>
                    <a:off x="2577" y="1458"/>
                    <a:ext cx="15" cy="79"/>
                  </a:xfrm>
                  <a:custGeom>
                    <a:avLst/>
                    <a:gdLst/>
                    <a:ahLst/>
                    <a:cxnLst>
                      <a:cxn ang="0">
                        <a:pos x="4" y="79"/>
                      </a:cxn>
                      <a:cxn ang="0">
                        <a:pos x="8" y="76"/>
                      </a:cxn>
                      <a:cxn ang="0">
                        <a:pos x="8" y="22"/>
                      </a:cxn>
                      <a:cxn ang="0">
                        <a:pos x="15" y="4"/>
                      </a:cxn>
                      <a:cxn ang="0">
                        <a:pos x="8" y="0"/>
                      </a:cxn>
                      <a:cxn ang="0">
                        <a:pos x="0" y="22"/>
                      </a:cxn>
                      <a:cxn ang="0">
                        <a:pos x="0" y="76"/>
                      </a:cxn>
                      <a:cxn ang="0">
                        <a:pos x="0" y="72"/>
                      </a:cxn>
                      <a:cxn ang="0">
                        <a:pos x="4" y="79"/>
                      </a:cxn>
                      <a:cxn ang="0">
                        <a:pos x="8" y="79"/>
                      </a:cxn>
                      <a:cxn ang="0">
                        <a:pos x="8" y="76"/>
                      </a:cxn>
                      <a:cxn ang="0">
                        <a:pos x="4" y="79"/>
                      </a:cxn>
                    </a:cxnLst>
                    <a:rect l="0" t="0" r="r" b="b"/>
                    <a:pathLst>
                      <a:path w="15" h="79">
                        <a:moveTo>
                          <a:pt x="4" y="79"/>
                        </a:moveTo>
                        <a:lnTo>
                          <a:pt x="8" y="76"/>
                        </a:lnTo>
                        <a:lnTo>
                          <a:pt x="8" y="22"/>
                        </a:lnTo>
                        <a:lnTo>
                          <a:pt x="15" y="4"/>
                        </a:lnTo>
                        <a:lnTo>
                          <a:pt x="8" y="0"/>
                        </a:lnTo>
                        <a:lnTo>
                          <a:pt x="0" y="22"/>
                        </a:lnTo>
                        <a:lnTo>
                          <a:pt x="0" y="76"/>
                        </a:lnTo>
                        <a:lnTo>
                          <a:pt x="0" y="72"/>
                        </a:lnTo>
                        <a:lnTo>
                          <a:pt x="4" y="79"/>
                        </a:lnTo>
                        <a:lnTo>
                          <a:pt x="8" y="79"/>
                        </a:lnTo>
                        <a:lnTo>
                          <a:pt x="8" y="76"/>
                        </a:lnTo>
                        <a:lnTo>
                          <a:pt x="4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3" name="Freeform 262"/>
                  <p:cNvSpPr>
                    <a:spLocks/>
                  </p:cNvSpPr>
                  <p:nvPr/>
                </p:nvSpPr>
                <p:spPr bwMode="auto">
                  <a:xfrm>
                    <a:off x="2477" y="1530"/>
                    <a:ext cx="104" cy="61"/>
                  </a:xfrm>
                  <a:custGeom>
                    <a:avLst/>
                    <a:gdLst/>
                    <a:ahLst/>
                    <a:cxnLst>
                      <a:cxn ang="0">
                        <a:pos x="7" y="61"/>
                      </a:cxn>
                      <a:cxn ang="0">
                        <a:pos x="7" y="58"/>
                      </a:cxn>
                      <a:cxn ang="0">
                        <a:pos x="10" y="50"/>
                      </a:cxn>
                      <a:cxn ang="0">
                        <a:pos x="14" y="43"/>
                      </a:cxn>
                      <a:cxn ang="0">
                        <a:pos x="28" y="29"/>
                      </a:cxn>
                      <a:cxn ang="0">
                        <a:pos x="36" y="29"/>
                      </a:cxn>
                      <a:cxn ang="0">
                        <a:pos x="39" y="25"/>
                      </a:cxn>
                      <a:cxn ang="0">
                        <a:pos x="46" y="22"/>
                      </a:cxn>
                      <a:cxn ang="0">
                        <a:pos x="54" y="22"/>
                      </a:cxn>
                      <a:cxn ang="0">
                        <a:pos x="61" y="18"/>
                      </a:cxn>
                      <a:cxn ang="0">
                        <a:pos x="68" y="18"/>
                      </a:cxn>
                      <a:cxn ang="0">
                        <a:pos x="75" y="14"/>
                      </a:cxn>
                      <a:cxn ang="0">
                        <a:pos x="82" y="11"/>
                      </a:cxn>
                      <a:cxn ang="0">
                        <a:pos x="90" y="11"/>
                      </a:cxn>
                      <a:cxn ang="0">
                        <a:pos x="97" y="7"/>
                      </a:cxn>
                      <a:cxn ang="0">
                        <a:pos x="104" y="7"/>
                      </a:cxn>
                      <a:cxn ang="0">
                        <a:pos x="100" y="0"/>
                      </a:cxn>
                      <a:cxn ang="0">
                        <a:pos x="97" y="4"/>
                      </a:cxn>
                      <a:cxn ang="0">
                        <a:pos x="90" y="4"/>
                      </a:cxn>
                      <a:cxn ang="0">
                        <a:pos x="79" y="7"/>
                      </a:cxn>
                      <a:cxn ang="0">
                        <a:pos x="68" y="7"/>
                      </a:cxn>
                      <a:cxn ang="0">
                        <a:pos x="61" y="11"/>
                      </a:cxn>
                      <a:cxn ang="0">
                        <a:pos x="50" y="11"/>
                      </a:cxn>
                      <a:cxn ang="0">
                        <a:pos x="43" y="14"/>
                      </a:cxn>
                      <a:cxn ang="0">
                        <a:pos x="39" y="18"/>
                      </a:cxn>
                      <a:cxn ang="0">
                        <a:pos x="32" y="22"/>
                      </a:cxn>
                      <a:cxn ang="0">
                        <a:pos x="25" y="25"/>
                      </a:cxn>
                      <a:cxn ang="0">
                        <a:pos x="18" y="29"/>
                      </a:cxn>
                      <a:cxn ang="0">
                        <a:pos x="7" y="40"/>
                      </a:cxn>
                      <a:cxn ang="0">
                        <a:pos x="3" y="47"/>
                      </a:cxn>
                      <a:cxn ang="0">
                        <a:pos x="0" y="58"/>
                      </a:cxn>
                      <a:cxn ang="0">
                        <a:pos x="7" y="61"/>
                      </a:cxn>
                      <a:cxn ang="0">
                        <a:pos x="7" y="58"/>
                      </a:cxn>
                      <a:cxn ang="0">
                        <a:pos x="7" y="61"/>
                      </a:cxn>
                    </a:cxnLst>
                    <a:rect l="0" t="0" r="r" b="b"/>
                    <a:pathLst>
                      <a:path w="104" h="61">
                        <a:moveTo>
                          <a:pt x="7" y="61"/>
                        </a:moveTo>
                        <a:lnTo>
                          <a:pt x="7" y="58"/>
                        </a:lnTo>
                        <a:lnTo>
                          <a:pt x="10" y="50"/>
                        </a:lnTo>
                        <a:lnTo>
                          <a:pt x="14" y="43"/>
                        </a:lnTo>
                        <a:lnTo>
                          <a:pt x="28" y="29"/>
                        </a:lnTo>
                        <a:lnTo>
                          <a:pt x="36" y="29"/>
                        </a:lnTo>
                        <a:lnTo>
                          <a:pt x="39" y="25"/>
                        </a:lnTo>
                        <a:lnTo>
                          <a:pt x="46" y="22"/>
                        </a:lnTo>
                        <a:lnTo>
                          <a:pt x="54" y="22"/>
                        </a:lnTo>
                        <a:lnTo>
                          <a:pt x="61" y="18"/>
                        </a:lnTo>
                        <a:lnTo>
                          <a:pt x="68" y="18"/>
                        </a:lnTo>
                        <a:lnTo>
                          <a:pt x="75" y="14"/>
                        </a:lnTo>
                        <a:lnTo>
                          <a:pt x="82" y="11"/>
                        </a:lnTo>
                        <a:lnTo>
                          <a:pt x="90" y="11"/>
                        </a:lnTo>
                        <a:lnTo>
                          <a:pt x="97" y="7"/>
                        </a:lnTo>
                        <a:lnTo>
                          <a:pt x="104" y="7"/>
                        </a:lnTo>
                        <a:lnTo>
                          <a:pt x="100" y="0"/>
                        </a:lnTo>
                        <a:lnTo>
                          <a:pt x="97" y="4"/>
                        </a:lnTo>
                        <a:lnTo>
                          <a:pt x="90" y="4"/>
                        </a:lnTo>
                        <a:lnTo>
                          <a:pt x="79" y="7"/>
                        </a:lnTo>
                        <a:lnTo>
                          <a:pt x="68" y="7"/>
                        </a:lnTo>
                        <a:lnTo>
                          <a:pt x="61" y="11"/>
                        </a:lnTo>
                        <a:lnTo>
                          <a:pt x="50" y="11"/>
                        </a:lnTo>
                        <a:lnTo>
                          <a:pt x="43" y="14"/>
                        </a:lnTo>
                        <a:lnTo>
                          <a:pt x="39" y="18"/>
                        </a:lnTo>
                        <a:lnTo>
                          <a:pt x="32" y="22"/>
                        </a:lnTo>
                        <a:lnTo>
                          <a:pt x="25" y="25"/>
                        </a:lnTo>
                        <a:lnTo>
                          <a:pt x="18" y="29"/>
                        </a:lnTo>
                        <a:lnTo>
                          <a:pt x="7" y="40"/>
                        </a:lnTo>
                        <a:lnTo>
                          <a:pt x="3" y="47"/>
                        </a:lnTo>
                        <a:lnTo>
                          <a:pt x="0" y="58"/>
                        </a:lnTo>
                        <a:lnTo>
                          <a:pt x="7" y="61"/>
                        </a:lnTo>
                        <a:lnTo>
                          <a:pt x="7" y="58"/>
                        </a:lnTo>
                        <a:lnTo>
                          <a:pt x="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4" name="Freeform 263"/>
                  <p:cNvSpPr>
                    <a:spLocks/>
                  </p:cNvSpPr>
                  <p:nvPr/>
                </p:nvSpPr>
                <p:spPr bwMode="auto">
                  <a:xfrm>
                    <a:off x="2451" y="1588"/>
                    <a:ext cx="33" cy="50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8" y="36"/>
                      </a:cxn>
                      <a:cxn ang="0">
                        <a:pos x="15" y="28"/>
                      </a:cxn>
                      <a:cxn ang="0">
                        <a:pos x="18" y="21"/>
                      </a:cxn>
                      <a:cxn ang="0">
                        <a:pos x="22" y="18"/>
                      </a:cxn>
                      <a:cxn ang="0">
                        <a:pos x="22" y="14"/>
                      </a:cxn>
                      <a:cxn ang="0">
                        <a:pos x="33" y="3"/>
                      </a:cxn>
                      <a:cxn ang="0">
                        <a:pos x="26" y="0"/>
                      </a:cxn>
                      <a:cxn ang="0">
                        <a:pos x="22" y="3"/>
                      </a:cxn>
                      <a:cxn ang="0">
                        <a:pos x="22" y="7"/>
                      </a:cxn>
                      <a:cxn ang="0">
                        <a:pos x="11" y="18"/>
                      </a:cxn>
                      <a:cxn ang="0">
                        <a:pos x="8" y="25"/>
                      </a:cxn>
                      <a:cxn ang="0">
                        <a:pos x="4" y="28"/>
                      </a:cxn>
                      <a:cxn ang="0">
                        <a:pos x="4" y="32"/>
                      </a:cxn>
                      <a:cxn ang="0">
                        <a:pos x="8" y="36"/>
                      </a:cxn>
                      <a:cxn ang="0">
                        <a:pos x="4" y="32"/>
                      </a:cxn>
                      <a:cxn ang="0">
                        <a:pos x="0" y="50"/>
                      </a:cxn>
                      <a:cxn ang="0">
                        <a:pos x="8" y="36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33" h="50">
                        <a:moveTo>
                          <a:pt x="4" y="32"/>
                        </a:moveTo>
                        <a:lnTo>
                          <a:pt x="8" y="36"/>
                        </a:lnTo>
                        <a:lnTo>
                          <a:pt x="15" y="28"/>
                        </a:lnTo>
                        <a:lnTo>
                          <a:pt x="18" y="21"/>
                        </a:lnTo>
                        <a:lnTo>
                          <a:pt x="22" y="18"/>
                        </a:lnTo>
                        <a:lnTo>
                          <a:pt x="22" y="14"/>
                        </a:lnTo>
                        <a:lnTo>
                          <a:pt x="33" y="3"/>
                        </a:lnTo>
                        <a:lnTo>
                          <a:pt x="26" y="0"/>
                        </a:lnTo>
                        <a:lnTo>
                          <a:pt x="22" y="3"/>
                        </a:lnTo>
                        <a:lnTo>
                          <a:pt x="22" y="7"/>
                        </a:lnTo>
                        <a:lnTo>
                          <a:pt x="11" y="18"/>
                        </a:lnTo>
                        <a:lnTo>
                          <a:pt x="8" y="25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8" y="36"/>
                        </a:lnTo>
                        <a:lnTo>
                          <a:pt x="4" y="32"/>
                        </a:lnTo>
                        <a:lnTo>
                          <a:pt x="0" y="50"/>
                        </a:lnTo>
                        <a:lnTo>
                          <a:pt x="8" y="36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5" name="Freeform 264"/>
                  <p:cNvSpPr>
                    <a:spLocks/>
                  </p:cNvSpPr>
                  <p:nvPr/>
                </p:nvSpPr>
                <p:spPr bwMode="auto">
                  <a:xfrm>
                    <a:off x="2448" y="1436"/>
                    <a:ext cx="14" cy="1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4"/>
                      </a:cxn>
                      <a:cxn ang="0">
                        <a:pos x="3" y="69"/>
                      </a:cxn>
                      <a:cxn ang="0">
                        <a:pos x="3" y="90"/>
                      </a:cxn>
                      <a:cxn ang="0">
                        <a:pos x="7" y="116"/>
                      </a:cxn>
                      <a:cxn ang="0">
                        <a:pos x="7" y="184"/>
                      </a:cxn>
                      <a:cxn ang="0">
                        <a:pos x="11" y="188"/>
                      </a:cxn>
                      <a:cxn ang="0">
                        <a:pos x="14" y="162"/>
                      </a:cxn>
                      <a:cxn ang="0">
                        <a:pos x="14" y="116"/>
                      </a:cxn>
                      <a:cxn ang="0">
                        <a:pos x="11" y="90"/>
                      </a:cxn>
                      <a:cxn ang="0">
                        <a:pos x="7" y="69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4" h="188">
                        <a:moveTo>
                          <a:pt x="0" y="0"/>
                        </a:moveTo>
                        <a:lnTo>
                          <a:pt x="0" y="44"/>
                        </a:lnTo>
                        <a:lnTo>
                          <a:pt x="3" y="69"/>
                        </a:lnTo>
                        <a:lnTo>
                          <a:pt x="3" y="90"/>
                        </a:lnTo>
                        <a:lnTo>
                          <a:pt x="7" y="116"/>
                        </a:lnTo>
                        <a:lnTo>
                          <a:pt x="7" y="184"/>
                        </a:lnTo>
                        <a:lnTo>
                          <a:pt x="11" y="188"/>
                        </a:lnTo>
                        <a:lnTo>
                          <a:pt x="14" y="162"/>
                        </a:lnTo>
                        <a:lnTo>
                          <a:pt x="14" y="116"/>
                        </a:lnTo>
                        <a:lnTo>
                          <a:pt x="11" y="90"/>
                        </a:lnTo>
                        <a:lnTo>
                          <a:pt x="7" y="6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6" name="Freeform 265"/>
                  <p:cNvSpPr>
                    <a:spLocks/>
                  </p:cNvSpPr>
                  <p:nvPr/>
                </p:nvSpPr>
                <p:spPr bwMode="auto">
                  <a:xfrm>
                    <a:off x="2448" y="1336"/>
                    <a:ext cx="11" cy="10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21"/>
                      </a:cxn>
                      <a:cxn ang="0">
                        <a:pos x="0" y="100"/>
                      </a:cxn>
                      <a:cxn ang="0">
                        <a:pos x="7" y="100"/>
                      </a:cxn>
                      <a:cxn ang="0">
                        <a:pos x="7" y="21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100">
                        <a:moveTo>
                          <a:pt x="7" y="0"/>
                        </a:moveTo>
                        <a:lnTo>
                          <a:pt x="0" y="21"/>
                        </a:lnTo>
                        <a:lnTo>
                          <a:pt x="0" y="100"/>
                        </a:lnTo>
                        <a:lnTo>
                          <a:pt x="7" y="100"/>
                        </a:lnTo>
                        <a:lnTo>
                          <a:pt x="7" y="21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7" name="Freeform 266"/>
                  <p:cNvSpPr>
                    <a:spLocks/>
                  </p:cNvSpPr>
                  <p:nvPr/>
                </p:nvSpPr>
                <p:spPr bwMode="auto">
                  <a:xfrm>
                    <a:off x="2451" y="1282"/>
                    <a:ext cx="11" cy="5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14"/>
                      </a:cxn>
                      <a:cxn ang="0">
                        <a:pos x="0" y="29"/>
                      </a:cxn>
                      <a:cxn ang="0">
                        <a:pos x="0" y="39"/>
                      </a:cxn>
                      <a:cxn ang="0">
                        <a:pos x="4" y="54"/>
                      </a:cxn>
                      <a:cxn ang="0">
                        <a:pos x="8" y="54"/>
                      </a:cxn>
                      <a:cxn ang="0">
                        <a:pos x="8" y="29"/>
                      </a:cxn>
                      <a:cxn ang="0">
                        <a:pos x="11" y="14"/>
                      </a:cxn>
                      <a:cxn ang="0">
                        <a:pos x="8" y="0"/>
                      </a:cxn>
                      <a:cxn ang="0">
                        <a:pos x="8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54">
                        <a:moveTo>
                          <a:pt x="4" y="0"/>
                        </a:moveTo>
                        <a:lnTo>
                          <a:pt x="4" y="14"/>
                        </a:lnTo>
                        <a:lnTo>
                          <a:pt x="0" y="29"/>
                        </a:lnTo>
                        <a:lnTo>
                          <a:pt x="0" y="39"/>
                        </a:lnTo>
                        <a:lnTo>
                          <a:pt x="4" y="54"/>
                        </a:lnTo>
                        <a:lnTo>
                          <a:pt x="8" y="54"/>
                        </a:lnTo>
                        <a:lnTo>
                          <a:pt x="8" y="29"/>
                        </a:lnTo>
                        <a:lnTo>
                          <a:pt x="11" y="14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8" name="Freeform 267"/>
                  <p:cNvSpPr>
                    <a:spLocks/>
                  </p:cNvSpPr>
                  <p:nvPr/>
                </p:nvSpPr>
                <p:spPr bwMode="auto">
                  <a:xfrm>
                    <a:off x="2455" y="1156"/>
                    <a:ext cx="151" cy="129"/>
                  </a:xfrm>
                  <a:custGeom>
                    <a:avLst/>
                    <a:gdLst/>
                    <a:ahLst/>
                    <a:cxnLst>
                      <a:cxn ang="0">
                        <a:pos x="148" y="0"/>
                      </a:cxn>
                      <a:cxn ang="0">
                        <a:pos x="137" y="7"/>
                      </a:cxn>
                      <a:cxn ang="0">
                        <a:pos x="130" y="14"/>
                      </a:cxn>
                      <a:cxn ang="0">
                        <a:pos x="119" y="21"/>
                      </a:cxn>
                      <a:cxn ang="0">
                        <a:pos x="108" y="29"/>
                      </a:cxn>
                      <a:cxn ang="0">
                        <a:pos x="101" y="36"/>
                      </a:cxn>
                      <a:cxn ang="0">
                        <a:pos x="90" y="43"/>
                      </a:cxn>
                      <a:cxn ang="0">
                        <a:pos x="79" y="50"/>
                      </a:cxn>
                      <a:cxn ang="0">
                        <a:pos x="68" y="57"/>
                      </a:cxn>
                      <a:cxn ang="0">
                        <a:pos x="61" y="65"/>
                      </a:cxn>
                      <a:cxn ang="0">
                        <a:pos x="50" y="72"/>
                      </a:cxn>
                      <a:cxn ang="0">
                        <a:pos x="32" y="90"/>
                      </a:cxn>
                      <a:cxn ang="0">
                        <a:pos x="22" y="97"/>
                      </a:cxn>
                      <a:cxn ang="0">
                        <a:pos x="14" y="108"/>
                      </a:cxn>
                      <a:cxn ang="0">
                        <a:pos x="7" y="115"/>
                      </a:cxn>
                      <a:cxn ang="0">
                        <a:pos x="0" y="126"/>
                      </a:cxn>
                      <a:cxn ang="0">
                        <a:pos x="4" y="129"/>
                      </a:cxn>
                      <a:cxn ang="0">
                        <a:pos x="36" y="97"/>
                      </a:cxn>
                      <a:cxn ang="0">
                        <a:pos x="43" y="86"/>
                      </a:cxn>
                      <a:cxn ang="0">
                        <a:pos x="54" y="79"/>
                      </a:cxn>
                      <a:cxn ang="0">
                        <a:pos x="65" y="72"/>
                      </a:cxn>
                      <a:cxn ang="0">
                        <a:pos x="72" y="65"/>
                      </a:cxn>
                      <a:cxn ang="0">
                        <a:pos x="83" y="57"/>
                      </a:cxn>
                      <a:cxn ang="0">
                        <a:pos x="94" y="47"/>
                      </a:cxn>
                      <a:cxn ang="0">
                        <a:pos x="104" y="43"/>
                      </a:cxn>
                      <a:cxn ang="0">
                        <a:pos x="112" y="36"/>
                      </a:cxn>
                      <a:cxn ang="0">
                        <a:pos x="122" y="29"/>
                      </a:cxn>
                      <a:cxn ang="0">
                        <a:pos x="133" y="21"/>
                      </a:cxn>
                      <a:cxn ang="0">
                        <a:pos x="140" y="14"/>
                      </a:cxn>
                      <a:cxn ang="0">
                        <a:pos x="151" y="7"/>
                      </a:cxn>
                      <a:cxn ang="0">
                        <a:pos x="148" y="0"/>
                      </a:cxn>
                    </a:cxnLst>
                    <a:rect l="0" t="0" r="r" b="b"/>
                    <a:pathLst>
                      <a:path w="151" h="129">
                        <a:moveTo>
                          <a:pt x="148" y="0"/>
                        </a:moveTo>
                        <a:lnTo>
                          <a:pt x="137" y="7"/>
                        </a:lnTo>
                        <a:lnTo>
                          <a:pt x="130" y="14"/>
                        </a:lnTo>
                        <a:lnTo>
                          <a:pt x="119" y="21"/>
                        </a:lnTo>
                        <a:lnTo>
                          <a:pt x="108" y="29"/>
                        </a:lnTo>
                        <a:lnTo>
                          <a:pt x="101" y="36"/>
                        </a:lnTo>
                        <a:lnTo>
                          <a:pt x="90" y="43"/>
                        </a:lnTo>
                        <a:lnTo>
                          <a:pt x="79" y="50"/>
                        </a:lnTo>
                        <a:lnTo>
                          <a:pt x="68" y="57"/>
                        </a:lnTo>
                        <a:lnTo>
                          <a:pt x="61" y="65"/>
                        </a:lnTo>
                        <a:lnTo>
                          <a:pt x="50" y="72"/>
                        </a:lnTo>
                        <a:lnTo>
                          <a:pt x="32" y="90"/>
                        </a:lnTo>
                        <a:lnTo>
                          <a:pt x="22" y="97"/>
                        </a:lnTo>
                        <a:lnTo>
                          <a:pt x="14" y="108"/>
                        </a:lnTo>
                        <a:lnTo>
                          <a:pt x="7" y="115"/>
                        </a:lnTo>
                        <a:lnTo>
                          <a:pt x="0" y="126"/>
                        </a:lnTo>
                        <a:lnTo>
                          <a:pt x="4" y="129"/>
                        </a:lnTo>
                        <a:lnTo>
                          <a:pt x="36" y="97"/>
                        </a:lnTo>
                        <a:lnTo>
                          <a:pt x="43" y="86"/>
                        </a:lnTo>
                        <a:lnTo>
                          <a:pt x="54" y="79"/>
                        </a:lnTo>
                        <a:lnTo>
                          <a:pt x="65" y="72"/>
                        </a:lnTo>
                        <a:lnTo>
                          <a:pt x="72" y="65"/>
                        </a:lnTo>
                        <a:lnTo>
                          <a:pt x="83" y="57"/>
                        </a:lnTo>
                        <a:lnTo>
                          <a:pt x="94" y="47"/>
                        </a:lnTo>
                        <a:lnTo>
                          <a:pt x="104" y="43"/>
                        </a:lnTo>
                        <a:lnTo>
                          <a:pt x="112" y="36"/>
                        </a:lnTo>
                        <a:lnTo>
                          <a:pt x="122" y="29"/>
                        </a:lnTo>
                        <a:lnTo>
                          <a:pt x="133" y="21"/>
                        </a:lnTo>
                        <a:lnTo>
                          <a:pt x="140" y="14"/>
                        </a:lnTo>
                        <a:lnTo>
                          <a:pt x="151" y="7"/>
                        </a:lnTo>
                        <a:lnTo>
                          <a:pt x="14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79" name="Freeform 268"/>
                  <p:cNvSpPr>
                    <a:spLocks/>
                  </p:cNvSpPr>
                  <p:nvPr/>
                </p:nvSpPr>
                <p:spPr bwMode="auto">
                  <a:xfrm>
                    <a:off x="2603" y="976"/>
                    <a:ext cx="219" cy="187"/>
                  </a:xfrm>
                  <a:custGeom>
                    <a:avLst/>
                    <a:gdLst/>
                    <a:ahLst/>
                    <a:cxnLst>
                      <a:cxn ang="0">
                        <a:pos x="216" y="0"/>
                      </a:cxn>
                      <a:cxn ang="0">
                        <a:pos x="201" y="11"/>
                      </a:cxn>
                      <a:cxn ang="0">
                        <a:pos x="190" y="25"/>
                      </a:cxn>
                      <a:cxn ang="0">
                        <a:pos x="176" y="36"/>
                      </a:cxn>
                      <a:cxn ang="0">
                        <a:pos x="162" y="47"/>
                      </a:cxn>
                      <a:cxn ang="0">
                        <a:pos x="147" y="57"/>
                      </a:cxn>
                      <a:cxn ang="0">
                        <a:pos x="133" y="68"/>
                      </a:cxn>
                      <a:cxn ang="0">
                        <a:pos x="122" y="79"/>
                      </a:cxn>
                      <a:cxn ang="0">
                        <a:pos x="108" y="90"/>
                      </a:cxn>
                      <a:cxn ang="0">
                        <a:pos x="93" y="101"/>
                      </a:cxn>
                      <a:cxn ang="0">
                        <a:pos x="79" y="111"/>
                      </a:cxn>
                      <a:cxn ang="0">
                        <a:pos x="68" y="122"/>
                      </a:cxn>
                      <a:cxn ang="0">
                        <a:pos x="54" y="133"/>
                      </a:cxn>
                      <a:cxn ang="0">
                        <a:pos x="39" y="147"/>
                      </a:cxn>
                      <a:cxn ang="0">
                        <a:pos x="25" y="158"/>
                      </a:cxn>
                      <a:cxn ang="0">
                        <a:pos x="14" y="169"/>
                      </a:cxn>
                      <a:cxn ang="0">
                        <a:pos x="0" y="180"/>
                      </a:cxn>
                      <a:cxn ang="0">
                        <a:pos x="3" y="187"/>
                      </a:cxn>
                      <a:cxn ang="0">
                        <a:pos x="18" y="176"/>
                      </a:cxn>
                      <a:cxn ang="0">
                        <a:pos x="32" y="165"/>
                      </a:cxn>
                      <a:cxn ang="0">
                        <a:pos x="43" y="151"/>
                      </a:cxn>
                      <a:cxn ang="0">
                        <a:pos x="57" y="140"/>
                      </a:cxn>
                      <a:cxn ang="0">
                        <a:pos x="72" y="129"/>
                      </a:cxn>
                      <a:cxn ang="0">
                        <a:pos x="86" y="119"/>
                      </a:cxn>
                      <a:cxn ang="0">
                        <a:pos x="97" y="108"/>
                      </a:cxn>
                      <a:cxn ang="0">
                        <a:pos x="111" y="97"/>
                      </a:cxn>
                      <a:cxn ang="0">
                        <a:pos x="126" y="86"/>
                      </a:cxn>
                      <a:cxn ang="0">
                        <a:pos x="140" y="72"/>
                      </a:cxn>
                      <a:cxn ang="0">
                        <a:pos x="151" y="65"/>
                      </a:cxn>
                      <a:cxn ang="0">
                        <a:pos x="165" y="50"/>
                      </a:cxn>
                      <a:cxn ang="0">
                        <a:pos x="180" y="39"/>
                      </a:cxn>
                      <a:cxn ang="0">
                        <a:pos x="194" y="29"/>
                      </a:cxn>
                      <a:cxn ang="0">
                        <a:pos x="208" y="18"/>
                      </a:cxn>
                      <a:cxn ang="0">
                        <a:pos x="219" y="7"/>
                      </a:cxn>
                      <a:cxn ang="0">
                        <a:pos x="216" y="0"/>
                      </a:cxn>
                    </a:cxnLst>
                    <a:rect l="0" t="0" r="r" b="b"/>
                    <a:pathLst>
                      <a:path w="219" h="187">
                        <a:moveTo>
                          <a:pt x="216" y="0"/>
                        </a:moveTo>
                        <a:lnTo>
                          <a:pt x="201" y="11"/>
                        </a:lnTo>
                        <a:lnTo>
                          <a:pt x="190" y="25"/>
                        </a:lnTo>
                        <a:lnTo>
                          <a:pt x="176" y="36"/>
                        </a:lnTo>
                        <a:lnTo>
                          <a:pt x="162" y="47"/>
                        </a:lnTo>
                        <a:lnTo>
                          <a:pt x="147" y="57"/>
                        </a:lnTo>
                        <a:lnTo>
                          <a:pt x="133" y="68"/>
                        </a:lnTo>
                        <a:lnTo>
                          <a:pt x="122" y="79"/>
                        </a:lnTo>
                        <a:lnTo>
                          <a:pt x="108" y="90"/>
                        </a:lnTo>
                        <a:lnTo>
                          <a:pt x="93" y="101"/>
                        </a:lnTo>
                        <a:lnTo>
                          <a:pt x="79" y="111"/>
                        </a:lnTo>
                        <a:lnTo>
                          <a:pt x="68" y="122"/>
                        </a:lnTo>
                        <a:lnTo>
                          <a:pt x="54" y="133"/>
                        </a:lnTo>
                        <a:lnTo>
                          <a:pt x="39" y="147"/>
                        </a:lnTo>
                        <a:lnTo>
                          <a:pt x="25" y="158"/>
                        </a:lnTo>
                        <a:lnTo>
                          <a:pt x="14" y="169"/>
                        </a:lnTo>
                        <a:lnTo>
                          <a:pt x="0" y="180"/>
                        </a:lnTo>
                        <a:lnTo>
                          <a:pt x="3" y="187"/>
                        </a:lnTo>
                        <a:lnTo>
                          <a:pt x="18" y="176"/>
                        </a:lnTo>
                        <a:lnTo>
                          <a:pt x="32" y="165"/>
                        </a:lnTo>
                        <a:lnTo>
                          <a:pt x="43" y="151"/>
                        </a:lnTo>
                        <a:lnTo>
                          <a:pt x="57" y="140"/>
                        </a:lnTo>
                        <a:lnTo>
                          <a:pt x="72" y="129"/>
                        </a:lnTo>
                        <a:lnTo>
                          <a:pt x="86" y="119"/>
                        </a:lnTo>
                        <a:lnTo>
                          <a:pt x="97" y="108"/>
                        </a:lnTo>
                        <a:lnTo>
                          <a:pt x="111" y="97"/>
                        </a:lnTo>
                        <a:lnTo>
                          <a:pt x="126" y="86"/>
                        </a:lnTo>
                        <a:lnTo>
                          <a:pt x="140" y="72"/>
                        </a:lnTo>
                        <a:lnTo>
                          <a:pt x="151" y="65"/>
                        </a:lnTo>
                        <a:lnTo>
                          <a:pt x="165" y="50"/>
                        </a:lnTo>
                        <a:lnTo>
                          <a:pt x="180" y="39"/>
                        </a:lnTo>
                        <a:lnTo>
                          <a:pt x="194" y="29"/>
                        </a:lnTo>
                        <a:lnTo>
                          <a:pt x="208" y="18"/>
                        </a:lnTo>
                        <a:lnTo>
                          <a:pt x="219" y="7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0" name="Freeform 269"/>
                  <p:cNvSpPr>
                    <a:spLocks/>
                  </p:cNvSpPr>
                  <p:nvPr/>
                </p:nvSpPr>
                <p:spPr bwMode="auto">
                  <a:xfrm>
                    <a:off x="2819" y="922"/>
                    <a:ext cx="68" cy="6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57" y="11"/>
                      </a:cxn>
                      <a:cxn ang="0">
                        <a:pos x="50" y="18"/>
                      </a:cxn>
                      <a:cxn ang="0">
                        <a:pos x="43" y="21"/>
                      </a:cxn>
                      <a:cxn ang="0">
                        <a:pos x="36" y="29"/>
                      </a:cxn>
                      <a:cxn ang="0">
                        <a:pos x="25" y="36"/>
                      </a:cxn>
                      <a:cxn ang="0">
                        <a:pos x="14" y="39"/>
                      </a:cxn>
                      <a:cxn ang="0">
                        <a:pos x="0" y="54"/>
                      </a:cxn>
                      <a:cxn ang="0">
                        <a:pos x="3" y="61"/>
                      </a:cxn>
                      <a:cxn ang="0">
                        <a:pos x="10" y="54"/>
                      </a:cxn>
                      <a:cxn ang="0">
                        <a:pos x="21" y="47"/>
                      </a:cxn>
                      <a:cxn ang="0">
                        <a:pos x="28" y="39"/>
                      </a:cxn>
                      <a:cxn ang="0">
                        <a:pos x="36" y="36"/>
                      </a:cxn>
                      <a:cxn ang="0">
                        <a:pos x="46" y="29"/>
                      </a:cxn>
                      <a:cxn ang="0">
                        <a:pos x="61" y="14"/>
                      </a:cxn>
                      <a:cxn ang="0">
                        <a:pos x="68" y="3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8" h="61">
                        <a:moveTo>
                          <a:pt x="61" y="0"/>
                        </a:moveTo>
                        <a:lnTo>
                          <a:pt x="57" y="11"/>
                        </a:lnTo>
                        <a:lnTo>
                          <a:pt x="50" y="18"/>
                        </a:lnTo>
                        <a:lnTo>
                          <a:pt x="43" y="21"/>
                        </a:lnTo>
                        <a:lnTo>
                          <a:pt x="36" y="29"/>
                        </a:lnTo>
                        <a:lnTo>
                          <a:pt x="25" y="36"/>
                        </a:lnTo>
                        <a:lnTo>
                          <a:pt x="14" y="39"/>
                        </a:lnTo>
                        <a:lnTo>
                          <a:pt x="0" y="54"/>
                        </a:lnTo>
                        <a:lnTo>
                          <a:pt x="3" y="61"/>
                        </a:lnTo>
                        <a:lnTo>
                          <a:pt x="10" y="54"/>
                        </a:lnTo>
                        <a:lnTo>
                          <a:pt x="21" y="47"/>
                        </a:lnTo>
                        <a:lnTo>
                          <a:pt x="28" y="39"/>
                        </a:lnTo>
                        <a:lnTo>
                          <a:pt x="36" y="36"/>
                        </a:lnTo>
                        <a:lnTo>
                          <a:pt x="46" y="29"/>
                        </a:lnTo>
                        <a:lnTo>
                          <a:pt x="61" y="14"/>
                        </a:lnTo>
                        <a:lnTo>
                          <a:pt x="68" y="3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1" name="Freeform 270"/>
                  <p:cNvSpPr>
                    <a:spLocks/>
                  </p:cNvSpPr>
                  <p:nvPr/>
                </p:nvSpPr>
                <p:spPr bwMode="auto">
                  <a:xfrm>
                    <a:off x="2880" y="893"/>
                    <a:ext cx="39" cy="32"/>
                  </a:xfrm>
                  <a:custGeom>
                    <a:avLst/>
                    <a:gdLst/>
                    <a:ahLst/>
                    <a:cxnLst>
                      <a:cxn ang="0">
                        <a:pos x="39" y="0"/>
                      </a:cxn>
                      <a:cxn ang="0">
                        <a:pos x="32" y="0"/>
                      </a:cxn>
                      <a:cxn ang="0">
                        <a:pos x="0" y="29"/>
                      </a:cxn>
                      <a:cxn ang="0">
                        <a:pos x="7" y="32"/>
                      </a:cxn>
                      <a:cxn ang="0">
                        <a:pos x="39" y="7"/>
                      </a:cxn>
                      <a:cxn ang="0">
                        <a:pos x="32" y="7"/>
                      </a:cxn>
                      <a:cxn ang="0">
                        <a:pos x="39" y="0"/>
                      </a:cxn>
                      <a:cxn ang="0">
                        <a:pos x="32" y="0"/>
                      </a:cxn>
                      <a:cxn ang="0">
                        <a:pos x="39" y="0"/>
                      </a:cxn>
                    </a:cxnLst>
                    <a:rect l="0" t="0" r="r" b="b"/>
                    <a:pathLst>
                      <a:path w="39" h="32">
                        <a:moveTo>
                          <a:pt x="39" y="0"/>
                        </a:moveTo>
                        <a:lnTo>
                          <a:pt x="32" y="0"/>
                        </a:lnTo>
                        <a:lnTo>
                          <a:pt x="0" y="29"/>
                        </a:lnTo>
                        <a:lnTo>
                          <a:pt x="7" y="32"/>
                        </a:lnTo>
                        <a:lnTo>
                          <a:pt x="39" y="7"/>
                        </a:lnTo>
                        <a:lnTo>
                          <a:pt x="32" y="7"/>
                        </a:lnTo>
                        <a:lnTo>
                          <a:pt x="39" y="0"/>
                        </a:lnTo>
                        <a:lnTo>
                          <a:pt x="32" y="0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2" name="Freeform 271"/>
                  <p:cNvSpPr>
                    <a:spLocks/>
                  </p:cNvSpPr>
                  <p:nvPr/>
                </p:nvSpPr>
                <p:spPr bwMode="auto">
                  <a:xfrm>
                    <a:off x="2912" y="893"/>
                    <a:ext cx="353" cy="302"/>
                  </a:xfrm>
                  <a:custGeom>
                    <a:avLst/>
                    <a:gdLst/>
                    <a:ahLst/>
                    <a:cxnLst>
                      <a:cxn ang="0">
                        <a:pos x="353" y="295"/>
                      </a:cxn>
                      <a:cxn ang="0">
                        <a:pos x="331" y="277"/>
                      </a:cxn>
                      <a:cxn ang="0">
                        <a:pos x="310" y="256"/>
                      </a:cxn>
                      <a:cxn ang="0">
                        <a:pos x="288" y="238"/>
                      </a:cxn>
                      <a:cxn ang="0">
                        <a:pos x="266" y="220"/>
                      </a:cxn>
                      <a:cxn ang="0">
                        <a:pos x="245" y="202"/>
                      </a:cxn>
                      <a:cxn ang="0">
                        <a:pos x="223" y="184"/>
                      </a:cxn>
                      <a:cxn ang="0">
                        <a:pos x="202" y="166"/>
                      </a:cxn>
                      <a:cxn ang="0">
                        <a:pos x="180" y="148"/>
                      </a:cxn>
                      <a:cxn ang="0">
                        <a:pos x="158" y="130"/>
                      </a:cxn>
                      <a:cxn ang="0">
                        <a:pos x="137" y="112"/>
                      </a:cxn>
                      <a:cxn ang="0">
                        <a:pos x="115" y="94"/>
                      </a:cxn>
                      <a:cxn ang="0">
                        <a:pos x="94" y="76"/>
                      </a:cxn>
                      <a:cxn ang="0">
                        <a:pos x="72" y="58"/>
                      </a:cxn>
                      <a:cxn ang="0">
                        <a:pos x="50" y="40"/>
                      </a:cxn>
                      <a:cxn ang="0">
                        <a:pos x="29" y="22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25" y="25"/>
                      </a:cxn>
                      <a:cxn ang="0">
                        <a:pos x="47" y="47"/>
                      </a:cxn>
                      <a:cxn ang="0">
                        <a:pos x="68" y="65"/>
                      </a:cxn>
                      <a:cxn ang="0">
                        <a:pos x="90" y="83"/>
                      </a:cxn>
                      <a:cxn ang="0">
                        <a:pos x="112" y="101"/>
                      </a:cxn>
                      <a:cxn ang="0">
                        <a:pos x="133" y="119"/>
                      </a:cxn>
                      <a:cxn ang="0">
                        <a:pos x="155" y="137"/>
                      </a:cxn>
                      <a:cxn ang="0">
                        <a:pos x="176" y="151"/>
                      </a:cxn>
                      <a:cxn ang="0">
                        <a:pos x="198" y="169"/>
                      </a:cxn>
                      <a:cxn ang="0">
                        <a:pos x="220" y="187"/>
                      </a:cxn>
                      <a:cxn ang="0">
                        <a:pos x="241" y="205"/>
                      </a:cxn>
                      <a:cxn ang="0">
                        <a:pos x="263" y="223"/>
                      </a:cxn>
                      <a:cxn ang="0">
                        <a:pos x="284" y="241"/>
                      </a:cxn>
                      <a:cxn ang="0">
                        <a:pos x="306" y="263"/>
                      </a:cxn>
                      <a:cxn ang="0">
                        <a:pos x="328" y="281"/>
                      </a:cxn>
                      <a:cxn ang="0">
                        <a:pos x="349" y="302"/>
                      </a:cxn>
                      <a:cxn ang="0">
                        <a:pos x="353" y="295"/>
                      </a:cxn>
                    </a:cxnLst>
                    <a:rect l="0" t="0" r="r" b="b"/>
                    <a:pathLst>
                      <a:path w="353" h="302">
                        <a:moveTo>
                          <a:pt x="353" y="295"/>
                        </a:moveTo>
                        <a:lnTo>
                          <a:pt x="331" y="277"/>
                        </a:lnTo>
                        <a:lnTo>
                          <a:pt x="310" y="256"/>
                        </a:lnTo>
                        <a:lnTo>
                          <a:pt x="288" y="238"/>
                        </a:lnTo>
                        <a:lnTo>
                          <a:pt x="266" y="220"/>
                        </a:lnTo>
                        <a:lnTo>
                          <a:pt x="245" y="202"/>
                        </a:lnTo>
                        <a:lnTo>
                          <a:pt x="223" y="184"/>
                        </a:lnTo>
                        <a:lnTo>
                          <a:pt x="202" y="166"/>
                        </a:lnTo>
                        <a:lnTo>
                          <a:pt x="180" y="148"/>
                        </a:lnTo>
                        <a:lnTo>
                          <a:pt x="158" y="130"/>
                        </a:lnTo>
                        <a:lnTo>
                          <a:pt x="137" y="112"/>
                        </a:lnTo>
                        <a:lnTo>
                          <a:pt x="115" y="94"/>
                        </a:lnTo>
                        <a:lnTo>
                          <a:pt x="94" y="76"/>
                        </a:lnTo>
                        <a:lnTo>
                          <a:pt x="72" y="58"/>
                        </a:lnTo>
                        <a:lnTo>
                          <a:pt x="50" y="40"/>
                        </a:lnTo>
                        <a:lnTo>
                          <a:pt x="29" y="22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25" y="25"/>
                        </a:lnTo>
                        <a:lnTo>
                          <a:pt x="47" y="47"/>
                        </a:lnTo>
                        <a:lnTo>
                          <a:pt x="68" y="65"/>
                        </a:lnTo>
                        <a:lnTo>
                          <a:pt x="90" y="83"/>
                        </a:lnTo>
                        <a:lnTo>
                          <a:pt x="112" y="101"/>
                        </a:lnTo>
                        <a:lnTo>
                          <a:pt x="133" y="119"/>
                        </a:lnTo>
                        <a:lnTo>
                          <a:pt x="155" y="137"/>
                        </a:lnTo>
                        <a:lnTo>
                          <a:pt x="176" y="151"/>
                        </a:lnTo>
                        <a:lnTo>
                          <a:pt x="198" y="169"/>
                        </a:lnTo>
                        <a:lnTo>
                          <a:pt x="220" y="187"/>
                        </a:lnTo>
                        <a:lnTo>
                          <a:pt x="241" y="205"/>
                        </a:lnTo>
                        <a:lnTo>
                          <a:pt x="263" y="223"/>
                        </a:lnTo>
                        <a:lnTo>
                          <a:pt x="284" y="241"/>
                        </a:lnTo>
                        <a:lnTo>
                          <a:pt x="306" y="263"/>
                        </a:lnTo>
                        <a:lnTo>
                          <a:pt x="328" y="281"/>
                        </a:lnTo>
                        <a:lnTo>
                          <a:pt x="349" y="302"/>
                        </a:lnTo>
                        <a:lnTo>
                          <a:pt x="353" y="29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3" name="Freeform 272"/>
                  <p:cNvSpPr>
                    <a:spLocks/>
                  </p:cNvSpPr>
                  <p:nvPr/>
                </p:nvSpPr>
                <p:spPr bwMode="auto">
                  <a:xfrm>
                    <a:off x="3495" y="1048"/>
                    <a:ext cx="648" cy="245"/>
                  </a:xfrm>
                  <a:custGeom>
                    <a:avLst/>
                    <a:gdLst/>
                    <a:ahLst/>
                    <a:cxnLst>
                      <a:cxn ang="0">
                        <a:pos x="425" y="21"/>
                      </a:cxn>
                      <a:cxn ang="0">
                        <a:pos x="464" y="47"/>
                      </a:cxn>
                      <a:cxn ang="0">
                        <a:pos x="493" y="61"/>
                      </a:cxn>
                      <a:cxn ang="0">
                        <a:pos x="515" y="68"/>
                      </a:cxn>
                      <a:cxn ang="0">
                        <a:pos x="540" y="79"/>
                      </a:cxn>
                      <a:cxn ang="0">
                        <a:pos x="561" y="90"/>
                      </a:cxn>
                      <a:cxn ang="0">
                        <a:pos x="637" y="86"/>
                      </a:cxn>
                      <a:cxn ang="0">
                        <a:pos x="644" y="101"/>
                      </a:cxn>
                      <a:cxn ang="0">
                        <a:pos x="583" y="108"/>
                      </a:cxn>
                      <a:cxn ang="0">
                        <a:pos x="536" y="97"/>
                      </a:cxn>
                      <a:cxn ang="0">
                        <a:pos x="508" y="83"/>
                      </a:cxn>
                      <a:cxn ang="0">
                        <a:pos x="475" y="68"/>
                      </a:cxn>
                      <a:cxn ang="0">
                        <a:pos x="446" y="54"/>
                      </a:cxn>
                      <a:cxn ang="0">
                        <a:pos x="446" y="72"/>
                      </a:cxn>
                      <a:cxn ang="0">
                        <a:pos x="482" y="111"/>
                      </a:cxn>
                      <a:cxn ang="0">
                        <a:pos x="486" y="151"/>
                      </a:cxn>
                      <a:cxn ang="0">
                        <a:pos x="454" y="169"/>
                      </a:cxn>
                      <a:cxn ang="0">
                        <a:pos x="407" y="155"/>
                      </a:cxn>
                      <a:cxn ang="0">
                        <a:pos x="360" y="144"/>
                      </a:cxn>
                      <a:cxn ang="0">
                        <a:pos x="313" y="126"/>
                      </a:cxn>
                      <a:cxn ang="0">
                        <a:pos x="270" y="115"/>
                      </a:cxn>
                      <a:cxn ang="0">
                        <a:pos x="245" y="97"/>
                      </a:cxn>
                      <a:cxn ang="0">
                        <a:pos x="227" y="97"/>
                      </a:cxn>
                      <a:cxn ang="0">
                        <a:pos x="238" y="137"/>
                      </a:cxn>
                      <a:cxn ang="0">
                        <a:pos x="252" y="180"/>
                      </a:cxn>
                      <a:cxn ang="0">
                        <a:pos x="234" y="223"/>
                      </a:cxn>
                      <a:cxn ang="0">
                        <a:pos x="166" y="223"/>
                      </a:cxn>
                      <a:cxn ang="0">
                        <a:pos x="133" y="212"/>
                      </a:cxn>
                      <a:cxn ang="0">
                        <a:pos x="101" y="198"/>
                      </a:cxn>
                      <a:cxn ang="0">
                        <a:pos x="76" y="191"/>
                      </a:cxn>
                      <a:cxn ang="0">
                        <a:pos x="54" y="180"/>
                      </a:cxn>
                      <a:cxn ang="0">
                        <a:pos x="54" y="187"/>
                      </a:cxn>
                      <a:cxn ang="0">
                        <a:pos x="68" y="205"/>
                      </a:cxn>
                      <a:cxn ang="0">
                        <a:pos x="58" y="234"/>
                      </a:cxn>
                      <a:cxn ang="0">
                        <a:pos x="32" y="241"/>
                      </a:cxn>
                      <a:cxn ang="0">
                        <a:pos x="47" y="227"/>
                      </a:cxn>
                      <a:cxn ang="0">
                        <a:pos x="50" y="209"/>
                      </a:cxn>
                      <a:cxn ang="0">
                        <a:pos x="40" y="191"/>
                      </a:cxn>
                      <a:cxn ang="0">
                        <a:pos x="22" y="173"/>
                      </a:cxn>
                      <a:cxn ang="0">
                        <a:pos x="7" y="151"/>
                      </a:cxn>
                      <a:cxn ang="0">
                        <a:pos x="4" y="133"/>
                      </a:cxn>
                      <a:cxn ang="0">
                        <a:pos x="32" y="147"/>
                      </a:cxn>
                      <a:cxn ang="0">
                        <a:pos x="65" y="169"/>
                      </a:cxn>
                      <a:cxn ang="0">
                        <a:pos x="104" y="183"/>
                      </a:cxn>
                      <a:cxn ang="0">
                        <a:pos x="151" y="201"/>
                      </a:cxn>
                      <a:cxn ang="0">
                        <a:pos x="184" y="209"/>
                      </a:cxn>
                      <a:cxn ang="0">
                        <a:pos x="234" y="209"/>
                      </a:cxn>
                      <a:cxn ang="0">
                        <a:pos x="230" y="155"/>
                      </a:cxn>
                      <a:cxn ang="0">
                        <a:pos x="202" y="86"/>
                      </a:cxn>
                      <a:cxn ang="0">
                        <a:pos x="205" y="57"/>
                      </a:cxn>
                      <a:cxn ang="0">
                        <a:pos x="245" y="83"/>
                      </a:cxn>
                      <a:cxn ang="0">
                        <a:pos x="288" y="101"/>
                      </a:cxn>
                      <a:cxn ang="0">
                        <a:pos x="331" y="119"/>
                      </a:cxn>
                      <a:cxn ang="0">
                        <a:pos x="374" y="133"/>
                      </a:cxn>
                      <a:cxn ang="0">
                        <a:pos x="410" y="144"/>
                      </a:cxn>
                      <a:cxn ang="0">
                        <a:pos x="457" y="151"/>
                      </a:cxn>
                      <a:cxn ang="0">
                        <a:pos x="475" y="137"/>
                      </a:cxn>
                      <a:cxn ang="0">
                        <a:pos x="461" y="108"/>
                      </a:cxn>
                      <a:cxn ang="0">
                        <a:pos x="428" y="68"/>
                      </a:cxn>
                      <a:cxn ang="0">
                        <a:pos x="378" y="18"/>
                      </a:cxn>
                      <a:cxn ang="0">
                        <a:pos x="392" y="0"/>
                      </a:cxn>
                    </a:cxnLst>
                    <a:rect l="0" t="0" r="r" b="b"/>
                    <a:pathLst>
                      <a:path w="648" h="245">
                        <a:moveTo>
                          <a:pt x="392" y="0"/>
                        </a:moveTo>
                        <a:lnTo>
                          <a:pt x="403" y="11"/>
                        </a:lnTo>
                        <a:lnTo>
                          <a:pt x="410" y="14"/>
                        </a:lnTo>
                        <a:lnTo>
                          <a:pt x="425" y="21"/>
                        </a:lnTo>
                        <a:lnTo>
                          <a:pt x="432" y="29"/>
                        </a:lnTo>
                        <a:lnTo>
                          <a:pt x="443" y="36"/>
                        </a:lnTo>
                        <a:lnTo>
                          <a:pt x="454" y="39"/>
                        </a:lnTo>
                        <a:lnTo>
                          <a:pt x="464" y="47"/>
                        </a:lnTo>
                        <a:lnTo>
                          <a:pt x="475" y="50"/>
                        </a:lnTo>
                        <a:lnTo>
                          <a:pt x="482" y="54"/>
                        </a:lnTo>
                        <a:lnTo>
                          <a:pt x="490" y="57"/>
                        </a:lnTo>
                        <a:lnTo>
                          <a:pt x="493" y="61"/>
                        </a:lnTo>
                        <a:lnTo>
                          <a:pt x="500" y="61"/>
                        </a:lnTo>
                        <a:lnTo>
                          <a:pt x="504" y="65"/>
                        </a:lnTo>
                        <a:lnTo>
                          <a:pt x="511" y="68"/>
                        </a:lnTo>
                        <a:lnTo>
                          <a:pt x="515" y="68"/>
                        </a:lnTo>
                        <a:lnTo>
                          <a:pt x="522" y="72"/>
                        </a:lnTo>
                        <a:lnTo>
                          <a:pt x="529" y="75"/>
                        </a:lnTo>
                        <a:lnTo>
                          <a:pt x="533" y="75"/>
                        </a:lnTo>
                        <a:lnTo>
                          <a:pt x="540" y="79"/>
                        </a:lnTo>
                        <a:lnTo>
                          <a:pt x="544" y="83"/>
                        </a:lnTo>
                        <a:lnTo>
                          <a:pt x="551" y="83"/>
                        </a:lnTo>
                        <a:lnTo>
                          <a:pt x="554" y="86"/>
                        </a:lnTo>
                        <a:lnTo>
                          <a:pt x="561" y="90"/>
                        </a:lnTo>
                        <a:lnTo>
                          <a:pt x="569" y="93"/>
                        </a:lnTo>
                        <a:lnTo>
                          <a:pt x="615" y="93"/>
                        </a:lnTo>
                        <a:lnTo>
                          <a:pt x="626" y="90"/>
                        </a:lnTo>
                        <a:lnTo>
                          <a:pt x="637" y="86"/>
                        </a:lnTo>
                        <a:lnTo>
                          <a:pt x="644" y="83"/>
                        </a:lnTo>
                        <a:lnTo>
                          <a:pt x="648" y="86"/>
                        </a:lnTo>
                        <a:lnTo>
                          <a:pt x="648" y="97"/>
                        </a:lnTo>
                        <a:lnTo>
                          <a:pt x="644" y="101"/>
                        </a:lnTo>
                        <a:lnTo>
                          <a:pt x="637" y="104"/>
                        </a:lnTo>
                        <a:lnTo>
                          <a:pt x="630" y="104"/>
                        </a:lnTo>
                        <a:lnTo>
                          <a:pt x="626" y="108"/>
                        </a:lnTo>
                        <a:lnTo>
                          <a:pt x="583" y="108"/>
                        </a:lnTo>
                        <a:lnTo>
                          <a:pt x="576" y="104"/>
                        </a:lnTo>
                        <a:lnTo>
                          <a:pt x="551" y="104"/>
                        </a:lnTo>
                        <a:lnTo>
                          <a:pt x="544" y="101"/>
                        </a:lnTo>
                        <a:lnTo>
                          <a:pt x="536" y="97"/>
                        </a:lnTo>
                        <a:lnTo>
                          <a:pt x="529" y="93"/>
                        </a:lnTo>
                        <a:lnTo>
                          <a:pt x="522" y="90"/>
                        </a:lnTo>
                        <a:lnTo>
                          <a:pt x="511" y="86"/>
                        </a:lnTo>
                        <a:lnTo>
                          <a:pt x="508" y="83"/>
                        </a:lnTo>
                        <a:lnTo>
                          <a:pt x="497" y="79"/>
                        </a:lnTo>
                        <a:lnTo>
                          <a:pt x="490" y="75"/>
                        </a:lnTo>
                        <a:lnTo>
                          <a:pt x="482" y="72"/>
                        </a:lnTo>
                        <a:lnTo>
                          <a:pt x="475" y="68"/>
                        </a:lnTo>
                        <a:lnTo>
                          <a:pt x="468" y="65"/>
                        </a:lnTo>
                        <a:lnTo>
                          <a:pt x="461" y="61"/>
                        </a:lnTo>
                        <a:lnTo>
                          <a:pt x="454" y="57"/>
                        </a:lnTo>
                        <a:lnTo>
                          <a:pt x="446" y="54"/>
                        </a:lnTo>
                        <a:lnTo>
                          <a:pt x="439" y="54"/>
                        </a:lnTo>
                        <a:lnTo>
                          <a:pt x="432" y="50"/>
                        </a:lnTo>
                        <a:lnTo>
                          <a:pt x="439" y="61"/>
                        </a:lnTo>
                        <a:lnTo>
                          <a:pt x="446" y="72"/>
                        </a:lnTo>
                        <a:lnTo>
                          <a:pt x="457" y="79"/>
                        </a:lnTo>
                        <a:lnTo>
                          <a:pt x="464" y="90"/>
                        </a:lnTo>
                        <a:lnTo>
                          <a:pt x="472" y="101"/>
                        </a:lnTo>
                        <a:lnTo>
                          <a:pt x="482" y="111"/>
                        </a:lnTo>
                        <a:lnTo>
                          <a:pt x="486" y="122"/>
                        </a:lnTo>
                        <a:lnTo>
                          <a:pt x="490" y="133"/>
                        </a:lnTo>
                        <a:lnTo>
                          <a:pt x="490" y="144"/>
                        </a:lnTo>
                        <a:lnTo>
                          <a:pt x="486" y="151"/>
                        </a:lnTo>
                        <a:lnTo>
                          <a:pt x="475" y="162"/>
                        </a:lnTo>
                        <a:lnTo>
                          <a:pt x="468" y="165"/>
                        </a:lnTo>
                        <a:lnTo>
                          <a:pt x="464" y="169"/>
                        </a:lnTo>
                        <a:lnTo>
                          <a:pt x="454" y="169"/>
                        </a:lnTo>
                        <a:lnTo>
                          <a:pt x="443" y="165"/>
                        </a:lnTo>
                        <a:lnTo>
                          <a:pt x="428" y="162"/>
                        </a:lnTo>
                        <a:lnTo>
                          <a:pt x="418" y="158"/>
                        </a:lnTo>
                        <a:lnTo>
                          <a:pt x="407" y="155"/>
                        </a:lnTo>
                        <a:lnTo>
                          <a:pt x="392" y="155"/>
                        </a:lnTo>
                        <a:lnTo>
                          <a:pt x="382" y="151"/>
                        </a:lnTo>
                        <a:lnTo>
                          <a:pt x="371" y="147"/>
                        </a:lnTo>
                        <a:lnTo>
                          <a:pt x="360" y="144"/>
                        </a:lnTo>
                        <a:lnTo>
                          <a:pt x="349" y="137"/>
                        </a:lnTo>
                        <a:lnTo>
                          <a:pt x="335" y="133"/>
                        </a:lnTo>
                        <a:lnTo>
                          <a:pt x="324" y="129"/>
                        </a:lnTo>
                        <a:lnTo>
                          <a:pt x="313" y="126"/>
                        </a:lnTo>
                        <a:lnTo>
                          <a:pt x="302" y="122"/>
                        </a:lnTo>
                        <a:lnTo>
                          <a:pt x="292" y="119"/>
                        </a:lnTo>
                        <a:lnTo>
                          <a:pt x="277" y="115"/>
                        </a:lnTo>
                        <a:lnTo>
                          <a:pt x="270" y="115"/>
                        </a:lnTo>
                        <a:lnTo>
                          <a:pt x="263" y="111"/>
                        </a:lnTo>
                        <a:lnTo>
                          <a:pt x="259" y="104"/>
                        </a:lnTo>
                        <a:lnTo>
                          <a:pt x="252" y="101"/>
                        </a:lnTo>
                        <a:lnTo>
                          <a:pt x="245" y="97"/>
                        </a:lnTo>
                        <a:lnTo>
                          <a:pt x="238" y="93"/>
                        </a:lnTo>
                        <a:lnTo>
                          <a:pt x="230" y="93"/>
                        </a:lnTo>
                        <a:lnTo>
                          <a:pt x="223" y="90"/>
                        </a:lnTo>
                        <a:lnTo>
                          <a:pt x="227" y="97"/>
                        </a:lnTo>
                        <a:lnTo>
                          <a:pt x="230" y="108"/>
                        </a:lnTo>
                        <a:lnTo>
                          <a:pt x="230" y="119"/>
                        </a:lnTo>
                        <a:lnTo>
                          <a:pt x="234" y="129"/>
                        </a:lnTo>
                        <a:lnTo>
                          <a:pt x="238" y="137"/>
                        </a:lnTo>
                        <a:lnTo>
                          <a:pt x="241" y="147"/>
                        </a:lnTo>
                        <a:lnTo>
                          <a:pt x="245" y="158"/>
                        </a:lnTo>
                        <a:lnTo>
                          <a:pt x="248" y="169"/>
                        </a:lnTo>
                        <a:lnTo>
                          <a:pt x="252" y="180"/>
                        </a:lnTo>
                        <a:lnTo>
                          <a:pt x="252" y="212"/>
                        </a:lnTo>
                        <a:lnTo>
                          <a:pt x="245" y="219"/>
                        </a:lnTo>
                        <a:lnTo>
                          <a:pt x="238" y="223"/>
                        </a:lnTo>
                        <a:lnTo>
                          <a:pt x="234" y="223"/>
                        </a:lnTo>
                        <a:lnTo>
                          <a:pt x="227" y="227"/>
                        </a:lnTo>
                        <a:lnTo>
                          <a:pt x="191" y="227"/>
                        </a:lnTo>
                        <a:lnTo>
                          <a:pt x="184" y="223"/>
                        </a:lnTo>
                        <a:lnTo>
                          <a:pt x="166" y="223"/>
                        </a:lnTo>
                        <a:lnTo>
                          <a:pt x="158" y="219"/>
                        </a:lnTo>
                        <a:lnTo>
                          <a:pt x="151" y="216"/>
                        </a:lnTo>
                        <a:lnTo>
                          <a:pt x="144" y="212"/>
                        </a:lnTo>
                        <a:lnTo>
                          <a:pt x="133" y="212"/>
                        </a:lnTo>
                        <a:lnTo>
                          <a:pt x="126" y="209"/>
                        </a:lnTo>
                        <a:lnTo>
                          <a:pt x="115" y="205"/>
                        </a:lnTo>
                        <a:lnTo>
                          <a:pt x="108" y="201"/>
                        </a:lnTo>
                        <a:lnTo>
                          <a:pt x="101" y="198"/>
                        </a:lnTo>
                        <a:lnTo>
                          <a:pt x="94" y="194"/>
                        </a:lnTo>
                        <a:lnTo>
                          <a:pt x="86" y="194"/>
                        </a:lnTo>
                        <a:lnTo>
                          <a:pt x="83" y="191"/>
                        </a:lnTo>
                        <a:lnTo>
                          <a:pt x="76" y="191"/>
                        </a:lnTo>
                        <a:lnTo>
                          <a:pt x="72" y="187"/>
                        </a:lnTo>
                        <a:lnTo>
                          <a:pt x="65" y="183"/>
                        </a:lnTo>
                        <a:lnTo>
                          <a:pt x="58" y="180"/>
                        </a:lnTo>
                        <a:lnTo>
                          <a:pt x="54" y="180"/>
                        </a:lnTo>
                        <a:lnTo>
                          <a:pt x="50" y="176"/>
                        </a:lnTo>
                        <a:lnTo>
                          <a:pt x="47" y="176"/>
                        </a:lnTo>
                        <a:lnTo>
                          <a:pt x="50" y="183"/>
                        </a:lnTo>
                        <a:lnTo>
                          <a:pt x="54" y="187"/>
                        </a:lnTo>
                        <a:lnTo>
                          <a:pt x="58" y="194"/>
                        </a:lnTo>
                        <a:lnTo>
                          <a:pt x="61" y="194"/>
                        </a:lnTo>
                        <a:lnTo>
                          <a:pt x="65" y="201"/>
                        </a:lnTo>
                        <a:lnTo>
                          <a:pt x="68" y="205"/>
                        </a:lnTo>
                        <a:lnTo>
                          <a:pt x="72" y="212"/>
                        </a:lnTo>
                        <a:lnTo>
                          <a:pt x="72" y="223"/>
                        </a:lnTo>
                        <a:lnTo>
                          <a:pt x="65" y="230"/>
                        </a:lnTo>
                        <a:lnTo>
                          <a:pt x="58" y="234"/>
                        </a:lnTo>
                        <a:lnTo>
                          <a:pt x="50" y="241"/>
                        </a:lnTo>
                        <a:lnTo>
                          <a:pt x="43" y="245"/>
                        </a:lnTo>
                        <a:lnTo>
                          <a:pt x="36" y="245"/>
                        </a:lnTo>
                        <a:lnTo>
                          <a:pt x="32" y="241"/>
                        </a:lnTo>
                        <a:lnTo>
                          <a:pt x="32" y="237"/>
                        </a:lnTo>
                        <a:lnTo>
                          <a:pt x="36" y="230"/>
                        </a:lnTo>
                        <a:lnTo>
                          <a:pt x="36" y="227"/>
                        </a:lnTo>
                        <a:lnTo>
                          <a:pt x="47" y="227"/>
                        </a:lnTo>
                        <a:lnTo>
                          <a:pt x="50" y="223"/>
                        </a:lnTo>
                        <a:lnTo>
                          <a:pt x="54" y="223"/>
                        </a:lnTo>
                        <a:lnTo>
                          <a:pt x="54" y="212"/>
                        </a:lnTo>
                        <a:lnTo>
                          <a:pt x="50" y="209"/>
                        </a:lnTo>
                        <a:lnTo>
                          <a:pt x="47" y="201"/>
                        </a:lnTo>
                        <a:lnTo>
                          <a:pt x="43" y="201"/>
                        </a:lnTo>
                        <a:lnTo>
                          <a:pt x="40" y="194"/>
                        </a:lnTo>
                        <a:lnTo>
                          <a:pt x="40" y="191"/>
                        </a:lnTo>
                        <a:lnTo>
                          <a:pt x="36" y="187"/>
                        </a:lnTo>
                        <a:lnTo>
                          <a:pt x="29" y="183"/>
                        </a:lnTo>
                        <a:lnTo>
                          <a:pt x="25" y="180"/>
                        </a:lnTo>
                        <a:lnTo>
                          <a:pt x="22" y="173"/>
                        </a:lnTo>
                        <a:lnTo>
                          <a:pt x="18" y="169"/>
                        </a:lnTo>
                        <a:lnTo>
                          <a:pt x="14" y="162"/>
                        </a:lnTo>
                        <a:lnTo>
                          <a:pt x="11" y="155"/>
                        </a:lnTo>
                        <a:lnTo>
                          <a:pt x="7" y="151"/>
                        </a:lnTo>
                        <a:lnTo>
                          <a:pt x="0" y="147"/>
                        </a:lnTo>
                        <a:lnTo>
                          <a:pt x="0" y="144"/>
                        </a:lnTo>
                        <a:lnTo>
                          <a:pt x="4" y="137"/>
                        </a:lnTo>
                        <a:lnTo>
                          <a:pt x="4" y="133"/>
                        </a:lnTo>
                        <a:lnTo>
                          <a:pt x="11" y="133"/>
                        </a:lnTo>
                        <a:lnTo>
                          <a:pt x="18" y="137"/>
                        </a:lnTo>
                        <a:lnTo>
                          <a:pt x="25" y="140"/>
                        </a:lnTo>
                        <a:lnTo>
                          <a:pt x="32" y="147"/>
                        </a:lnTo>
                        <a:lnTo>
                          <a:pt x="40" y="151"/>
                        </a:lnTo>
                        <a:lnTo>
                          <a:pt x="47" y="158"/>
                        </a:lnTo>
                        <a:lnTo>
                          <a:pt x="54" y="162"/>
                        </a:lnTo>
                        <a:lnTo>
                          <a:pt x="65" y="169"/>
                        </a:lnTo>
                        <a:lnTo>
                          <a:pt x="72" y="173"/>
                        </a:lnTo>
                        <a:lnTo>
                          <a:pt x="83" y="176"/>
                        </a:lnTo>
                        <a:lnTo>
                          <a:pt x="94" y="180"/>
                        </a:lnTo>
                        <a:lnTo>
                          <a:pt x="104" y="183"/>
                        </a:lnTo>
                        <a:lnTo>
                          <a:pt x="119" y="191"/>
                        </a:lnTo>
                        <a:lnTo>
                          <a:pt x="130" y="194"/>
                        </a:lnTo>
                        <a:lnTo>
                          <a:pt x="140" y="198"/>
                        </a:lnTo>
                        <a:lnTo>
                          <a:pt x="151" y="201"/>
                        </a:lnTo>
                        <a:lnTo>
                          <a:pt x="162" y="205"/>
                        </a:lnTo>
                        <a:lnTo>
                          <a:pt x="173" y="205"/>
                        </a:lnTo>
                        <a:lnTo>
                          <a:pt x="176" y="209"/>
                        </a:lnTo>
                        <a:lnTo>
                          <a:pt x="184" y="209"/>
                        </a:lnTo>
                        <a:lnTo>
                          <a:pt x="184" y="212"/>
                        </a:lnTo>
                        <a:lnTo>
                          <a:pt x="220" y="212"/>
                        </a:lnTo>
                        <a:lnTo>
                          <a:pt x="227" y="209"/>
                        </a:lnTo>
                        <a:lnTo>
                          <a:pt x="234" y="209"/>
                        </a:lnTo>
                        <a:lnTo>
                          <a:pt x="241" y="201"/>
                        </a:lnTo>
                        <a:lnTo>
                          <a:pt x="238" y="187"/>
                        </a:lnTo>
                        <a:lnTo>
                          <a:pt x="234" y="169"/>
                        </a:lnTo>
                        <a:lnTo>
                          <a:pt x="230" y="155"/>
                        </a:lnTo>
                        <a:lnTo>
                          <a:pt x="223" y="137"/>
                        </a:lnTo>
                        <a:lnTo>
                          <a:pt x="216" y="119"/>
                        </a:lnTo>
                        <a:lnTo>
                          <a:pt x="209" y="104"/>
                        </a:lnTo>
                        <a:lnTo>
                          <a:pt x="202" y="86"/>
                        </a:lnTo>
                        <a:lnTo>
                          <a:pt x="194" y="72"/>
                        </a:lnTo>
                        <a:lnTo>
                          <a:pt x="198" y="68"/>
                        </a:lnTo>
                        <a:lnTo>
                          <a:pt x="198" y="65"/>
                        </a:lnTo>
                        <a:lnTo>
                          <a:pt x="205" y="57"/>
                        </a:lnTo>
                        <a:lnTo>
                          <a:pt x="216" y="65"/>
                        </a:lnTo>
                        <a:lnTo>
                          <a:pt x="227" y="72"/>
                        </a:lnTo>
                        <a:lnTo>
                          <a:pt x="234" y="79"/>
                        </a:lnTo>
                        <a:lnTo>
                          <a:pt x="245" y="83"/>
                        </a:lnTo>
                        <a:lnTo>
                          <a:pt x="256" y="90"/>
                        </a:lnTo>
                        <a:lnTo>
                          <a:pt x="266" y="93"/>
                        </a:lnTo>
                        <a:lnTo>
                          <a:pt x="277" y="97"/>
                        </a:lnTo>
                        <a:lnTo>
                          <a:pt x="288" y="101"/>
                        </a:lnTo>
                        <a:lnTo>
                          <a:pt x="299" y="108"/>
                        </a:lnTo>
                        <a:lnTo>
                          <a:pt x="310" y="111"/>
                        </a:lnTo>
                        <a:lnTo>
                          <a:pt x="320" y="115"/>
                        </a:lnTo>
                        <a:lnTo>
                          <a:pt x="331" y="119"/>
                        </a:lnTo>
                        <a:lnTo>
                          <a:pt x="342" y="122"/>
                        </a:lnTo>
                        <a:lnTo>
                          <a:pt x="353" y="126"/>
                        </a:lnTo>
                        <a:lnTo>
                          <a:pt x="364" y="129"/>
                        </a:lnTo>
                        <a:lnTo>
                          <a:pt x="374" y="133"/>
                        </a:lnTo>
                        <a:lnTo>
                          <a:pt x="382" y="137"/>
                        </a:lnTo>
                        <a:lnTo>
                          <a:pt x="396" y="137"/>
                        </a:lnTo>
                        <a:lnTo>
                          <a:pt x="403" y="140"/>
                        </a:lnTo>
                        <a:lnTo>
                          <a:pt x="410" y="144"/>
                        </a:lnTo>
                        <a:lnTo>
                          <a:pt x="421" y="144"/>
                        </a:lnTo>
                        <a:lnTo>
                          <a:pt x="428" y="147"/>
                        </a:lnTo>
                        <a:lnTo>
                          <a:pt x="436" y="151"/>
                        </a:lnTo>
                        <a:lnTo>
                          <a:pt x="457" y="151"/>
                        </a:lnTo>
                        <a:lnTo>
                          <a:pt x="461" y="155"/>
                        </a:lnTo>
                        <a:lnTo>
                          <a:pt x="468" y="151"/>
                        </a:lnTo>
                        <a:lnTo>
                          <a:pt x="472" y="144"/>
                        </a:lnTo>
                        <a:lnTo>
                          <a:pt x="475" y="137"/>
                        </a:lnTo>
                        <a:lnTo>
                          <a:pt x="472" y="129"/>
                        </a:lnTo>
                        <a:lnTo>
                          <a:pt x="468" y="122"/>
                        </a:lnTo>
                        <a:lnTo>
                          <a:pt x="464" y="115"/>
                        </a:lnTo>
                        <a:lnTo>
                          <a:pt x="461" y="108"/>
                        </a:lnTo>
                        <a:lnTo>
                          <a:pt x="454" y="101"/>
                        </a:lnTo>
                        <a:lnTo>
                          <a:pt x="450" y="93"/>
                        </a:lnTo>
                        <a:lnTo>
                          <a:pt x="436" y="79"/>
                        </a:lnTo>
                        <a:lnTo>
                          <a:pt x="428" y="68"/>
                        </a:lnTo>
                        <a:lnTo>
                          <a:pt x="421" y="61"/>
                        </a:lnTo>
                        <a:lnTo>
                          <a:pt x="414" y="50"/>
                        </a:lnTo>
                        <a:lnTo>
                          <a:pt x="389" y="25"/>
                        </a:lnTo>
                        <a:lnTo>
                          <a:pt x="378" y="18"/>
                        </a:lnTo>
                        <a:lnTo>
                          <a:pt x="378" y="11"/>
                        </a:lnTo>
                        <a:lnTo>
                          <a:pt x="382" y="3"/>
                        </a:lnTo>
                        <a:lnTo>
                          <a:pt x="389" y="0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4" name="Freeform 273"/>
                  <p:cNvSpPr>
                    <a:spLocks/>
                  </p:cNvSpPr>
                  <p:nvPr/>
                </p:nvSpPr>
                <p:spPr bwMode="auto">
                  <a:xfrm>
                    <a:off x="3884" y="1048"/>
                    <a:ext cx="86" cy="54"/>
                  </a:xfrm>
                  <a:custGeom>
                    <a:avLst/>
                    <a:gdLst/>
                    <a:ahLst/>
                    <a:cxnLst>
                      <a:cxn ang="0">
                        <a:pos x="86" y="47"/>
                      </a:cxn>
                      <a:cxn ang="0">
                        <a:pos x="86" y="50"/>
                      </a:cxn>
                      <a:cxn ang="0">
                        <a:pos x="79" y="43"/>
                      </a:cxn>
                      <a:cxn ang="0">
                        <a:pos x="68" y="36"/>
                      </a:cxn>
                      <a:cxn ang="0">
                        <a:pos x="57" y="32"/>
                      </a:cxn>
                      <a:cxn ang="0">
                        <a:pos x="47" y="25"/>
                      </a:cxn>
                      <a:cxn ang="0">
                        <a:pos x="36" y="18"/>
                      </a:cxn>
                      <a:cxn ang="0">
                        <a:pos x="25" y="14"/>
                      </a:cxn>
                      <a:cxn ang="0">
                        <a:pos x="18" y="7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21" y="18"/>
                      </a:cxn>
                      <a:cxn ang="0">
                        <a:pos x="32" y="25"/>
                      </a:cxn>
                      <a:cxn ang="0">
                        <a:pos x="43" y="32"/>
                      </a:cxn>
                      <a:cxn ang="0">
                        <a:pos x="54" y="36"/>
                      </a:cxn>
                      <a:cxn ang="0">
                        <a:pos x="65" y="43"/>
                      </a:cxn>
                      <a:cxn ang="0">
                        <a:pos x="75" y="47"/>
                      </a:cxn>
                      <a:cxn ang="0">
                        <a:pos x="83" y="54"/>
                      </a:cxn>
                      <a:cxn ang="0">
                        <a:pos x="86" y="54"/>
                      </a:cxn>
                      <a:cxn ang="0">
                        <a:pos x="83" y="54"/>
                      </a:cxn>
                      <a:cxn ang="0">
                        <a:pos x="86" y="54"/>
                      </a:cxn>
                      <a:cxn ang="0">
                        <a:pos x="86" y="47"/>
                      </a:cxn>
                    </a:cxnLst>
                    <a:rect l="0" t="0" r="r" b="b"/>
                    <a:pathLst>
                      <a:path w="86" h="54">
                        <a:moveTo>
                          <a:pt x="86" y="47"/>
                        </a:moveTo>
                        <a:lnTo>
                          <a:pt x="86" y="50"/>
                        </a:lnTo>
                        <a:lnTo>
                          <a:pt x="79" y="43"/>
                        </a:lnTo>
                        <a:lnTo>
                          <a:pt x="68" y="36"/>
                        </a:lnTo>
                        <a:lnTo>
                          <a:pt x="57" y="32"/>
                        </a:lnTo>
                        <a:lnTo>
                          <a:pt x="47" y="25"/>
                        </a:lnTo>
                        <a:lnTo>
                          <a:pt x="36" y="18"/>
                        </a:lnTo>
                        <a:lnTo>
                          <a:pt x="25" y="14"/>
                        </a:lnTo>
                        <a:lnTo>
                          <a:pt x="18" y="7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11" y="14"/>
                        </a:lnTo>
                        <a:lnTo>
                          <a:pt x="21" y="18"/>
                        </a:lnTo>
                        <a:lnTo>
                          <a:pt x="32" y="25"/>
                        </a:lnTo>
                        <a:lnTo>
                          <a:pt x="43" y="32"/>
                        </a:lnTo>
                        <a:lnTo>
                          <a:pt x="54" y="36"/>
                        </a:lnTo>
                        <a:lnTo>
                          <a:pt x="65" y="43"/>
                        </a:lnTo>
                        <a:lnTo>
                          <a:pt x="75" y="47"/>
                        </a:lnTo>
                        <a:lnTo>
                          <a:pt x="83" y="54"/>
                        </a:lnTo>
                        <a:lnTo>
                          <a:pt x="86" y="54"/>
                        </a:lnTo>
                        <a:lnTo>
                          <a:pt x="83" y="54"/>
                        </a:lnTo>
                        <a:lnTo>
                          <a:pt x="86" y="54"/>
                        </a:lnTo>
                        <a:lnTo>
                          <a:pt x="86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5" name="Freeform 274"/>
                  <p:cNvSpPr>
                    <a:spLocks/>
                  </p:cNvSpPr>
                  <p:nvPr/>
                </p:nvSpPr>
                <p:spPr bwMode="auto">
                  <a:xfrm>
                    <a:off x="3970" y="1095"/>
                    <a:ext cx="94" cy="46"/>
                  </a:xfrm>
                  <a:custGeom>
                    <a:avLst/>
                    <a:gdLst/>
                    <a:ahLst/>
                    <a:cxnLst>
                      <a:cxn ang="0">
                        <a:pos x="94" y="43"/>
                      </a:cxn>
                      <a:cxn ang="0">
                        <a:pos x="86" y="39"/>
                      </a:cxn>
                      <a:cxn ang="0">
                        <a:pos x="83" y="36"/>
                      </a:cxn>
                      <a:cxn ang="0">
                        <a:pos x="76" y="32"/>
                      </a:cxn>
                      <a:cxn ang="0">
                        <a:pos x="72" y="32"/>
                      </a:cxn>
                      <a:cxn ang="0">
                        <a:pos x="65" y="28"/>
                      </a:cxn>
                      <a:cxn ang="0">
                        <a:pos x="58" y="25"/>
                      </a:cxn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3" y="18"/>
                      </a:cxn>
                      <a:cxn ang="0">
                        <a:pos x="36" y="18"/>
                      </a:cxn>
                      <a:cxn ang="0">
                        <a:pos x="33" y="14"/>
                      </a:cxn>
                      <a:cxn ang="0">
                        <a:pos x="25" y="10"/>
                      </a:cxn>
                      <a:cxn ang="0">
                        <a:pos x="18" y="10"/>
                      </a:cxn>
                      <a:cxn ang="0">
                        <a:pos x="15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10"/>
                      </a:cxn>
                      <a:cxn ang="0">
                        <a:pos x="11" y="14"/>
                      </a:cxn>
                      <a:cxn ang="0">
                        <a:pos x="18" y="18"/>
                      </a:cxn>
                      <a:cxn ang="0">
                        <a:pos x="22" y="18"/>
                      </a:cxn>
                      <a:cxn ang="0">
                        <a:pos x="29" y="21"/>
                      </a:cxn>
                      <a:cxn ang="0">
                        <a:pos x="33" y="25"/>
                      </a:cxn>
                      <a:cxn ang="0">
                        <a:pos x="40" y="25"/>
                      </a:cxn>
                      <a:cxn ang="0">
                        <a:pos x="47" y="28"/>
                      </a:cxn>
                      <a:cxn ang="0">
                        <a:pos x="51" y="28"/>
                      </a:cxn>
                      <a:cxn ang="0">
                        <a:pos x="58" y="32"/>
                      </a:cxn>
                      <a:cxn ang="0">
                        <a:pos x="61" y="36"/>
                      </a:cxn>
                      <a:cxn ang="0">
                        <a:pos x="69" y="39"/>
                      </a:cxn>
                      <a:cxn ang="0">
                        <a:pos x="72" y="39"/>
                      </a:cxn>
                      <a:cxn ang="0">
                        <a:pos x="79" y="43"/>
                      </a:cxn>
                      <a:cxn ang="0">
                        <a:pos x="86" y="46"/>
                      </a:cxn>
                      <a:cxn ang="0">
                        <a:pos x="94" y="46"/>
                      </a:cxn>
                      <a:cxn ang="0">
                        <a:pos x="94" y="43"/>
                      </a:cxn>
                    </a:cxnLst>
                    <a:rect l="0" t="0" r="r" b="b"/>
                    <a:pathLst>
                      <a:path w="94" h="46">
                        <a:moveTo>
                          <a:pt x="94" y="43"/>
                        </a:moveTo>
                        <a:lnTo>
                          <a:pt x="86" y="39"/>
                        </a:lnTo>
                        <a:lnTo>
                          <a:pt x="83" y="36"/>
                        </a:lnTo>
                        <a:lnTo>
                          <a:pt x="76" y="32"/>
                        </a:lnTo>
                        <a:lnTo>
                          <a:pt x="72" y="32"/>
                        </a:lnTo>
                        <a:lnTo>
                          <a:pt x="65" y="28"/>
                        </a:lnTo>
                        <a:lnTo>
                          <a:pt x="58" y="25"/>
                        </a:lnTo>
                        <a:lnTo>
                          <a:pt x="54" y="25"/>
                        </a:lnTo>
                        <a:lnTo>
                          <a:pt x="47" y="21"/>
                        </a:lnTo>
                        <a:lnTo>
                          <a:pt x="43" y="18"/>
                        </a:lnTo>
                        <a:lnTo>
                          <a:pt x="36" y="18"/>
                        </a:lnTo>
                        <a:lnTo>
                          <a:pt x="33" y="14"/>
                        </a:lnTo>
                        <a:lnTo>
                          <a:pt x="25" y="10"/>
                        </a:lnTo>
                        <a:lnTo>
                          <a:pt x="18" y="10"/>
                        </a:lnTo>
                        <a:lnTo>
                          <a:pt x="15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10"/>
                        </a:lnTo>
                        <a:lnTo>
                          <a:pt x="11" y="14"/>
                        </a:lnTo>
                        <a:lnTo>
                          <a:pt x="18" y="18"/>
                        </a:lnTo>
                        <a:lnTo>
                          <a:pt x="22" y="18"/>
                        </a:lnTo>
                        <a:lnTo>
                          <a:pt x="29" y="21"/>
                        </a:lnTo>
                        <a:lnTo>
                          <a:pt x="33" y="25"/>
                        </a:lnTo>
                        <a:lnTo>
                          <a:pt x="40" y="25"/>
                        </a:lnTo>
                        <a:lnTo>
                          <a:pt x="47" y="28"/>
                        </a:lnTo>
                        <a:lnTo>
                          <a:pt x="51" y="28"/>
                        </a:lnTo>
                        <a:lnTo>
                          <a:pt x="58" y="32"/>
                        </a:lnTo>
                        <a:lnTo>
                          <a:pt x="61" y="36"/>
                        </a:lnTo>
                        <a:lnTo>
                          <a:pt x="69" y="39"/>
                        </a:lnTo>
                        <a:lnTo>
                          <a:pt x="72" y="39"/>
                        </a:lnTo>
                        <a:lnTo>
                          <a:pt x="79" y="43"/>
                        </a:lnTo>
                        <a:lnTo>
                          <a:pt x="86" y="46"/>
                        </a:lnTo>
                        <a:lnTo>
                          <a:pt x="94" y="46"/>
                        </a:lnTo>
                        <a:lnTo>
                          <a:pt x="94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6" name="Freeform 275"/>
                  <p:cNvSpPr>
                    <a:spLocks/>
                  </p:cNvSpPr>
                  <p:nvPr/>
                </p:nvSpPr>
                <p:spPr bwMode="auto">
                  <a:xfrm>
                    <a:off x="4064" y="1127"/>
                    <a:ext cx="79" cy="18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75" y="0"/>
                      </a:cxn>
                      <a:cxn ang="0">
                        <a:pos x="64" y="4"/>
                      </a:cxn>
                      <a:cxn ang="0">
                        <a:pos x="57" y="7"/>
                      </a:cxn>
                      <a:cxn ang="0">
                        <a:pos x="46" y="11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46" y="18"/>
                      </a:cxn>
                      <a:cxn ang="0">
                        <a:pos x="57" y="14"/>
                      </a:cxn>
                      <a:cxn ang="0">
                        <a:pos x="68" y="11"/>
                      </a:cxn>
                      <a:cxn ang="0">
                        <a:pos x="79" y="7"/>
                      </a:cxn>
                      <a:cxn ang="0">
                        <a:pos x="75" y="7"/>
                      </a:cxn>
                      <a:cxn ang="0">
                        <a:pos x="79" y="0"/>
                      </a:cxn>
                      <a:cxn ang="0">
                        <a:pos x="75" y="0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79" h="18">
                        <a:moveTo>
                          <a:pt x="79" y="0"/>
                        </a:moveTo>
                        <a:lnTo>
                          <a:pt x="75" y="0"/>
                        </a:lnTo>
                        <a:lnTo>
                          <a:pt x="64" y="4"/>
                        </a:lnTo>
                        <a:lnTo>
                          <a:pt x="57" y="7"/>
                        </a:lnTo>
                        <a:lnTo>
                          <a:pt x="46" y="11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46" y="18"/>
                        </a:lnTo>
                        <a:lnTo>
                          <a:pt x="57" y="14"/>
                        </a:lnTo>
                        <a:lnTo>
                          <a:pt x="68" y="11"/>
                        </a:lnTo>
                        <a:lnTo>
                          <a:pt x="79" y="7"/>
                        </a:lnTo>
                        <a:lnTo>
                          <a:pt x="75" y="7"/>
                        </a:lnTo>
                        <a:lnTo>
                          <a:pt x="79" y="0"/>
                        </a:lnTo>
                        <a:lnTo>
                          <a:pt x="75" y="0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7" name="Freeform 276"/>
                  <p:cNvSpPr>
                    <a:spLocks/>
                  </p:cNvSpPr>
                  <p:nvPr/>
                </p:nvSpPr>
                <p:spPr bwMode="auto">
                  <a:xfrm>
                    <a:off x="4139" y="1127"/>
                    <a:ext cx="7" cy="18"/>
                  </a:xfrm>
                  <a:custGeom>
                    <a:avLst/>
                    <a:gdLst/>
                    <a:ahLst/>
                    <a:cxnLst>
                      <a:cxn ang="0">
                        <a:pos x="7" y="18"/>
                      </a:cxn>
                      <a:cxn ang="0">
                        <a:pos x="7" y="4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4" y="14"/>
                      </a:cxn>
                      <a:cxn ang="0">
                        <a:pos x="7" y="18"/>
                      </a:cxn>
                    </a:cxnLst>
                    <a:rect l="0" t="0" r="r" b="b"/>
                    <a:pathLst>
                      <a:path w="7" h="18">
                        <a:moveTo>
                          <a:pt x="7" y="18"/>
                        </a:moveTo>
                        <a:lnTo>
                          <a:pt x="7" y="4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7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8" name="Freeform 277"/>
                  <p:cNvSpPr>
                    <a:spLocks/>
                  </p:cNvSpPr>
                  <p:nvPr/>
                </p:nvSpPr>
                <p:spPr bwMode="auto">
                  <a:xfrm>
                    <a:off x="4042" y="1141"/>
                    <a:ext cx="104" cy="22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29" y="15"/>
                      </a:cxn>
                      <a:cxn ang="0">
                        <a:pos x="36" y="18"/>
                      </a:cxn>
                      <a:cxn ang="0">
                        <a:pos x="47" y="18"/>
                      </a:cxn>
                      <a:cxn ang="0">
                        <a:pos x="54" y="22"/>
                      </a:cxn>
                      <a:cxn ang="0">
                        <a:pos x="65" y="22"/>
                      </a:cxn>
                      <a:cxn ang="0">
                        <a:pos x="72" y="18"/>
                      </a:cxn>
                      <a:cxn ang="0">
                        <a:pos x="79" y="18"/>
                      </a:cxn>
                      <a:cxn ang="0">
                        <a:pos x="86" y="15"/>
                      </a:cxn>
                      <a:cxn ang="0">
                        <a:pos x="94" y="15"/>
                      </a:cxn>
                      <a:cxn ang="0">
                        <a:pos x="101" y="11"/>
                      </a:cxn>
                      <a:cxn ang="0">
                        <a:pos x="104" y="4"/>
                      </a:cxn>
                      <a:cxn ang="0">
                        <a:pos x="101" y="0"/>
                      </a:cxn>
                      <a:cxn ang="0">
                        <a:pos x="97" y="4"/>
                      </a:cxn>
                      <a:cxn ang="0">
                        <a:pos x="90" y="8"/>
                      </a:cxn>
                      <a:cxn ang="0">
                        <a:pos x="83" y="8"/>
                      </a:cxn>
                      <a:cxn ang="0">
                        <a:pos x="79" y="11"/>
                      </a:cxn>
                      <a:cxn ang="0">
                        <a:pos x="36" y="11"/>
                      </a:cxn>
                      <a:cxn ang="0">
                        <a:pos x="29" y="8"/>
                      </a:cxn>
                      <a:cxn ang="0">
                        <a:pos x="4" y="8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04" h="22">
                        <a:moveTo>
                          <a:pt x="0" y="15"/>
                        </a:moveTo>
                        <a:lnTo>
                          <a:pt x="29" y="15"/>
                        </a:lnTo>
                        <a:lnTo>
                          <a:pt x="36" y="18"/>
                        </a:lnTo>
                        <a:lnTo>
                          <a:pt x="47" y="18"/>
                        </a:lnTo>
                        <a:lnTo>
                          <a:pt x="54" y="22"/>
                        </a:lnTo>
                        <a:lnTo>
                          <a:pt x="65" y="22"/>
                        </a:lnTo>
                        <a:lnTo>
                          <a:pt x="72" y="18"/>
                        </a:lnTo>
                        <a:lnTo>
                          <a:pt x="79" y="18"/>
                        </a:lnTo>
                        <a:lnTo>
                          <a:pt x="86" y="15"/>
                        </a:lnTo>
                        <a:lnTo>
                          <a:pt x="94" y="15"/>
                        </a:lnTo>
                        <a:lnTo>
                          <a:pt x="101" y="11"/>
                        </a:lnTo>
                        <a:lnTo>
                          <a:pt x="104" y="4"/>
                        </a:lnTo>
                        <a:lnTo>
                          <a:pt x="101" y="0"/>
                        </a:lnTo>
                        <a:lnTo>
                          <a:pt x="97" y="4"/>
                        </a:lnTo>
                        <a:lnTo>
                          <a:pt x="90" y="8"/>
                        </a:lnTo>
                        <a:lnTo>
                          <a:pt x="83" y="8"/>
                        </a:lnTo>
                        <a:lnTo>
                          <a:pt x="79" y="11"/>
                        </a:lnTo>
                        <a:lnTo>
                          <a:pt x="36" y="11"/>
                        </a:lnTo>
                        <a:lnTo>
                          <a:pt x="29" y="8"/>
                        </a:lnTo>
                        <a:lnTo>
                          <a:pt x="4" y="8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89" name="Freeform 278"/>
                  <p:cNvSpPr>
                    <a:spLocks/>
                  </p:cNvSpPr>
                  <p:nvPr/>
                </p:nvSpPr>
                <p:spPr bwMode="auto">
                  <a:xfrm>
                    <a:off x="3916" y="1091"/>
                    <a:ext cx="130" cy="65"/>
                  </a:xfrm>
                  <a:custGeom>
                    <a:avLst/>
                    <a:gdLst/>
                    <a:ahLst/>
                    <a:cxnLst>
                      <a:cxn ang="0">
                        <a:pos x="15" y="4"/>
                      </a:cxn>
                      <a:cxn ang="0">
                        <a:pos x="7" y="11"/>
                      </a:cxn>
                      <a:cxn ang="0">
                        <a:pos x="18" y="14"/>
                      </a:cxn>
                      <a:cxn ang="0">
                        <a:pos x="25" y="14"/>
                      </a:cxn>
                      <a:cxn ang="0">
                        <a:pos x="33" y="18"/>
                      </a:cxn>
                      <a:cxn ang="0">
                        <a:pos x="40" y="22"/>
                      </a:cxn>
                      <a:cxn ang="0">
                        <a:pos x="47" y="25"/>
                      </a:cxn>
                      <a:cxn ang="0">
                        <a:pos x="54" y="29"/>
                      </a:cxn>
                      <a:cxn ang="0">
                        <a:pos x="61" y="32"/>
                      </a:cxn>
                      <a:cxn ang="0">
                        <a:pos x="69" y="36"/>
                      </a:cxn>
                      <a:cxn ang="0">
                        <a:pos x="76" y="40"/>
                      </a:cxn>
                      <a:cxn ang="0">
                        <a:pos x="83" y="43"/>
                      </a:cxn>
                      <a:cxn ang="0">
                        <a:pos x="90" y="47"/>
                      </a:cxn>
                      <a:cxn ang="0">
                        <a:pos x="97" y="50"/>
                      </a:cxn>
                      <a:cxn ang="0">
                        <a:pos x="108" y="54"/>
                      </a:cxn>
                      <a:cxn ang="0">
                        <a:pos x="112" y="58"/>
                      </a:cxn>
                      <a:cxn ang="0">
                        <a:pos x="123" y="61"/>
                      </a:cxn>
                      <a:cxn ang="0">
                        <a:pos x="126" y="65"/>
                      </a:cxn>
                      <a:cxn ang="0">
                        <a:pos x="130" y="58"/>
                      </a:cxn>
                      <a:cxn ang="0">
                        <a:pos x="123" y="54"/>
                      </a:cxn>
                      <a:cxn ang="0">
                        <a:pos x="115" y="50"/>
                      </a:cxn>
                      <a:cxn ang="0">
                        <a:pos x="108" y="47"/>
                      </a:cxn>
                      <a:cxn ang="0">
                        <a:pos x="101" y="43"/>
                      </a:cxn>
                      <a:cxn ang="0">
                        <a:pos x="94" y="40"/>
                      </a:cxn>
                      <a:cxn ang="0">
                        <a:pos x="87" y="36"/>
                      </a:cxn>
                      <a:cxn ang="0">
                        <a:pos x="79" y="32"/>
                      </a:cxn>
                      <a:cxn ang="0">
                        <a:pos x="72" y="29"/>
                      </a:cxn>
                      <a:cxn ang="0">
                        <a:pos x="65" y="25"/>
                      </a:cxn>
                      <a:cxn ang="0">
                        <a:pos x="54" y="22"/>
                      </a:cxn>
                      <a:cxn ang="0">
                        <a:pos x="47" y="18"/>
                      </a:cxn>
                      <a:cxn ang="0">
                        <a:pos x="40" y="14"/>
                      </a:cxn>
                      <a:cxn ang="0">
                        <a:pos x="33" y="11"/>
                      </a:cxn>
                      <a:cxn ang="0">
                        <a:pos x="25" y="11"/>
                      </a:cxn>
                      <a:cxn ang="0">
                        <a:pos x="18" y="7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0" y="0"/>
                      </a:cxn>
                      <a:cxn ang="0">
                        <a:pos x="7" y="7"/>
                      </a:cxn>
                      <a:cxn ang="0">
                        <a:pos x="15" y="4"/>
                      </a:cxn>
                    </a:cxnLst>
                    <a:rect l="0" t="0" r="r" b="b"/>
                    <a:pathLst>
                      <a:path w="130" h="65">
                        <a:moveTo>
                          <a:pt x="15" y="4"/>
                        </a:moveTo>
                        <a:lnTo>
                          <a:pt x="7" y="11"/>
                        </a:lnTo>
                        <a:lnTo>
                          <a:pt x="18" y="14"/>
                        </a:lnTo>
                        <a:lnTo>
                          <a:pt x="25" y="14"/>
                        </a:lnTo>
                        <a:lnTo>
                          <a:pt x="33" y="18"/>
                        </a:lnTo>
                        <a:lnTo>
                          <a:pt x="40" y="22"/>
                        </a:lnTo>
                        <a:lnTo>
                          <a:pt x="47" y="25"/>
                        </a:lnTo>
                        <a:lnTo>
                          <a:pt x="54" y="29"/>
                        </a:lnTo>
                        <a:lnTo>
                          <a:pt x="61" y="32"/>
                        </a:lnTo>
                        <a:lnTo>
                          <a:pt x="69" y="36"/>
                        </a:lnTo>
                        <a:lnTo>
                          <a:pt x="76" y="40"/>
                        </a:lnTo>
                        <a:lnTo>
                          <a:pt x="83" y="43"/>
                        </a:lnTo>
                        <a:lnTo>
                          <a:pt x="90" y="47"/>
                        </a:lnTo>
                        <a:lnTo>
                          <a:pt x="97" y="50"/>
                        </a:lnTo>
                        <a:lnTo>
                          <a:pt x="108" y="54"/>
                        </a:lnTo>
                        <a:lnTo>
                          <a:pt x="112" y="58"/>
                        </a:lnTo>
                        <a:lnTo>
                          <a:pt x="123" y="61"/>
                        </a:lnTo>
                        <a:lnTo>
                          <a:pt x="126" y="65"/>
                        </a:lnTo>
                        <a:lnTo>
                          <a:pt x="130" y="58"/>
                        </a:lnTo>
                        <a:lnTo>
                          <a:pt x="123" y="54"/>
                        </a:lnTo>
                        <a:lnTo>
                          <a:pt x="115" y="50"/>
                        </a:lnTo>
                        <a:lnTo>
                          <a:pt x="108" y="47"/>
                        </a:lnTo>
                        <a:lnTo>
                          <a:pt x="101" y="43"/>
                        </a:lnTo>
                        <a:lnTo>
                          <a:pt x="94" y="40"/>
                        </a:lnTo>
                        <a:lnTo>
                          <a:pt x="87" y="36"/>
                        </a:lnTo>
                        <a:lnTo>
                          <a:pt x="79" y="32"/>
                        </a:lnTo>
                        <a:lnTo>
                          <a:pt x="72" y="29"/>
                        </a:lnTo>
                        <a:lnTo>
                          <a:pt x="65" y="25"/>
                        </a:lnTo>
                        <a:lnTo>
                          <a:pt x="54" y="22"/>
                        </a:lnTo>
                        <a:lnTo>
                          <a:pt x="47" y="18"/>
                        </a:lnTo>
                        <a:lnTo>
                          <a:pt x="40" y="14"/>
                        </a:lnTo>
                        <a:lnTo>
                          <a:pt x="33" y="11"/>
                        </a:lnTo>
                        <a:lnTo>
                          <a:pt x="25" y="11"/>
                        </a:lnTo>
                        <a:lnTo>
                          <a:pt x="18" y="7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0" y="0"/>
                        </a:lnTo>
                        <a:lnTo>
                          <a:pt x="7" y="7"/>
                        </a:lnTo>
                        <a:lnTo>
                          <a:pt x="15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0" name="Freeform 279"/>
                  <p:cNvSpPr>
                    <a:spLocks/>
                  </p:cNvSpPr>
                  <p:nvPr/>
                </p:nvSpPr>
                <p:spPr bwMode="auto">
                  <a:xfrm>
                    <a:off x="3923" y="1095"/>
                    <a:ext cx="69" cy="86"/>
                  </a:xfrm>
                  <a:custGeom>
                    <a:avLst/>
                    <a:gdLst/>
                    <a:ahLst/>
                    <a:cxnLst>
                      <a:cxn ang="0">
                        <a:pos x="69" y="86"/>
                      </a:cxn>
                      <a:cxn ang="0">
                        <a:pos x="65" y="86"/>
                      </a:cxn>
                      <a:cxn ang="0">
                        <a:pos x="62" y="75"/>
                      </a:cxn>
                      <a:cxn ang="0">
                        <a:pos x="54" y="61"/>
                      </a:cxn>
                      <a:cxn ang="0">
                        <a:pos x="47" y="50"/>
                      </a:cxn>
                      <a:cxn ang="0">
                        <a:pos x="40" y="39"/>
                      </a:cxn>
                      <a:cxn ang="0">
                        <a:pos x="22" y="21"/>
                      </a:cxn>
                      <a:cxn ang="0">
                        <a:pos x="15" y="10"/>
                      </a:cxn>
                      <a:cxn ang="0">
                        <a:pos x="8" y="0"/>
                      </a:cxn>
                      <a:cxn ang="0">
                        <a:pos x="0" y="3"/>
                      </a:cxn>
                      <a:cxn ang="0">
                        <a:pos x="8" y="14"/>
                      </a:cxn>
                      <a:cxn ang="0">
                        <a:pos x="15" y="25"/>
                      </a:cxn>
                      <a:cxn ang="0">
                        <a:pos x="26" y="36"/>
                      </a:cxn>
                      <a:cxn ang="0">
                        <a:pos x="33" y="46"/>
                      </a:cxn>
                      <a:cxn ang="0">
                        <a:pos x="40" y="57"/>
                      </a:cxn>
                      <a:cxn ang="0">
                        <a:pos x="51" y="64"/>
                      </a:cxn>
                      <a:cxn ang="0">
                        <a:pos x="54" y="75"/>
                      </a:cxn>
                      <a:cxn ang="0">
                        <a:pos x="62" y="86"/>
                      </a:cxn>
                      <a:cxn ang="0">
                        <a:pos x="69" y="86"/>
                      </a:cxn>
                      <a:cxn ang="0">
                        <a:pos x="65" y="86"/>
                      </a:cxn>
                      <a:cxn ang="0">
                        <a:pos x="69" y="86"/>
                      </a:cxn>
                    </a:cxnLst>
                    <a:rect l="0" t="0" r="r" b="b"/>
                    <a:pathLst>
                      <a:path w="69" h="86">
                        <a:moveTo>
                          <a:pt x="69" y="86"/>
                        </a:moveTo>
                        <a:lnTo>
                          <a:pt x="65" y="86"/>
                        </a:lnTo>
                        <a:lnTo>
                          <a:pt x="62" y="75"/>
                        </a:lnTo>
                        <a:lnTo>
                          <a:pt x="54" y="61"/>
                        </a:lnTo>
                        <a:lnTo>
                          <a:pt x="47" y="50"/>
                        </a:lnTo>
                        <a:lnTo>
                          <a:pt x="40" y="39"/>
                        </a:lnTo>
                        <a:lnTo>
                          <a:pt x="22" y="21"/>
                        </a:lnTo>
                        <a:lnTo>
                          <a:pt x="15" y="10"/>
                        </a:lnTo>
                        <a:lnTo>
                          <a:pt x="8" y="0"/>
                        </a:lnTo>
                        <a:lnTo>
                          <a:pt x="0" y="3"/>
                        </a:lnTo>
                        <a:lnTo>
                          <a:pt x="8" y="14"/>
                        </a:lnTo>
                        <a:lnTo>
                          <a:pt x="15" y="25"/>
                        </a:lnTo>
                        <a:lnTo>
                          <a:pt x="26" y="36"/>
                        </a:lnTo>
                        <a:lnTo>
                          <a:pt x="33" y="46"/>
                        </a:lnTo>
                        <a:lnTo>
                          <a:pt x="40" y="57"/>
                        </a:lnTo>
                        <a:lnTo>
                          <a:pt x="51" y="64"/>
                        </a:lnTo>
                        <a:lnTo>
                          <a:pt x="54" y="75"/>
                        </a:lnTo>
                        <a:lnTo>
                          <a:pt x="62" y="86"/>
                        </a:lnTo>
                        <a:lnTo>
                          <a:pt x="69" y="86"/>
                        </a:lnTo>
                        <a:lnTo>
                          <a:pt x="65" y="86"/>
                        </a:lnTo>
                        <a:lnTo>
                          <a:pt x="6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1" name="Freeform 280"/>
                  <p:cNvSpPr>
                    <a:spLocks/>
                  </p:cNvSpPr>
                  <p:nvPr/>
                </p:nvSpPr>
                <p:spPr bwMode="auto">
                  <a:xfrm>
                    <a:off x="3959" y="1181"/>
                    <a:ext cx="33" cy="40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4" y="40"/>
                      </a:cxn>
                      <a:cxn ang="0">
                        <a:pos x="11" y="32"/>
                      </a:cxn>
                      <a:cxn ang="0">
                        <a:pos x="18" y="29"/>
                      </a:cxn>
                      <a:cxn ang="0">
                        <a:pos x="22" y="22"/>
                      </a:cxn>
                      <a:cxn ang="0">
                        <a:pos x="29" y="14"/>
                      </a:cxn>
                      <a:cxn ang="0">
                        <a:pos x="29" y="7"/>
                      </a:cxn>
                      <a:cxn ang="0">
                        <a:pos x="33" y="0"/>
                      </a:cxn>
                      <a:cxn ang="0">
                        <a:pos x="26" y="0"/>
                      </a:cxn>
                      <a:cxn ang="0">
                        <a:pos x="26" y="7"/>
                      </a:cxn>
                      <a:cxn ang="0">
                        <a:pos x="4" y="29"/>
                      </a:cxn>
                      <a:cxn ang="0">
                        <a:pos x="0" y="36"/>
                      </a:cxn>
                      <a:cxn ang="0">
                        <a:pos x="0" y="32"/>
                      </a:cxn>
                      <a:cxn ang="0">
                        <a:pos x="0" y="40"/>
                      </a:cxn>
                      <a:cxn ang="0">
                        <a:pos x="4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33" h="40">
                        <a:moveTo>
                          <a:pt x="0" y="40"/>
                        </a:moveTo>
                        <a:lnTo>
                          <a:pt x="4" y="40"/>
                        </a:lnTo>
                        <a:lnTo>
                          <a:pt x="11" y="32"/>
                        </a:lnTo>
                        <a:lnTo>
                          <a:pt x="18" y="29"/>
                        </a:lnTo>
                        <a:lnTo>
                          <a:pt x="22" y="22"/>
                        </a:lnTo>
                        <a:lnTo>
                          <a:pt x="29" y="14"/>
                        </a:lnTo>
                        <a:lnTo>
                          <a:pt x="29" y="7"/>
                        </a:lnTo>
                        <a:lnTo>
                          <a:pt x="33" y="0"/>
                        </a:lnTo>
                        <a:lnTo>
                          <a:pt x="26" y="0"/>
                        </a:lnTo>
                        <a:lnTo>
                          <a:pt x="26" y="7"/>
                        </a:lnTo>
                        <a:lnTo>
                          <a:pt x="4" y="29"/>
                        </a:lnTo>
                        <a:lnTo>
                          <a:pt x="0" y="36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4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2" name="Freeform 281"/>
                  <p:cNvSpPr>
                    <a:spLocks/>
                  </p:cNvSpPr>
                  <p:nvPr/>
                </p:nvSpPr>
                <p:spPr bwMode="auto">
                  <a:xfrm>
                    <a:off x="3772" y="1163"/>
                    <a:ext cx="187" cy="58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5" y="7"/>
                      </a:cxn>
                      <a:cxn ang="0">
                        <a:pos x="22" y="11"/>
                      </a:cxn>
                      <a:cxn ang="0">
                        <a:pos x="36" y="14"/>
                      </a:cxn>
                      <a:cxn ang="0">
                        <a:pos x="47" y="18"/>
                      </a:cxn>
                      <a:cxn ang="0">
                        <a:pos x="58" y="22"/>
                      </a:cxn>
                      <a:cxn ang="0">
                        <a:pos x="72" y="25"/>
                      </a:cxn>
                      <a:cxn ang="0">
                        <a:pos x="83" y="32"/>
                      </a:cxn>
                      <a:cxn ang="0">
                        <a:pos x="94" y="36"/>
                      </a:cxn>
                      <a:cxn ang="0">
                        <a:pos x="105" y="40"/>
                      </a:cxn>
                      <a:cxn ang="0">
                        <a:pos x="115" y="40"/>
                      </a:cxn>
                      <a:cxn ang="0">
                        <a:pos x="130" y="43"/>
                      </a:cxn>
                      <a:cxn ang="0">
                        <a:pos x="141" y="47"/>
                      </a:cxn>
                      <a:cxn ang="0">
                        <a:pos x="151" y="50"/>
                      </a:cxn>
                      <a:cxn ang="0">
                        <a:pos x="162" y="54"/>
                      </a:cxn>
                      <a:cxn ang="0">
                        <a:pos x="177" y="58"/>
                      </a:cxn>
                      <a:cxn ang="0">
                        <a:pos x="187" y="58"/>
                      </a:cxn>
                      <a:cxn ang="0">
                        <a:pos x="187" y="50"/>
                      </a:cxn>
                      <a:cxn ang="0">
                        <a:pos x="177" y="50"/>
                      </a:cxn>
                      <a:cxn ang="0">
                        <a:pos x="166" y="47"/>
                      </a:cxn>
                      <a:cxn ang="0">
                        <a:pos x="151" y="43"/>
                      </a:cxn>
                      <a:cxn ang="0">
                        <a:pos x="141" y="40"/>
                      </a:cxn>
                      <a:cxn ang="0">
                        <a:pos x="130" y="40"/>
                      </a:cxn>
                      <a:cxn ang="0">
                        <a:pos x="119" y="36"/>
                      </a:cxn>
                      <a:cxn ang="0">
                        <a:pos x="108" y="32"/>
                      </a:cxn>
                      <a:cxn ang="0">
                        <a:pos x="94" y="29"/>
                      </a:cxn>
                      <a:cxn ang="0">
                        <a:pos x="83" y="25"/>
                      </a:cxn>
                      <a:cxn ang="0">
                        <a:pos x="72" y="18"/>
                      </a:cxn>
                      <a:cxn ang="0">
                        <a:pos x="61" y="18"/>
                      </a:cxn>
                      <a:cxn ang="0">
                        <a:pos x="51" y="11"/>
                      </a:cxn>
                      <a:cxn ang="0">
                        <a:pos x="36" y="7"/>
                      </a:cxn>
                      <a:cxn ang="0">
                        <a:pos x="25" y="4"/>
                      </a:cxn>
                      <a:cxn ang="0">
                        <a:pos x="15" y="0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87" h="58">
                        <a:moveTo>
                          <a:pt x="0" y="4"/>
                        </a:moveTo>
                        <a:lnTo>
                          <a:pt x="15" y="7"/>
                        </a:lnTo>
                        <a:lnTo>
                          <a:pt x="22" y="11"/>
                        </a:lnTo>
                        <a:lnTo>
                          <a:pt x="36" y="14"/>
                        </a:lnTo>
                        <a:lnTo>
                          <a:pt x="47" y="18"/>
                        </a:lnTo>
                        <a:lnTo>
                          <a:pt x="58" y="22"/>
                        </a:lnTo>
                        <a:lnTo>
                          <a:pt x="72" y="25"/>
                        </a:lnTo>
                        <a:lnTo>
                          <a:pt x="83" y="32"/>
                        </a:lnTo>
                        <a:lnTo>
                          <a:pt x="94" y="36"/>
                        </a:lnTo>
                        <a:lnTo>
                          <a:pt x="105" y="40"/>
                        </a:lnTo>
                        <a:lnTo>
                          <a:pt x="115" y="40"/>
                        </a:lnTo>
                        <a:lnTo>
                          <a:pt x="130" y="43"/>
                        </a:lnTo>
                        <a:lnTo>
                          <a:pt x="141" y="47"/>
                        </a:lnTo>
                        <a:lnTo>
                          <a:pt x="151" y="50"/>
                        </a:lnTo>
                        <a:lnTo>
                          <a:pt x="162" y="54"/>
                        </a:lnTo>
                        <a:lnTo>
                          <a:pt x="177" y="58"/>
                        </a:lnTo>
                        <a:lnTo>
                          <a:pt x="187" y="58"/>
                        </a:lnTo>
                        <a:lnTo>
                          <a:pt x="187" y="50"/>
                        </a:lnTo>
                        <a:lnTo>
                          <a:pt x="177" y="50"/>
                        </a:lnTo>
                        <a:lnTo>
                          <a:pt x="166" y="47"/>
                        </a:lnTo>
                        <a:lnTo>
                          <a:pt x="151" y="43"/>
                        </a:lnTo>
                        <a:lnTo>
                          <a:pt x="141" y="40"/>
                        </a:lnTo>
                        <a:lnTo>
                          <a:pt x="130" y="40"/>
                        </a:lnTo>
                        <a:lnTo>
                          <a:pt x="119" y="36"/>
                        </a:lnTo>
                        <a:lnTo>
                          <a:pt x="108" y="32"/>
                        </a:lnTo>
                        <a:lnTo>
                          <a:pt x="94" y="29"/>
                        </a:lnTo>
                        <a:lnTo>
                          <a:pt x="83" y="25"/>
                        </a:lnTo>
                        <a:lnTo>
                          <a:pt x="72" y="18"/>
                        </a:lnTo>
                        <a:lnTo>
                          <a:pt x="61" y="18"/>
                        </a:lnTo>
                        <a:lnTo>
                          <a:pt x="51" y="11"/>
                        </a:lnTo>
                        <a:lnTo>
                          <a:pt x="36" y="7"/>
                        </a:lnTo>
                        <a:lnTo>
                          <a:pt x="25" y="4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3" name="Freeform 282"/>
                  <p:cNvSpPr>
                    <a:spLocks/>
                  </p:cNvSpPr>
                  <p:nvPr/>
                </p:nvSpPr>
                <p:spPr bwMode="auto">
                  <a:xfrm>
                    <a:off x="3711" y="1131"/>
                    <a:ext cx="65" cy="36"/>
                  </a:xfrm>
                  <a:custGeom>
                    <a:avLst/>
                    <a:gdLst/>
                    <a:ahLst/>
                    <a:cxnLst>
                      <a:cxn ang="0">
                        <a:pos x="11" y="7"/>
                      </a:cxn>
                      <a:cxn ang="0">
                        <a:pos x="7" y="10"/>
                      </a:cxn>
                      <a:cxn ang="0">
                        <a:pos x="14" y="14"/>
                      </a:cxn>
                      <a:cxn ang="0">
                        <a:pos x="22" y="14"/>
                      </a:cxn>
                      <a:cxn ang="0">
                        <a:pos x="25" y="18"/>
                      </a:cxn>
                      <a:cxn ang="0">
                        <a:pos x="32" y="21"/>
                      </a:cxn>
                      <a:cxn ang="0">
                        <a:pos x="40" y="25"/>
                      </a:cxn>
                      <a:cxn ang="0">
                        <a:pos x="47" y="32"/>
                      </a:cxn>
                      <a:cxn ang="0">
                        <a:pos x="54" y="32"/>
                      </a:cxn>
                      <a:cxn ang="0">
                        <a:pos x="61" y="36"/>
                      </a:cxn>
                      <a:cxn ang="0">
                        <a:pos x="65" y="32"/>
                      </a:cxn>
                      <a:cxn ang="0">
                        <a:pos x="58" y="28"/>
                      </a:cxn>
                      <a:cxn ang="0">
                        <a:pos x="50" y="25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0"/>
                      </a:cxn>
                      <a:cxn ang="0">
                        <a:pos x="22" y="10"/>
                      </a:cxn>
                      <a:cxn ang="0">
                        <a:pos x="14" y="7"/>
                      </a:cxn>
                      <a:cxn ang="0">
                        <a:pos x="7" y="3"/>
                      </a:cxn>
                      <a:cxn ang="0">
                        <a:pos x="4" y="7"/>
                      </a:cxn>
                      <a:cxn ang="0">
                        <a:pos x="7" y="3"/>
                      </a:cxn>
                      <a:cxn ang="0">
                        <a:pos x="0" y="0"/>
                      </a:cxn>
                      <a:cxn ang="0">
                        <a:pos x="4" y="7"/>
                      </a:cxn>
                      <a:cxn ang="0">
                        <a:pos x="11" y="7"/>
                      </a:cxn>
                    </a:cxnLst>
                    <a:rect l="0" t="0" r="r" b="b"/>
                    <a:pathLst>
                      <a:path w="65" h="36">
                        <a:moveTo>
                          <a:pt x="11" y="7"/>
                        </a:move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2" y="14"/>
                        </a:lnTo>
                        <a:lnTo>
                          <a:pt x="25" y="18"/>
                        </a:lnTo>
                        <a:lnTo>
                          <a:pt x="32" y="21"/>
                        </a:lnTo>
                        <a:lnTo>
                          <a:pt x="40" y="25"/>
                        </a:lnTo>
                        <a:lnTo>
                          <a:pt x="47" y="32"/>
                        </a:lnTo>
                        <a:lnTo>
                          <a:pt x="54" y="32"/>
                        </a:lnTo>
                        <a:lnTo>
                          <a:pt x="61" y="36"/>
                        </a:lnTo>
                        <a:lnTo>
                          <a:pt x="65" y="32"/>
                        </a:lnTo>
                        <a:lnTo>
                          <a:pt x="58" y="28"/>
                        </a:lnTo>
                        <a:lnTo>
                          <a:pt x="50" y="25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0"/>
                        </a:lnTo>
                        <a:lnTo>
                          <a:pt x="22" y="10"/>
                        </a:lnTo>
                        <a:lnTo>
                          <a:pt x="14" y="7"/>
                        </a:lnTo>
                        <a:lnTo>
                          <a:pt x="7" y="3"/>
                        </a:lnTo>
                        <a:lnTo>
                          <a:pt x="4" y="7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11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4" name="Freeform 283"/>
                  <p:cNvSpPr>
                    <a:spLocks/>
                  </p:cNvSpPr>
                  <p:nvPr/>
                </p:nvSpPr>
                <p:spPr bwMode="auto">
                  <a:xfrm>
                    <a:off x="3715" y="1138"/>
                    <a:ext cx="32" cy="83"/>
                  </a:xfrm>
                  <a:custGeom>
                    <a:avLst/>
                    <a:gdLst/>
                    <a:ahLst/>
                    <a:cxnLst>
                      <a:cxn ang="0">
                        <a:pos x="32" y="75"/>
                      </a:cxn>
                      <a:cxn ang="0">
                        <a:pos x="32" y="79"/>
                      </a:cxn>
                      <a:cxn ang="0">
                        <a:pos x="28" y="68"/>
                      </a:cxn>
                      <a:cxn ang="0">
                        <a:pos x="25" y="57"/>
                      </a:cxn>
                      <a:cxn ang="0">
                        <a:pos x="21" y="47"/>
                      </a:cxn>
                      <a:cxn ang="0">
                        <a:pos x="18" y="36"/>
                      </a:cxn>
                      <a:cxn ang="0">
                        <a:pos x="14" y="25"/>
                      </a:cxn>
                      <a:cxn ang="0">
                        <a:pos x="14" y="18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1"/>
                      </a:cxn>
                      <a:cxn ang="0">
                        <a:pos x="7" y="21"/>
                      </a:cxn>
                      <a:cxn ang="0">
                        <a:pos x="10" y="29"/>
                      </a:cxn>
                      <a:cxn ang="0">
                        <a:pos x="10" y="39"/>
                      </a:cxn>
                      <a:cxn ang="0">
                        <a:pos x="14" y="50"/>
                      </a:cxn>
                      <a:cxn ang="0">
                        <a:pos x="18" y="61"/>
                      </a:cxn>
                      <a:cxn ang="0">
                        <a:pos x="21" y="68"/>
                      </a:cxn>
                      <a:cxn ang="0">
                        <a:pos x="25" y="79"/>
                      </a:cxn>
                      <a:cxn ang="0">
                        <a:pos x="28" y="83"/>
                      </a:cxn>
                      <a:cxn ang="0">
                        <a:pos x="25" y="79"/>
                      </a:cxn>
                      <a:cxn ang="0">
                        <a:pos x="25" y="83"/>
                      </a:cxn>
                      <a:cxn ang="0">
                        <a:pos x="28" y="83"/>
                      </a:cxn>
                      <a:cxn ang="0">
                        <a:pos x="32" y="75"/>
                      </a:cxn>
                    </a:cxnLst>
                    <a:rect l="0" t="0" r="r" b="b"/>
                    <a:pathLst>
                      <a:path w="32" h="83">
                        <a:moveTo>
                          <a:pt x="32" y="75"/>
                        </a:moveTo>
                        <a:lnTo>
                          <a:pt x="32" y="79"/>
                        </a:lnTo>
                        <a:lnTo>
                          <a:pt x="28" y="68"/>
                        </a:lnTo>
                        <a:lnTo>
                          <a:pt x="25" y="57"/>
                        </a:lnTo>
                        <a:lnTo>
                          <a:pt x="21" y="47"/>
                        </a:lnTo>
                        <a:lnTo>
                          <a:pt x="18" y="36"/>
                        </a:lnTo>
                        <a:lnTo>
                          <a:pt x="14" y="25"/>
                        </a:lnTo>
                        <a:lnTo>
                          <a:pt x="14" y="18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1"/>
                        </a:lnTo>
                        <a:lnTo>
                          <a:pt x="7" y="21"/>
                        </a:lnTo>
                        <a:lnTo>
                          <a:pt x="10" y="29"/>
                        </a:lnTo>
                        <a:lnTo>
                          <a:pt x="10" y="39"/>
                        </a:lnTo>
                        <a:lnTo>
                          <a:pt x="14" y="50"/>
                        </a:lnTo>
                        <a:lnTo>
                          <a:pt x="18" y="61"/>
                        </a:lnTo>
                        <a:lnTo>
                          <a:pt x="21" y="68"/>
                        </a:lnTo>
                        <a:lnTo>
                          <a:pt x="25" y="79"/>
                        </a:lnTo>
                        <a:lnTo>
                          <a:pt x="28" y="83"/>
                        </a:lnTo>
                        <a:lnTo>
                          <a:pt x="25" y="79"/>
                        </a:lnTo>
                        <a:lnTo>
                          <a:pt x="25" y="83"/>
                        </a:lnTo>
                        <a:lnTo>
                          <a:pt x="28" y="83"/>
                        </a:lnTo>
                        <a:lnTo>
                          <a:pt x="32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5" name="Freeform 284"/>
                  <p:cNvSpPr>
                    <a:spLocks/>
                  </p:cNvSpPr>
                  <p:nvPr/>
                </p:nvSpPr>
                <p:spPr bwMode="auto">
                  <a:xfrm>
                    <a:off x="3743" y="1213"/>
                    <a:ext cx="8" cy="47"/>
                  </a:xfrm>
                  <a:custGeom>
                    <a:avLst/>
                    <a:gdLst/>
                    <a:ahLst/>
                    <a:cxnLst>
                      <a:cxn ang="0">
                        <a:pos x="8" y="47"/>
                      </a:cxn>
                      <a:cxn ang="0">
                        <a:pos x="8" y="15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4" y="15"/>
                      </a:cxn>
                      <a:cxn ang="0">
                        <a:pos x="4" y="26"/>
                      </a:cxn>
                      <a:cxn ang="0">
                        <a:pos x="0" y="36"/>
                      </a:cxn>
                      <a:cxn ang="0">
                        <a:pos x="0" y="47"/>
                      </a:cxn>
                      <a:cxn ang="0">
                        <a:pos x="0" y="44"/>
                      </a:cxn>
                      <a:cxn ang="0">
                        <a:pos x="8" y="47"/>
                      </a:cxn>
                    </a:cxnLst>
                    <a:rect l="0" t="0" r="r" b="b"/>
                    <a:pathLst>
                      <a:path w="8" h="47">
                        <a:moveTo>
                          <a:pt x="8" y="47"/>
                        </a:moveTo>
                        <a:lnTo>
                          <a:pt x="8" y="15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15"/>
                        </a:lnTo>
                        <a:lnTo>
                          <a:pt x="4" y="26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lnTo>
                          <a:pt x="0" y="44"/>
                        </a:lnTo>
                        <a:lnTo>
                          <a:pt x="8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6" name="Freeform 285"/>
                  <p:cNvSpPr>
                    <a:spLocks/>
                  </p:cNvSpPr>
                  <p:nvPr/>
                </p:nvSpPr>
                <p:spPr bwMode="auto">
                  <a:xfrm>
                    <a:off x="3653" y="1257"/>
                    <a:ext cx="98" cy="21"/>
                  </a:xfrm>
                  <a:custGeom>
                    <a:avLst/>
                    <a:gdLst/>
                    <a:ahLst/>
                    <a:cxnLst>
                      <a:cxn ang="0">
                        <a:pos x="0" y="14"/>
                      </a:cxn>
                      <a:cxn ang="0">
                        <a:pos x="8" y="18"/>
                      </a:cxn>
                      <a:cxn ang="0">
                        <a:pos x="26" y="18"/>
                      </a:cxn>
                      <a:cxn ang="0">
                        <a:pos x="33" y="21"/>
                      </a:cxn>
                      <a:cxn ang="0">
                        <a:pos x="72" y="21"/>
                      </a:cxn>
                      <a:cxn ang="0">
                        <a:pos x="76" y="18"/>
                      </a:cxn>
                      <a:cxn ang="0">
                        <a:pos x="83" y="18"/>
                      </a:cxn>
                      <a:cxn ang="0">
                        <a:pos x="87" y="14"/>
                      </a:cxn>
                      <a:cxn ang="0">
                        <a:pos x="94" y="10"/>
                      </a:cxn>
                      <a:cxn ang="0">
                        <a:pos x="98" y="3"/>
                      </a:cxn>
                      <a:cxn ang="0">
                        <a:pos x="90" y="0"/>
                      </a:cxn>
                      <a:cxn ang="0">
                        <a:pos x="80" y="10"/>
                      </a:cxn>
                      <a:cxn ang="0">
                        <a:pos x="72" y="10"/>
                      </a:cxn>
                      <a:cxn ang="0">
                        <a:pos x="69" y="14"/>
                      </a:cxn>
                      <a:cxn ang="0">
                        <a:pos x="33" y="14"/>
                      </a:cxn>
                      <a:cxn ang="0">
                        <a:pos x="26" y="10"/>
                      </a:cxn>
                      <a:cxn ang="0">
                        <a:pos x="8" y="1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14"/>
                      </a:cxn>
                    </a:cxnLst>
                    <a:rect l="0" t="0" r="r" b="b"/>
                    <a:pathLst>
                      <a:path w="98" h="21">
                        <a:moveTo>
                          <a:pt x="0" y="14"/>
                        </a:moveTo>
                        <a:lnTo>
                          <a:pt x="8" y="18"/>
                        </a:lnTo>
                        <a:lnTo>
                          <a:pt x="26" y="18"/>
                        </a:lnTo>
                        <a:lnTo>
                          <a:pt x="33" y="21"/>
                        </a:lnTo>
                        <a:lnTo>
                          <a:pt x="72" y="21"/>
                        </a:lnTo>
                        <a:lnTo>
                          <a:pt x="76" y="18"/>
                        </a:lnTo>
                        <a:lnTo>
                          <a:pt x="83" y="18"/>
                        </a:lnTo>
                        <a:lnTo>
                          <a:pt x="87" y="14"/>
                        </a:lnTo>
                        <a:lnTo>
                          <a:pt x="94" y="10"/>
                        </a:lnTo>
                        <a:lnTo>
                          <a:pt x="98" y="3"/>
                        </a:lnTo>
                        <a:lnTo>
                          <a:pt x="90" y="0"/>
                        </a:lnTo>
                        <a:lnTo>
                          <a:pt x="80" y="10"/>
                        </a:lnTo>
                        <a:lnTo>
                          <a:pt x="72" y="10"/>
                        </a:lnTo>
                        <a:lnTo>
                          <a:pt x="69" y="14"/>
                        </a:lnTo>
                        <a:lnTo>
                          <a:pt x="33" y="14"/>
                        </a:lnTo>
                        <a:lnTo>
                          <a:pt x="26" y="10"/>
                        </a:lnTo>
                        <a:lnTo>
                          <a:pt x="8" y="1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7" name="Freeform 286"/>
                  <p:cNvSpPr>
                    <a:spLocks/>
                  </p:cNvSpPr>
                  <p:nvPr/>
                </p:nvSpPr>
                <p:spPr bwMode="auto">
                  <a:xfrm>
                    <a:off x="3585" y="1239"/>
                    <a:ext cx="72" cy="32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3"/>
                      </a:cxn>
                      <a:cxn ang="0">
                        <a:pos x="7" y="10"/>
                      </a:cxn>
                      <a:cxn ang="0">
                        <a:pos x="18" y="14"/>
                      </a:cxn>
                      <a:cxn ang="0">
                        <a:pos x="25" y="18"/>
                      </a:cxn>
                      <a:cxn ang="0">
                        <a:pos x="36" y="21"/>
                      </a:cxn>
                      <a:cxn ang="0">
                        <a:pos x="43" y="25"/>
                      </a:cxn>
                      <a:cxn ang="0">
                        <a:pos x="50" y="25"/>
                      </a:cxn>
                      <a:cxn ang="0">
                        <a:pos x="61" y="28"/>
                      </a:cxn>
                      <a:cxn ang="0">
                        <a:pos x="68" y="32"/>
                      </a:cxn>
                      <a:cxn ang="0">
                        <a:pos x="72" y="25"/>
                      </a:cxn>
                      <a:cxn ang="0">
                        <a:pos x="61" y="21"/>
                      </a:cxn>
                      <a:cxn ang="0">
                        <a:pos x="54" y="21"/>
                      </a:cxn>
                      <a:cxn ang="0">
                        <a:pos x="43" y="18"/>
                      </a:cxn>
                      <a:cxn ang="0">
                        <a:pos x="36" y="14"/>
                      </a:cxn>
                      <a:cxn ang="0">
                        <a:pos x="29" y="10"/>
                      </a:cxn>
                      <a:cxn ang="0">
                        <a:pos x="18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72" h="32">
                        <a:moveTo>
                          <a:pt x="4" y="7"/>
                        </a:moveTo>
                        <a:lnTo>
                          <a:pt x="0" y="3"/>
                        </a:lnTo>
                        <a:lnTo>
                          <a:pt x="7" y="10"/>
                        </a:lnTo>
                        <a:lnTo>
                          <a:pt x="18" y="14"/>
                        </a:lnTo>
                        <a:lnTo>
                          <a:pt x="25" y="18"/>
                        </a:lnTo>
                        <a:lnTo>
                          <a:pt x="36" y="21"/>
                        </a:lnTo>
                        <a:lnTo>
                          <a:pt x="43" y="25"/>
                        </a:lnTo>
                        <a:lnTo>
                          <a:pt x="50" y="25"/>
                        </a:lnTo>
                        <a:lnTo>
                          <a:pt x="61" y="28"/>
                        </a:lnTo>
                        <a:lnTo>
                          <a:pt x="68" y="32"/>
                        </a:lnTo>
                        <a:lnTo>
                          <a:pt x="72" y="25"/>
                        </a:lnTo>
                        <a:lnTo>
                          <a:pt x="61" y="21"/>
                        </a:lnTo>
                        <a:lnTo>
                          <a:pt x="54" y="21"/>
                        </a:lnTo>
                        <a:lnTo>
                          <a:pt x="43" y="18"/>
                        </a:lnTo>
                        <a:lnTo>
                          <a:pt x="36" y="14"/>
                        </a:lnTo>
                        <a:lnTo>
                          <a:pt x="29" y="10"/>
                        </a:lnTo>
                        <a:lnTo>
                          <a:pt x="18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8" name="Freeform 287"/>
                  <p:cNvSpPr>
                    <a:spLocks/>
                  </p:cNvSpPr>
                  <p:nvPr/>
                </p:nvSpPr>
                <p:spPr bwMode="auto">
                  <a:xfrm>
                    <a:off x="3542" y="1221"/>
                    <a:ext cx="47" cy="25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0" y="7"/>
                      </a:cxn>
                      <a:cxn ang="0">
                        <a:pos x="7" y="10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1" y="18"/>
                      </a:cxn>
                      <a:cxn ang="0">
                        <a:pos x="29" y="21"/>
                      </a:cxn>
                      <a:cxn ang="0">
                        <a:pos x="39" y="21"/>
                      </a:cxn>
                      <a:cxn ang="0">
                        <a:pos x="47" y="25"/>
                      </a:cxn>
                      <a:cxn ang="0">
                        <a:pos x="47" y="18"/>
                      </a:cxn>
                      <a:cxn ang="0">
                        <a:pos x="39" y="18"/>
                      </a:cxn>
                      <a:cxn ang="0">
                        <a:pos x="36" y="14"/>
                      </a:cxn>
                      <a:cxn ang="0">
                        <a:pos x="29" y="14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4" y="3"/>
                      </a:cxn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47" h="25">
                        <a:moveTo>
                          <a:pt x="7" y="3"/>
                        </a:moveTo>
                        <a:lnTo>
                          <a:pt x="0" y="7"/>
                        </a:lnTo>
                        <a:lnTo>
                          <a:pt x="7" y="10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1" y="18"/>
                        </a:lnTo>
                        <a:lnTo>
                          <a:pt x="29" y="21"/>
                        </a:lnTo>
                        <a:lnTo>
                          <a:pt x="39" y="21"/>
                        </a:lnTo>
                        <a:lnTo>
                          <a:pt x="47" y="25"/>
                        </a:lnTo>
                        <a:lnTo>
                          <a:pt x="47" y="18"/>
                        </a:lnTo>
                        <a:lnTo>
                          <a:pt x="39" y="18"/>
                        </a:lnTo>
                        <a:lnTo>
                          <a:pt x="36" y="14"/>
                        </a:lnTo>
                        <a:lnTo>
                          <a:pt x="29" y="14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4" y="3"/>
                        </a:lnTo>
                        <a:lnTo>
                          <a:pt x="7" y="3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99" name="Freeform 288"/>
                  <p:cNvSpPr>
                    <a:spLocks/>
                  </p:cNvSpPr>
                  <p:nvPr/>
                </p:nvSpPr>
                <p:spPr bwMode="auto">
                  <a:xfrm>
                    <a:off x="3538" y="1221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7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11" h="7">
                        <a:moveTo>
                          <a:pt x="7" y="3"/>
                        </a:move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0" name="Freeform 289"/>
                  <p:cNvSpPr>
                    <a:spLocks/>
                  </p:cNvSpPr>
                  <p:nvPr/>
                </p:nvSpPr>
                <p:spPr bwMode="auto">
                  <a:xfrm>
                    <a:off x="3538" y="1224"/>
                    <a:ext cx="33" cy="40"/>
                  </a:xfrm>
                  <a:custGeom>
                    <a:avLst/>
                    <a:gdLst/>
                    <a:ahLst/>
                    <a:cxnLst>
                      <a:cxn ang="0">
                        <a:pos x="33" y="40"/>
                      </a:cxn>
                      <a:cxn ang="0">
                        <a:pos x="33" y="33"/>
                      </a:cxn>
                      <a:cxn ang="0">
                        <a:pos x="29" y="29"/>
                      </a:cxn>
                      <a:cxn ang="0">
                        <a:pos x="25" y="22"/>
                      </a:cxn>
                      <a:cxn ang="0">
                        <a:pos x="15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15" y="22"/>
                      </a:cxn>
                      <a:cxn ang="0">
                        <a:pos x="18" y="29"/>
                      </a:cxn>
                      <a:cxn ang="0">
                        <a:pos x="29" y="40"/>
                      </a:cxn>
                      <a:cxn ang="0">
                        <a:pos x="33" y="40"/>
                      </a:cxn>
                    </a:cxnLst>
                    <a:rect l="0" t="0" r="r" b="b"/>
                    <a:pathLst>
                      <a:path w="33" h="40">
                        <a:moveTo>
                          <a:pt x="33" y="40"/>
                        </a:moveTo>
                        <a:lnTo>
                          <a:pt x="33" y="33"/>
                        </a:lnTo>
                        <a:lnTo>
                          <a:pt x="29" y="29"/>
                        </a:lnTo>
                        <a:lnTo>
                          <a:pt x="25" y="22"/>
                        </a:lnTo>
                        <a:lnTo>
                          <a:pt x="15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15" y="22"/>
                        </a:lnTo>
                        <a:lnTo>
                          <a:pt x="18" y="29"/>
                        </a:lnTo>
                        <a:lnTo>
                          <a:pt x="29" y="40"/>
                        </a:lnTo>
                        <a:lnTo>
                          <a:pt x="33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1" name="Freeform 290"/>
                  <p:cNvSpPr>
                    <a:spLocks/>
                  </p:cNvSpPr>
                  <p:nvPr/>
                </p:nvSpPr>
                <p:spPr bwMode="auto">
                  <a:xfrm>
                    <a:off x="3531" y="1264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11" y="32"/>
                      </a:cxn>
                      <a:cxn ang="0">
                        <a:pos x="14" y="29"/>
                      </a:cxn>
                      <a:cxn ang="0">
                        <a:pos x="22" y="25"/>
                      </a:cxn>
                      <a:cxn ang="0">
                        <a:pos x="29" y="18"/>
                      </a:cxn>
                      <a:cxn ang="0">
                        <a:pos x="36" y="14"/>
                      </a:cxn>
                      <a:cxn ang="0">
                        <a:pos x="40" y="7"/>
                      </a:cxn>
                      <a:cxn ang="0">
                        <a:pos x="40" y="0"/>
                      </a:cxn>
                      <a:cxn ang="0">
                        <a:pos x="36" y="0"/>
                      </a:cxn>
                      <a:cxn ang="0">
                        <a:pos x="32" y="3"/>
                      </a:cxn>
                      <a:cxn ang="0">
                        <a:pos x="29" y="11"/>
                      </a:cxn>
                      <a:cxn ang="0">
                        <a:pos x="22" y="18"/>
                      </a:cxn>
                      <a:cxn ang="0">
                        <a:pos x="18" y="18"/>
                      </a:cxn>
                      <a:cxn ang="0">
                        <a:pos x="14" y="21"/>
                      </a:cxn>
                      <a:cxn ang="0">
                        <a:pos x="7" y="25"/>
                      </a:cxn>
                      <a:cxn ang="0">
                        <a:pos x="0" y="25"/>
                      </a:cxn>
                      <a:cxn ang="0">
                        <a:pos x="4" y="25"/>
                      </a:cxn>
                      <a:cxn ang="0">
                        <a:pos x="0" y="32"/>
                      </a:cxn>
                      <a:cxn ang="0">
                        <a:pos x="4" y="32"/>
                      </a:cxn>
                      <a:cxn ang="0">
                        <a:pos x="0" y="32"/>
                      </a:cxn>
                    </a:cxnLst>
                    <a:rect l="0" t="0" r="r" b="b"/>
                    <a:pathLst>
                      <a:path w="40" h="32">
                        <a:moveTo>
                          <a:pt x="0" y="32"/>
                        </a:moveTo>
                        <a:lnTo>
                          <a:pt x="11" y="32"/>
                        </a:lnTo>
                        <a:lnTo>
                          <a:pt x="14" y="29"/>
                        </a:lnTo>
                        <a:lnTo>
                          <a:pt x="22" y="25"/>
                        </a:lnTo>
                        <a:lnTo>
                          <a:pt x="29" y="18"/>
                        </a:lnTo>
                        <a:lnTo>
                          <a:pt x="36" y="14"/>
                        </a:lnTo>
                        <a:lnTo>
                          <a:pt x="40" y="7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2" y="3"/>
                        </a:lnTo>
                        <a:lnTo>
                          <a:pt x="29" y="11"/>
                        </a:lnTo>
                        <a:lnTo>
                          <a:pt x="22" y="18"/>
                        </a:lnTo>
                        <a:lnTo>
                          <a:pt x="18" y="18"/>
                        </a:lnTo>
                        <a:lnTo>
                          <a:pt x="14" y="21"/>
                        </a:lnTo>
                        <a:lnTo>
                          <a:pt x="7" y="25"/>
                        </a:lnTo>
                        <a:lnTo>
                          <a:pt x="0" y="25"/>
                        </a:lnTo>
                        <a:lnTo>
                          <a:pt x="4" y="25"/>
                        </a:lnTo>
                        <a:lnTo>
                          <a:pt x="0" y="32"/>
                        </a:lnTo>
                        <a:lnTo>
                          <a:pt x="4" y="32"/>
                        </a:ln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2" name="Freeform 291"/>
                  <p:cNvSpPr>
                    <a:spLocks/>
                  </p:cNvSpPr>
                  <p:nvPr/>
                </p:nvSpPr>
                <p:spPr bwMode="auto">
                  <a:xfrm>
                    <a:off x="3524" y="1267"/>
                    <a:ext cx="11" cy="29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7" y="4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0" y="26"/>
                      </a:cxn>
                      <a:cxn ang="0">
                        <a:pos x="7" y="29"/>
                      </a:cxn>
                      <a:cxn ang="0">
                        <a:pos x="11" y="22"/>
                      </a:cxn>
                      <a:cxn ang="0">
                        <a:pos x="7" y="22"/>
                      </a:cxn>
                      <a:cxn ang="0">
                        <a:pos x="7" y="18"/>
                      </a:cxn>
                      <a:cxn ang="0">
                        <a:pos x="11" y="15"/>
                      </a:cxn>
                      <a:cxn ang="0">
                        <a:pos x="11" y="11"/>
                      </a:cxn>
                      <a:cxn ang="0">
                        <a:pos x="7" y="11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11" h="29">
                        <a:moveTo>
                          <a:pt x="11" y="4"/>
                        </a:moveTo>
                        <a:lnTo>
                          <a:pt x="7" y="4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0" y="26"/>
                        </a:lnTo>
                        <a:lnTo>
                          <a:pt x="7" y="29"/>
                        </a:lnTo>
                        <a:lnTo>
                          <a:pt x="11" y="22"/>
                        </a:lnTo>
                        <a:lnTo>
                          <a:pt x="7" y="22"/>
                        </a:lnTo>
                        <a:lnTo>
                          <a:pt x="7" y="18"/>
                        </a:lnTo>
                        <a:lnTo>
                          <a:pt x="11" y="15"/>
                        </a:lnTo>
                        <a:lnTo>
                          <a:pt x="11" y="11"/>
                        </a:lnTo>
                        <a:lnTo>
                          <a:pt x="7" y="11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3" name="Freeform 292"/>
                  <p:cNvSpPr>
                    <a:spLocks/>
                  </p:cNvSpPr>
                  <p:nvPr/>
                </p:nvSpPr>
                <p:spPr bwMode="auto">
                  <a:xfrm>
                    <a:off x="3531" y="1267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0" y="11"/>
                      </a:cxn>
                      <a:cxn ang="0">
                        <a:pos x="11" y="11"/>
                      </a:cxn>
                      <a:cxn ang="0">
                        <a:pos x="14" y="8"/>
                      </a:cxn>
                      <a:cxn ang="0">
                        <a:pos x="18" y="8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8" h="11">
                        <a:moveTo>
                          <a:pt x="14" y="0"/>
                        </a:move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11" y="11"/>
                        </a:lnTo>
                        <a:lnTo>
                          <a:pt x="14" y="8"/>
                        </a:lnTo>
                        <a:lnTo>
                          <a:pt x="18" y="8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4" name="Freeform 293"/>
                  <p:cNvSpPr>
                    <a:spLocks/>
                  </p:cNvSpPr>
                  <p:nvPr/>
                </p:nvSpPr>
                <p:spPr bwMode="auto">
                  <a:xfrm>
                    <a:off x="3538" y="1246"/>
                    <a:ext cx="15" cy="29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7"/>
                      </a:cxn>
                      <a:cxn ang="0">
                        <a:pos x="7" y="14"/>
                      </a:cxn>
                      <a:cxn ang="0">
                        <a:pos x="7" y="21"/>
                      </a:cxn>
                      <a:cxn ang="0">
                        <a:pos x="11" y="29"/>
                      </a:cxn>
                      <a:cxn ang="0">
                        <a:pos x="15" y="18"/>
                      </a:cxn>
                      <a:cxn ang="0">
                        <a:pos x="15" y="14"/>
                      </a:cxn>
                      <a:cxn ang="0">
                        <a:pos x="11" y="7"/>
                      </a:cxn>
                      <a:cxn ang="0">
                        <a:pos x="4" y="0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15" h="29">
                        <a:moveTo>
                          <a:pt x="4" y="7"/>
                        </a:moveTo>
                        <a:lnTo>
                          <a:pt x="0" y="7"/>
                        </a:lnTo>
                        <a:lnTo>
                          <a:pt x="7" y="14"/>
                        </a:lnTo>
                        <a:lnTo>
                          <a:pt x="7" y="21"/>
                        </a:lnTo>
                        <a:lnTo>
                          <a:pt x="11" y="29"/>
                        </a:lnTo>
                        <a:lnTo>
                          <a:pt x="15" y="18"/>
                        </a:lnTo>
                        <a:lnTo>
                          <a:pt x="15" y="14"/>
                        </a:lnTo>
                        <a:lnTo>
                          <a:pt x="11" y="7"/>
                        </a:lnTo>
                        <a:lnTo>
                          <a:pt x="4" y="0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5" name="Freeform 294"/>
                  <p:cNvSpPr>
                    <a:spLocks/>
                  </p:cNvSpPr>
                  <p:nvPr/>
                </p:nvSpPr>
                <p:spPr bwMode="auto">
                  <a:xfrm>
                    <a:off x="3527" y="1231"/>
                    <a:ext cx="15" cy="22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8" y="22"/>
                      </a:cxn>
                      <a:cxn ang="0">
                        <a:pos x="15" y="22"/>
                      </a:cxn>
                      <a:cxn ang="0">
                        <a:pos x="15" y="15"/>
                      </a:cxn>
                      <a:cxn ang="0">
                        <a:pos x="8" y="8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5" h="22">
                        <a:moveTo>
                          <a:pt x="0" y="8"/>
                        </a:moveTo>
                        <a:lnTo>
                          <a:pt x="4" y="11"/>
                        </a:lnTo>
                        <a:lnTo>
                          <a:pt x="4" y="15"/>
                        </a:lnTo>
                        <a:lnTo>
                          <a:pt x="8" y="22"/>
                        </a:lnTo>
                        <a:lnTo>
                          <a:pt x="15" y="22"/>
                        </a:lnTo>
                        <a:lnTo>
                          <a:pt x="15" y="15"/>
                        </a:lnTo>
                        <a:lnTo>
                          <a:pt x="8" y="8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6" name="Freeform 295"/>
                  <p:cNvSpPr>
                    <a:spLocks/>
                  </p:cNvSpPr>
                  <p:nvPr/>
                </p:nvSpPr>
                <p:spPr bwMode="auto">
                  <a:xfrm>
                    <a:off x="3492" y="1192"/>
                    <a:ext cx="39" cy="4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4" y="14"/>
                      </a:cxn>
                      <a:cxn ang="0">
                        <a:pos x="17" y="21"/>
                      </a:cxn>
                      <a:cxn ang="0">
                        <a:pos x="17" y="25"/>
                      </a:cxn>
                      <a:cxn ang="0">
                        <a:pos x="21" y="32"/>
                      </a:cxn>
                      <a:cxn ang="0">
                        <a:pos x="35" y="47"/>
                      </a:cxn>
                      <a:cxn ang="0">
                        <a:pos x="39" y="39"/>
                      </a:cxn>
                      <a:cxn ang="0">
                        <a:pos x="28" y="29"/>
                      </a:cxn>
                      <a:cxn ang="0">
                        <a:pos x="25" y="21"/>
                      </a:cxn>
                      <a:cxn ang="0">
                        <a:pos x="21" y="18"/>
                      </a:cxn>
                      <a:cxn ang="0">
                        <a:pos x="17" y="11"/>
                      </a:cxn>
                      <a:cxn ang="0">
                        <a:pos x="14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9" h="47">
                        <a:moveTo>
                          <a:pt x="0" y="3"/>
                        </a:moveTo>
                        <a:lnTo>
                          <a:pt x="7" y="11"/>
                        </a:lnTo>
                        <a:lnTo>
                          <a:pt x="14" y="14"/>
                        </a:lnTo>
                        <a:lnTo>
                          <a:pt x="17" y="21"/>
                        </a:lnTo>
                        <a:lnTo>
                          <a:pt x="17" y="25"/>
                        </a:lnTo>
                        <a:lnTo>
                          <a:pt x="21" y="32"/>
                        </a:lnTo>
                        <a:lnTo>
                          <a:pt x="35" y="47"/>
                        </a:lnTo>
                        <a:lnTo>
                          <a:pt x="39" y="39"/>
                        </a:lnTo>
                        <a:lnTo>
                          <a:pt x="28" y="29"/>
                        </a:lnTo>
                        <a:lnTo>
                          <a:pt x="25" y="21"/>
                        </a:lnTo>
                        <a:lnTo>
                          <a:pt x="21" y="18"/>
                        </a:lnTo>
                        <a:lnTo>
                          <a:pt x="17" y="11"/>
                        </a:lnTo>
                        <a:lnTo>
                          <a:pt x="14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lnTo>
                          <a:pt x="3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7" name="Freeform 296"/>
                  <p:cNvSpPr>
                    <a:spLocks/>
                  </p:cNvSpPr>
                  <p:nvPr/>
                </p:nvSpPr>
                <p:spPr bwMode="auto">
                  <a:xfrm>
                    <a:off x="3492" y="1177"/>
                    <a:ext cx="14" cy="18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7" y="4"/>
                      </a:cxn>
                      <a:cxn ang="0">
                        <a:pos x="3" y="8"/>
                      </a:cxn>
                      <a:cxn ang="0">
                        <a:pos x="0" y="15"/>
                      </a:cxn>
                      <a:cxn ang="0">
                        <a:pos x="0" y="18"/>
                      </a:cxn>
                      <a:cxn ang="0">
                        <a:pos x="7" y="18"/>
                      </a:cxn>
                      <a:cxn ang="0">
                        <a:pos x="7" y="15"/>
                      </a:cxn>
                      <a:cxn ang="0">
                        <a:pos x="10" y="11"/>
                      </a:cxn>
                      <a:cxn ang="0">
                        <a:pos x="10" y="8"/>
                      </a:cxn>
                      <a:cxn ang="0">
                        <a:pos x="14" y="8"/>
                      </a:cxn>
                      <a:cxn ang="0">
                        <a:pos x="10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18">
                        <a:moveTo>
                          <a:pt x="14" y="0"/>
                        </a:moveTo>
                        <a:lnTo>
                          <a:pt x="7" y="4"/>
                        </a:lnTo>
                        <a:lnTo>
                          <a:pt x="3" y="8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10" y="11"/>
                        </a:lnTo>
                        <a:lnTo>
                          <a:pt x="10" y="8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8" name="Freeform 297"/>
                  <p:cNvSpPr>
                    <a:spLocks/>
                  </p:cNvSpPr>
                  <p:nvPr/>
                </p:nvSpPr>
                <p:spPr bwMode="auto">
                  <a:xfrm>
                    <a:off x="3502" y="1177"/>
                    <a:ext cx="65" cy="47"/>
                  </a:xfrm>
                  <a:custGeom>
                    <a:avLst/>
                    <a:gdLst/>
                    <a:ahLst/>
                    <a:cxnLst>
                      <a:cxn ang="0">
                        <a:pos x="65" y="40"/>
                      </a:cxn>
                      <a:cxn ang="0">
                        <a:pos x="58" y="36"/>
                      </a:cxn>
                      <a:cxn ang="0">
                        <a:pos x="51" y="29"/>
                      </a:cxn>
                      <a:cxn ang="0">
                        <a:pos x="43" y="26"/>
                      </a:cxn>
                      <a:cxn ang="0">
                        <a:pos x="33" y="22"/>
                      </a:cxn>
                      <a:cxn ang="0">
                        <a:pos x="25" y="15"/>
                      </a:cxn>
                      <a:cxn ang="0">
                        <a:pos x="18" y="11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5" y="15"/>
                      </a:cxn>
                      <a:cxn ang="0">
                        <a:pos x="22" y="22"/>
                      </a:cxn>
                      <a:cxn ang="0">
                        <a:pos x="29" y="26"/>
                      </a:cxn>
                      <a:cxn ang="0">
                        <a:pos x="40" y="29"/>
                      </a:cxn>
                      <a:cxn ang="0">
                        <a:pos x="54" y="44"/>
                      </a:cxn>
                      <a:cxn ang="0">
                        <a:pos x="65" y="47"/>
                      </a:cxn>
                      <a:cxn ang="0">
                        <a:pos x="65" y="40"/>
                      </a:cxn>
                    </a:cxnLst>
                    <a:rect l="0" t="0" r="r" b="b"/>
                    <a:pathLst>
                      <a:path w="65" h="47">
                        <a:moveTo>
                          <a:pt x="65" y="40"/>
                        </a:moveTo>
                        <a:lnTo>
                          <a:pt x="58" y="36"/>
                        </a:lnTo>
                        <a:lnTo>
                          <a:pt x="51" y="29"/>
                        </a:lnTo>
                        <a:lnTo>
                          <a:pt x="43" y="26"/>
                        </a:lnTo>
                        <a:lnTo>
                          <a:pt x="33" y="22"/>
                        </a:lnTo>
                        <a:lnTo>
                          <a:pt x="25" y="15"/>
                        </a:lnTo>
                        <a:lnTo>
                          <a:pt x="18" y="11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5" y="15"/>
                        </a:lnTo>
                        <a:lnTo>
                          <a:pt x="22" y="22"/>
                        </a:lnTo>
                        <a:lnTo>
                          <a:pt x="29" y="26"/>
                        </a:lnTo>
                        <a:lnTo>
                          <a:pt x="40" y="29"/>
                        </a:lnTo>
                        <a:lnTo>
                          <a:pt x="54" y="44"/>
                        </a:lnTo>
                        <a:lnTo>
                          <a:pt x="65" y="47"/>
                        </a:lnTo>
                        <a:lnTo>
                          <a:pt x="65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09" name="Freeform 298"/>
                  <p:cNvSpPr>
                    <a:spLocks/>
                  </p:cNvSpPr>
                  <p:nvPr/>
                </p:nvSpPr>
                <p:spPr bwMode="auto">
                  <a:xfrm>
                    <a:off x="3567" y="1217"/>
                    <a:ext cx="94" cy="40"/>
                  </a:xfrm>
                  <a:custGeom>
                    <a:avLst/>
                    <a:gdLst/>
                    <a:ahLst/>
                    <a:cxnLst>
                      <a:cxn ang="0">
                        <a:pos x="90" y="32"/>
                      </a:cxn>
                      <a:cxn ang="0">
                        <a:pos x="94" y="32"/>
                      </a:cxn>
                      <a:cxn ang="0">
                        <a:pos x="79" y="29"/>
                      </a:cxn>
                      <a:cxn ang="0">
                        <a:pos x="68" y="25"/>
                      </a:cxn>
                      <a:cxn ang="0">
                        <a:pos x="58" y="22"/>
                      </a:cxn>
                      <a:cxn ang="0">
                        <a:pos x="47" y="18"/>
                      </a:cxn>
                      <a:cxn ang="0">
                        <a:pos x="36" y="11"/>
                      </a:cxn>
                      <a:cxn ang="0">
                        <a:pos x="22" y="7"/>
                      </a:cxn>
                      <a:cxn ang="0">
                        <a:pos x="14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11"/>
                      </a:cxn>
                      <a:cxn ang="0">
                        <a:pos x="22" y="14"/>
                      </a:cxn>
                      <a:cxn ang="0">
                        <a:pos x="32" y="18"/>
                      </a:cxn>
                      <a:cxn ang="0">
                        <a:pos x="43" y="25"/>
                      </a:cxn>
                      <a:cxn ang="0">
                        <a:pos x="54" y="29"/>
                      </a:cxn>
                      <a:cxn ang="0">
                        <a:pos x="65" y="32"/>
                      </a:cxn>
                      <a:cxn ang="0">
                        <a:pos x="79" y="36"/>
                      </a:cxn>
                      <a:cxn ang="0">
                        <a:pos x="90" y="40"/>
                      </a:cxn>
                      <a:cxn ang="0">
                        <a:pos x="90" y="32"/>
                      </a:cxn>
                    </a:cxnLst>
                    <a:rect l="0" t="0" r="r" b="b"/>
                    <a:pathLst>
                      <a:path w="94" h="40">
                        <a:moveTo>
                          <a:pt x="90" y="32"/>
                        </a:moveTo>
                        <a:lnTo>
                          <a:pt x="94" y="32"/>
                        </a:lnTo>
                        <a:lnTo>
                          <a:pt x="79" y="29"/>
                        </a:lnTo>
                        <a:lnTo>
                          <a:pt x="68" y="25"/>
                        </a:lnTo>
                        <a:lnTo>
                          <a:pt x="58" y="22"/>
                        </a:lnTo>
                        <a:lnTo>
                          <a:pt x="47" y="18"/>
                        </a:lnTo>
                        <a:lnTo>
                          <a:pt x="36" y="11"/>
                        </a:lnTo>
                        <a:lnTo>
                          <a:pt x="22" y="7"/>
                        </a:lnTo>
                        <a:lnTo>
                          <a:pt x="14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11"/>
                        </a:lnTo>
                        <a:lnTo>
                          <a:pt x="22" y="14"/>
                        </a:lnTo>
                        <a:lnTo>
                          <a:pt x="32" y="18"/>
                        </a:lnTo>
                        <a:lnTo>
                          <a:pt x="43" y="25"/>
                        </a:lnTo>
                        <a:lnTo>
                          <a:pt x="54" y="29"/>
                        </a:lnTo>
                        <a:lnTo>
                          <a:pt x="65" y="32"/>
                        </a:lnTo>
                        <a:lnTo>
                          <a:pt x="79" y="36"/>
                        </a:lnTo>
                        <a:lnTo>
                          <a:pt x="90" y="40"/>
                        </a:lnTo>
                        <a:lnTo>
                          <a:pt x="90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0" name="Freeform 299"/>
                  <p:cNvSpPr>
                    <a:spLocks/>
                  </p:cNvSpPr>
                  <p:nvPr/>
                </p:nvSpPr>
                <p:spPr bwMode="auto">
                  <a:xfrm>
                    <a:off x="3657" y="1249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5" y="8"/>
                      </a:cxn>
                      <a:cxn ang="0">
                        <a:pos x="22" y="4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11" y="8"/>
                      </a:cxn>
                      <a:cxn ang="0">
                        <a:pos x="14" y="11"/>
                      </a:cxn>
                      <a:cxn ang="0">
                        <a:pos x="22" y="11"/>
                      </a:cxn>
                      <a:cxn ang="0">
                        <a:pos x="25" y="8"/>
                      </a:cxn>
                    </a:cxnLst>
                    <a:rect l="0" t="0" r="r" b="b"/>
                    <a:pathLst>
                      <a:path w="25" h="11">
                        <a:moveTo>
                          <a:pt x="25" y="8"/>
                        </a:moveTo>
                        <a:lnTo>
                          <a:pt x="22" y="4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1" y="8"/>
                        </a:lnTo>
                        <a:lnTo>
                          <a:pt x="14" y="11"/>
                        </a:lnTo>
                        <a:lnTo>
                          <a:pt x="22" y="11"/>
                        </a:lnTo>
                        <a:lnTo>
                          <a:pt x="25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1" name="Freeform 300"/>
                  <p:cNvSpPr>
                    <a:spLocks/>
                  </p:cNvSpPr>
                  <p:nvPr/>
                </p:nvSpPr>
                <p:spPr bwMode="auto">
                  <a:xfrm>
                    <a:off x="3679" y="1246"/>
                    <a:ext cx="61" cy="18"/>
                  </a:xfrm>
                  <a:custGeom>
                    <a:avLst/>
                    <a:gdLst/>
                    <a:ahLst/>
                    <a:cxnLst>
                      <a:cxn ang="0">
                        <a:pos x="54" y="3"/>
                      </a:cxn>
                      <a:cxn ang="0">
                        <a:pos x="54" y="0"/>
                      </a:cxn>
                      <a:cxn ang="0">
                        <a:pos x="46" y="7"/>
                      </a:cxn>
                      <a:cxn ang="0">
                        <a:pos x="43" y="7"/>
                      </a:cxn>
                      <a:cxn ang="0">
                        <a:pos x="36" y="11"/>
                      </a:cxn>
                      <a:cxn ang="0">
                        <a:pos x="3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36" y="18"/>
                      </a:cxn>
                      <a:cxn ang="0">
                        <a:pos x="46" y="14"/>
                      </a:cxn>
                      <a:cxn ang="0">
                        <a:pos x="50" y="14"/>
                      </a:cxn>
                      <a:cxn ang="0">
                        <a:pos x="61" y="3"/>
                      </a:cxn>
                      <a:cxn ang="0">
                        <a:pos x="57" y="7"/>
                      </a:cxn>
                      <a:cxn ang="0">
                        <a:pos x="61" y="7"/>
                      </a:cxn>
                      <a:cxn ang="0">
                        <a:pos x="61" y="3"/>
                      </a:cxn>
                      <a:cxn ang="0">
                        <a:pos x="54" y="3"/>
                      </a:cxn>
                    </a:cxnLst>
                    <a:rect l="0" t="0" r="r" b="b"/>
                    <a:pathLst>
                      <a:path w="61" h="18">
                        <a:moveTo>
                          <a:pt x="54" y="3"/>
                        </a:moveTo>
                        <a:lnTo>
                          <a:pt x="54" y="0"/>
                        </a:lnTo>
                        <a:lnTo>
                          <a:pt x="46" y="7"/>
                        </a:lnTo>
                        <a:lnTo>
                          <a:pt x="43" y="7"/>
                        </a:lnTo>
                        <a:lnTo>
                          <a:pt x="36" y="11"/>
                        </a:lnTo>
                        <a:lnTo>
                          <a:pt x="3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36" y="18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61" y="3"/>
                        </a:lnTo>
                        <a:lnTo>
                          <a:pt x="57" y="7"/>
                        </a:lnTo>
                        <a:lnTo>
                          <a:pt x="61" y="7"/>
                        </a:lnTo>
                        <a:lnTo>
                          <a:pt x="61" y="3"/>
                        </a:lnTo>
                        <a:lnTo>
                          <a:pt x="5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2" name="Freeform 301"/>
                  <p:cNvSpPr>
                    <a:spLocks/>
                  </p:cNvSpPr>
                  <p:nvPr/>
                </p:nvSpPr>
                <p:spPr bwMode="auto">
                  <a:xfrm>
                    <a:off x="3686" y="1116"/>
                    <a:ext cx="54" cy="1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7" y="22"/>
                      </a:cxn>
                      <a:cxn ang="0">
                        <a:pos x="14" y="36"/>
                      </a:cxn>
                      <a:cxn ang="0">
                        <a:pos x="21" y="54"/>
                      </a:cxn>
                      <a:cxn ang="0">
                        <a:pos x="29" y="69"/>
                      </a:cxn>
                      <a:cxn ang="0">
                        <a:pos x="36" y="87"/>
                      </a:cxn>
                      <a:cxn ang="0">
                        <a:pos x="39" y="105"/>
                      </a:cxn>
                      <a:cxn ang="0">
                        <a:pos x="43" y="119"/>
                      </a:cxn>
                      <a:cxn ang="0">
                        <a:pos x="47" y="133"/>
                      </a:cxn>
                      <a:cxn ang="0">
                        <a:pos x="54" y="133"/>
                      </a:cxn>
                      <a:cxn ang="0">
                        <a:pos x="50" y="119"/>
                      </a:cxn>
                      <a:cxn ang="0">
                        <a:pos x="47" y="101"/>
                      </a:cxn>
                      <a:cxn ang="0">
                        <a:pos x="39" y="83"/>
                      </a:cxn>
                      <a:cxn ang="0">
                        <a:pos x="36" y="69"/>
                      </a:cxn>
                      <a:cxn ang="0">
                        <a:pos x="29" y="51"/>
                      </a:cxn>
                      <a:cxn ang="0">
                        <a:pos x="21" y="36"/>
                      </a:cxn>
                      <a:cxn ang="0">
                        <a:pos x="14" y="18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" h="133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7" y="22"/>
                        </a:lnTo>
                        <a:lnTo>
                          <a:pt x="14" y="36"/>
                        </a:lnTo>
                        <a:lnTo>
                          <a:pt x="21" y="54"/>
                        </a:lnTo>
                        <a:lnTo>
                          <a:pt x="29" y="69"/>
                        </a:lnTo>
                        <a:lnTo>
                          <a:pt x="36" y="87"/>
                        </a:lnTo>
                        <a:lnTo>
                          <a:pt x="39" y="105"/>
                        </a:lnTo>
                        <a:lnTo>
                          <a:pt x="43" y="119"/>
                        </a:lnTo>
                        <a:lnTo>
                          <a:pt x="47" y="133"/>
                        </a:lnTo>
                        <a:lnTo>
                          <a:pt x="54" y="133"/>
                        </a:lnTo>
                        <a:lnTo>
                          <a:pt x="50" y="119"/>
                        </a:lnTo>
                        <a:lnTo>
                          <a:pt x="47" y="101"/>
                        </a:lnTo>
                        <a:lnTo>
                          <a:pt x="39" y="83"/>
                        </a:lnTo>
                        <a:lnTo>
                          <a:pt x="36" y="69"/>
                        </a:lnTo>
                        <a:lnTo>
                          <a:pt x="29" y="51"/>
                        </a:lnTo>
                        <a:lnTo>
                          <a:pt x="21" y="36"/>
                        </a:lnTo>
                        <a:lnTo>
                          <a:pt x="14" y="18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3" name="Freeform 302"/>
                  <p:cNvSpPr>
                    <a:spLocks/>
                  </p:cNvSpPr>
                  <p:nvPr/>
                </p:nvSpPr>
                <p:spPr bwMode="auto">
                  <a:xfrm>
                    <a:off x="3686" y="1102"/>
                    <a:ext cx="18" cy="18"/>
                  </a:xfrm>
                  <a:custGeom>
                    <a:avLst/>
                    <a:gdLst/>
                    <a:ahLst/>
                    <a:cxnLst>
                      <a:cxn ang="0">
                        <a:pos x="18" y="3"/>
                      </a:cxn>
                      <a:cxn ang="0">
                        <a:pos x="14" y="0"/>
                      </a:cxn>
                      <a:cxn ang="0">
                        <a:pos x="7" y="3"/>
                      </a:cxn>
                      <a:cxn ang="0">
                        <a:pos x="3" y="7"/>
                      </a:cxn>
                      <a:cxn ang="0">
                        <a:pos x="3" y="11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11" y="14"/>
                      </a:cxn>
                      <a:cxn ang="0">
                        <a:pos x="11" y="11"/>
                      </a:cxn>
                      <a:cxn ang="0">
                        <a:pos x="14" y="11"/>
                      </a:cxn>
                      <a:cxn ang="0">
                        <a:pos x="14" y="7"/>
                      </a:cxn>
                      <a:cxn ang="0">
                        <a:pos x="18" y="3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8" y="3"/>
                      </a:cxn>
                    </a:cxnLst>
                    <a:rect l="0" t="0" r="r" b="b"/>
                    <a:pathLst>
                      <a:path w="18" h="18">
                        <a:moveTo>
                          <a:pt x="18" y="3"/>
                        </a:moveTo>
                        <a:lnTo>
                          <a:pt x="14" y="0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3" y="11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11" y="14"/>
                        </a:lnTo>
                        <a:lnTo>
                          <a:pt x="11" y="11"/>
                        </a:lnTo>
                        <a:lnTo>
                          <a:pt x="14" y="11"/>
                        </a:lnTo>
                        <a:lnTo>
                          <a:pt x="14" y="7"/>
                        </a:lnTo>
                        <a:lnTo>
                          <a:pt x="18" y="3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4" name="Freeform 303"/>
                  <p:cNvSpPr>
                    <a:spLocks/>
                  </p:cNvSpPr>
                  <p:nvPr/>
                </p:nvSpPr>
                <p:spPr bwMode="auto">
                  <a:xfrm>
                    <a:off x="3700" y="1105"/>
                    <a:ext cx="169" cy="80"/>
                  </a:xfrm>
                  <a:custGeom>
                    <a:avLst/>
                    <a:gdLst/>
                    <a:ahLst/>
                    <a:cxnLst>
                      <a:cxn ang="0">
                        <a:pos x="169" y="76"/>
                      </a:cxn>
                      <a:cxn ang="0">
                        <a:pos x="159" y="69"/>
                      </a:cxn>
                      <a:cxn ang="0">
                        <a:pos x="148" y="65"/>
                      </a:cxn>
                      <a:cxn ang="0">
                        <a:pos x="137" y="62"/>
                      </a:cxn>
                      <a:cxn ang="0">
                        <a:pos x="126" y="58"/>
                      </a:cxn>
                      <a:cxn ang="0">
                        <a:pos x="115" y="54"/>
                      </a:cxn>
                      <a:cxn ang="0">
                        <a:pos x="105" y="51"/>
                      </a:cxn>
                      <a:cxn ang="0">
                        <a:pos x="94" y="47"/>
                      </a:cxn>
                      <a:cxn ang="0">
                        <a:pos x="83" y="40"/>
                      </a:cxn>
                      <a:cxn ang="0">
                        <a:pos x="72" y="36"/>
                      </a:cxn>
                      <a:cxn ang="0">
                        <a:pos x="61" y="33"/>
                      </a:cxn>
                      <a:cxn ang="0">
                        <a:pos x="51" y="29"/>
                      </a:cxn>
                      <a:cxn ang="0">
                        <a:pos x="43" y="22"/>
                      </a:cxn>
                      <a:cxn ang="0">
                        <a:pos x="33" y="18"/>
                      </a:cxn>
                      <a:cxn ang="0">
                        <a:pos x="22" y="11"/>
                      </a:cxn>
                      <a:cxn ang="0">
                        <a:pos x="11" y="8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8" y="18"/>
                      </a:cxn>
                      <a:cxn ang="0">
                        <a:pos x="29" y="26"/>
                      </a:cxn>
                      <a:cxn ang="0">
                        <a:pos x="40" y="29"/>
                      </a:cxn>
                      <a:cxn ang="0">
                        <a:pos x="51" y="36"/>
                      </a:cxn>
                      <a:cxn ang="0">
                        <a:pos x="61" y="40"/>
                      </a:cxn>
                      <a:cxn ang="0">
                        <a:pos x="72" y="44"/>
                      </a:cxn>
                      <a:cxn ang="0">
                        <a:pos x="83" y="47"/>
                      </a:cxn>
                      <a:cxn ang="0">
                        <a:pos x="90" y="54"/>
                      </a:cxn>
                      <a:cxn ang="0">
                        <a:pos x="105" y="58"/>
                      </a:cxn>
                      <a:cxn ang="0">
                        <a:pos x="115" y="62"/>
                      </a:cxn>
                      <a:cxn ang="0">
                        <a:pos x="126" y="65"/>
                      </a:cxn>
                      <a:cxn ang="0">
                        <a:pos x="137" y="69"/>
                      </a:cxn>
                      <a:cxn ang="0">
                        <a:pos x="144" y="72"/>
                      </a:cxn>
                      <a:cxn ang="0">
                        <a:pos x="159" y="76"/>
                      </a:cxn>
                      <a:cxn ang="0">
                        <a:pos x="166" y="80"/>
                      </a:cxn>
                      <a:cxn ang="0">
                        <a:pos x="169" y="80"/>
                      </a:cxn>
                      <a:cxn ang="0">
                        <a:pos x="166" y="80"/>
                      </a:cxn>
                      <a:cxn ang="0">
                        <a:pos x="169" y="80"/>
                      </a:cxn>
                      <a:cxn ang="0">
                        <a:pos x="169" y="76"/>
                      </a:cxn>
                    </a:cxnLst>
                    <a:rect l="0" t="0" r="r" b="b"/>
                    <a:pathLst>
                      <a:path w="169" h="80">
                        <a:moveTo>
                          <a:pt x="169" y="76"/>
                        </a:moveTo>
                        <a:lnTo>
                          <a:pt x="159" y="69"/>
                        </a:lnTo>
                        <a:lnTo>
                          <a:pt x="148" y="65"/>
                        </a:lnTo>
                        <a:lnTo>
                          <a:pt x="137" y="62"/>
                        </a:lnTo>
                        <a:lnTo>
                          <a:pt x="126" y="58"/>
                        </a:lnTo>
                        <a:lnTo>
                          <a:pt x="115" y="54"/>
                        </a:lnTo>
                        <a:lnTo>
                          <a:pt x="105" y="51"/>
                        </a:lnTo>
                        <a:lnTo>
                          <a:pt x="94" y="47"/>
                        </a:lnTo>
                        <a:lnTo>
                          <a:pt x="83" y="40"/>
                        </a:lnTo>
                        <a:lnTo>
                          <a:pt x="72" y="36"/>
                        </a:lnTo>
                        <a:lnTo>
                          <a:pt x="61" y="33"/>
                        </a:lnTo>
                        <a:lnTo>
                          <a:pt x="51" y="29"/>
                        </a:lnTo>
                        <a:lnTo>
                          <a:pt x="43" y="22"/>
                        </a:lnTo>
                        <a:lnTo>
                          <a:pt x="33" y="18"/>
                        </a:lnTo>
                        <a:lnTo>
                          <a:pt x="22" y="11"/>
                        </a:lnTo>
                        <a:lnTo>
                          <a:pt x="11" y="8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7" y="11"/>
                        </a:lnTo>
                        <a:lnTo>
                          <a:pt x="18" y="18"/>
                        </a:lnTo>
                        <a:lnTo>
                          <a:pt x="29" y="26"/>
                        </a:lnTo>
                        <a:lnTo>
                          <a:pt x="40" y="29"/>
                        </a:lnTo>
                        <a:lnTo>
                          <a:pt x="51" y="36"/>
                        </a:lnTo>
                        <a:lnTo>
                          <a:pt x="61" y="40"/>
                        </a:lnTo>
                        <a:lnTo>
                          <a:pt x="72" y="44"/>
                        </a:lnTo>
                        <a:lnTo>
                          <a:pt x="83" y="47"/>
                        </a:lnTo>
                        <a:lnTo>
                          <a:pt x="90" y="54"/>
                        </a:lnTo>
                        <a:lnTo>
                          <a:pt x="105" y="58"/>
                        </a:lnTo>
                        <a:lnTo>
                          <a:pt x="115" y="62"/>
                        </a:lnTo>
                        <a:lnTo>
                          <a:pt x="126" y="65"/>
                        </a:lnTo>
                        <a:lnTo>
                          <a:pt x="137" y="69"/>
                        </a:lnTo>
                        <a:lnTo>
                          <a:pt x="144" y="72"/>
                        </a:lnTo>
                        <a:lnTo>
                          <a:pt x="159" y="76"/>
                        </a:lnTo>
                        <a:lnTo>
                          <a:pt x="166" y="80"/>
                        </a:lnTo>
                        <a:lnTo>
                          <a:pt x="169" y="80"/>
                        </a:lnTo>
                        <a:lnTo>
                          <a:pt x="166" y="80"/>
                        </a:lnTo>
                        <a:lnTo>
                          <a:pt x="169" y="80"/>
                        </a:lnTo>
                        <a:lnTo>
                          <a:pt x="169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5" name="Freeform 304"/>
                  <p:cNvSpPr>
                    <a:spLocks/>
                  </p:cNvSpPr>
                  <p:nvPr/>
                </p:nvSpPr>
                <p:spPr bwMode="auto">
                  <a:xfrm>
                    <a:off x="3869" y="1181"/>
                    <a:ext cx="62" cy="22"/>
                  </a:xfrm>
                  <a:custGeom>
                    <a:avLst/>
                    <a:gdLst/>
                    <a:ahLst/>
                    <a:cxnLst>
                      <a:cxn ang="0">
                        <a:pos x="62" y="14"/>
                      </a:cxn>
                      <a:cxn ang="0">
                        <a:pos x="54" y="11"/>
                      </a:cxn>
                      <a:cxn ang="0">
                        <a:pos x="47" y="7"/>
                      </a:cxn>
                      <a:cxn ang="0">
                        <a:pos x="40" y="7"/>
                      </a:cxn>
                      <a:cxn ang="0">
                        <a:pos x="33" y="4"/>
                      </a:cxn>
                      <a:cxn ang="0">
                        <a:pos x="22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8" y="7"/>
                      </a:cxn>
                      <a:cxn ang="0">
                        <a:pos x="22" y="7"/>
                      </a:cxn>
                      <a:cxn ang="0">
                        <a:pos x="29" y="11"/>
                      </a:cxn>
                      <a:cxn ang="0">
                        <a:pos x="36" y="14"/>
                      </a:cxn>
                      <a:cxn ang="0">
                        <a:pos x="47" y="14"/>
                      </a:cxn>
                      <a:cxn ang="0">
                        <a:pos x="54" y="18"/>
                      </a:cxn>
                      <a:cxn ang="0">
                        <a:pos x="62" y="22"/>
                      </a:cxn>
                      <a:cxn ang="0">
                        <a:pos x="62" y="14"/>
                      </a:cxn>
                    </a:cxnLst>
                    <a:rect l="0" t="0" r="r" b="b"/>
                    <a:pathLst>
                      <a:path w="62" h="22">
                        <a:moveTo>
                          <a:pt x="62" y="14"/>
                        </a:moveTo>
                        <a:lnTo>
                          <a:pt x="54" y="11"/>
                        </a:lnTo>
                        <a:lnTo>
                          <a:pt x="47" y="7"/>
                        </a:lnTo>
                        <a:lnTo>
                          <a:pt x="40" y="7"/>
                        </a:lnTo>
                        <a:lnTo>
                          <a:pt x="33" y="4"/>
                        </a:lnTo>
                        <a:lnTo>
                          <a:pt x="22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8" y="7"/>
                        </a:lnTo>
                        <a:lnTo>
                          <a:pt x="22" y="7"/>
                        </a:lnTo>
                        <a:lnTo>
                          <a:pt x="29" y="11"/>
                        </a:lnTo>
                        <a:lnTo>
                          <a:pt x="36" y="14"/>
                        </a:lnTo>
                        <a:lnTo>
                          <a:pt x="47" y="14"/>
                        </a:lnTo>
                        <a:lnTo>
                          <a:pt x="54" y="18"/>
                        </a:lnTo>
                        <a:lnTo>
                          <a:pt x="62" y="22"/>
                        </a:lnTo>
                        <a:lnTo>
                          <a:pt x="62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6" name="Freeform 305"/>
                  <p:cNvSpPr>
                    <a:spLocks/>
                  </p:cNvSpPr>
                  <p:nvPr/>
                </p:nvSpPr>
                <p:spPr bwMode="auto">
                  <a:xfrm>
                    <a:off x="3931" y="1192"/>
                    <a:ext cx="39" cy="11"/>
                  </a:xfrm>
                  <a:custGeom>
                    <a:avLst/>
                    <a:gdLst/>
                    <a:ahLst/>
                    <a:cxnLst>
                      <a:cxn ang="0">
                        <a:pos x="32" y="0"/>
                      </a:cxn>
                      <a:cxn ang="0">
                        <a:pos x="32" y="3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36" y="11"/>
                      </a:cxn>
                      <a:cxn ang="0">
                        <a:pos x="39" y="3"/>
                      </a:cxn>
                      <a:cxn ang="0">
                        <a:pos x="32" y="0"/>
                      </a:cxn>
                    </a:cxnLst>
                    <a:rect l="0" t="0" r="r" b="b"/>
                    <a:pathLst>
                      <a:path w="39" h="11">
                        <a:moveTo>
                          <a:pt x="32" y="0"/>
                        </a:moveTo>
                        <a:lnTo>
                          <a:pt x="32" y="3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36" y="11"/>
                        </a:lnTo>
                        <a:lnTo>
                          <a:pt x="39" y="3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7" name="Freeform 306"/>
                  <p:cNvSpPr>
                    <a:spLocks/>
                  </p:cNvSpPr>
                  <p:nvPr/>
                </p:nvSpPr>
                <p:spPr bwMode="auto">
                  <a:xfrm>
                    <a:off x="3934" y="1134"/>
                    <a:ext cx="40" cy="61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" y="11"/>
                      </a:cxn>
                      <a:cxn ang="0">
                        <a:pos x="11" y="18"/>
                      </a:cxn>
                      <a:cxn ang="0">
                        <a:pos x="18" y="25"/>
                      </a:cxn>
                      <a:cxn ang="0">
                        <a:pos x="22" y="33"/>
                      </a:cxn>
                      <a:cxn ang="0">
                        <a:pos x="25" y="36"/>
                      </a:cxn>
                      <a:cxn ang="0">
                        <a:pos x="29" y="47"/>
                      </a:cxn>
                      <a:cxn ang="0">
                        <a:pos x="33" y="51"/>
                      </a:cxn>
                      <a:cxn ang="0">
                        <a:pos x="29" y="58"/>
                      </a:cxn>
                      <a:cxn ang="0">
                        <a:pos x="36" y="61"/>
                      </a:cxn>
                      <a:cxn ang="0">
                        <a:pos x="40" y="51"/>
                      </a:cxn>
                      <a:cxn ang="0">
                        <a:pos x="36" y="43"/>
                      </a:cxn>
                      <a:cxn ang="0">
                        <a:pos x="33" y="33"/>
                      </a:cxn>
                      <a:cxn ang="0">
                        <a:pos x="22" y="22"/>
                      </a:cxn>
                      <a:cxn ang="0">
                        <a:pos x="18" y="15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40" h="61">
                        <a:moveTo>
                          <a:pt x="0" y="4"/>
                        </a:moveTo>
                        <a:lnTo>
                          <a:pt x="7" y="11"/>
                        </a:lnTo>
                        <a:lnTo>
                          <a:pt x="11" y="18"/>
                        </a:lnTo>
                        <a:lnTo>
                          <a:pt x="18" y="25"/>
                        </a:lnTo>
                        <a:lnTo>
                          <a:pt x="22" y="33"/>
                        </a:lnTo>
                        <a:lnTo>
                          <a:pt x="25" y="36"/>
                        </a:lnTo>
                        <a:lnTo>
                          <a:pt x="29" y="47"/>
                        </a:lnTo>
                        <a:lnTo>
                          <a:pt x="33" y="51"/>
                        </a:lnTo>
                        <a:lnTo>
                          <a:pt x="29" y="58"/>
                        </a:lnTo>
                        <a:lnTo>
                          <a:pt x="36" y="61"/>
                        </a:lnTo>
                        <a:lnTo>
                          <a:pt x="40" y="51"/>
                        </a:lnTo>
                        <a:lnTo>
                          <a:pt x="36" y="43"/>
                        </a:lnTo>
                        <a:lnTo>
                          <a:pt x="33" y="33"/>
                        </a:lnTo>
                        <a:lnTo>
                          <a:pt x="22" y="22"/>
                        </a:lnTo>
                        <a:lnTo>
                          <a:pt x="18" y="15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8" name="Freeform 307"/>
                  <p:cNvSpPr>
                    <a:spLocks/>
                  </p:cNvSpPr>
                  <p:nvPr/>
                </p:nvSpPr>
                <p:spPr bwMode="auto">
                  <a:xfrm>
                    <a:off x="3869" y="1062"/>
                    <a:ext cx="72" cy="7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4" y="7"/>
                      </a:cxn>
                      <a:cxn ang="0">
                        <a:pos x="15" y="15"/>
                      </a:cxn>
                      <a:cxn ang="0">
                        <a:pos x="29" y="29"/>
                      </a:cxn>
                      <a:cxn ang="0">
                        <a:pos x="36" y="40"/>
                      </a:cxn>
                      <a:cxn ang="0">
                        <a:pos x="44" y="47"/>
                      </a:cxn>
                      <a:cxn ang="0">
                        <a:pos x="51" y="58"/>
                      </a:cxn>
                      <a:cxn ang="0">
                        <a:pos x="58" y="65"/>
                      </a:cxn>
                      <a:cxn ang="0">
                        <a:pos x="65" y="76"/>
                      </a:cxn>
                      <a:cxn ang="0">
                        <a:pos x="72" y="72"/>
                      </a:cxn>
                      <a:cxn ang="0">
                        <a:pos x="65" y="61"/>
                      </a:cxn>
                      <a:cxn ang="0">
                        <a:pos x="58" y="54"/>
                      </a:cxn>
                      <a:cxn ang="0">
                        <a:pos x="51" y="43"/>
                      </a:cxn>
                      <a:cxn ang="0">
                        <a:pos x="44" y="33"/>
                      </a:cxn>
                      <a:cxn ang="0">
                        <a:pos x="36" y="25"/>
                      </a:cxn>
                      <a:cxn ang="0">
                        <a:pos x="26" y="18"/>
                      </a:cxn>
                      <a:cxn ang="0">
                        <a:pos x="18" y="7"/>
                      </a:cxn>
                      <a:cxn ang="0">
                        <a:pos x="8" y="0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4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2" h="76">
                        <a:moveTo>
                          <a:pt x="0" y="4"/>
                        </a:moveTo>
                        <a:lnTo>
                          <a:pt x="4" y="7"/>
                        </a:lnTo>
                        <a:lnTo>
                          <a:pt x="15" y="15"/>
                        </a:lnTo>
                        <a:lnTo>
                          <a:pt x="29" y="29"/>
                        </a:lnTo>
                        <a:lnTo>
                          <a:pt x="36" y="40"/>
                        </a:lnTo>
                        <a:lnTo>
                          <a:pt x="44" y="47"/>
                        </a:lnTo>
                        <a:lnTo>
                          <a:pt x="51" y="58"/>
                        </a:lnTo>
                        <a:lnTo>
                          <a:pt x="58" y="65"/>
                        </a:lnTo>
                        <a:lnTo>
                          <a:pt x="65" y="76"/>
                        </a:lnTo>
                        <a:lnTo>
                          <a:pt x="72" y="72"/>
                        </a:lnTo>
                        <a:lnTo>
                          <a:pt x="65" y="61"/>
                        </a:lnTo>
                        <a:lnTo>
                          <a:pt x="58" y="54"/>
                        </a:lnTo>
                        <a:lnTo>
                          <a:pt x="51" y="43"/>
                        </a:lnTo>
                        <a:lnTo>
                          <a:pt x="44" y="33"/>
                        </a:lnTo>
                        <a:lnTo>
                          <a:pt x="36" y="25"/>
                        </a:lnTo>
                        <a:lnTo>
                          <a:pt x="26" y="18"/>
                        </a:lnTo>
                        <a:lnTo>
                          <a:pt x="18" y="7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9" name="Freeform 308"/>
                  <p:cNvSpPr>
                    <a:spLocks/>
                  </p:cNvSpPr>
                  <p:nvPr/>
                </p:nvSpPr>
                <p:spPr bwMode="auto">
                  <a:xfrm>
                    <a:off x="3869" y="1044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22" y="4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4" y="7"/>
                      </a:cxn>
                      <a:cxn ang="0">
                        <a:pos x="0" y="15"/>
                      </a:cxn>
                      <a:cxn ang="0">
                        <a:pos x="0" y="22"/>
                      </a:cxn>
                      <a:cxn ang="0">
                        <a:pos x="8" y="18"/>
                      </a:cxn>
                      <a:cxn ang="0">
                        <a:pos x="8" y="15"/>
                      </a:cxn>
                      <a:cxn ang="0">
                        <a:pos x="15" y="7"/>
                      </a:cxn>
                      <a:cxn ang="0">
                        <a:pos x="18" y="7"/>
                      </a:cxn>
                      <a:cxn ang="0">
                        <a:pos x="15" y="7"/>
                      </a:cxn>
                      <a:cxn ang="0">
                        <a:pos x="22" y="4"/>
                      </a:cxn>
                      <a:cxn ang="0">
                        <a:pos x="22" y="0"/>
                      </a:cxn>
                      <a:cxn ang="0">
                        <a:pos x="18" y="0"/>
                      </a:cxn>
                      <a:cxn ang="0">
                        <a:pos x="22" y="4"/>
                      </a:cxn>
                    </a:cxnLst>
                    <a:rect l="0" t="0" r="r" b="b"/>
                    <a:pathLst>
                      <a:path w="22" h="22">
                        <a:moveTo>
                          <a:pt x="22" y="4"/>
                        </a:move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4" y="7"/>
                        </a:lnTo>
                        <a:lnTo>
                          <a:pt x="0" y="15"/>
                        </a:lnTo>
                        <a:lnTo>
                          <a:pt x="0" y="22"/>
                        </a:lnTo>
                        <a:lnTo>
                          <a:pt x="8" y="18"/>
                        </a:lnTo>
                        <a:lnTo>
                          <a:pt x="8" y="15"/>
                        </a:lnTo>
                        <a:lnTo>
                          <a:pt x="15" y="7"/>
                        </a:lnTo>
                        <a:lnTo>
                          <a:pt x="18" y="7"/>
                        </a:lnTo>
                        <a:lnTo>
                          <a:pt x="15" y="7"/>
                        </a:lnTo>
                        <a:lnTo>
                          <a:pt x="22" y="4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0" name="Freeform 309"/>
                  <p:cNvSpPr>
                    <a:spLocks/>
                  </p:cNvSpPr>
                  <p:nvPr/>
                </p:nvSpPr>
                <p:spPr bwMode="auto">
                  <a:xfrm>
                    <a:off x="2736" y="1095"/>
                    <a:ext cx="435" cy="28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140" y="0"/>
                      </a:cxn>
                      <a:cxn ang="0">
                        <a:pos x="165" y="3"/>
                      </a:cxn>
                      <a:cxn ang="0">
                        <a:pos x="187" y="3"/>
                      </a:cxn>
                      <a:cxn ang="0">
                        <a:pos x="208" y="7"/>
                      </a:cxn>
                      <a:cxn ang="0">
                        <a:pos x="230" y="7"/>
                      </a:cxn>
                      <a:cxn ang="0">
                        <a:pos x="255" y="10"/>
                      </a:cxn>
                      <a:cxn ang="0">
                        <a:pos x="277" y="10"/>
                      </a:cxn>
                      <a:cxn ang="0">
                        <a:pos x="298" y="14"/>
                      </a:cxn>
                      <a:cxn ang="0">
                        <a:pos x="320" y="14"/>
                      </a:cxn>
                      <a:cxn ang="0">
                        <a:pos x="342" y="18"/>
                      </a:cxn>
                      <a:cxn ang="0">
                        <a:pos x="432" y="18"/>
                      </a:cxn>
                      <a:cxn ang="0">
                        <a:pos x="435" y="25"/>
                      </a:cxn>
                      <a:cxn ang="0">
                        <a:pos x="428" y="28"/>
                      </a:cxn>
                      <a:cxn ang="0">
                        <a:pos x="381" y="28"/>
                      </a:cxn>
                      <a:cxn ang="0">
                        <a:pos x="374" y="25"/>
                      </a:cxn>
                      <a:cxn ang="0">
                        <a:pos x="324" y="25"/>
                      </a:cxn>
                      <a:cxn ang="0">
                        <a:pos x="309" y="21"/>
                      </a:cxn>
                      <a:cxn ang="0">
                        <a:pos x="291" y="21"/>
                      </a:cxn>
                      <a:cxn ang="0">
                        <a:pos x="277" y="18"/>
                      </a:cxn>
                      <a:cxn ang="0">
                        <a:pos x="241" y="18"/>
                      </a:cxn>
                      <a:cxn ang="0">
                        <a:pos x="226" y="14"/>
                      </a:cxn>
                      <a:cxn ang="0">
                        <a:pos x="158" y="14"/>
                      </a:cxn>
                      <a:cxn ang="0">
                        <a:pos x="144" y="10"/>
                      </a:cxn>
                      <a:cxn ang="0">
                        <a:pos x="79" y="10"/>
                      </a:cxn>
                      <a:cxn ang="0">
                        <a:pos x="72" y="14"/>
                      </a:cxn>
                      <a:cxn ang="0">
                        <a:pos x="11" y="14"/>
                      </a:cxn>
                      <a:cxn ang="0">
                        <a:pos x="3" y="18"/>
                      </a:cxn>
                      <a:cxn ang="0">
                        <a:pos x="0" y="14"/>
                      </a:cxn>
                      <a:cxn ang="0">
                        <a:pos x="0" y="0"/>
                      </a:cxn>
                      <a:cxn ang="0">
                        <a:pos x="11" y="0"/>
                      </a:cxn>
                      <a:cxn ang="0">
                        <a:pos x="18" y="3"/>
                      </a:cxn>
                      <a:cxn ang="0">
                        <a:pos x="75" y="0"/>
                      </a:cxn>
                    </a:cxnLst>
                    <a:rect l="0" t="0" r="r" b="b"/>
                    <a:pathLst>
                      <a:path w="435" h="28">
                        <a:moveTo>
                          <a:pt x="75" y="0"/>
                        </a:moveTo>
                        <a:lnTo>
                          <a:pt x="140" y="0"/>
                        </a:lnTo>
                        <a:lnTo>
                          <a:pt x="165" y="3"/>
                        </a:lnTo>
                        <a:lnTo>
                          <a:pt x="187" y="3"/>
                        </a:lnTo>
                        <a:lnTo>
                          <a:pt x="208" y="7"/>
                        </a:lnTo>
                        <a:lnTo>
                          <a:pt x="230" y="7"/>
                        </a:lnTo>
                        <a:lnTo>
                          <a:pt x="255" y="10"/>
                        </a:lnTo>
                        <a:lnTo>
                          <a:pt x="277" y="10"/>
                        </a:lnTo>
                        <a:lnTo>
                          <a:pt x="298" y="14"/>
                        </a:lnTo>
                        <a:lnTo>
                          <a:pt x="320" y="14"/>
                        </a:lnTo>
                        <a:lnTo>
                          <a:pt x="342" y="18"/>
                        </a:lnTo>
                        <a:lnTo>
                          <a:pt x="432" y="18"/>
                        </a:lnTo>
                        <a:lnTo>
                          <a:pt x="435" y="25"/>
                        </a:lnTo>
                        <a:lnTo>
                          <a:pt x="428" y="28"/>
                        </a:lnTo>
                        <a:lnTo>
                          <a:pt x="381" y="28"/>
                        </a:lnTo>
                        <a:lnTo>
                          <a:pt x="374" y="25"/>
                        </a:lnTo>
                        <a:lnTo>
                          <a:pt x="324" y="25"/>
                        </a:lnTo>
                        <a:lnTo>
                          <a:pt x="309" y="21"/>
                        </a:lnTo>
                        <a:lnTo>
                          <a:pt x="291" y="21"/>
                        </a:lnTo>
                        <a:lnTo>
                          <a:pt x="277" y="18"/>
                        </a:lnTo>
                        <a:lnTo>
                          <a:pt x="241" y="18"/>
                        </a:lnTo>
                        <a:lnTo>
                          <a:pt x="226" y="14"/>
                        </a:lnTo>
                        <a:lnTo>
                          <a:pt x="158" y="14"/>
                        </a:lnTo>
                        <a:lnTo>
                          <a:pt x="144" y="10"/>
                        </a:lnTo>
                        <a:lnTo>
                          <a:pt x="79" y="10"/>
                        </a:lnTo>
                        <a:lnTo>
                          <a:pt x="72" y="14"/>
                        </a:lnTo>
                        <a:lnTo>
                          <a:pt x="11" y="14"/>
                        </a:lnTo>
                        <a:lnTo>
                          <a:pt x="3" y="18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lnTo>
                          <a:pt x="18" y="3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1" name="Freeform 310"/>
                  <p:cNvSpPr>
                    <a:spLocks/>
                  </p:cNvSpPr>
                  <p:nvPr/>
                </p:nvSpPr>
                <p:spPr bwMode="auto">
                  <a:xfrm>
                    <a:off x="2811" y="1091"/>
                    <a:ext cx="360" cy="25"/>
                  </a:xfrm>
                  <a:custGeom>
                    <a:avLst/>
                    <a:gdLst/>
                    <a:ahLst/>
                    <a:cxnLst>
                      <a:cxn ang="0">
                        <a:pos x="360" y="18"/>
                      </a:cxn>
                      <a:cxn ang="0">
                        <a:pos x="267" y="18"/>
                      </a:cxn>
                      <a:cxn ang="0">
                        <a:pos x="245" y="14"/>
                      </a:cxn>
                      <a:cxn ang="0">
                        <a:pos x="223" y="14"/>
                      </a:cxn>
                      <a:cxn ang="0">
                        <a:pos x="202" y="11"/>
                      </a:cxn>
                      <a:cxn ang="0">
                        <a:pos x="180" y="11"/>
                      </a:cxn>
                      <a:cxn ang="0">
                        <a:pos x="155" y="7"/>
                      </a:cxn>
                      <a:cxn ang="0">
                        <a:pos x="133" y="7"/>
                      </a:cxn>
                      <a:cxn ang="0">
                        <a:pos x="112" y="4"/>
                      </a:cxn>
                      <a:cxn ang="0">
                        <a:pos x="90" y="4"/>
                      </a:cxn>
                      <a:cxn ang="0">
                        <a:pos x="65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65" y="7"/>
                      </a:cxn>
                      <a:cxn ang="0">
                        <a:pos x="90" y="11"/>
                      </a:cxn>
                      <a:cxn ang="0">
                        <a:pos x="112" y="11"/>
                      </a:cxn>
                      <a:cxn ang="0">
                        <a:pos x="133" y="14"/>
                      </a:cxn>
                      <a:cxn ang="0">
                        <a:pos x="155" y="14"/>
                      </a:cxn>
                      <a:cxn ang="0">
                        <a:pos x="180" y="18"/>
                      </a:cxn>
                      <a:cxn ang="0">
                        <a:pos x="202" y="18"/>
                      </a:cxn>
                      <a:cxn ang="0">
                        <a:pos x="223" y="22"/>
                      </a:cxn>
                      <a:cxn ang="0">
                        <a:pos x="245" y="22"/>
                      </a:cxn>
                      <a:cxn ang="0">
                        <a:pos x="267" y="25"/>
                      </a:cxn>
                      <a:cxn ang="0">
                        <a:pos x="357" y="25"/>
                      </a:cxn>
                      <a:cxn ang="0">
                        <a:pos x="353" y="25"/>
                      </a:cxn>
                      <a:cxn ang="0">
                        <a:pos x="360" y="18"/>
                      </a:cxn>
                      <a:cxn ang="0">
                        <a:pos x="357" y="18"/>
                      </a:cxn>
                      <a:cxn ang="0">
                        <a:pos x="360" y="18"/>
                      </a:cxn>
                    </a:cxnLst>
                    <a:rect l="0" t="0" r="r" b="b"/>
                    <a:pathLst>
                      <a:path w="360" h="25">
                        <a:moveTo>
                          <a:pt x="360" y="18"/>
                        </a:moveTo>
                        <a:lnTo>
                          <a:pt x="267" y="18"/>
                        </a:lnTo>
                        <a:lnTo>
                          <a:pt x="245" y="14"/>
                        </a:lnTo>
                        <a:lnTo>
                          <a:pt x="223" y="14"/>
                        </a:lnTo>
                        <a:lnTo>
                          <a:pt x="202" y="11"/>
                        </a:lnTo>
                        <a:lnTo>
                          <a:pt x="180" y="11"/>
                        </a:lnTo>
                        <a:lnTo>
                          <a:pt x="155" y="7"/>
                        </a:lnTo>
                        <a:lnTo>
                          <a:pt x="133" y="7"/>
                        </a:lnTo>
                        <a:lnTo>
                          <a:pt x="112" y="4"/>
                        </a:lnTo>
                        <a:lnTo>
                          <a:pt x="90" y="4"/>
                        </a:lnTo>
                        <a:lnTo>
                          <a:pt x="65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65" y="7"/>
                        </a:lnTo>
                        <a:lnTo>
                          <a:pt x="90" y="11"/>
                        </a:lnTo>
                        <a:lnTo>
                          <a:pt x="112" y="11"/>
                        </a:lnTo>
                        <a:lnTo>
                          <a:pt x="133" y="14"/>
                        </a:lnTo>
                        <a:lnTo>
                          <a:pt x="155" y="14"/>
                        </a:lnTo>
                        <a:lnTo>
                          <a:pt x="180" y="18"/>
                        </a:lnTo>
                        <a:lnTo>
                          <a:pt x="202" y="18"/>
                        </a:lnTo>
                        <a:lnTo>
                          <a:pt x="223" y="22"/>
                        </a:lnTo>
                        <a:lnTo>
                          <a:pt x="245" y="22"/>
                        </a:lnTo>
                        <a:lnTo>
                          <a:pt x="267" y="25"/>
                        </a:lnTo>
                        <a:lnTo>
                          <a:pt x="357" y="25"/>
                        </a:lnTo>
                        <a:lnTo>
                          <a:pt x="353" y="25"/>
                        </a:lnTo>
                        <a:lnTo>
                          <a:pt x="360" y="18"/>
                        </a:lnTo>
                        <a:lnTo>
                          <a:pt x="357" y="18"/>
                        </a:lnTo>
                        <a:lnTo>
                          <a:pt x="36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2" name="Freeform 311"/>
                  <p:cNvSpPr>
                    <a:spLocks/>
                  </p:cNvSpPr>
                  <p:nvPr/>
                </p:nvSpPr>
                <p:spPr bwMode="auto">
                  <a:xfrm>
                    <a:off x="3164" y="1109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11" y="14"/>
                      </a:cxn>
                      <a:cxn ang="0">
                        <a:pos x="11" y="11"/>
                      </a:cxn>
                      <a:cxn ang="0">
                        <a:pos x="7" y="0"/>
                      </a:cxn>
                      <a:cxn ang="0">
                        <a:pos x="0" y="7"/>
                      </a:cxn>
                      <a:cxn ang="0">
                        <a:pos x="7" y="14"/>
                      </a:cxn>
                      <a:cxn ang="0">
                        <a:pos x="7" y="7"/>
                      </a:cxn>
                      <a:cxn ang="0">
                        <a:pos x="11" y="14"/>
                      </a:cxn>
                      <a:cxn ang="0">
                        <a:pos x="14" y="14"/>
                      </a:cxn>
                      <a:cxn ang="0">
                        <a:pos x="11" y="11"/>
                      </a:cxn>
                      <a:cxn ang="0">
                        <a:pos x="11" y="14"/>
                      </a:cxn>
                    </a:cxnLst>
                    <a:rect l="0" t="0" r="r" b="b"/>
                    <a:pathLst>
                      <a:path w="14" h="14">
                        <a:moveTo>
                          <a:pt x="11" y="14"/>
                        </a:moveTo>
                        <a:lnTo>
                          <a:pt x="11" y="11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7" y="14"/>
                        </a:lnTo>
                        <a:lnTo>
                          <a:pt x="7" y="7"/>
                        </a:lnTo>
                        <a:lnTo>
                          <a:pt x="11" y="14"/>
                        </a:lnTo>
                        <a:lnTo>
                          <a:pt x="14" y="14"/>
                        </a:lnTo>
                        <a:lnTo>
                          <a:pt x="11" y="11"/>
                        </a:lnTo>
                        <a:lnTo>
                          <a:pt x="11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3" name="Freeform 312"/>
                  <p:cNvSpPr>
                    <a:spLocks/>
                  </p:cNvSpPr>
                  <p:nvPr/>
                </p:nvSpPr>
                <p:spPr bwMode="auto">
                  <a:xfrm>
                    <a:off x="3110" y="1116"/>
                    <a:ext cx="65" cy="1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7"/>
                      </a:cxn>
                      <a:cxn ang="0">
                        <a:pos x="25" y="11"/>
                      </a:cxn>
                      <a:cxn ang="0">
                        <a:pos x="58" y="11"/>
                      </a:cxn>
                      <a:cxn ang="0">
                        <a:pos x="65" y="7"/>
                      </a:cxn>
                      <a:cxn ang="0">
                        <a:pos x="61" y="0"/>
                      </a:cxn>
                      <a:cxn ang="0">
                        <a:pos x="54" y="4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65" h="11">
                        <a:moveTo>
                          <a:pt x="0" y="7"/>
                        </a:moveTo>
                        <a:lnTo>
                          <a:pt x="18" y="7"/>
                        </a:lnTo>
                        <a:lnTo>
                          <a:pt x="25" y="11"/>
                        </a:lnTo>
                        <a:lnTo>
                          <a:pt x="58" y="11"/>
                        </a:lnTo>
                        <a:lnTo>
                          <a:pt x="65" y="7"/>
                        </a:lnTo>
                        <a:lnTo>
                          <a:pt x="61" y="0"/>
                        </a:lnTo>
                        <a:lnTo>
                          <a:pt x="54" y="4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4" name="Freeform 313"/>
                  <p:cNvSpPr>
                    <a:spLocks/>
                  </p:cNvSpPr>
                  <p:nvPr/>
                </p:nvSpPr>
                <p:spPr bwMode="auto">
                  <a:xfrm>
                    <a:off x="2844" y="1102"/>
                    <a:ext cx="266" cy="21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8" y="11"/>
                      </a:cxn>
                      <a:cxn ang="0">
                        <a:pos x="118" y="11"/>
                      </a:cxn>
                      <a:cxn ang="0">
                        <a:pos x="133" y="14"/>
                      </a:cxn>
                      <a:cxn ang="0">
                        <a:pos x="169" y="14"/>
                      </a:cxn>
                      <a:cxn ang="0">
                        <a:pos x="183" y="18"/>
                      </a:cxn>
                      <a:cxn ang="0">
                        <a:pos x="201" y="18"/>
                      </a:cxn>
                      <a:cxn ang="0">
                        <a:pos x="216" y="21"/>
                      </a:cxn>
                      <a:cxn ang="0">
                        <a:pos x="266" y="21"/>
                      </a:cxn>
                      <a:cxn ang="0">
                        <a:pos x="266" y="14"/>
                      </a:cxn>
                      <a:cxn ang="0">
                        <a:pos x="216" y="14"/>
                      </a:cxn>
                      <a:cxn ang="0">
                        <a:pos x="201" y="11"/>
                      </a:cxn>
                      <a:cxn ang="0">
                        <a:pos x="183" y="11"/>
                      </a:cxn>
                      <a:cxn ang="0">
                        <a:pos x="169" y="7"/>
                      </a:cxn>
                      <a:cxn ang="0">
                        <a:pos x="133" y="7"/>
                      </a:cxn>
                      <a:cxn ang="0">
                        <a:pos x="118" y="3"/>
                      </a:cxn>
                      <a:cxn ang="0">
                        <a:pos x="50" y="3"/>
                      </a:cxn>
                      <a:cxn ang="0">
                        <a:pos x="36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66" h="21">
                        <a:moveTo>
                          <a:pt x="0" y="7"/>
                        </a:moveTo>
                        <a:lnTo>
                          <a:pt x="18" y="11"/>
                        </a:lnTo>
                        <a:lnTo>
                          <a:pt x="118" y="11"/>
                        </a:lnTo>
                        <a:lnTo>
                          <a:pt x="133" y="14"/>
                        </a:lnTo>
                        <a:lnTo>
                          <a:pt x="169" y="14"/>
                        </a:lnTo>
                        <a:lnTo>
                          <a:pt x="183" y="18"/>
                        </a:lnTo>
                        <a:lnTo>
                          <a:pt x="201" y="18"/>
                        </a:lnTo>
                        <a:lnTo>
                          <a:pt x="216" y="21"/>
                        </a:lnTo>
                        <a:lnTo>
                          <a:pt x="266" y="21"/>
                        </a:lnTo>
                        <a:lnTo>
                          <a:pt x="266" y="14"/>
                        </a:lnTo>
                        <a:lnTo>
                          <a:pt x="216" y="14"/>
                        </a:lnTo>
                        <a:lnTo>
                          <a:pt x="201" y="11"/>
                        </a:lnTo>
                        <a:lnTo>
                          <a:pt x="183" y="11"/>
                        </a:lnTo>
                        <a:lnTo>
                          <a:pt x="169" y="7"/>
                        </a:lnTo>
                        <a:lnTo>
                          <a:pt x="133" y="7"/>
                        </a:lnTo>
                        <a:lnTo>
                          <a:pt x="118" y="3"/>
                        </a:lnTo>
                        <a:lnTo>
                          <a:pt x="50" y="3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5" name="Freeform 314"/>
                  <p:cNvSpPr>
                    <a:spLocks/>
                  </p:cNvSpPr>
                  <p:nvPr/>
                </p:nvSpPr>
                <p:spPr bwMode="auto">
                  <a:xfrm>
                    <a:off x="2736" y="1102"/>
                    <a:ext cx="108" cy="1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8" y="14"/>
                      </a:cxn>
                      <a:cxn ang="0">
                        <a:pos x="21" y="11"/>
                      </a:cxn>
                      <a:cxn ang="0">
                        <a:pos x="101" y="11"/>
                      </a:cxn>
                      <a:cxn ang="0">
                        <a:pos x="108" y="7"/>
                      </a:cxn>
                      <a:cxn ang="0">
                        <a:pos x="108" y="0"/>
                      </a:cxn>
                      <a:cxn ang="0">
                        <a:pos x="65" y="0"/>
                      </a:cxn>
                      <a:cxn ang="0">
                        <a:pos x="57" y="3"/>
                      </a:cxn>
                      <a:cxn ang="0">
                        <a:pos x="11" y="3"/>
                      </a:cxn>
                      <a:cxn ang="0">
                        <a:pos x="3" y="7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3" y="1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08" h="14">
                        <a:moveTo>
                          <a:pt x="0" y="11"/>
                        </a:moveTo>
                        <a:lnTo>
                          <a:pt x="3" y="14"/>
                        </a:lnTo>
                        <a:lnTo>
                          <a:pt x="18" y="14"/>
                        </a:lnTo>
                        <a:lnTo>
                          <a:pt x="21" y="11"/>
                        </a:lnTo>
                        <a:lnTo>
                          <a:pt x="101" y="11"/>
                        </a:lnTo>
                        <a:lnTo>
                          <a:pt x="108" y="7"/>
                        </a:lnTo>
                        <a:lnTo>
                          <a:pt x="108" y="0"/>
                        </a:lnTo>
                        <a:lnTo>
                          <a:pt x="65" y="0"/>
                        </a:lnTo>
                        <a:lnTo>
                          <a:pt x="57" y="3"/>
                        </a:lnTo>
                        <a:lnTo>
                          <a:pt x="11" y="3"/>
                        </a:lnTo>
                        <a:lnTo>
                          <a:pt x="3" y="7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6" name="Freeform 315"/>
                  <p:cNvSpPr>
                    <a:spLocks/>
                  </p:cNvSpPr>
                  <p:nvPr/>
                </p:nvSpPr>
                <p:spPr bwMode="auto">
                  <a:xfrm>
                    <a:off x="2732" y="1091"/>
                    <a:ext cx="7" cy="22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8"/>
                      </a:cxn>
                      <a:cxn ang="0">
                        <a:pos x="4" y="22"/>
                      </a:cxn>
                      <a:cxn ang="0">
                        <a:pos x="7" y="18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7" h="22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4" y="22"/>
                        </a:lnTo>
                        <a:lnTo>
                          <a:pt x="7" y="18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7" name="Freeform 316"/>
                  <p:cNvSpPr>
                    <a:spLocks/>
                  </p:cNvSpPr>
                  <p:nvPr/>
                </p:nvSpPr>
                <p:spPr bwMode="auto">
                  <a:xfrm>
                    <a:off x="2736" y="1091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7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11" y="4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8" name="Freeform 317"/>
                  <p:cNvSpPr>
                    <a:spLocks/>
                  </p:cNvSpPr>
                  <p:nvPr/>
                </p:nvSpPr>
                <p:spPr bwMode="auto">
                  <a:xfrm>
                    <a:off x="2747" y="1091"/>
                    <a:ext cx="7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7" y="11"/>
                      </a:cxn>
                      <a:cxn ang="0">
                        <a:pos x="3" y="11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7" h="11">
                        <a:moveTo>
                          <a:pt x="7" y="4"/>
                        </a:move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7" y="11"/>
                        </a:lnTo>
                        <a:lnTo>
                          <a:pt x="3" y="11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9" name="Freeform 318"/>
                  <p:cNvSpPr>
                    <a:spLocks/>
                  </p:cNvSpPr>
                  <p:nvPr/>
                </p:nvSpPr>
                <p:spPr bwMode="auto">
                  <a:xfrm>
                    <a:off x="2754" y="1091"/>
                    <a:ext cx="57" cy="11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57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11">
                        <a:moveTo>
                          <a:pt x="57" y="0"/>
                        </a:move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57" y="7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0" name="Freeform 319"/>
                  <p:cNvSpPr>
                    <a:spLocks/>
                  </p:cNvSpPr>
                  <p:nvPr/>
                </p:nvSpPr>
                <p:spPr bwMode="auto">
                  <a:xfrm>
                    <a:off x="2649" y="1174"/>
                    <a:ext cx="695" cy="360"/>
                  </a:xfrm>
                  <a:custGeom>
                    <a:avLst/>
                    <a:gdLst/>
                    <a:ahLst/>
                    <a:cxnLst>
                      <a:cxn ang="0">
                        <a:pos x="436" y="21"/>
                      </a:cxn>
                      <a:cxn ang="0">
                        <a:pos x="504" y="50"/>
                      </a:cxn>
                      <a:cxn ang="0">
                        <a:pos x="569" y="86"/>
                      </a:cxn>
                      <a:cxn ang="0">
                        <a:pos x="623" y="133"/>
                      </a:cxn>
                      <a:cxn ang="0">
                        <a:pos x="663" y="194"/>
                      </a:cxn>
                      <a:cxn ang="0">
                        <a:pos x="677" y="259"/>
                      </a:cxn>
                      <a:cxn ang="0">
                        <a:pos x="688" y="302"/>
                      </a:cxn>
                      <a:cxn ang="0">
                        <a:pos x="695" y="345"/>
                      </a:cxn>
                      <a:cxn ang="0">
                        <a:pos x="681" y="342"/>
                      </a:cxn>
                      <a:cxn ang="0">
                        <a:pos x="652" y="324"/>
                      </a:cxn>
                      <a:cxn ang="0">
                        <a:pos x="623" y="306"/>
                      </a:cxn>
                      <a:cxn ang="0">
                        <a:pos x="594" y="295"/>
                      </a:cxn>
                      <a:cxn ang="0">
                        <a:pos x="562" y="280"/>
                      </a:cxn>
                      <a:cxn ang="0">
                        <a:pos x="555" y="266"/>
                      </a:cxn>
                      <a:cxn ang="0">
                        <a:pos x="565" y="255"/>
                      </a:cxn>
                      <a:cxn ang="0">
                        <a:pos x="551" y="241"/>
                      </a:cxn>
                      <a:cxn ang="0">
                        <a:pos x="533" y="230"/>
                      </a:cxn>
                      <a:cxn ang="0">
                        <a:pos x="515" y="219"/>
                      </a:cxn>
                      <a:cxn ang="0">
                        <a:pos x="497" y="208"/>
                      </a:cxn>
                      <a:cxn ang="0">
                        <a:pos x="479" y="201"/>
                      </a:cxn>
                      <a:cxn ang="0">
                        <a:pos x="472" y="194"/>
                      </a:cxn>
                      <a:cxn ang="0">
                        <a:pos x="483" y="187"/>
                      </a:cxn>
                      <a:cxn ang="0">
                        <a:pos x="493" y="183"/>
                      </a:cxn>
                      <a:cxn ang="0">
                        <a:pos x="493" y="169"/>
                      </a:cxn>
                      <a:cxn ang="0">
                        <a:pos x="472" y="158"/>
                      </a:cxn>
                      <a:cxn ang="0">
                        <a:pos x="450" y="151"/>
                      </a:cxn>
                      <a:cxn ang="0">
                        <a:pos x="411" y="144"/>
                      </a:cxn>
                      <a:cxn ang="0">
                        <a:pos x="385" y="133"/>
                      </a:cxn>
                      <a:cxn ang="0">
                        <a:pos x="396" y="115"/>
                      </a:cxn>
                      <a:cxn ang="0">
                        <a:pos x="378" y="101"/>
                      </a:cxn>
                      <a:cxn ang="0">
                        <a:pos x="346" y="111"/>
                      </a:cxn>
                      <a:cxn ang="0">
                        <a:pos x="313" y="126"/>
                      </a:cxn>
                      <a:cxn ang="0">
                        <a:pos x="310" y="119"/>
                      </a:cxn>
                      <a:cxn ang="0">
                        <a:pos x="321" y="97"/>
                      </a:cxn>
                      <a:cxn ang="0">
                        <a:pos x="317" y="68"/>
                      </a:cxn>
                      <a:cxn ang="0">
                        <a:pos x="292" y="75"/>
                      </a:cxn>
                      <a:cxn ang="0">
                        <a:pos x="252" y="111"/>
                      </a:cxn>
                      <a:cxn ang="0">
                        <a:pos x="238" y="129"/>
                      </a:cxn>
                      <a:cxn ang="0">
                        <a:pos x="224" y="151"/>
                      </a:cxn>
                      <a:cxn ang="0">
                        <a:pos x="198" y="162"/>
                      </a:cxn>
                      <a:cxn ang="0">
                        <a:pos x="173" y="176"/>
                      </a:cxn>
                      <a:cxn ang="0">
                        <a:pos x="148" y="191"/>
                      </a:cxn>
                      <a:cxn ang="0">
                        <a:pos x="119" y="212"/>
                      </a:cxn>
                      <a:cxn ang="0">
                        <a:pos x="90" y="234"/>
                      </a:cxn>
                      <a:cxn ang="0">
                        <a:pos x="65" y="255"/>
                      </a:cxn>
                      <a:cxn ang="0">
                        <a:pos x="40" y="280"/>
                      </a:cxn>
                      <a:cxn ang="0">
                        <a:pos x="15" y="306"/>
                      </a:cxn>
                      <a:cxn ang="0">
                        <a:pos x="0" y="298"/>
                      </a:cxn>
                      <a:cxn ang="0">
                        <a:pos x="18" y="219"/>
                      </a:cxn>
                      <a:cxn ang="0">
                        <a:pos x="62" y="144"/>
                      </a:cxn>
                      <a:cxn ang="0">
                        <a:pos x="87" y="104"/>
                      </a:cxn>
                      <a:cxn ang="0">
                        <a:pos x="123" y="65"/>
                      </a:cxn>
                      <a:cxn ang="0">
                        <a:pos x="148" y="47"/>
                      </a:cxn>
                      <a:cxn ang="0">
                        <a:pos x="173" y="32"/>
                      </a:cxn>
                      <a:cxn ang="0">
                        <a:pos x="202" y="18"/>
                      </a:cxn>
                      <a:cxn ang="0">
                        <a:pos x="227" y="11"/>
                      </a:cxn>
                      <a:cxn ang="0">
                        <a:pos x="252" y="7"/>
                      </a:cxn>
                      <a:cxn ang="0">
                        <a:pos x="292" y="0"/>
                      </a:cxn>
                      <a:cxn ang="0">
                        <a:pos x="367" y="3"/>
                      </a:cxn>
                    </a:cxnLst>
                    <a:rect l="0" t="0" r="r" b="b"/>
                    <a:pathLst>
                      <a:path w="695" h="360">
                        <a:moveTo>
                          <a:pt x="393" y="7"/>
                        </a:moveTo>
                        <a:lnTo>
                          <a:pt x="414" y="14"/>
                        </a:lnTo>
                        <a:lnTo>
                          <a:pt x="436" y="21"/>
                        </a:lnTo>
                        <a:lnTo>
                          <a:pt x="457" y="32"/>
                        </a:lnTo>
                        <a:lnTo>
                          <a:pt x="483" y="39"/>
                        </a:lnTo>
                        <a:lnTo>
                          <a:pt x="504" y="50"/>
                        </a:lnTo>
                        <a:lnTo>
                          <a:pt x="526" y="61"/>
                        </a:lnTo>
                        <a:lnTo>
                          <a:pt x="547" y="72"/>
                        </a:lnTo>
                        <a:lnTo>
                          <a:pt x="569" y="86"/>
                        </a:lnTo>
                        <a:lnTo>
                          <a:pt x="591" y="101"/>
                        </a:lnTo>
                        <a:lnTo>
                          <a:pt x="609" y="115"/>
                        </a:lnTo>
                        <a:lnTo>
                          <a:pt x="623" y="133"/>
                        </a:lnTo>
                        <a:lnTo>
                          <a:pt x="641" y="151"/>
                        </a:lnTo>
                        <a:lnTo>
                          <a:pt x="652" y="173"/>
                        </a:lnTo>
                        <a:lnTo>
                          <a:pt x="663" y="194"/>
                        </a:lnTo>
                        <a:lnTo>
                          <a:pt x="670" y="219"/>
                        </a:lnTo>
                        <a:lnTo>
                          <a:pt x="673" y="244"/>
                        </a:lnTo>
                        <a:lnTo>
                          <a:pt x="677" y="259"/>
                        </a:lnTo>
                        <a:lnTo>
                          <a:pt x="681" y="273"/>
                        </a:lnTo>
                        <a:lnTo>
                          <a:pt x="684" y="288"/>
                        </a:lnTo>
                        <a:lnTo>
                          <a:pt x="688" y="302"/>
                        </a:lnTo>
                        <a:lnTo>
                          <a:pt x="691" y="316"/>
                        </a:lnTo>
                        <a:lnTo>
                          <a:pt x="695" y="331"/>
                        </a:lnTo>
                        <a:lnTo>
                          <a:pt x="695" y="345"/>
                        </a:lnTo>
                        <a:lnTo>
                          <a:pt x="691" y="360"/>
                        </a:lnTo>
                        <a:lnTo>
                          <a:pt x="684" y="349"/>
                        </a:lnTo>
                        <a:lnTo>
                          <a:pt x="681" y="342"/>
                        </a:lnTo>
                        <a:lnTo>
                          <a:pt x="670" y="334"/>
                        </a:lnTo>
                        <a:lnTo>
                          <a:pt x="663" y="327"/>
                        </a:lnTo>
                        <a:lnTo>
                          <a:pt x="652" y="324"/>
                        </a:lnTo>
                        <a:lnTo>
                          <a:pt x="645" y="316"/>
                        </a:lnTo>
                        <a:lnTo>
                          <a:pt x="634" y="313"/>
                        </a:lnTo>
                        <a:lnTo>
                          <a:pt x="623" y="306"/>
                        </a:lnTo>
                        <a:lnTo>
                          <a:pt x="616" y="302"/>
                        </a:lnTo>
                        <a:lnTo>
                          <a:pt x="605" y="298"/>
                        </a:lnTo>
                        <a:lnTo>
                          <a:pt x="594" y="295"/>
                        </a:lnTo>
                        <a:lnTo>
                          <a:pt x="583" y="288"/>
                        </a:lnTo>
                        <a:lnTo>
                          <a:pt x="573" y="284"/>
                        </a:lnTo>
                        <a:lnTo>
                          <a:pt x="562" y="280"/>
                        </a:lnTo>
                        <a:lnTo>
                          <a:pt x="555" y="277"/>
                        </a:lnTo>
                        <a:lnTo>
                          <a:pt x="544" y="270"/>
                        </a:lnTo>
                        <a:lnTo>
                          <a:pt x="555" y="266"/>
                        </a:lnTo>
                        <a:lnTo>
                          <a:pt x="555" y="262"/>
                        </a:lnTo>
                        <a:lnTo>
                          <a:pt x="558" y="262"/>
                        </a:lnTo>
                        <a:lnTo>
                          <a:pt x="565" y="255"/>
                        </a:lnTo>
                        <a:lnTo>
                          <a:pt x="562" y="248"/>
                        </a:lnTo>
                        <a:lnTo>
                          <a:pt x="558" y="244"/>
                        </a:lnTo>
                        <a:lnTo>
                          <a:pt x="551" y="241"/>
                        </a:lnTo>
                        <a:lnTo>
                          <a:pt x="544" y="237"/>
                        </a:lnTo>
                        <a:lnTo>
                          <a:pt x="540" y="234"/>
                        </a:lnTo>
                        <a:lnTo>
                          <a:pt x="533" y="230"/>
                        </a:lnTo>
                        <a:lnTo>
                          <a:pt x="529" y="226"/>
                        </a:lnTo>
                        <a:lnTo>
                          <a:pt x="522" y="223"/>
                        </a:lnTo>
                        <a:lnTo>
                          <a:pt x="515" y="219"/>
                        </a:lnTo>
                        <a:lnTo>
                          <a:pt x="511" y="216"/>
                        </a:lnTo>
                        <a:lnTo>
                          <a:pt x="504" y="212"/>
                        </a:lnTo>
                        <a:lnTo>
                          <a:pt x="497" y="208"/>
                        </a:lnTo>
                        <a:lnTo>
                          <a:pt x="493" y="205"/>
                        </a:lnTo>
                        <a:lnTo>
                          <a:pt x="486" y="205"/>
                        </a:lnTo>
                        <a:lnTo>
                          <a:pt x="479" y="201"/>
                        </a:lnTo>
                        <a:lnTo>
                          <a:pt x="472" y="198"/>
                        </a:lnTo>
                        <a:lnTo>
                          <a:pt x="465" y="194"/>
                        </a:lnTo>
                        <a:lnTo>
                          <a:pt x="472" y="194"/>
                        </a:lnTo>
                        <a:lnTo>
                          <a:pt x="475" y="191"/>
                        </a:lnTo>
                        <a:lnTo>
                          <a:pt x="479" y="191"/>
                        </a:lnTo>
                        <a:lnTo>
                          <a:pt x="483" y="187"/>
                        </a:lnTo>
                        <a:lnTo>
                          <a:pt x="486" y="187"/>
                        </a:lnTo>
                        <a:lnTo>
                          <a:pt x="490" y="183"/>
                        </a:lnTo>
                        <a:lnTo>
                          <a:pt x="493" y="183"/>
                        </a:lnTo>
                        <a:lnTo>
                          <a:pt x="490" y="180"/>
                        </a:lnTo>
                        <a:lnTo>
                          <a:pt x="501" y="173"/>
                        </a:lnTo>
                        <a:lnTo>
                          <a:pt x="493" y="169"/>
                        </a:lnTo>
                        <a:lnTo>
                          <a:pt x="486" y="165"/>
                        </a:lnTo>
                        <a:lnTo>
                          <a:pt x="479" y="162"/>
                        </a:lnTo>
                        <a:lnTo>
                          <a:pt x="472" y="158"/>
                        </a:lnTo>
                        <a:lnTo>
                          <a:pt x="465" y="155"/>
                        </a:lnTo>
                        <a:lnTo>
                          <a:pt x="457" y="151"/>
                        </a:lnTo>
                        <a:lnTo>
                          <a:pt x="450" y="151"/>
                        </a:lnTo>
                        <a:lnTo>
                          <a:pt x="443" y="147"/>
                        </a:lnTo>
                        <a:lnTo>
                          <a:pt x="418" y="147"/>
                        </a:lnTo>
                        <a:lnTo>
                          <a:pt x="411" y="144"/>
                        </a:lnTo>
                        <a:lnTo>
                          <a:pt x="378" y="144"/>
                        </a:lnTo>
                        <a:lnTo>
                          <a:pt x="382" y="137"/>
                        </a:lnTo>
                        <a:lnTo>
                          <a:pt x="385" y="133"/>
                        </a:lnTo>
                        <a:lnTo>
                          <a:pt x="389" y="126"/>
                        </a:lnTo>
                        <a:lnTo>
                          <a:pt x="393" y="122"/>
                        </a:lnTo>
                        <a:lnTo>
                          <a:pt x="396" y="115"/>
                        </a:lnTo>
                        <a:lnTo>
                          <a:pt x="396" y="104"/>
                        </a:lnTo>
                        <a:lnTo>
                          <a:pt x="393" y="101"/>
                        </a:lnTo>
                        <a:lnTo>
                          <a:pt x="378" y="101"/>
                        </a:lnTo>
                        <a:lnTo>
                          <a:pt x="367" y="104"/>
                        </a:lnTo>
                        <a:lnTo>
                          <a:pt x="357" y="108"/>
                        </a:lnTo>
                        <a:lnTo>
                          <a:pt x="346" y="111"/>
                        </a:lnTo>
                        <a:lnTo>
                          <a:pt x="335" y="119"/>
                        </a:lnTo>
                        <a:lnTo>
                          <a:pt x="324" y="122"/>
                        </a:lnTo>
                        <a:lnTo>
                          <a:pt x="313" y="126"/>
                        </a:lnTo>
                        <a:lnTo>
                          <a:pt x="303" y="129"/>
                        </a:lnTo>
                        <a:lnTo>
                          <a:pt x="306" y="126"/>
                        </a:lnTo>
                        <a:lnTo>
                          <a:pt x="310" y="119"/>
                        </a:lnTo>
                        <a:lnTo>
                          <a:pt x="313" y="111"/>
                        </a:lnTo>
                        <a:lnTo>
                          <a:pt x="317" y="104"/>
                        </a:lnTo>
                        <a:lnTo>
                          <a:pt x="321" y="97"/>
                        </a:lnTo>
                        <a:lnTo>
                          <a:pt x="324" y="90"/>
                        </a:lnTo>
                        <a:lnTo>
                          <a:pt x="324" y="75"/>
                        </a:lnTo>
                        <a:lnTo>
                          <a:pt x="317" y="68"/>
                        </a:lnTo>
                        <a:lnTo>
                          <a:pt x="303" y="68"/>
                        </a:lnTo>
                        <a:lnTo>
                          <a:pt x="299" y="72"/>
                        </a:lnTo>
                        <a:lnTo>
                          <a:pt x="292" y="75"/>
                        </a:lnTo>
                        <a:lnTo>
                          <a:pt x="281" y="86"/>
                        </a:lnTo>
                        <a:lnTo>
                          <a:pt x="274" y="90"/>
                        </a:lnTo>
                        <a:lnTo>
                          <a:pt x="252" y="111"/>
                        </a:lnTo>
                        <a:lnTo>
                          <a:pt x="249" y="119"/>
                        </a:lnTo>
                        <a:lnTo>
                          <a:pt x="245" y="126"/>
                        </a:lnTo>
                        <a:lnTo>
                          <a:pt x="238" y="129"/>
                        </a:lnTo>
                        <a:lnTo>
                          <a:pt x="234" y="137"/>
                        </a:lnTo>
                        <a:lnTo>
                          <a:pt x="227" y="144"/>
                        </a:lnTo>
                        <a:lnTo>
                          <a:pt x="224" y="151"/>
                        </a:lnTo>
                        <a:lnTo>
                          <a:pt x="216" y="155"/>
                        </a:lnTo>
                        <a:lnTo>
                          <a:pt x="209" y="158"/>
                        </a:lnTo>
                        <a:lnTo>
                          <a:pt x="198" y="162"/>
                        </a:lnTo>
                        <a:lnTo>
                          <a:pt x="191" y="165"/>
                        </a:lnTo>
                        <a:lnTo>
                          <a:pt x="184" y="173"/>
                        </a:lnTo>
                        <a:lnTo>
                          <a:pt x="173" y="176"/>
                        </a:lnTo>
                        <a:lnTo>
                          <a:pt x="166" y="183"/>
                        </a:lnTo>
                        <a:lnTo>
                          <a:pt x="155" y="187"/>
                        </a:lnTo>
                        <a:lnTo>
                          <a:pt x="148" y="191"/>
                        </a:lnTo>
                        <a:lnTo>
                          <a:pt x="137" y="198"/>
                        </a:lnTo>
                        <a:lnTo>
                          <a:pt x="130" y="205"/>
                        </a:lnTo>
                        <a:lnTo>
                          <a:pt x="119" y="212"/>
                        </a:lnTo>
                        <a:lnTo>
                          <a:pt x="108" y="219"/>
                        </a:lnTo>
                        <a:lnTo>
                          <a:pt x="101" y="226"/>
                        </a:lnTo>
                        <a:lnTo>
                          <a:pt x="90" y="234"/>
                        </a:lnTo>
                        <a:lnTo>
                          <a:pt x="83" y="241"/>
                        </a:lnTo>
                        <a:lnTo>
                          <a:pt x="72" y="248"/>
                        </a:lnTo>
                        <a:lnTo>
                          <a:pt x="65" y="255"/>
                        </a:lnTo>
                        <a:lnTo>
                          <a:pt x="58" y="266"/>
                        </a:lnTo>
                        <a:lnTo>
                          <a:pt x="47" y="273"/>
                        </a:lnTo>
                        <a:lnTo>
                          <a:pt x="40" y="280"/>
                        </a:lnTo>
                        <a:lnTo>
                          <a:pt x="29" y="288"/>
                        </a:lnTo>
                        <a:lnTo>
                          <a:pt x="22" y="298"/>
                        </a:lnTo>
                        <a:lnTo>
                          <a:pt x="15" y="306"/>
                        </a:lnTo>
                        <a:lnTo>
                          <a:pt x="8" y="316"/>
                        </a:lnTo>
                        <a:lnTo>
                          <a:pt x="0" y="324"/>
                        </a:lnTo>
                        <a:lnTo>
                          <a:pt x="0" y="298"/>
                        </a:lnTo>
                        <a:lnTo>
                          <a:pt x="4" y="270"/>
                        </a:lnTo>
                        <a:lnTo>
                          <a:pt x="8" y="244"/>
                        </a:lnTo>
                        <a:lnTo>
                          <a:pt x="18" y="219"/>
                        </a:lnTo>
                        <a:lnTo>
                          <a:pt x="29" y="191"/>
                        </a:lnTo>
                        <a:lnTo>
                          <a:pt x="47" y="165"/>
                        </a:lnTo>
                        <a:lnTo>
                          <a:pt x="62" y="144"/>
                        </a:lnTo>
                        <a:lnTo>
                          <a:pt x="76" y="122"/>
                        </a:lnTo>
                        <a:lnTo>
                          <a:pt x="80" y="111"/>
                        </a:lnTo>
                        <a:lnTo>
                          <a:pt x="87" y="104"/>
                        </a:lnTo>
                        <a:lnTo>
                          <a:pt x="90" y="93"/>
                        </a:lnTo>
                        <a:lnTo>
                          <a:pt x="112" y="72"/>
                        </a:lnTo>
                        <a:lnTo>
                          <a:pt x="123" y="65"/>
                        </a:lnTo>
                        <a:lnTo>
                          <a:pt x="130" y="57"/>
                        </a:lnTo>
                        <a:lnTo>
                          <a:pt x="137" y="54"/>
                        </a:lnTo>
                        <a:lnTo>
                          <a:pt x="148" y="47"/>
                        </a:lnTo>
                        <a:lnTo>
                          <a:pt x="155" y="43"/>
                        </a:lnTo>
                        <a:lnTo>
                          <a:pt x="166" y="36"/>
                        </a:lnTo>
                        <a:lnTo>
                          <a:pt x="173" y="32"/>
                        </a:lnTo>
                        <a:lnTo>
                          <a:pt x="184" y="29"/>
                        </a:lnTo>
                        <a:lnTo>
                          <a:pt x="191" y="25"/>
                        </a:lnTo>
                        <a:lnTo>
                          <a:pt x="202" y="18"/>
                        </a:lnTo>
                        <a:lnTo>
                          <a:pt x="209" y="18"/>
                        </a:lnTo>
                        <a:lnTo>
                          <a:pt x="220" y="14"/>
                        </a:lnTo>
                        <a:lnTo>
                          <a:pt x="227" y="11"/>
                        </a:lnTo>
                        <a:lnTo>
                          <a:pt x="234" y="11"/>
                        </a:lnTo>
                        <a:lnTo>
                          <a:pt x="245" y="7"/>
                        </a:lnTo>
                        <a:lnTo>
                          <a:pt x="252" y="7"/>
                        </a:lnTo>
                        <a:lnTo>
                          <a:pt x="260" y="3"/>
                        </a:lnTo>
                        <a:lnTo>
                          <a:pt x="285" y="3"/>
                        </a:lnTo>
                        <a:lnTo>
                          <a:pt x="292" y="0"/>
                        </a:lnTo>
                        <a:lnTo>
                          <a:pt x="331" y="0"/>
                        </a:lnTo>
                        <a:lnTo>
                          <a:pt x="339" y="3"/>
                        </a:lnTo>
                        <a:lnTo>
                          <a:pt x="367" y="3"/>
                        </a:lnTo>
                        <a:lnTo>
                          <a:pt x="378" y="7"/>
                        </a:lnTo>
                        <a:lnTo>
                          <a:pt x="393" y="7"/>
                        </a:lnTo>
                        <a:close/>
                      </a:path>
                    </a:pathLst>
                  </a:custGeom>
                  <a:solidFill>
                    <a:srgbClr val="0099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1" name="Freeform 320"/>
                  <p:cNvSpPr>
                    <a:spLocks/>
                  </p:cNvSpPr>
                  <p:nvPr/>
                </p:nvSpPr>
                <p:spPr bwMode="auto">
                  <a:xfrm>
                    <a:off x="3038" y="1177"/>
                    <a:ext cx="288" cy="241"/>
                  </a:xfrm>
                  <a:custGeom>
                    <a:avLst/>
                    <a:gdLst/>
                    <a:ahLst/>
                    <a:cxnLst>
                      <a:cxn ang="0">
                        <a:pos x="288" y="241"/>
                      </a:cxn>
                      <a:cxn ang="0">
                        <a:pos x="284" y="216"/>
                      </a:cxn>
                      <a:cxn ang="0">
                        <a:pos x="277" y="191"/>
                      </a:cxn>
                      <a:cxn ang="0">
                        <a:pos x="266" y="166"/>
                      </a:cxn>
                      <a:cxn ang="0">
                        <a:pos x="252" y="144"/>
                      </a:cxn>
                      <a:cxn ang="0">
                        <a:pos x="238" y="126"/>
                      </a:cxn>
                      <a:cxn ang="0">
                        <a:pos x="223" y="108"/>
                      </a:cxn>
                      <a:cxn ang="0">
                        <a:pos x="202" y="94"/>
                      </a:cxn>
                      <a:cxn ang="0">
                        <a:pos x="184" y="80"/>
                      </a:cxn>
                      <a:cxn ang="0">
                        <a:pos x="162" y="65"/>
                      </a:cxn>
                      <a:cxn ang="0">
                        <a:pos x="140" y="54"/>
                      </a:cxn>
                      <a:cxn ang="0">
                        <a:pos x="115" y="44"/>
                      </a:cxn>
                      <a:cxn ang="0">
                        <a:pos x="94" y="33"/>
                      </a:cxn>
                      <a:cxn ang="0">
                        <a:pos x="72" y="26"/>
                      </a:cxn>
                      <a:cxn ang="0">
                        <a:pos x="47" y="15"/>
                      </a:cxn>
                      <a:cxn ang="0">
                        <a:pos x="25" y="8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22" y="15"/>
                      </a:cxn>
                      <a:cxn ang="0">
                        <a:pos x="47" y="22"/>
                      </a:cxn>
                      <a:cxn ang="0">
                        <a:pos x="68" y="33"/>
                      </a:cxn>
                      <a:cxn ang="0">
                        <a:pos x="90" y="40"/>
                      </a:cxn>
                      <a:cxn ang="0">
                        <a:pos x="112" y="51"/>
                      </a:cxn>
                      <a:cxn ang="0">
                        <a:pos x="137" y="62"/>
                      </a:cxn>
                      <a:cxn ang="0">
                        <a:pos x="158" y="72"/>
                      </a:cxn>
                      <a:cxn ang="0">
                        <a:pos x="180" y="87"/>
                      </a:cxn>
                      <a:cxn ang="0">
                        <a:pos x="198" y="101"/>
                      </a:cxn>
                      <a:cxn ang="0">
                        <a:pos x="216" y="116"/>
                      </a:cxn>
                      <a:cxn ang="0">
                        <a:pos x="234" y="134"/>
                      </a:cxn>
                      <a:cxn ang="0">
                        <a:pos x="248" y="152"/>
                      </a:cxn>
                      <a:cxn ang="0">
                        <a:pos x="259" y="170"/>
                      </a:cxn>
                      <a:cxn ang="0">
                        <a:pos x="270" y="191"/>
                      </a:cxn>
                      <a:cxn ang="0">
                        <a:pos x="277" y="216"/>
                      </a:cxn>
                      <a:cxn ang="0">
                        <a:pos x="281" y="241"/>
                      </a:cxn>
                      <a:cxn ang="0">
                        <a:pos x="288" y="241"/>
                      </a:cxn>
                    </a:cxnLst>
                    <a:rect l="0" t="0" r="r" b="b"/>
                    <a:pathLst>
                      <a:path w="288" h="241">
                        <a:moveTo>
                          <a:pt x="288" y="241"/>
                        </a:moveTo>
                        <a:lnTo>
                          <a:pt x="284" y="216"/>
                        </a:lnTo>
                        <a:lnTo>
                          <a:pt x="277" y="191"/>
                        </a:lnTo>
                        <a:lnTo>
                          <a:pt x="266" y="166"/>
                        </a:lnTo>
                        <a:lnTo>
                          <a:pt x="252" y="144"/>
                        </a:lnTo>
                        <a:lnTo>
                          <a:pt x="238" y="126"/>
                        </a:lnTo>
                        <a:lnTo>
                          <a:pt x="223" y="108"/>
                        </a:lnTo>
                        <a:lnTo>
                          <a:pt x="202" y="94"/>
                        </a:lnTo>
                        <a:lnTo>
                          <a:pt x="184" y="80"/>
                        </a:lnTo>
                        <a:lnTo>
                          <a:pt x="162" y="65"/>
                        </a:lnTo>
                        <a:lnTo>
                          <a:pt x="140" y="54"/>
                        </a:lnTo>
                        <a:lnTo>
                          <a:pt x="115" y="44"/>
                        </a:lnTo>
                        <a:lnTo>
                          <a:pt x="94" y="33"/>
                        </a:lnTo>
                        <a:lnTo>
                          <a:pt x="72" y="26"/>
                        </a:lnTo>
                        <a:lnTo>
                          <a:pt x="47" y="15"/>
                        </a:lnTo>
                        <a:lnTo>
                          <a:pt x="25" y="8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22" y="15"/>
                        </a:lnTo>
                        <a:lnTo>
                          <a:pt x="47" y="22"/>
                        </a:lnTo>
                        <a:lnTo>
                          <a:pt x="68" y="33"/>
                        </a:lnTo>
                        <a:lnTo>
                          <a:pt x="90" y="40"/>
                        </a:lnTo>
                        <a:lnTo>
                          <a:pt x="112" y="51"/>
                        </a:lnTo>
                        <a:lnTo>
                          <a:pt x="137" y="62"/>
                        </a:lnTo>
                        <a:lnTo>
                          <a:pt x="158" y="72"/>
                        </a:lnTo>
                        <a:lnTo>
                          <a:pt x="180" y="87"/>
                        </a:lnTo>
                        <a:lnTo>
                          <a:pt x="198" y="101"/>
                        </a:lnTo>
                        <a:lnTo>
                          <a:pt x="216" y="116"/>
                        </a:lnTo>
                        <a:lnTo>
                          <a:pt x="234" y="134"/>
                        </a:lnTo>
                        <a:lnTo>
                          <a:pt x="248" y="152"/>
                        </a:lnTo>
                        <a:lnTo>
                          <a:pt x="259" y="170"/>
                        </a:lnTo>
                        <a:lnTo>
                          <a:pt x="270" y="191"/>
                        </a:lnTo>
                        <a:lnTo>
                          <a:pt x="277" y="216"/>
                        </a:lnTo>
                        <a:lnTo>
                          <a:pt x="281" y="241"/>
                        </a:lnTo>
                        <a:lnTo>
                          <a:pt x="288" y="2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2" name="Freeform 321"/>
                  <p:cNvSpPr>
                    <a:spLocks/>
                  </p:cNvSpPr>
                  <p:nvPr/>
                </p:nvSpPr>
                <p:spPr bwMode="auto">
                  <a:xfrm>
                    <a:off x="3319" y="1418"/>
                    <a:ext cx="29" cy="126"/>
                  </a:xfrm>
                  <a:custGeom>
                    <a:avLst/>
                    <a:gdLst/>
                    <a:ahLst/>
                    <a:cxnLst>
                      <a:cxn ang="0">
                        <a:pos x="18" y="119"/>
                      </a:cxn>
                      <a:cxn ang="0">
                        <a:pos x="25" y="116"/>
                      </a:cxn>
                      <a:cxn ang="0">
                        <a:pos x="29" y="101"/>
                      </a:cxn>
                      <a:cxn ang="0">
                        <a:pos x="29" y="87"/>
                      </a:cxn>
                      <a:cxn ang="0">
                        <a:pos x="25" y="72"/>
                      </a:cxn>
                      <a:cxn ang="0">
                        <a:pos x="21" y="58"/>
                      </a:cxn>
                      <a:cxn ang="0">
                        <a:pos x="18" y="44"/>
                      </a:cxn>
                      <a:cxn ang="0">
                        <a:pos x="14" y="29"/>
                      </a:cxn>
                      <a:cxn ang="0">
                        <a:pos x="11" y="15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5"/>
                      </a:cxn>
                      <a:cxn ang="0">
                        <a:pos x="7" y="29"/>
                      </a:cxn>
                      <a:cxn ang="0">
                        <a:pos x="11" y="44"/>
                      </a:cxn>
                      <a:cxn ang="0">
                        <a:pos x="14" y="58"/>
                      </a:cxn>
                      <a:cxn ang="0">
                        <a:pos x="18" y="72"/>
                      </a:cxn>
                      <a:cxn ang="0">
                        <a:pos x="21" y="87"/>
                      </a:cxn>
                      <a:cxn ang="0">
                        <a:pos x="21" y="101"/>
                      </a:cxn>
                      <a:cxn ang="0">
                        <a:pos x="18" y="116"/>
                      </a:cxn>
                      <a:cxn ang="0">
                        <a:pos x="25" y="116"/>
                      </a:cxn>
                      <a:cxn ang="0">
                        <a:pos x="18" y="119"/>
                      </a:cxn>
                      <a:cxn ang="0">
                        <a:pos x="25" y="126"/>
                      </a:cxn>
                      <a:cxn ang="0">
                        <a:pos x="25" y="116"/>
                      </a:cxn>
                      <a:cxn ang="0">
                        <a:pos x="18" y="119"/>
                      </a:cxn>
                    </a:cxnLst>
                    <a:rect l="0" t="0" r="r" b="b"/>
                    <a:pathLst>
                      <a:path w="29" h="126">
                        <a:moveTo>
                          <a:pt x="18" y="119"/>
                        </a:moveTo>
                        <a:lnTo>
                          <a:pt x="25" y="116"/>
                        </a:lnTo>
                        <a:lnTo>
                          <a:pt x="29" y="101"/>
                        </a:lnTo>
                        <a:lnTo>
                          <a:pt x="29" y="87"/>
                        </a:lnTo>
                        <a:lnTo>
                          <a:pt x="25" y="72"/>
                        </a:lnTo>
                        <a:lnTo>
                          <a:pt x="21" y="58"/>
                        </a:lnTo>
                        <a:lnTo>
                          <a:pt x="18" y="44"/>
                        </a:lnTo>
                        <a:lnTo>
                          <a:pt x="14" y="29"/>
                        </a:lnTo>
                        <a:lnTo>
                          <a:pt x="11" y="15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5"/>
                        </a:lnTo>
                        <a:lnTo>
                          <a:pt x="7" y="29"/>
                        </a:lnTo>
                        <a:lnTo>
                          <a:pt x="11" y="44"/>
                        </a:lnTo>
                        <a:lnTo>
                          <a:pt x="14" y="58"/>
                        </a:lnTo>
                        <a:lnTo>
                          <a:pt x="18" y="72"/>
                        </a:lnTo>
                        <a:lnTo>
                          <a:pt x="21" y="87"/>
                        </a:lnTo>
                        <a:lnTo>
                          <a:pt x="21" y="101"/>
                        </a:lnTo>
                        <a:lnTo>
                          <a:pt x="18" y="116"/>
                        </a:lnTo>
                        <a:lnTo>
                          <a:pt x="25" y="116"/>
                        </a:lnTo>
                        <a:lnTo>
                          <a:pt x="18" y="119"/>
                        </a:lnTo>
                        <a:lnTo>
                          <a:pt x="25" y="126"/>
                        </a:lnTo>
                        <a:lnTo>
                          <a:pt x="25" y="116"/>
                        </a:lnTo>
                        <a:lnTo>
                          <a:pt x="18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3" name="Freeform 322"/>
                  <p:cNvSpPr>
                    <a:spLocks/>
                  </p:cNvSpPr>
                  <p:nvPr/>
                </p:nvSpPr>
                <p:spPr bwMode="auto">
                  <a:xfrm>
                    <a:off x="3186" y="1440"/>
                    <a:ext cx="158" cy="9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7" y="7"/>
                      </a:cxn>
                      <a:cxn ang="0">
                        <a:pos x="14" y="14"/>
                      </a:cxn>
                      <a:cxn ang="0">
                        <a:pos x="25" y="18"/>
                      </a:cxn>
                      <a:cxn ang="0">
                        <a:pos x="36" y="22"/>
                      </a:cxn>
                      <a:cxn ang="0">
                        <a:pos x="46" y="25"/>
                      </a:cxn>
                      <a:cxn ang="0">
                        <a:pos x="54" y="32"/>
                      </a:cxn>
                      <a:cxn ang="0">
                        <a:pos x="64" y="36"/>
                      </a:cxn>
                      <a:cxn ang="0">
                        <a:pos x="75" y="40"/>
                      </a:cxn>
                      <a:cxn ang="0">
                        <a:pos x="86" y="43"/>
                      </a:cxn>
                      <a:cxn ang="0">
                        <a:pos x="97" y="50"/>
                      </a:cxn>
                      <a:cxn ang="0">
                        <a:pos x="104" y="54"/>
                      </a:cxn>
                      <a:cxn ang="0">
                        <a:pos x="115" y="58"/>
                      </a:cxn>
                      <a:cxn ang="0">
                        <a:pos x="122" y="65"/>
                      </a:cxn>
                      <a:cxn ang="0">
                        <a:pos x="133" y="72"/>
                      </a:cxn>
                      <a:cxn ang="0">
                        <a:pos x="140" y="79"/>
                      </a:cxn>
                      <a:cxn ang="0">
                        <a:pos x="144" y="86"/>
                      </a:cxn>
                      <a:cxn ang="0">
                        <a:pos x="151" y="97"/>
                      </a:cxn>
                      <a:cxn ang="0">
                        <a:pos x="158" y="94"/>
                      </a:cxn>
                      <a:cxn ang="0">
                        <a:pos x="151" y="83"/>
                      </a:cxn>
                      <a:cxn ang="0">
                        <a:pos x="144" y="76"/>
                      </a:cxn>
                      <a:cxn ang="0">
                        <a:pos x="136" y="65"/>
                      </a:cxn>
                      <a:cxn ang="0">
                        <a:pos x="126" y="58"/>
                      </a:cxn>
                      <a:cxn ang="0">
                        <a:pos x="118" y="54"/>
                      </a:cxn>
                      <a:cxn ang="0">
                        <a:pos x="108" y="47"/>
                      </a:cxn>
                      <a:cxn ang="0">
                        <a:pos x="97" y="43"/>
                      </a:cxn>
                      <a:cxn ang="0">
                        <a:pos x="86" y="40"/>
                      </a:cxn>
                      <a:cxn ang="0">
                        <a:pos x="79" y="32"/>
                      </a:cxn>
                      <a:cxn ang="0">
                        <a:pos x="68" y="29"/>
                      </a:cxn>
                      <a:cxn ang="0">
                        <a:pos x="57" y="25"/>
                      </a:cxn>
                      <a:cxn ang="0">
                        <a:pos x="46" y="18"/>
                      </a:cxn>
                      <a:cxn ang="0">
                        <a:pos x="39" y="18"/>
                      </a:cxn>
                      <a:cxn ang="0">
                        <a:pos x="28" y="11"/>
                      </a:cxn>
                      <a:cxn ang="0">
                        <a:pos x="18" y="7"/>
                      </a:cxn>
                      <a:cxn ang="0">
                        <a:pos x="10" y="0"/>
                      </a:cxn>
                      <a:cxn ang="0">
                        <a:pos x="10" y="7"/>
                      </a:cxn>
                      <a:cxn ang="0">
                        <a:pos x="7" y="0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58" h="97">
                        <a:moveTo>
                          <a:pt x="7" y="0"/>
                        </a:moveTo>
                        <a:lnTo>
                          <a:pt x="7" y="7"/>
                        </a:lnTo>
                        <a:lnTo>
                          <a:pt x="14" y="14"/>
                        </a:lnTo>
                        <a:lnTo>
                          <a:pt x="25" y="18"/>
                        </a:lnTo>
                        <a:lnTo>
                          <a:pt x="36" y="22"/>
                        </a:lnTo>
                        <a:lnTo>
                          <a:pt x="46" y="25"/>
                        </a:lnTo>
                        <a:lnTo>
                          <a:pt x="54" y="32"/>
                        </a:lnTo>
                        <a:lnTo>
                          <a:pt x="64" y="36"/>
                        </a:lnTo>
                        <a:lnTo>
                          <a:pt x="75" y="40"/>
                        </a:lnTo>
                        <a:lnTo>
                          <a:pt x="86" y="43"/>
                        </a:lnTo>
                        <a:lnTo>
                          <a:pt x="97" y="50"/>
                        </a:lnTo>
                        <a:lnTo>
                          <a:pt x="104" y="54"/>
                        </a:lnTo>
                        <a:lnTo>
                          <a:pt x="115" y="58"/>
                        </a:lnTo>
                        <a:lnTo>
                          <a:pt x="122" y="65"/>
                        </a:lnTo>
                        <a:lnTo>
                          <a:pt x="133" y="72"/>
                        </a:lnTo>
                        <a:lnTo>
                          <a:pt x="140" y="79"/>
                        </a:lnTo>
                        <a:lnTo>
                          <a:pt x="144" y="86"/>
                        </a:lnTo>
                        <a:lnTo>
                          <a:pt x="151" y="97"/>
                        </a:lnTo>
                        <a:lnTo>
                          <a:pt x="158" y="94"/>
                        </a:lnTo>
                        <a:lnTo>
                          <a:pt x="151" y="83"/>
                        </a:lnTo>
                        <a:lnTo>
                          <a:pt x="144" y="76"/>
                        </a:lnTo>
                        <a:lnTo>
                          <a:pt x="136" y="65"/>
                        </a:lnTo>
                        <a:lnTo>
                          <a:pt x="126" y="58"/>
                        </a:lnTo>
                        <a:lnTo>
                          <a:pt x="118" y="54"/>
                        </a:lnTo>
                        <a:lnTo>
                          <a:pt x="108" y="47"/>
                        </a:lnTo>
                        <a:lnTo>
                          <a:pt x="97" y="43"/>
                        </a:lnTo>
                        <a:lnTo>
                          <a:pt x="86" y="40"/>
                        </a:lnTo>
                        <a:lnTo>
                          <a:pt x="79" y="32"/>
                        </a:lnTo>
                        <a:lnTo>
                          <a:pt x="68" y="29"/>
                        </a:lnTo>
                        <a:lnTo>
                          <a:pt x="57" y="25"/>
                        </a:lnTo>
                        <a:lnTo>
                          <a:pt x="46" y="18"/>
                        </a:lnTo>
                        <a:lnTo>
                          <a:pt x="39" y="18"/>
                        </a:lnTo>
                        <a:lnTo>
                          <a:pt x="28" y="11"/>
                        </a:lnTo>
                        <a:lnTo>
                          <a:pt x="18" y="7"/>
                        </a:lnTo>
                        <a:lnTo>
                          <a:pt x="10" y="0"/>
                        </a:lnTo>
                        <a:lnTo>
                          <a:pt x="10" y="7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4" name="Freeform 323"/>
                  <p:cNvSpPr>
                    <a:spLocks/>
                  </p:cNvSpPr>
                  <p:nvPr/>
                </p:nvSpPr>
                <p:spPr bwMode="auto">
                  <a:xfrm>
                    <a:off x="3193" y="1436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14" y="4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8" y="4"/>
                      </a:cxn>
                      <a:cxn ang="0">
                        <a:pos x="14" y="0"/>
                      </a:cxn>
                      <a:cxn ang="0">
                        <a:pos x="11" y="4"/>
                      </a:cxn>
                    </a:cxnLst>
                    <a:rect l="0" t="0" r="r" b="b"/>
                    <a:pathLst>
                      <a:path w="18" h="11">
                        <a:moveTo>
                          <a:pt x="11" y="4"/>
                        </a:moveTo>
                        <a:lnTo>
                          <a:pt x="11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14" y="4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8" y="4"/>
                        </a:lnTo>
                        <a:lnTo>
                          <a:pt x="14" y="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5" name="Freeform 324"/>
                  <p:cNvSpPr>
                    <a:spLocks/>
                  </p:cNvSpPr>
                  <p:nvPr/>
                </p:nvSpPr>
                <p:spPr bwMode="auto">
                  <a:xfrm>
                    <a:off x="3196" y="1436"/>
                    <a:ext cx="11" cy="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8" y="4"/>
                      </a:cxn>
                      <a:cxn ang="0">
                        <a:pos x="11" y="0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8" y="4"/>
                        </a:lnTo>
                        <a:lnTo>
                          <a:pt x="11" y="0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6" name="Freeform 325"/>
                  <p:cNvSpPr>
                    <a:spLocks/>
                  </p:cNvSpPr>
                  <p:nvPr/>
                </p:nvSpPr>
                <p:spPr bwMode="auto">
                  <a:xfrm>
                    <a:off x="3200" y="1418"/>
                    <a:ext cx="18" cy="22"/>
                  </a:xfrm>
                  <a:custGeom>
                    <a:avLst/>
                    <a:gdLst/>
                    <a:ahLst/>
                    <a:cxnLst>
                      <a:cxn ang="0">
                        <a:pos x="11" y="8"/>
                      </a:cxn>
                      <a:cxn ang="0">
                        <a:pos x="11" y="11"/>
                      </a:cxn>
                      <a:cxn ang="0">
                        <a:pos x="4" y="15"/>
                      </a:cxn>
                      <a:cxn ang="0">
                        <a:pos x="0" y="18"/>
                      </a:cxn>
                      <a:cxn ang="0">
                        <a:pos x="7" y="22"/>
                      </a:cxn>
                      <a:cxn ang="0">
                        <a:pos x="11" y="18"/>
                      </a:cxn>
                      <a:cxn ang="0">
                        <a:pos x="14" y="18"/>
                      </a:cxn>
                      <a:cxn ang="0">
                        <a:pos x="18" y="11"/>
                      </a:cxn>
                      <a:cxn ang="0">
                        <a:pos x="14" y="0"/>
                      </a:cxn>
                      <a:cxn ang="0">
                        <a:pos x="11" y="8"/>
                      </a:cxn>
                    </a:cxnLst>
                    <a:rect l="0" t="0" r="r" b="b"/>
                    <a:pathLst>
                      <a:path w="18" h="22">
                        <a:moveTo>
                          <a:pt x="11" y="8"/>
                        </a:moveTo>
                        <a:lnTo>
                          <a:pt x="11" y="11"/>
                        </a:lnTo>
                        <a:lnTo>
                          <a:pt x="4" y="15"/>
                        </a:lnTo>
                        <a:lnTo>
                          <a:pt x="0" y="18"/>
                        </a:lnTo>
                        <a:lnTo>
                          <a:pt x="7" y="22"/>
                        </a:lnTo>
                        <a:lnTo>
                          <a:pt x="11" y="18"/>
                        </a:lnTo>
                        <a:lnTo>
                          <a:pt x="14" y="18"/>
                        </a:lnTo>
                        <a:lnTo>
                          <a:pt x="18" y="11"/>
                        </a:lnTo>
                        <a:lnTo>
                          <a:pt x="14" y="0"/>
                        </a:lnTo>
                        <a:lnTo>
                          <a:pt x="11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7" name="Freeform 326"/>
                  <p:cNvSpPr>
                    <a:spLocks/>
                  </p:cNvSpPr>
                  <p:nvPr/>
                </p:nvSpPr>
                <p:spPr bwMode="auto">
                  <a:xfrm>
                    <a:off x="3110" y="1365"/>
                    <a:ext cx="104" cy="61"/>
                  </a:xfrm>
                  <a:custGeom>
                    <a:avLst/>
                    <a:gdLst/>
                    <a:ahLst/>
                    <a:cxnLst>
                      <a:cxn ang="0">
                        <a:pos x="4" y="3"/>
                      </a:cxn>
                      <a:cxn ang="0">
                        <a:pos x="4" y="7"/>
                      </a:cxn>
                      <a:cxn ang="0">
                        <a:pos x="11" y="10"/>
                      </a:cxn>
                      <a:cxn ang="0">
                        <a:pos x="18" y="14"/>
                      </a:cxn>
                      <a:cxn ang="0">
                        <a:pos x="22" y="14"/>
                      </a:cxn>
                      <a:cxn ang="0">
                        <a:pos x="29" y="17"/>
                      </a:cxn>
                      <a:cxn ang="0">
                        <a:pos x="36" y="21"/>
                      </a:cxn>
                      <a:cxn ang="0">
                        <a:pos x="40" y="25"/>
                      </a:cxn>
                      <a:cxn ang="0">
                        <a:pos x="47" y="28"/>
                      </a:cxn>
                      <a:cxn ang="0">
                        <a:pos x="54" y="32"/>
                      </a:cxn>
                      <a:cxn ang="0">
                        <a:pos x="61" y="35"/>
                      </a:cxn>
                      <a:cxn ang="0">
                        <a:pos x="65" y="39"/>
                      </a:cxn>
                      <a:cxn ang="0">
                        <a:pos x="72" y="43"/>
                      </a:cxn>
                      <a:cxn ang="0">
                        <a:pos x="79" y="46"/>
                      </a:cxn>
                      <a:cxn ang="0">
                        <a:pos x="83" y="50"/>
                      </a:cxn>
                      <a:cxn ang="0">
                        <a:pos x="90" y="53"/>
                      </a:cxn>
                      <a:cxn ang="0">
                        <a:pos x="94" y="57"/>
                      </a:cxn>
                      <a:cxn ang="0">
                        <a:pos x="101" y="61"/>
                      </a:cxn>
                      <a:cxn ang="0">
                        <a:pos x="104" y="53"/>
                      </a:cxn>
                      <a:cxn ang="0">
                        <a:pos x="97" y="50"/>
                      </a:cxn>
                      <a:cxn ang="0">
                        <a:pos x="94" y="46"/>
                      </a:cxn>
                      <a:cxn ang="0">
                        <a:pos x="86" y="43"/>
                      </a:cxn>
                      <a:cxn ang="0">
                        <a:pos x="79" y="39"/>
                      </a:cxn>
                      <a:cxn ang="0">
                        <a:pos x="76" y="35"/>
                      </a:cxn>
                      <a:cxn ang="0">
                        <a:pos x="68" y="32"/>
                      </a:cxn>
                      <a:cxn ang="0">
                        <a:pos x="61" y="28"/>
                      </a:cxn>
                      <a:cxn ang="0">
                        <a:pos x="58" y="25"/>
                      </a:cxn>
                      <a:cxn ang="0">
                        <a:pos x="50" y="21"/>
                      </a:cxn>
                      <a:cxn ang="0">
                        <a:pos x="43" y="17"/>
                      </a:cxn>
                      <a:cxn ang="0">
                        <a:pos x="40" y="14"/>
                      </a:cxn>
                      <a:cxn ang="0">
                        <a:pos x="32" y="10"/>
                      </a:cxn>
                      <a:cxn ang="0">
                        <a:pos x="25" y="10"/>
                      </a:cxn>
                      <a:cxn ang="0">
                        <a:pos x="18" y="7"/>
                      </a:cxn>
                      <a:cxn ang="0">
                        <a:pos x="14" y="3"/>
                      </a:cxn>
                      <a:cxn ang="0">
                        <a:pos x="7" y="0"/>
                      </a:cxn>
                      <a:cxn ang="0">
                        <a:pos x="7" y="7"/>
                      </a:cxn>
                      <a:cxn ang="0">
                        <a:pos x="4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104" h="61">
                        <a:moveTo>
                          <a:pt x="4" y="3"/>
                        </a:moveTo>
                        <a:lnTo>
                          <a:pt x="4" y="7"/>
                        </a:lnTo>
                        <a:lnTo>
                          <a:pt x="11" y="10"/>
                        </a:lnTo>
                        <a:lnTo>
                          <a:pt x="18" y="14"/>
                        </a:lnTo>
                        <a:lnTo>
                          <a:pt x="22" y="14"/>
                        </a:lnTo>
                        <a:lnTo>
                          <a:pt x="29" y="17"/>
                        </a:lnTo>
                        <a:lnTo>
                          <a:pt x="36" y="21"/>
                        </a:lnTo>
                        <a:lnTo>
                          <a:pt x="40" y="25"/>
                        </a:lnTo>
                        <a:lnTo>
                          <a:pt x="47" y="28"/>
                        </a:lnTo>
                        <a:lnTo>
                          <a:pt x="54" y="32"/>
                        </a:lnTo>
                        <a:lnTo>
                          <a:pt x="61" y="35"/>
                        </a:lnTo>
                        <a:lnTo>
                          <a:pt x="65" y="39"/>
                        </a:lnTo>
                        <a:lnTo>
                          <a:pt x="72" y="43"/>
                        </a:lnTo>
                        <a:lnTo>
                          <a:pt x="79" y="46"/>
                        </a:lnTo>
                        <a:lnTo>
                          <a:pt x="83" y="50"/>
                        </a:lnTo>
                        <a:lnTo>
                          <a:pt x="90" y="53"/>
                        </a:lnTo>
                        <a:lnTo>
                          <a:pt x="94" y="57"/>
                        </a:lnTo>
                        <a:lnTo>
                          <a:pt x="101" y="61"/>
                        </a:lnTo>
                        <a:lnTo>
                          <a:pt x="104" y="53"/>
                        </a:lnTo>
                        <a:lnTo>
                          <a:pt x="97" y="50"/>
                        </a:lnTo>
                        <a:lnTo>
                          <a:pt x="94" y="46"/>
                        </a:lnTo>
                        <a:lnTo>
                          <a:pt x="86" y="43"/>
                        </a:lnTo>
                        <a:lnTo>
                          <a:pt x="79" y="39"/>
                        </a:lnTo>
                        <a:lnTo>
                          <a:pt x="76" y="35"/>
                        </a:lnTo>
                        <a:lnTo>
                          <a:pt x="68" y="32"/>
                        </a:lnTo>
                        <a:lnTo>
                          <a:pt x="61" y="28"/>
                        </a:lnTo>
                        <a:lnTo>
                          <a:pt x="58" y="25"/>
                        </a:lnTo>
                        <a:lnTo>
                          <a:pt x="50" y="21"/>
                        </a:lnTo>
                        <a:lnTo>
                          <a:pt x="43" y="17"/>
                        </a:lnTo>
                        <a:lnTo>
                          <a:pt x="40" y="14"/>
                        </a:lnTo>
                        <a:lnTo>
                          <a:pt x="32" y="10"/>
                        </a:lnTo>
                        <a:lnTo>
                          <a:pt x="25" y="10"/>
                        </a:lnTo>
                        <a:lnTo>
                          <a:pt x="18" y="7"/>
                        </a:lnTo>
                        <a:lnTo>
                          <a:pt x="14" y="3"/>
                        </a:lnTo>
                        <a:lnTo>
                          <a:pt x="7" y="0"/>
                        </a:lnTo>
                        <a:lnTo>
                          <a:pt x="7" y="7"/>
                        </a:lnTo>
                        <a:lnTo>
                          <a:pt x="4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" name="Freeform 327"/>
                  <p:cNvSpPr>
                    <a:spLocks/>
                  </p:cNvSpPr>
                  <p:nvPr/>
                </p:nvSpPr>
                <p:spPr bwMode="auto">
                  <a:xfrm>
                    <a:off x="3114" y="1354"/>
                    <a:ext cx="32" cy="18"/>
                  </a:xfrm>
                  <a:custGeom>
                    <a:avLst/>
                    <a:gdLst/>
                    <a:ahLst/>
                    <a:cxnLst>
                      <a:cxn ang="0">
                        <a:pos x="25" y="3"/>
                      </a:cxn>
                      <a:cxn ang="0">
                        <a:pos x="25" y="0"/>
                      </a:cxn>
                      <a:cxn ang="0">
                        <a:pos x="21" y="3"/>
                      </a:cxn>
                      <a:cxn ang="0">
                        <a:pos x="18" y="3"/>
                      </a:cxn>
                      <a:cxn ang="0">
                        <a:pos x="14" y="7"/>
                      </a:cxn>
                      <a:cxn ang="0">
                        <a:pos x="7" y="7"/>
                      </a:cxn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3" y="18"/>
                      </a:cxn>
                      <a:cxn ang="0">
                        <a:pos x="7" y="18"/>
                      </a:cxn>
                      <a:cxn ang="0">
                        <a:pos x="10" y="14"/>
                      </a:cxn>
                      <a:cxn ang="0">
                        <a:pos x="14" y="14"/>
                      </a:cxn>
                      <a:cxn ang="0">
                        <a:pos x="18" y="11"/>
                      </a:cxn>
                      <a:cxn ang="0">
                        <a:pos x="21" y="11"/>
                      </a:cxn>
                      <a:cxn ang="0">
                        <a:pos x="28" y="7"/>
                      </a:cxn>
                      <a:cxn ang="0">
                        <a:pos x="32" y="3"/>
                      </a:cxn>
                      <a:cxn ang="0">
                        <a:pos x="32" y="0"/>
                      </a:cxn>
                      <a:cxn ang="0">
                        <a:pos x="32" y="3"/>
                      </a:cxn>
                      <a:cxn ang="0">
                        <a:pos x="32" y="0"/>
                      </a:cxn>
                      <a:cxn ang="0">
                        <a:pos x="25" y="3"/>
                      </a:cxn>
                    </a:cxnLst>
                    <a:rect l="0" t="0" r="r" b="b"/>
                    <a:pathLst>
                      <a:path w="32" h="18">
                        <a:moveTo>
                          <a:pt x="25" y="3"/>
                        </a:moveTo>
                        <a:lnTo>
                          <a:pt x="25" y="0"/>
                        </a:lnTo>
                        <a:lnTo>
                          <a:pt x="21" y="3"/>
                        </a:lnTo>
                        <a:lnTo>
                          <a:pt x="18" y="3"/>
                        </a:lnTo>
                        <a:lnTo>
                          <a:pt x="14" y="7"/>
                        </a:ln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3" y="18"/>
                        </a:lnTo>
                        <a:lnTo>
                          <a:pt x="7" y="18"/>
                        </a:lnTo>
                        <a:lnTo>
                          <a:pt x="10" y="14"/>
                        </a:lnTo>
                        <a:lnTo>
                          <a:pt x="14" y="14"/>
                        </a:lnTo>
                        <a:lnTo>
                          <a:pt x="18" y="11"/>
                        </a:lnTo>
                        <a:lnTo>
                          <a:pt x="21" y="11"/>
                        </a:lnTo>
                        <a:lnTo>
                          <a:pt x="28" y="7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32" y="3"/>
                        </a:lnTo>
                        <a:lnTo>
                          <a:pt x="32" y="0"/>
                        </a:lnTo>
                        <a:lnTo>
                          <a:pt x="2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9" name="Freeform 328"/>
                  <p:cNvSpPr>
                    <a:spLocks/>
                  </p:cNvSpPr>
                  <p:nvPr/>
                </p:nvSpPr>
                <p:spPr bwMode="auto">
                  <a:xfrm>
                    <a:off x="3135" y="1354"/>
                    <a:ext cx="11" cy="3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3"/>
                      </a:cxn>
                      <a:cxn ang="0">
                        <a:pos x="11" y="0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4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3">
                        <a:moveTo>
                          <a:pt x="4" y="0"/>
                        </a:moveTo>
                        <a:lnTo>
                          <a:pt x="4" y="3"/>
                        </a:lnTo>
                        <a:lnTo>
                          <a:pt x="11" y="0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4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0" name="Freeform 329"/>
                  <p:cNvSpPr>
                    <a:spLocks/>
                  </p:cNvSpPr>
                  <p:nvPr/>
                </p:nvSpPr>
                <p:spPr bwMode="auto">
                  <a:xfrm>
                    <a:off x="3139" y="1343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7" y="7"/>
                      </a:cxn>
                      <a:cxn ang="0">
                        <a:pos x="7" y="0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11" y="7"/>
                      </a:cxn>
                      <a:cxn ang="0">
                        <a:pos x="14" y="4"/>
                      </a:cxn>
                      <a:cxn ang="0">
                        <a:pos x="11" y="0"/>
                      </a:cxn>
                      <a:cxn ang="0">
                        <a:pos x="7" y="7"/>
                      </a:cxn>
                    </a:cxnLst>
                    <a:rect l="0" t="0" r="r" b="b"/>
                    <a:pathLst>
                      <a:path w="14" h="14">
                        <a:moveTo>
                          <a:pt x="7" y="7"/>
                        </a:moveTo>
                        <a:lnTo>
                          <a:pt x="7" y="0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11" y="7"/>
                        </a:lnTo>
                        <a:lnTo>
                          <a:pt x="14" y="4"/>
                        </a:lnTo>
                        <a:lnTo>
                          <a:pt x="11" y="0"/>
                        </a:lnTo>
                        <a:lnTo>
                          <a:pt x="7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1" name="Freeform 330"/>
                  <p:cNvSpPr>
                    <a:spLocks/>
                  </p:cNvSpPr>
                  <p:nvPr/>
                </p:nvSpPr>
                <p:spPr bwMode="auto">
                  <a:xfrm>
                    <a:off x="3024" y="1314"/>
                    <a:ext cx="126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" y="7"/>
                      </a:cxn>
                      <a:cxn ang="0">
                        <a:pos x="43" y="7"/>
                      </a:cxn>
                      <a:cxn ang="0">
                        <a:pos x="50" y="11"/>
                      </a:cxn>
                      <a:cxn ang="0">
                        <a:pos x="68" y="11"/>
                      </a:cxn>
                      <a:cxn ang="0">
                        <a:pos x="75" y="15"/>
                      </a:cxn>
                      <a:cxn ang="0">
                        <a:pos x="82" y="15"/>
                      </a:cxn>
                      <a:cxn ang="0">
                        <a:pos x="90" y="18"/>
                      </a:cxn>
                      <a:cxn ang="0">
                        <a:pos x="97" y="22"/>
                      </a:cxn>
                      <a:cxn ang="0">
                        <a:pos x="104" y="25"/>
                      </a:cxn>
                      <a:cxn ang="0">
                        <a:pos x="108" y="25"/>
                      </a:cxn>
                      <a:cxn ang="0">
                        <a:pos x="115" y="29"/>
                      </a:cxn>
                      <a:cxn ang="0">
                        <a:pos x="122" y="36"/>
                      </a:cxn>
                      <a:cxn ang="0">
                        <a:pos x="126" y="29"/>
                      </a:cxn>
                      <a:cxn ang="0">
                        <a:pos x="122" y="25"/>
                      </a:cxn>
                      <a:cxn ang="0">
                        <a:pos x="111" y="22"/>
                      </a:cxn>
                      <a:cxn ang="0">
                        <a:pos x="108" y="18"/>
                      </a:cxn>
                      <a:cxn ang="0">
                        <a:pos x="100" y="15"/>
                      </a:cxn>
                      <a:cxn ang="0">
                        <a:pos x="90" y="11"/>
                      </a:cxn>
                      <a:cxn ang="0">
                        <a:pos x="82" y="7"/>
                      </a:cxn>
                      <a:cxn ang="0">
                        <a:pos x="75" y="7"/>
                      </a:cxn>
                      <a:cxn ang="0">
                        <a:pos x="68" y="4"/>
                      </a:cxn>
                      <a:cxn ang="0">
                        <a:pos x="43" y="4"/>
                      </a:cxn>
                      <a:cxn ang="0">
                        <a:pos x="36" y="0"/>
                      </a:cxn>
                      <a:cxn ang="0">
                        <a:pos x="3" y="0"/>
                      </a:cxn>
                      <a:cxn ang="0">
                        <a:pos x="7" y="4"/>
                      </a:cxn>
                      <a:cxn ang="0">
                        <a:pos x="0" y="4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26" h="36">
                        <a:moveTo>
                          <a:pt x="0" y="4"/>
                        </a:moveTo>
                        <a:lnTo>
                          <a:pt x="3" y="7"/>
                        </a:lnTo>
                        <a:lnTo>
                          <a:pt x="43" y="7"/>
                        </a:lnTo>
                        <a:lnTo>
                          <a:pt x="50" y="11"/>
                        </a:lnTo>
                        <a:lnTo>
                          <a:pt x="68" y="11"/>
                        </a:lnTo>
                        <a:lnTo>
                          <a:pt x="75" y="15"/>
                        </a:lnTo>
                        <a:lnTo>
                          <a:pt x="82" y="15"/>
                        </a:lnTo>
                        <a:lnTo>
                          <a:pt x="90" y="18"/>
                        </a:lnTo>
                        <a:lnTo>
                          <a:pt x="97" y="22"/>
                        </a:lnTo>
                        <a:lnTo>
                          <a:pt x="104" y="25"/>
                        </a:lnTo>
                        <a:lnTo>
                          <a:pt x="108" y="25"/>
                        </a:lnTo>
                        <a:lnTo>
                          <a:pt x="115" y="29"/>
                        </a:lnTo>
                        <a:lnTo>
                          <a:pt x="122" y="36"/>
                        </a:lnTo>
                        <a:lnTo>
                          <a:pt x="126" y="29"/>
                        </a:lnTo>
                        <a:lnTo>
                          <a:pt x="122" y="25"/>
                        </a:lnTo>
                        <a:lnTo>
                          <a:pt x="111" y="22"/>
                        </a:lnTo>
                        <a:lnTo>
                          <a:pt x="108" y="18"/>
                        </a:lnTo>
                        <a:lnTo>
                          <a:pt x="100" y="15"/>
                        </a:lnTo>
                        <a:lnTo>
                          <a:pt x="90" y="11"/>
                        </a:lnTo>
                        <a:lnTo>
                          <a:pt x="82" y="7"/>
                        </a:lnTo>
                        <a:lnTo>
                          <a:pt x="75" y="7"/>
                        </a:lnTo>
                        <a:lnTo>
                          <a:pt x="68" y="4"/>
                        </a:lnTo>
                        <a:lnTo>
                          <a:pt x="43" y="4"/>
                        </a:lnTo>
                        <a:lnTo>
                          <a:pt x="36" y="0"/>
                        </a:lnTo>
                        <a:lnTo>
                          <a:pt x="3" y="0"/>
                        </a:lnTo>
                        <a:lnTo>
                          <a:pt x="7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2" name="Freeform 331"/>
                  <p:cNvSpPr>
                    <a:spLocks/>
                  </p:cNvSpPr>
                  <p:nvPr/>
                </p:nvSpPr>
                <p:spPr bwMode="auto">
                  <a:xfrm>
                    <a:off x="3024" y="1271"/>
                    <a:ext cx="25" cy="47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4" y="7"/>
                      </a:cxn>
                      <a:cxn ang="0">
                        <a:pos x="18" y="11"/>
                      </a:cxn>
                      <a:cxn ang="0">
                        <a:pos x="18" y="18"/>
                      </a:cxn>
                      <a:cxn ang="0">
                        <a:pos x="14" y="22"/>
                      </a:cxn>
                      <a:cxn ang="0">
                        <a:pos x="10" y="29"/>
                      </a:cxn>
                      <a:cxn ang="0">
                        <a:pos x="7" y="32"/>
                      </a:cxn>
                      <a:cxn ang="0">
                        <a:pos x="3" y="40"/>
                      </a:cxn>
                      <a:cxn ang="0">
                        <a:pos x="0" y="47"/>
                      </a:cxn>
                      <a:cxn ang="0">
                        <a:pos x="7" y="47"/>
                      </a:cxn>
                      <a:cxn ang="0">
                        <a:pos x="7" y="43"/>
                      </a:cxn>
                      <a:cxn ang="0">
                        <a:pos x="10" y="36"/>
                      </a:cxn>
                      <a:cxn ang="0">
                        <a:pos x="18" y="32"/>
                      </a:cxn>
                      <a:cxn ang="0">
                        <a:pos x="21" y="25"/>
                      </a:cxn>
                      <a:cxn ang="0">
                        <a:pos x="25" y="22"/>
                      </a:cxn>
                      <a:cxn ang="0">
                        <a:pos x="25" y="7"/>
                      </a:cxn>
                      <a:cxn ang="0">
                        <a:pos x="18" y="0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5" h="47">
                        <a:moveTo>
                          <a:pt x="18" y="7"/>
                        </a:moveTo>
                        <a:lnTo>
                          <a:pt x="14" y="7"/>
                        </a:lnTo>
                        <a:lnTo>
                          <a:pt x="18" y="11"/>
                        </a:lnTo>
                        <a:lnTo>
                          <a:pt x="18" y="18"/>
                        </a:lnTo>
                        <a:lnTo>
                          <a:pt x="14" y="22"/>
                        </a:lnTo>
                        <a:lnTo>
                          <a:pt x="10" y="29"/>
                        </a:lnTo>
                        <a:lnTo>
                          <a:pt x="7" y="32"/>
                        </a:lnTo>
                        <a:lnTo>
                          <a:pt x="3" y="40"/>
                        </a:lnTo>
                        <a:lnTo>
                          <a:pt x="0" y="47"/>
                        </a:lnTo>
                        <a:lnTo>
                          <a:pt x="7" y="47"/>
                        </a:lnTo>
                        <a:lnTo>
                          <a:pt x="7" y="43"/>
                        </a:lnTo>
                        <a:lnTo>
                          <a:pt x="10" y="36"/>
                        </a:lnTo>
                        <a:lnTo>
                          <a:pt x="18" y="32"/>
                        </a:lnTo>
                        <a:lnTo>
                          <a:pt x="21" y="25"/>
                        </a:lnTo>
                        <a:lnTo>
                          <a:pt x="25" y="22"/>
                        </a:lnTo>
                        <a:lnTo>
                          <a:pt x="25" y="7"/>
                        </a:lnTo>
                        <a:lnTo>
                          <a:pt x="18" y="0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3" name="Freeform 332"/>
                  <p:cNvSpPr>
                    <a:spLocks/>
                  </p:cNvSpPr>
                  <p:nvPr/>
                </p:nvSpPr>
                <p:spPr bwMode="auto">
                  <a:xfrm>
                    <a:off x="2944" y="1271"/>
                    <a:ext cx="98" cy="40"/>
                  </a:xfrm>
                  <a:custGeom>
                    <a:avLst/>
                    <a:gdLst/>
                    <a:ahLst/>
                    <a:cxnLst>
                      <a:cxn ang="0">
                        <a:pos x="8" y="32"/>
                      </a:cxn>
                      <a:cxn ang="0">
                        <a:pos x="8" y="36"/>
                      </a:cxn>
                      <a:cxn ang="0">
                        <a:pos x="22" y="32"/>
                      </a:cxn>
                      <a:cxn ang="0">
                        <a:pos x="33" y="29"/>
                      </a:cxn>
                      <a:cxn ang="0">
                        <a:pos x="44" y="25"/>
                      </a:cxn>
                      <a:cxn ang="0">
                        <a:pos x="54" y="18"/>
                      </a:cxn>
                      <a:cxn ang="0">
                        <a:pos x="62" y="14"/>
                      </a:cxn>
                      <a:cxn ang="0">
                        <a:pos x="72" y="11"/>
                      </a:cxn>
                      <a:cxn ang="0">
                        <a:pos x="83" y="7"/>
                      </a:cxn>
                      <a:cxn ang="0">
                        <a:pos x="98" y="7"/>
                      </a:cxn>
                      <a:cxn ang="0">
                        <a:pos x="98" y="0"/>
                      </a:cxn>
                      <a:cxn ang="0">
                        <a:pos x="83" y="0"/>
                      </a:cxn>
                      <a:cxn ang="0">
                        <a:pos x="72" y="4"/>
                      </a:cxn>
                      <a:cxn ang="0">
                        <a:pos x="62" y="7"/>
                      </a:cxn>
                      <a:cxn ang="0">
                        <a:pos x="51" y="11"/>
                      </a:cxn>
                      <a:cxn ang="0">
                        <a:pos x="40" y="18"/>
                      </a:cxn>
                      <a:cxn ang="0">
                        <a:pos x="29" y="22"/>
                      </a:cxn>
                      <a:cxn ang="0">
                        <a:pos x="18" y="25"/>
                      </a:cxn>
                      <a:cxn ang="0">
                        <a:pos x="8" y="29"/>
                      </a:cxn>
                      <a:cxn ang="0">
                        <a:pos x="11" y="36"/>
                      </a:cxn>
                      <a:cxn ang="0">
                        <a:pos x="8" y="32"/>
                      </a:cxn>
                      <a:cxn ang="0">
                        <a:pos x="0" y="40"/>
                      </a:cxn>
                      <a:cxn ang="0">
                        <a:pos x="8" y="36"/>
                      </a:cxn>
                      <a:cxn ang="0">
                        <a:pos x="8" y="32"/>
                      </a:cxn>
                    </a:cxnLst>
                    <a:rect l="0" t="0" r="r" b="b"/>
                    <a:pathLst>
                      <a:path w="98" h="40">
                        <a:moveTo>
                          <a:pt x="8" y="32"/>
                        </a:moveTo>
                        <a:lnTo>
                          <a:pt x="8" y="36"/>
                        </a:lnTo>
                        <a:lnTo>
                          <a:pt x="22" y="32"/>
                        </a:lnTo>
                        <a:lnTo>
                          <a:pt x="33" y="29"/>
                        </a:lnTo>
                        <a:lnTo>
                          <a:pt x="44" y="25"/>
                        </a:lnTo>
                        <a:lnTo>
                          <a:pt x="54" y="18"/>
                        </a:lnTo>
                        <a:lnTo>
                          <a:pt x="62" y="14"/>
                        </a:lnTo>
                        <a:lnTo>
                          <a:pt x="72" y="11"/>
                        </a:lnTo>
                        <a:lnTo>
                          <a:pt x="83" y="7"/>
                        </a:lnTo>
                        <a:lnTo>
                          <a:pt x="98" y="7"/>
                        </a:lnTo>
                        <a:lnTo>
                          <a:pt x="98" y="0"/>
                        </a:lnTo>
                        <a:lnTo>
                          <a:pt x="83" y="0"/>
                        </a:lnTo>
                        <a:lnTo>
                          <a:pt x="72" y="4"/>
                        </a:lnTo>
                        <a:lnTo>
                          <a:pt x="62" y="7"/>
                        </a:lnTo>
                        <a:lnTo>
                          <a:pt x="51" y="11"/>
                        </a:lnTo>
                        <a:lnTo>
                          <a:pt x="40" y="18"/>
                        </a:lnTo>
                        <a:lnTo>
                          <a:pt x="29" y="22"/>
                        </a:lnTo>
                        <a:lnTo>
                          <a:pt x="18" y="25"/>
                        </a:lnTo>
                        <a:lnTo>
                          <a:pt x="8" y="29"/>
                        </a:lnTo>
                        <a:lnTo>
                          <a:pt x="11" y="36"/>
                        </a:lnTo>
                        <a:lnTo>
                          <a:pt x="8" y="32"/>
                        </a:lnTo>
                        <a:lnTo>
                          <a:pt x="0" y="40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4" name="Freeform 333"/>
                  <p:cNvSpPr>
                    <a:spLocks/>
                  </p:cNvSpPr>
                  <p:nvPr/>
                </p:nvSpPr>
                <p:spPr bwMode="auto">
                  <a:xfrm>
                    <a:off x="2952" y="1246"/>
                    <a:ext cx="25" cy="61"/>
                  </a:xfrm>
                  <a:custGeom>
                    <a:avLst/>
                    <a:gdLst/>
                    <a:ahLst/>
                    <a:cxnLst>
                      <a:cxn ang="0">
                        <a:pos x="18" y="7"/>
                      </a:cxn>
                      <a:cxn ang="0">
                        <a:pos x="18" y="3"/>
                      </a:cxn>
                      <a:cxn ang="0">
                        <a:pos x="18" y="18"/>
                      </a:cxn>
                      <a:cxn ang="0">
                        <a:pos x="14" y="25"/>
                      </a:cxn>
                      <a:cxn ang="0">
                        <a:pos x="10" y="32"/>
                      </a:cxn>
                      <a:cxn ang="0">
                        <a:pos x="7" y="36"/>
                      </a:cxn>
                      <a:cxn ang="0">
                        <a:pos x="3" y="43"/>
                      </a:cxn>
                      <a:cxn ang="0">
                        <a:pos x="0" y="50"/>
                      </a:cxn>
                      <a:cxn ang="0">
                        <a:pos x="0" y="57"/>
                      </a:cxn>
                      <a:cxn ang="0">
                        <a:pos x="3" y="61"/>
                      </a:cxn>
                      <a:cxn ang="0">
                        <a:pos x="7" y="54"/>
                      </a:cxn>
                      <a:cxn ang="0">
                        <a:pos x="10" y="47"/>
                      </a:cxn>
                      <a:cxn ang="0">
                        <a:pos x="14" y="39"/>
                      </a:cxn>
                      <a:cxn ang="0">
                        <a:pos x="18" y="32"/>
                      </a:cxn>
                      <a:cxn ang="0">
                        <a:pos x="21" y="29"/>
                      </a:cxn>
                      <a:cxn ang="0">
                        <a:pos x="21" y="18"/>
                      </a:cxn>
                      <a:cxn ang="0">
                        <a:pos x="25" y="11"/>
                      </a:cxn>
                      <a:cxn ang="0">
                        <a:pos x="21" y="3"/>
                      </a:cxn>
                      <a:cxn ang="0">
                        <a:pos x="21" y="0"/>
                      </a:cxn>
                      <a:cxn ang="0">
                        <a:pos x="21" y="3"/>
                      </a:cxn>
                      <a:cxn ang="0">
                        <a:pos x="21" y="0"/>
                      </a:cxn>
                      <a:cxn ang="0">
                        <a:pos x="18" y="7"/>
                      </a:cxn>
                    </a:cxnLst>
                    <a:rect l="0" t="0" r="r" b="b"/>
                    <a:pathLst>
                      <a:path w="25" h="61">
                        <a:moveTo>
                          <a:pt x="18" y="7"/>
                        </a:moveTo>
                        <a:lnTo>
                          <a:pt x="18" y="3"/>
                        </a:lnTo>
                        <a:lnTo>
                          <a:pt x="18" y="18"/>
                        </a:lnTo>
                        <a:lnTo>
                          <a:pt x="14" y="25"/>
                        </a:lnTo>
                        <a:lnTo>
                          <a:pt x="10" y="32"/>
                        </a:lnTo>
                        <a:lnTo>
                          <a:pt x="7" y="36"/>
                        </a:lnTo>
                        <a:lnTo>
                          <a:pt x="3" y="43"/>
                        </a:lnTo>
                        <a:lnTo>
                          <a:pt x="0" y="50"/>
                        </a:lnTo>
                        <a:lnTo>
                          <a:pt x="0" y="57"/>
                        </a:lnTo>
                        <a:lnTo>
                          <a:pt x="3" y="61"/>
                        </a:lnTo>
                        <a:lnTo>
                          <a:pt x="7" y="54"/>
                        </a:lnTo>
                        <a:lnTo>
                          <a:pt x="10" y="47"/>
                        </a:lnTo>
                        <a:lnTo>
                          <a:pt x="14" y="39"/>
                        </a:lnTo>
                        <a:lnTo>
                          <a:pt x="18" y="32"/>
                        </a:lnTo>
                        <a:lnTo>
                          <a:pt x="21" y="29"/>
                        </a:lnTo>
                        <a:lnTo>
                          <a:pt x="21" y="18"/>
                        </a:lnTo>
                        <a:lnTo>
                          <a:pt x="25" y="11"/>
                        </a:lnTo>
                        <a:lnTo>
                          <a:pt x="21" y="3"/>
                        </a:lnTo>
                        <a:lnTo>
                          <a:pt x="21" y="0"/>
                        </a:lnTo>
                        <a:lnTo>
                          <a:pt x="21" y="3"/>
                        </a:lnTo>
                        <a:lnTo>
                          <a:pt x="21" y="0"/>
                        </a:lnTo>
                        <a:lnTo>
                          <a:pt x="1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5" name="Freeform 334"/>
                  <p:cNvSpPr>
                    <a:spLocks/>
                  </p:cNvSpPr>
                  <p:nvPr/>
                </p:nvSpPr>
                <p:spPr bwMode="auto">
                  <a:xfrm>
                    <a:off x="2944" y="1239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4" y="10"/>
                      </a:cxn>
                      <a:cxn ang="0">
                        <a:pos x="8" y="7"/>
                      </a:cxn>
                      <a:cxn ang="0">
                        <a:pos x="22" y="7"/>
                      </a:cxn>
                      <a:cxn ang="0">
                        <a:pos x="22" y="10"/>
                      </a:cxn>
                      <a:cxn ang="0">
                        <a:pos x="26" y="14"/>
                      </a:cxn>
                      <a:cxn ang="0">
                        <a:pos x="29" y="7"/>
                      </a:cxn>
                      <a:cxn ang="0">
                        <a:pos x="29" y="3"/>
                      </a:cxn>
                      <a:cxn ang="0">
                        <a:pos x="26" y="3"/>
                      </a:cxn>
                      <a:cxn ang="0">
                        <a:pos x="18" y="0"/>
                      </a:cxn>
                      <a:cxn ang="0">
                        <a:pos x="11" y="0"/>
                      </a:cxn>
                      <a:cxn ang="0">
                        <a:pos x="8" y="3"/>
                      </a:cxn>
                      <a:cxn ang="0">
                        <a:pos x="0" y="3"/>
                      </a:cxn>
                      <a:cxn ang="0">
                        <a:pos x="4" y="10"/>
                      </a:cxn>
                    </a:cxnLst>
                    <a:rect l="0" t="0" r="r" b="b"/>
                    <a:pathLst>
                      <a:path w="29" h="14">
                        <a:moveTo>
                          <a:pt x="4" y="10"/>
                        </a:moveTo>
                        <a:lnTo>
                          <a:pt x="8" y="7"/>
                        </a:lnTo>
                        <a:lnTo>
                          <a:pt x="22" y="7"/>
                        </a:lnTo>
                        <a:lnTo>
                          <a:pt x="22" y="10"/>
                        </a:lnTo>
                        <a:lnTo>
                          <a:pt x="26" y="14"/>
                        </a:lnTo>
                        <a:lnTo>
                          <a:pt x="29" y="7"/>
                        </a:lnTo>
                        <a:lnTo>
                          <a:pt x="29" y="3"/>
                        </a:lnTo>
                        <a:lnTo>
                          <a:pt x="26" y="3"/>
                        </a:lnTo>
                        <a:lnTo>
                          <a:pt x="18" y="0"/>
                        </a:lnTo>
                        <a:lnTo>
                          <a:pt x="11" y="0"/>
                        </a:lnTo>
                        <a:lnTo>
                          <a:pt x="8" y="3"/>
                        </a:lnTo>
                        <a:lnTo>
                          <a:pt x="0" y="3"/>
                        </a:lnTo>
                        <a:lnTo>
                          <a:pt x="4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6" name="Freeform 335"/>
                  <p:cNvSpPr>
                    <a:spLocks/>
                  </p:cNvSpPr>
                  <p:nvPr/>
                </p:nvSpPr>
                <p:spPr bwMode="auto">
                  <a:xfrm>
                    <a:off x="2898" y="1242"/>
                    <a:ext cx="50" cy="47"/>
                  </a:xfrm>
                  <a:custGeom>
                    <a:avLst/>
                    <a:gdLst/>
                    <a:ahLst/>
                    <a:cxnLst>
                      <a:cxn ang="0">
                        <a:pos x="7" y="47"/>
                      </a:cxn>
                      <a:cxn ang="0">
                        <a:pos x="14" y="40"/>
                      </a:cxn>
                      <a:cxn ang="0">
                        <a:pos x="18" y="33"/>
                      </a:cxn>
                      <a:cxn ang="0">
                        <a:pos x="21" y="29"/>
                      </a:cxn>
                      <a:cxn ang="0">
                        <a:pos x="29" y="25"/>
                      </a:cxn>
                      <a:cxn ang="0">
                        <a:pos x="32" y="18"/>
                      </a:cxn>
                      <a:cxn ang="0">
                        <a:pos x="39" y="15"/>
                      </a:cxn>
                      <a:cxn ang="0">
                        <a:pos x="43" y="11"/>
                      </a:cxn>
                      <a:cxn ang="0">
                        <a:pos x="50" y="7"/>
                      </a:cxn>
                      <a:cxn ang="0">
                        <a:pos x="46" y="0"/>
                      </a:cxn>
                      <a:cxn ang="0">
                        <a:pos x="39" y="4"/>
                      </a:cxn>
                      <a:cxn ang="0">
                        <a:pos x="36" y="11"/>
                      </a:cxn>
                      <a:cxn ang="0">
                        <a:pos x="29" y="15"/>
                      </a:cxn>
                      <a:cxn ang="0">
                        <a:pos x="25" y="18"/>
                      </a:cxn>
                      <a:cxn ang="0">
                        <a:pos x="18" y="22"/>
                      </a:cxn>
                      <a:cxn ang="0">
                        <a:pos x="14" y="29"/>
                      </a:cxn>
                      <a:cxn ang="0">
                        <a:pos x="7" y="36"/>
                      </a:cxn>
                      <a:cxn ang="0">
                        <a:pos x="0" y="40"/>
                      </a:cxn>
                      <a:cxn ang="0">
                        <a:pos x="3" y="40"/>
                      </a:cxn>
                      <a:cxn ang="0">
                        <a:pos x="7" y="47"/>
                      </a:cxn>
                    </a:cxnLst>
                    <a:rect l="0" t="0" r="r" b="b"/>
                    <a:pathLst>
                      <a:path w="50" h="47">
                        <a:moveTo>
                          <a:pt x="7" y="47"/>
                        </a:moveTo>
                        <a:lnTo>
                          <a:pt x="14" y="40"/>
                        </a:lnTo>
                        <a:lnTo>
                          <a:pt x="18" y="33"/>
                        </a:lnTo>
                        <a:lnTo>
                          <a:pt x="21" y="29"/>
                        </a:lnTo>
                        <a:lnTo>
                          <a:pt x="29" y="25"/>
                        </a:lnTo>
                        <a:lnTo>
                          <a:pt x="32" y="18"/>
                        </a:lnTo>
                        <a:lnTo>
                          <a:pt x="39" y="15"/>
                        </a:lnTo>
                        <a:lnTo>
                          <a:pt x="43" y="11"/>
                        </a:lnTo>
                        <a:lnTo>
                          <a:pt x="50" y="7"/>
                        </a:lnTo>
                        <a:lnTo>
                          <a:pt x="46" y="0"/>
                        </a:lnTo>
                        <a:lnTo>
                          <a:pt x="39" y="4"/>
                        </a:lnTo>
                        <a:lnTo>
                          <a:pt x="36" y="11"/>
                        </a:lnTo>
                        <a:lnTo>
                          <a:pt x="29" y="15"/>
                        </a:lnTo>
                        <a:lnTo>
                          <a:pt x="25" y="18"/>
                        </a:lnTo>
                        <a:lnTo>
                          <a:pt x="18" y="22"/>
                        </a:lnTo>
                        <a:lnTo>
                          <a:pt x="14" y="29"/>
                        </a:lnTo>
                        <a:lnTo>
                          <a:pt x="7" y="36"/>
                        </a:lnTo>
                        <a:lnTo>
                          <a:pt x="0" y="40"/>
                        </a:lnTo>
                        <a:lnTo>
                          <a:pt x="3" y="40"/>
                        </a:lnTo>
                        <a:lnTo>
                          <a:pt x="7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7" name="Freeform 336"/>
                  <p:cNvSpPr>
                    <a:spLocks/>
                  </p:cNvSpPr>
                  <p:nvPr/>
                </p:nvSpPr>
                <p:spPr bwMode="auto">
                  <a:xfrm>
                    <a:off x="2855" y="1282"/>
                    <a:ext cx="50" cy="54"/>
                  </a:xfrm>
                  <a:custGeom>
                    <a:avLst/>
                    <a:gdLst/>
                    <a:ahLst/>
                    <a:cxnLst>
                      <a:cxn ang="0">
                        <a:pos x="3" y="54"/>
                      </a:cxn>
                      <a:cxn ang="0">
                        <a:pos x="10" y="50"/>
                      </a:cxn>
                      <a:cxn ang="0">
                        <a:pos x="18" y="47"/>
                      </a:cxn>
                      <a:cxn ang="0">
                        <a:pos x="32" y="32"/>
                      </a:cxn>
                      <a:cxn ang="0">
                        <a:pos x="36" y="25"/>
                      </a:cxn>
                      <a:cxn ang="0">
                        <a:pos x="39" y="18"/>
                      </a:cxn>
                      <a:cxn ang="0">
                        <a:pos x="50" y="7"/>
                      </a:cxn>
                      <a:cxn ang="0">
                        <a:pos x="46" y="0"/>
                      </a:cxn>
                      <a:cxn ang="0">
                        <a:pos x="39" y="7"/>
                      </a:cxn>
                      <a:cxn ang="0">
                        <a:pos x="36" y="14"/>
                      </a:cxn>
                      <a:cxn ang="0">
                        <a:pos x="28" y="21"/>
                      </a:cxn>
                      <a:cxn ang="0">
                        <a:pos x="25" y="29"/>
                      </a:cxn>
                      <a:cxn ang="0">
                        <a:pos x="21" y="36"/>
                      </a:cxn>
                      <a:cxn ang="0">
                        <a:pos x="14" y="39"/>
                      </a:cxn>
                      <a:cxn ang="0">
                        <a:pos x="7" y="43"/>
                      </a:cxn>
                      <a:cxn ang="0">
                        <a:pos x="0" y="47"/>
                      </a:cxn>
                      <a:cxn ang="0">
                        <a:pos x="3" y="54"/>
                      </a:cxn>
                    </a:cxnLst>
                    <a:rect l="0" t="0" r="r" b="b"/>
                    <a:pathLst>
                      <a:path w="50" h="54">
                        <a:moveTo>
                          <a:pt x="3" y="54"/>
                        </a:moveTo>
                        <a:lnTo>
                          <a:pt x="10" y="50"/>
                        </a:lnTo>
                        <a:lnTo>
                          <a:pt x="18" y="47"/>
                        </a:lnTo>
                        <a:lnTo>
                          <a:pt x="32" y="32"/>
                        </a:lnTo>
                        <a:lnTo>
                          <a:pt x="36" y="25"/>
                        </a:lnTo>
                        <a:lnTo>
                          <a:pt x="39" y="18"/>
                        </a:lnTo>
                        <a:lnTo>
                          <a:pt x="50" y="7"/>
                        </a:lnTo>
                        <a:lnTo>
                          <a:pt x="46" y="0"/>
                        </a:lnTo>
                        <a:lnTo>
                          <a:pt x="39" y="7"/>
                        </a:lnTo>
                        <a:lnTo>
                          <a:pt x="36" y="14"/>
                        </a:lnTo>
                        <a:lnTo>
                          <a:pt x="28" y="21"/>
                        </a:lnTo>
                        <a:lnTo>
                          <a:pt x="25" y="29"/>
                        </a:lnTo>
                        <a:lnTo>
                          <a:pt x="21" y="36"/>
                        </a:lnTo>
                        <a:lnTo>
                          <a:pt x="14" y="39"/>
                        </a:lnTo>
                        <a:lnTo>
                          <a:pt x="7" y="43"/>
                        </a:lnTo>
                        <a:lnTo>
                          <a:pt x="0" y="47"/>
                        </a:lnTo>
                        <a:lnTo>
                          <a:pt x="3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8" name="Freeform 337"/>
                  <p:cNvSpPr>
                    <a:spLocks/>
                  </p:cNvSpPr>
                  <p:nvPr/>
                </p:nvSpPr>
                <p:spPr bwMode="auto">
                  <a:xfrm>
                    <a:off x="2786" y="1329"/>
                    <a:ext cx="72" cy="46"/>
                  </a:xfrm>
                  <a:custGeom>
                    <a:avLst/>
                    <a:gdLst/>
                    <a:ahLst/>
                    <a:cxnLst>
                      <a:cxn ang="0">
                        <a:pos x="4" y="46"/>
                      </a:cxn>
                      <a:cxn ang="0">
                        <a:pos x="11" y="39"/>
                      </a:cxn>
                      <a:cxn ang="0">
                        <a:pos x="22" y="36"/>
                      </a:cxn>
                      <a:cxn ang="0">
                        <a:pos x="29" y="32"/>
                      </a:cxn>
                      <a:cxn ang="0">
                        <a:pos x="40" y="25"/>
                      </a:cxn>
                      <a:cxn ang="0">
                        <a:pos x="47" y="21"/>
                      </a:cxn>
                      <a:cxn ang="0">
                        <a:pos x="54" y="14"/>
                      </a:cxn>
                      <a:cxn ang="0">
                        <a:pos x="65" y="10"/>
                      </a:cxn>
                      <a:cxn ang="0">
                        <a:pos x="72" y="7"/>
                      </a:cxn>
                      <a:cxn ang="0">
                        <a:pos x="69" y="0"/>
                      </a:cxn>
                      <a:cxn ang="0">
                        <a:pos x="61" y="3"/>
                      </a:cxn>
                      <a:cxn ang="0">
                        <a:pos x="51" y="10"/>
                      </a:cxn>
                      <a:cxn ang="0">
                        <a:pos x="43" y="14"/>
                      </a:cxn>
                      <a:cxn ang="0">
                        <a:pos x="36" y="18"/>
                      </a:cxn>
                      <a:cxn ang="0">
                        <a:pos x="25" y="25"/>
                      </a:cxn>
                      <a:cxn ang="0">
                        <a:pos x="18" y="28"/>
                      </a:cxn>
                      <a:cxn ang="0">
                        <a:pos x="7" y="32"/>
                      </a:cxn>
                      <a:cxn ang="0">
                        <a:pos x="0" y="39"/>
                      </a:cxn>
                      <a:cxn ang="0">
                        <a:pos x="4" y="46"/>
                      </a:cxn>
                    </a:cxnLst>
                    <a:rect l="0" t="0" r="r" b="b"/>
                    <a:pathLst>
                      <a:path w="72" h="46">
                        <a:moveTo>
                          <a:pt x="4" y="46"/>
                        </a:moveTo>
                        <a:lnTo>
                          <a:pt x="11" y="39"/>
                        </a:lnTo>
                        <a:lnTo>
                          <a:pt x="22" y="36"/>
                        </a:lnTo>
                        <a:lnTo>
                          <a:pt x="29" y="32"/>
                        </a:lnTo>
                        <a:lnTo>
                          <a:pt x="40" y="25"/>
                        </a:lnTo>
                        <a:lnTo>
                          <a:pt x="47" y="21"/>
                        </a:lnTo>
                        <a:lnTo>
                          <a:pt x="54" y="14"/>
                        </a:lnTo>
                        <a:lnTo>
                          <a:pt x="65" y="10"/>
                        </a:lnTo>
                        <a:lnTo>
                          <a:pt x="72" y="7"/>
                        </a:lnTo>
                        <a:lnTo>
                          <a:pt x="69" y="0"/>
                        </a:lnTo>
                        <a:lnTo>
                          <a:pt x="61" y="3"/>
                        </a:lnTo>
                        <a:lnTo>
                          <a:pt x="51" y="10"/>
                        </a:lnTo>
                        <a:lnTo>
                          <a:pt x="43" y="14"/>
                        </a:lnTo>
                        <a:lnTo>
                          <a:pt x="36" y="18"/>
                        </a:lnTo>
                        <a:lnTo>
                          <a:pt x="25" y="25"/>
                        </a:lnTo>
                        <a:lnTo>
                          <a:pt x="18" y="28"/>
                        </a:lnTo>
                        <a:lnTo>
                          <a:pt x="7" y="32"/>
                        </a:lnTo>
                        <a:lnTo>
                          <a:pt x="0" y="39"/>
                        </a:lnTo>
                        <a:lnTo>
                          <a:pt x="4" y="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9" name="Freeform 338"/>
                  <p:cNvSpPr>
                    <a:spLocks/>
                  </p:cNvSpPr>
                  <p:nvPr/>
                </p:nvSpPr>
                <p:spPr bwMode="auto">
                  <a:xfrm>
                    <a:off x="2646" y="1368"/>
                    <a:ext cx="144" cy="140"/>
                  </a:xfrm>
                  <a:custGeom>
                    <a:avLst/>
                    <a:gdLst/>
                    <a:ahLst/>
                    <a:cxnLst>
                      <a:cxn ang="0">
                        <a:pos x="0" y="130"/>
                      </a:cxn>
                      <a:cxn ang="0">
                        <a:pos x="3" y="133"/>
                      </a:cxn>
                      <a:cxn ang="0">
                        <a:pos x="11" y="122"/>
                      </a:cxn>
                      <a:cxn ang="0">
                        <a:pos x="21" y="115"/>
                      </a:cxn>
                      <a:cxn ang="0">
                        <a:pos x="29" y="108"/>
                      </a:cxn>
                      <a:cxn ang="0">
                        <a:pos x="36" y="97"/>
                      </a:cxn>
                      <a:cxn ang="0">
                        <a:pos x="47" y="90"/>
                      </a:cxn>
                      <a:cxn ang="0">
                        <a:pos x="54" y="83"/>
                      </a:cxn>
                      <a:cxn ang="0">
                        <a:pos x="61" y="72"/>
                      </a:cxn>
                      <a:cxn ang="0">
                        <a:pos x="68" y="65"/>
                      </a:cxn>
                      <a:cxn ang="0">
                        <a:pos x="79" y="58"/>
                      </a:cxn>
                      <a:cxn ang="0">
                        <a:pos x="90" y="50"/>
                      </a:cxn>
                      <a:cxn ang="0">
                        <a:pos x="115" y="25"/>
                      </a:cxn>
                      <a:cxn ang="0">
                        <a:pos x="126" y="18"/>
                      </a:cxn>
                      <a:cxn ang="0">
                        <a:pos x="133" y="11"/>
                      </a:cxn>
                      <a:cxn ang="0">
                        <a:pos x="144" y="7"/>
                      </a:cxn>
                      <a:cxn ang="0">
                        <a:pos x="140" y="0"/>
                      </a:cxn>
                      <a:cxn ang="0">
                        <a:pos x="129" y="7"/>
                      </a:cxn>
                      <a:cxn ang="0">
                        <a:pos x="122" y="14"/>
                      </a:cxn>
                      <a:cxn ang="0">
                        <a:pos x="111" y="22"/>
                      </a:cxn>
                      <a:cxn ang="0">
                        <a:pos x="101" y="29"/>
                      </a:cxn>
                      <a:cxn ang="0">
                        <a:pos x="93" y="36"/>
                      </a:cxn>
                      <a:cxn ang="0">
                        <a:pos x="83" y="43"/>
                      </a:cxn>
                      <a:cxn ang="0">
                        <a:pos x="75" y="50"/>
                      </a:cxn>
                      <a:cxn ang="0">
                        <a:pos x="65" y="58"/>
                      </a:cxn>
                      <a:cxn ang="0">
                        <a:pos x="57" y="68"/>
                      </a:cxn>
                      <a:cxn ang="0">
                        <a:pos x="50" y="76"/>
                      </a:cxn>
                      <a:cxn ang="0">
                        <a:pos x="39" y="83"/>
                      </a:cxn>
                      <a:cxn ang="0">
                        <a:pos x="32" y="94"/>
                      </a:cxn>
                      <a:cxn ang="0">
                        <a:pos x="21" y="101"/>
                      </a:cxn>
                      <a:cxn ang="0">
                        <a:pos x="14" y="112"/>
                      </a:cxn>
                      <a:cxn ang="0">
                        <a:pos x="7" y="119"/>
                      </a:cxn>
                      <a:cxn ang="0">
                        <a:pos x="0" y="130"/>
                      </a:cxn>
                      <a:cxn ang="0">
                        <a:pos x="7" y="130"/>
                      </a:cxn>
                      <a:cxn ang="0">
                        <a:pos x="0" y="130"/>
                      </a:cxn>
                      <a:cxn ang="0">
                        <a:pos x="0" y="140"/>
                      </a:cxn>
                      <a:cxn ang="0">
                        <a:pos x="3" y="133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144" h="140">
                        <a:moveTo>
                          <a:pt x="0" y="130"/>
                        </a:moveTo>
                        <a:lnTo>
                          <a:pt x="3" y="133"/>
                        </a:lnTo>
                        <a:lnTo>
                          <a:pt x="11" y="122"/>
                        </a:lnTo>
                        <a:lnTo>
                          <a:pt x="21" y="115"/>
                        </a:lnTo>
                        <a:lnTo>
                          <a:pt x="29" y="108"/>
                        </a:lnTo>
                        <a:lnTo>
                          <a:pt x="36" y="97"/>
                        </a:lnTo>
                        <a:lnTo>
                          <a:pt x="47" y="90"/>
                        </a:lnTo>
                        <a:lnTo>
                          <a:pt x="54" y="83"/>
                        </a:lnTo>
                        <a:lnTo>
                          <a:pt x="61" y="72"/>
                        </a:lnTo>
                        <a:lnTo>
                          <a:pt x="68" y="65"/>
                        </a:lnTo>
                        <a:lnTo>
                          <a:pt x="79" y="58"/>
                        </a:lnTo>
                        <a:lnTo>
                          <a:pt x="90" y="50"/>
                        </a:lnTo>
                        <a:lnTo>
                          <a:pt x="115" y="25"/>
                        </a:lnTo>
                        <a:lnTo>
                          <a:pt x="126" y="18"/>
                        </a:lnTo>
                        <a:lnTo>
                          <a:pt x="133" y="11"/>
                        </a:lnTo>
                        <a:lnTo>
                          <a:pt x="144" y="7"/>
                        </a:lnTo>
                        <a:lnTo>
                          <a:pt x="140" y="0"/>
                        </a:lnTo>
                        <a:lnTo>
                          <a:pt x="129" y="7"/>
                        </a:lnTo>
                        <a:lnTo>
                          <a:pt x="122" y="14"/>
                        </a:lnTo>
                        <a:lnTo>
                          <a:pt x="111" y="22"/>
                        </a:lnTo>
                        <a:lnTo>
                          <a:pt x="101" y="29"/>
                        </a:lnTo>
                        <a:lnTo>
                          <a:pt x="93" y="36"/>
                        </a:lnTo>
                        <a:lnTo>
                          <a:pt x="83" y="43"/>
                        </a:lnTo>
                        <a:lnTo>
                          <a:pt x="75" y="50"/>
                        </a:lnTo>
                        <a:lnTo>
                          <a:pt x="65" y="58"/>
                        </a:lnTo>
                        <a:lnTo>
                          <a:pt x="57" y="68"/>
                        </a:lnTo>
                        <a:lnTo>
                          <a:pt x="50" y="76"/>
                        </a:lnTo>
                        <a:lnTo>
                          <a:pt x="39" y="83"/>
                        </a:lnTo>
                        <a:lnTo>
                          <a:pt x="32" y="94"/>
                        </a:lnTo>
                        <a:lnTo>
                          <a:pt x="21" y="101"/>
                        </a:lnTo>
                        <a:lnTo>
                          <a:pt x="14" y="112"/>
                        </a:lnTo>
                        <a:lnTo>
                          <a:pt x="7" y="119"/>
                        </a:lnTo>
                        <a:lnTo>
                          <a:pt x="0" y="130"/>
                        </a:lnTo>
                        <a:lnTo>
                          <a:pt x="7" y="130"/>
                        </a:lnTo>
                        <a:lnTo>
                          <a:pt x="0" y="130"/>
                        </a:lnTo>
                        <a:lnTo>
                          <a:pt x="0" y="140"/>
                        </a:lnTo>
                        <a:lnTo>
                          <a:pt x="3" y="133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0" name="Freeform 339"/>
                  <p:cNvSpPr>
                    <a:spLocks/>
                  </p:cNvSpPr>
                  <p:nvPr/>
                </p:nvSpPr>
                <p:spPr bwMode="auto">
                  <a:xfrm>
                    <a:off x="2646" y="1293"/>
                    <a:ext cx="83" cy="205"/>
                  </a:xfrm>
                  <a:custGeom>
                    <a:avLst/>
                    <a:gdLst/>
                    <a:ahLst/>
                    <a:cxnLst>
                      <a:cxn ang="0">
                        <a:pos x="75" y="0"/>
                      </a:cxn>
                      <a:cxn ang="0">
                        <a:pos x="61" y="25"/>
                      </a:cxn>
                      <a:cxn ang="0">
                        <a:pos x="47" y="46"/>
                      </a:cxn>
                      <a:cxn ang="0">
                        <a:pos x="29" y="72"/>
                      </a:cxn>
                      <a:cxn ang="0">
                        <a:pos x="18" y="97"/>
                      </a:cxn>
                      <a:cxn ang="0">
                        <a:pos x="11" y="125"/>
                      </a:cxn>
                      <a:cxn ang="0">
                        <a:pos x="3" y="151"/>
                      </a:cxn>
                      <a:cxn ang="0">
                        <a:pos x="0" y="179"/>
                      </a:cxn>
                      <a:cxn ang="0">
                        <a:pos x="0" y="205"/>
                      </a:cxn>
                      <a:cxn ang="0">
                        <a:pos x="7" y="205"/>
                      </a:cxn>
                      <a:cxn ang="0">
                        <a:pos x="7" y="179"/>
                      </a:cxn>
                      <a:cxn ang="0">
                        <a:pos x="11" y="151"/>
                      </a:cxn>
                      <a:cxn ang="0">
                        <a:pos x="14" y="125"/>
                      </a:cxn>
                      <a:cxn ang="0">
                        <a:pos x="25" y="100"/>
                      </a:cxn>
                      <a:cxn ang="0">
                        <a:pos x="36" y="75"/>
                      </a:cxn>
                      <a:cxn ang="0">
                        <a:pos x="50" y="50"/>
                      </a:cxn>
                      <a:cxn ang="0">
                        <a:pos x="68" y="28"/>
                      </a:cxn>
                      <a:cxn ang="0">
                        <a:pos x="83" y="3"/>
                      </a:cxn>
                      <a:cxn ang="0">
                        <a:pos x="75" y="0"/>
                      </a:cxn>
                    </a:cxnLst>
                    <a:rect l="0" t="0" r="r" b="b"/>
                    <a:pathLst>
                      <a:path w="83" h="205">
                        <a:moveTo>
                          <a:pt x="75" y="0"/>
                        </a:moveTo>
                        <a:lnTo>
                          <a:pt x="61" y="25"/>
                        </a:lnTo>
                        <a:lnTo>
                          <a:pt x="47" y="46"/>
                        </a:lnTo>
                        <a:lnTo>
                          <a:pt x="29" y="72"/>
                        </a:lnTo>
                        <a:lnTo>
                          <a:pt x="18" y="97"/>
                        </a:lnTo>
                        <a:lnTo>
                          <a:pt x="11" y="125"/>
                        </a:lnTo>
                        <a:lnTo>
                          <a:pt x="3" y="151"/>
                        </a:lnTo>
                        <a:lnTo>
                          <a:pt x="0" y="179"/>
                        </a:lnTo>
                        <a:lnTo>
                          <a:pt x="0" y="205"/>
                        </a:lnTo>
                        <a:lnTo>
                          <a:pt x="7" y="205"/>
                        </a:lnTo>
                        <a:lnTo>
                          <a:pt x="7" y="179"/>
                        </a:lnTo>
                        <a:lnTo>
                          <a:pt x="11" y="151"/>
                        </a:lnTo>
                        <a:lnTo>
                          <a:pt x="14" y="125"/>
                        </a:lnTo>
                        <a:lnTo>
                          <a:pt x="25" y="100"/>
                        </a:lnTo>
                        <a:lnTo>
                          <a:pt x="36" y="75"/>
                        </a:lnTo>
                        <a:lnTo>
                          <a:pt x="50" y="50"/>
                        </a:lnTo>
                        <a:lnTo>
                          <a:pt x="68" y="28"/>
                        </a:lnTo>
                        <a:lnTo>
                          <a:pt x="83" y="3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1" name="Freeform 340"/>
                  <p:cNvSpPr>
                    <a:spLocks/>
                  </p:cNvSpPr>
                  <p:nvPr/>
                </p:nvSpPr>
                <p:spPr bwMode="auto">
                  <a:xfrm>
                    <a:off x="2721" y="1188"/>
                    <a:ext cx="130" cy="108"/>
                  </a:xfrm>
                  <a:custGeom>
                    <a:avLst/>
                    <a:gdLst/>
                    <a:ahLst/>
                    <a:cxnLst>
                      <a:cxn ang="0">
                        <a:pos x="130" y="0"/>
                      </a:cxn>
                      <a:cxn ang="0">
                        <a:pos x="119" y="7"/>
                      </a:cxn>
                      <a:cxn ang="0">
                        <a:pos x="112" y="11"/>
                      </a:cxn>
                      <a:cxn ang="0">
                        <a:pos x="101" y="15"/>
                      </a:cxn>
                      <a:cxn ang="0">
                        <a:pos x="94" y="18"/>
                      </a:cxn>
                      <a:cxn ang="0">
                        <a:pos x="83" y="25"/>
                      </a:cxn>
                      <a:cxn ang="0">
                        <a:pos x="72" y="33"/>
                      </a:cxn>
                      <a:cxn ang="0">
                        <a:pos x="65" y="36"/>
                      </a:cxn>
                      <a:cxn ang="0">
                        <a:pos x="54" y="43"/>
                      </a:cxn>
                      <a:cxn ang="0">
                        <a:pos x="47" y="51"/>
                      </a:cxn>
                      <a:cxn ang="0">
                        <a:pos x="40" y="54"/>
                      </a:cxn>
                      <a:cxn ang="0">
                        <a:pos x="33" y="65"/>
                      </a:cxn>
                      <a:cxn ang="0">
                        <a:pos x="4" y="94"/>
                      </a:cxn>
                      <a:cxn ang="0">
                        <a:pos x="0" y="105"/>
                      </a:cxn>
                      <a:cxn ang="0">
                        <a:pos x="8" y="108"/>
                      </a:cxn>
                      <a:cxn ang="0">
                        <a:pos x="11" y="101"/>
                      </a:cxn>
                      <a:cxn ang="0">
                        <a:pos x="18" y="90"/>
                      </a:cxn>
                      <a:cxn ang="0">
                        <a:pos x="22" y="83"/>
                      </a:cxn>
                      <a:cxn ang="0">
                        <a:pos x="51" y="54"/>
                      </a:cxn>
                      <a:cxn ang="0">
                        <a:pos x="62" y="47"/>
                      </a:cxn>
                      <a:cxn ang="0">
                        <a:pos x="69" y="43"/>
                      </a:cxn>
                      <a:cxn ang="0">
                        <a:pos x="76" y="36"/>
                      </a:cxn>
                      <a:cxn ang="0">
                        <a:pos x="87" y="33"/>
                      </a:cxn>
                      <a:cxn ang="0">
                        <a:pos x="94" y="25"/>
                      </a:cxn>
                      <a:cxn ang="0">
                        <a:pos x="105" y="22"/>
                      </a:cxn>
                      <a:cxn ang="0">
                        <a:pos x="112" y="15"/>
                      </a:cxn>
                      <a:cxn ang="0">
                        <a:pos x="123" y="15"/>
                      </a:cxn>
                      <a:cxn ang="0">
                        <a:pos x="130" y="7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130" h="108">
                        <a:moveTo>
                          <a:pt x="130" y="0"/>
                        </a:moveTo>
                        <a:lnTo>
                          <a:pt x="119" y="7"/>
                        </a:lnTo>
                        <a:lnTo>
                          <a:pt x="112" y="11"/>
                        </a:lnTo>
                        <a:lnTo>
                          <a:pt x="101" y="15"/>
                        </a:lnTo>
                        <a:lnTo>
                          <a:pt x="94" y="18"/>
                        </a:lnTo>
                        <a:lnTo>
                          <a:pt x="83" y="25"/>
                        </a:lnTo>
                        <a:lnTo>
                          <a:pt x="72" y="33"/>
                        </a:lnTo>
                        <a:lnTo>
                          <a:pt x="65" y="36"/>
                        </a:lnTo>
                        <a:lnTo>
                          <a:pt x="54" y="43"/>
                        </a:lnTo>
                        <a:lnTo>
                          <a:pt x="47" y="51"/>
                        </a:lnTo>
                        <a:lnTo>
                          <a:pt x="40" y="54"/>
                        </a:lnTo>
                        <a:lnTo>
                          <a:pt x="33" y="65"/>
                        </a:lnTo>
                        <a:lnTo>
                          <a:pt x="4" y="94"/>
                        </a:lnTo>
                        <a:lnTo>
                          <a:pt x="0" y="105"/>
                        </a:lnTo>
                        <a:lnTo>
                          <a:pt x="8" y="108"/>
                        </a:lnTo>
                        <a:lnTo>
                          <a:pt x="11" y="101"/>
                        </a:lnTo>
                        <a:lnTo>
                          <a:pt x="18" y="90"/>
                        </a:lnTo>
                        <a:lnTo>
                          <a:pt x="22" y="83"/>
                        </a:lnTo>
                        <a:lnTo>
                          <a:pt x="51" y="54"/>
                        </a:lnTo>
                        <a:lnTo>
                          <a:pt x="62" y="47"/>
                        </a:lnTo>
                        <a:lnTo>
                          <a:pt x="69" y="43"/>
                        </a:lnTo>
                        <a:lnTo>
                          <a:pt x="76" y="36"/>
                        </a:lnTo>
                        <a:lnTo>
                          <a:pt x="87" y="33"/>
                        </a:lnTo>
                        <a:lnTo>
                          <a:pt x="94" y="25"/>
                        </a:lnTo>
                        <a:lnTo>
                          <a:pt x="105" y="22"/>
                        </a:lnTo>
                        <a:lnTo>
                          <a:pt x="112" y="15"/>
                        </a:lnTo>
                        <a:lnTo>
                          <a:pt x="123" y="15"/>
                        </a:lnTo>
                        <a:lnTo>
                          <a:pt x="130" y="7"/>
                        </a:lnTo>
                        <a:lnTo>
                          <a:pt x="13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2" name="Freeform 341"/>
                  <p:cNvSpPr>
                    <a:spLocks/>
                  </p:cNvSpPr>
                  <p:nvPr/>
                </p:nvSpPr>
                <p:spPr bwMode="auto">
                  <a:xfrm>
                    <a:off x="2851" y="1174"/>
                    <a:ext cx="68" cy="21"/>
                  </a:xfrm>
                  <a:custGeom>
                    <a:avLst/>
                    <a:gdLst/>
                    <a:ahLst/>
                    <a:cxnLst>
                      <a:cxn ang="0">
                        <a:pos x="65" y="0"/>
                      </a:cxn>
                      <a:cxn ang="0">
                        <a:pos x="68" y="0"/>
                      </a:cxn>
                      <a:cxn ang="0">
                        <a:pos x="50" y="0"/>
                      </a:cxn>
                      <a:cxn ang="0">
                        <a:pos x="43" y="3"/>
                      </a:cxn>
                      <a:cxn ang="0">
                        <a:pos x="32" y="7"/>
                      </a:cxn>
                      <a:cxn ang="0">
                        <a:pos x="25" y="7"/>
                      </a:cxn>
                      <a:cxn ang="0">
                        <a:pos x="18" y="11"/>
                      </a:cxn>
                      <a:cxn ang="0">
                        <a:pos x="7" y="14"/>
                      </a:cxn>
                      <a:cxn ang="0">
                        <a:pos x="0" y="14"/>
                      </a:cxn>
                      <a:cxn ang="0">
                        <a:pos x="0" y="21"/>
                      </a:cxn>
                      <a:cxn ang="0">
                        <a:pos x="7" y="21"/>
                      </a:cxn>
                      <a:cxn ang="0">
                        <a:pos x="18" y="18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43" y="11"/>
                      </a:cxn>
                      <a:cxn ang="0">
                        <a:pos x="50" y="7"/>
                      </a:cxn>
                      <a:cxn ang="0">
                        <a:pos x="68" y="7"/>
                      </a:cxn>
                      <a:cxn ang="0">
                        <a:pos x="65" y="7"/>
                      </a:cxn>
                      <a:cxn ang="0">
                        <a:pos x="68" y="7"/>
                      </a:cxn>
                      <a:cxn ang="0">
                        <a:pos x="65" y="0"/>
                      </a:cxn>
                    </a:cxnLst>
                    <a:rect l="0" t="0" r="r" b="b"/>
                    <a:pathLst>
                      <a:path w="68" h="21">
                        <a:moveTo>
                          <a:pt x="65" y="0"/>
                        </a:move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43" y="3"/>
                        </a:lnTo>
                        <a:lnTo>
                          <a:pt x="32" y="7"/>
                        </a:lnTo>
                        <a:lnTo>
                          <a:pt x="25" y="7"/>
                        </a:lnTo>
                        <a:lnTo>
                          <a:pt x="18" y="11"/>
                        </a:lnTo>
                        <a:lnTo>
                          <a:pt x="7" y="14"/>
                        </a:lnTo>
                        <a:lnTo>
                          <a:pt x="0" y="14"/>
                        </a:lnTo>
                        <a:lnTo>
                          <a:pt x="0" y="21"/>
                        </a:lnTo>
                        <a:lnTo>
                          <a:pt x="7" y="21"/>
                        </a:lnTo>
                        <a:lnTo>
                          <a:pt x="18" y="18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43" y="11"/>
                        </a:lnTo>
                        <a:lnTo>
                          <a:pt x="50" y="7"/>
                        </a:lnTo>
                        <a:lnTo>
                          <a:pt x="68" y="7"/>
                        </a:lnTo>
                        <a:lnTo>
                          <a:pt x="65" y="7"/>
                        </a:lnTo>
                        <a:lnTo>
                          <a:pt x="68" y="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3" name="Freeform 342"/>
                  <p:cNvSpPr>
                    <a:spLocks/>
                  </p:cNvSpPr>
                  <p:nvPr/>
                </p:nvSpPr>
                <p:spPr bwMode="auto">
                  <a:xfrm>
                    <a:off x="2916" y="1170"/>
                    <a:ext cx="126" cy="15"/>
                  </a:xfrm>
                  <a:custGeom>
                    <a:avLst/>
                    <a:gdLst/>
                    <a:ahLst/>
                    <a:cxnLst>
                      <a:cxn ang="0">
                        <a:pos x="126" y="7"/>
                      </a:cxn>
                      <a:cxn ang="0">
                        <a:pos x="118" y="7"/>
                      </a:cxn>
                      <a:cxn ang="0">
                        <a:pos x="111" y="4"/>
                      </a:cxn>
                      <a:cxn ang="0">
                        <a:pos x="72" y="4"/>
                      </a:cxn>
                      <a:cxn ang="0">
                        <a:pos x="64" y="0"/>
                      </a:cxn>
                      <a:cxn ang="0">
                        <a:pos x="25" y="0"/>
                      </a:cxn>
                      <a:cxn ang="0">
                        <a:pos x="18" y="4"/>
                      </a:cxn>
                      <a:cxn ang="0">
                        <a:pos x="0" y="4"/>
                      </a:cxn>
                      <a:cxn ang="0">
                        <a:pos x="3" y="11"/>
                      </a:cxn>
                      <a:cxn ang="0">
                        <a:pos x="118" y="11"/>
                      </a:cxn>
                      <a:cxn ang="0">
                        <a:pos x="126" y="15"/>
                      </a:cxn>
                      <a:cxn ang="0">
                        <a:pos x="122" y="15"/>
                      </a:cxn>
                      <a:cxn ang="0">
                        <a:pos x="126" y="7"/>
                      </a:cxn>
                    </a:cxnLst>
                    <a:rect l="0" t="0" r="r" b="b"/>
                    <a:pathLst>
                      <a:path w="126" h="15">
                        <a:moveTo>
                          <a:pt x="126" y="7"/>
                        </a:moveTo>
                        <a:lnTo>
                          <a:pt x="118" y="7"/>
                        </a:lnTo>
                        <a:lnTo>
                          <a:pt x="111" y="4"/>
                        </a:lnTo>
                        <a:lnTo>
                          <a:pt x="72" y="4"/>
                        </a:lnTo>
                        <a:lnTo>
                          <a:pt x="64" y="0"/>
                        </a:lnTo>
                        <a:lnTo>
                          <a:pt x="25" y="0"/>
                        </a:lnTo>
                        <a:lnTo>
                          <a:pt x="18" y="4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118" y="11"/>
                        </a:lnTo>
                        <a:lnTo>
                          <a:pt x="126" y="15"/>
                        </a:lnTo>
                        <a:lnTo>
                          <a:pt x="122" y="15"/>
                        </a:lnTo>
                        <a:lnTo>
                          <a:pt x="12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4" name="Freeform 343"/>
                  <p:cNvSpPr>
                    <a:spLocks/>
                  </p:cNvSpPr>
                  <p:nvPr/>
                </p:nvSpPr>
                <p:spPr bwMode="auto">
                  <a:xfrm>
                    <a:off x="2599" y="1210"/>
                    <a:ext cx="187" cy="313"/>
                  </a:xfrm>
                  <a:custGeom>
                    <a:avLst/>
                    <a:gdLst/>
                    <a:ahLst/>
                    <a:cxnLst>
                      <a:cxn ang="0">
                        <a:pos x="187" y="0"/>
                      </a:cxn>
                      <a:cxn ang="0">
                        <a:pos x="176" y="11"/>
                      </a:cxn>
                      <a:cxn ang="0">
                        <a:pos x="166" y="18"/>
                      </a:cxn>
                      <a:cxn ang="0">
                        <a:pos x="155" y="25"/>
                      </a:cxn>
                      <a:cxn ang="0">
                        <a:pos x="133" y="47"/>
                      </a:cxn>
                      <a:cxn ang="0">
                        <a:pos x="126" y="57"/>
                      </a:cxn>
                      <a:cxn ang="0">
                        <a:pos x="115" y="68"/>
                      </a:cxn>
                      <a:cxn ang="0">
                        <a:pos x="108" y="79"/>
                      </a:cxn>
                      <a:cxn ang="0">
                        <a:pos x="97" y="90"/>
                      </a:cxn>
                      <a:cxn ang="0">
                        <a:pos x="90" y="104"/>
                      </a:cxn>
                      <a:cxn ang="0">
                        <a:pos x="83" y="115"/>
                      </a:cxn>
                      <a:cxn ang="0">
                        <a:pos x="76" y="129"/>
                      </a:cxn>
                      <a:cxn ang="0">
                        <a:pos x="68" y="140"/>
                      </a:cxn>
                      <a:cxn ang="0">
                        <a:pos x="61" y="151"/>
                      </a:cxn>
                      <a:cxn ang="0">
                        <a:pos x="58" y="165"/>
                      </a:cxn>
                      <a:cxn ang="0">
                        <a:pos x="50" y="176"/>
                      </a:cxn>
                      <a:cxn ang="0">
                        <a:pos x="47" y="187"/>
                      </a:cxn>
                      <a:cxn ang="0">
                        <a:pos x="43" y="194"/>
                      </a:cxn>
                      <a:cxn ang="0">
                        <a:pos x="40" y="205"/>
                      </a:cxn>
                      <a:cxn ang="0">
                        <a:pos x="36" y="212"/>
                      </a:cxn>
                      <a:cxn ang="0">
                        <a:pos x="36" y="234"/>
                      </a:cxn>
                      <a:cxn ang="0">
                        <a:pos x="32" y="244"/>
                      </a:cxn>
                      <a:cxn ang="0">
                        <a:pos x="32" y="252"/>
                      </a:cxn>
                      <a:cxn ang="0">
                        <a:pos x="29" y="259"/>
                      </a:cxn>
                      <a:cxn ang="0">
                        <a:pos x="29" y="270"/>
                      </a:cxn>
                      <a:cxn ang="0">
                        <a:pos x="25" y="270"/>
                      </a:cxn>
                      <a:cxn ang="0">
                        <a:pos x="22" y="273"/>
                      </a:cxn>
                      <a:cxn ang="0">
                        <a:pos x="22" y="277"/>
                      </a:cxn>
                      <a:cxn ang="0">
                        <a:pos x="18" y="280"/>
                      </a:cxn>
                      <a:cxn ang="0">
                        <a:pos x="18" y="284"/>
                      </a:cxn>
                      <a:cxn ang="0">
                        <a:pos x="22" y="284"/>
                      </a:cxn>
                      <a:cxn ang="0">
                        <a:pos x="25" y="288"/>
                      </a:cxn>
                      <a:cxn ang="0">
                        <a:pos x="25" y="295"/>
                      </a:cxn>
                      <a:cxn ang="0">
                        <a:pos x="22" y="298"/>
                      </a:cxn>
                      <a:cxn ang="0">
                        <a:pos x="25" y="298"/>
                      </a:cxn>
                      <a:cxn ang="0">
                        <a:pos x="4" y="313"/>
                      </a:cxn>
                      <a:cxn ang="0">
                        <a:pos x="0" y="302"/>
                      </a:cxn>
                      <a:cxn ang="0">
                        <a:pos x="0" y="284"/>
                      </a:cxn>
                      <a:cxn ang="0">
                        <a:pos x="4" y="270"/>
                      </a:cxn>
                      <a:cxn ang="0">
                        <a:pos x="4" y="252"/>
                      </a:cxn>
                      <a:cxn ang="0">
                        <a:pos x="11" y="241"/>
                      </a:cxn>
                      <a:cxn ang="0">
                        <a:pos x="14" y="226"/>
                      </a:cxn>
                      <a:cxn ang="0">
                        <a:pos x="18" y="212"/>
                      </a:cxn>
                      <a:cxn ang="0">
                        <a:pos x="18" y="198"/>
                      </a:cxn>
                      <a:cxn ang="0">
                        <a:pos x="22" y="183"/>
                      </a:cxn>
                      <a:cxn ang="0">
                        <a:pos x="29" y="169"/>
                      </a:cxn>
                      <a:cxn ang="0">
                        <a:pos x="36" y="151"/>
                      </a:cxn>
                      <a:cxn ang="0">
                        <a:pos x="43" y="137"/>
                      </a:cxn>
                      <a:cxn ang="0">
                        <a:pos x="50" y="122"/>
                      </a:cxn>
                      <a:cxn ang="0">
                        <a:pos x="61" y="108"/>
                      </a:cxn>
                      <a:cxn ang="0">
                        <a:pos x="72" y="93"/>
                      </a:cxn>
                      <a:cxn ang="0">
                        <a:pos x="83" y="83"/>
                      </a:cxn>
                      <a:cxn ang="0">
                        <a:pos x="94" y="68"/>
                      </a:cxn>
                      <a:cxn ang="0">
                        <a:pos x="104" y="57"/>
                      </a:cxn>
                      <a:cxn ang="0">
                        <a:pos x="119" y="47"/>
                      </a:cxn>
                      <a:cxn ang="0">
                        <a:pos x="133" y="36"/>
                      </a:cxn>
                      <a:cxn ang="0">
                        <a:pos x="144" y="25"/>
                      </a:cxn>
                      <a:cxn ang="0">
                        <a:pos x="158" y="18"/>
                      </a:cxn>
                      <a:cxn ang="0">
                        <a:pos x="173" y="7"/>
                      </a:cxn>
                      <a:cxn ang="0">
                        <a:pos x="187" y="0"/>
                      </a:cxn>
                    </a:cxnLst>
                    <a:rect l="0" t="0" r="r" b="b"/>
                    <a:pathLst>
                      <a:path w="187" h="313">
                        <a:moveTo>
                          <a:pt x="187" y="0"/>
                        </a:moveTo>
                        <a:lnTo>
                          <a:pt x="176" y="11"/>
                        </a:lnTo>
                        <a:lnTo>
                          <a:pt x="166" y="18"/>
                        </a:lnTo>
                        <a:lnTo>
                          <a:pt x="155" y="25"/>
                        </a:lnTo>
                        <a:lnTo>
                          <a:pt x="133" y="47"/>
                        </a:lnTo>
                        <a:lnTo>
                          <a:pt x="126" y="57"/>
                        </a:lnTo>
                        <a:lnTo>
                          <a:pt x="115" y="68"/>
                        </a:lnTo>
                        <a:lnTo>
                          <a:pt x="108" y="79"/>
                        </a:lnTo>
                        <a:lnTo>
                          <a:pt x="97" y="90"/>
                        </a:lnTo>
                        <a:lnTo>
                          <a:pt x="90" y="104"/>
                        </a:lnTo>
                        <a:lnTo>
                          <a:pt x="83" y="115"/>
                        </a:lnTo>
                        <a:lnTo>
                          <a:pt x="76" y="129"/>
                        </a:lnTo>
                        <a:lnTo>
                          <a:pt x="68" y="140"/>
                        </a:lnTo>
                        <a:lnTo>
                          <a:pt x="61" y="151"/>
                        </a:lnTo>
                        <a:lnTo>
                          <a:pt x="58" y="165"/>
                        </a:lnTo>
                        <a:lnTo>
                          <a:pt x="50" y="176"/>
                        </a:lnTo>
                        <a:lnTo>
                          <a:pt x="47" y="187"/>
                        </a:lnTo>
                        <a:lnTo>
                          <a:pt x="43" y="194"/>
                        </a:lnTo>
                        <a:lnTo>
                          <a:pt x="40" y="205"/>
                        </a:lnTo>
                        <a:lnTo>
                          <a:pt x="36" y="212"/>
                        </a:lnTo>
                        <a:lnTo>
                          <a:pt x="36" y="234"/>
                        </a:lnTo>
                        <a:lnTo>
                          <a:pt x="32" y="244"/>
                        </a:lnTo>
                        <a:lnTo>
                          <a:pt x="32" y="252"/>
                        </a:lnTo>
                        <a:lnTo>
                          <a:pt x="29" y="259"/>
                        </a:lnTo>
                        <a:lnTo>
                          <a:pt x="29" y="270"/>
                        </a:lnTo>
                        <a:lnTo>
                          <a:pt x="25" y="270"/>
                        </a:lnTo>
                        <a:lnTo>
                          <a:pt x="22" y="273"/>
                        </a:lnTo>
                        <a:lnTo>
                          <a:pt x="22" y="277"/>
                        </a:lnTo>
                        <a:lnTo>
                          <a:pt x="18" y="280"/>
                        </a:lnTo>
                        <a:lnTo>
                          <a:pt x="18" y="284"/>
                        </a:lnTo>
                        <a:lnTo>
                          <a:pt x="22" y="284"/>
                        </a:lnTo>
                        <a:lnTo>
                          <a:pt x="25" y="288"/>
                        </a:lnTo>
                        <a:lnTo>
                          <a:pt x="25" y="295"/>
                        </a:lnTo>
                        <a:lnTo>
                          <a:pt x="22" y="298"/>
                        </a:lnTo>
                        <a:lnTo>
                          <a:pt x="25" y="298"/>
                        </a:lnTo>
                        <a:lnTo>
                          <a:pt x="4" y="313"/>
                        </a:lnTo>
                        <a:lnTo>
                          <a:pt x="0" y="302"/>
                        </a:lnTo>
                        <a:lnTo>
                          <a:pt x="0" y="284"/>
                        </a:lnTo>
                        <a:lnTo>
                          <a:pt x="4" y="270"/>
                        </a:lnTo>
                        <a:lnTo>
                          <a:pt x="4" y="252"/>
                        </a:lnTo>
                        <a:lnTo>
                          <a:pt x="11" y="241"/>
                        </a:lnTo>
                        <a:lnTo>
                          <a:pt x="14" y="226"/>
                        </a:lnTo>
                        <a:lnTo>
                          <a:pt x="18" y="212"/>
                        </a:lnTo>
                        <a:lnTo>
                          <a:pt x="18" y="198"/>
                        </a:lnTo>
                        <a:lnTo>
                          <a:pt x="22" y="183"/>
                        </a:lnTo>
                        <a:lnTo>
                          <a:pt x="29" y="169"/>
                        </a:lnTo>
                        <a:lnTo>
                          <a:pt x="36" y="151"/>
                        </a:lnTo>
                        <a:lnTo>
                          <a:pt x="43" y="137"/>
                        </a:lnTo>
                        <a:lnTo>
                          <a:pt x="50" y="122"/>
                        </a:lnTo>
                        <a:lnTo>
                          <a:pt x="61" y="108"/>
                        </a:lnTo>
                        <a:lnTo>
                          <a:pt x="72" y="93"/>
                        </a:lnTo>
                        <a:lnTo>
                          <a:pt x="83" y="83"/>
                        </a:lnTo>
                        <a:lnTo>
                          <a:pt x="94" y="68"/>
                        </a:lnTo>
                        <a:lnTo>
                          <a:pt x="104" y="57"/>
                        </a:lnTo>
                        <a:lnTo>
                          <a:pt x="119" y="47"/>
                        </a:lnTo>
                        <a:lnTo>
                          <a:pt x="133" y="36"/>
                        </a:lnTo>
                        <a:lnTo>
                          <a:pt x="144" y="25"/>
                        </a:lnTo>
                        <a:lnTo>
                          <a:pt x="158" y="18"/>
                        </a:lnTo>
                        <a:lnTo>
                          <a:pt x="173" y="7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B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5" name="Freeform 344"/>
                  <p:cNvSpPr>
                    <a:spLocks/>
                  </p:cNvSpPr>
                  <p:nvPr/>
                </p:nvSpPr>
                <p:spPr bwMode="auto">
                  <a:xfrm>
                    <a:off x="2646" y="1206"/>
                    <a:ext cx="144" cy="184"/>
                  </a:xfrm>
                  <a:custGeom>
                    <a:avLst/>
                    <a:gdLst/>
                    <a:ahLst/>
                    <a:cxnLst>
                      <a:cxn ang="0">
                        <a:pos x="7" y="180"/>
                      </a:cxn>
                      <a:cxn ang="0">
                        <a:pos x="7" y="184"/>
                      </a:cxn>
                      <a:cxn ang="0">
                        <a:pos x="11" y="169"/>
                      </a:cxn>
                      <a:cxn ang="0">
                        <a:pos x="18" y="159"/>
                      </a:cxn>
                      <a:cxn ang="0">
                        <a:pos x="25" y="144"/>
                      </a:cxn>
                      <a:cxn ang="0">
                        <a:pos x="32" y="133"/>
                      </a:cxn>
                      <a:cxn ang="0">
                        <a:pos x="39" y="123"/>
                      </a:cxn>
                      <a:cxn ang="0">
                        <a:pos x="47" y="108"/>
                      </a:cxn>
                      <a:cxn ang="0">
                        <a:pos x="54" y="97"/>
                      </a:cxn>
                      <a:cxn ang="0">
                        <a:pos x="65" y="87"/>
                      </a:cxn>
                      <a:cxn ang="0">
                        <a:pos x="72" y="76"/>
                      </a:cxn>
                      <a:cxn ang="0">
                        <a:pos x="83" y="61"/>
                      </a:cxn>
                      <a:cxn ang="0">
                        <a:pos x="101" y="43"/>
                      </a:cxn>
                      <a:cxn ang="0">
                        <a:pos x="108" y="33"/>
                      </a:cxn>
                      <a:cxn ang="0">
                        <a:pos x="119" y="25"/>
                      </a:cxn>
                      <a:cxn ang="0">
                        <a:pos x="129" y="15"/>
                      </a:cxn>
                      <a:cxn ang="0">
                        <a:pos x="144" y="7"/>
                      </a:cxn>
                      <a:cxn ang="0">
                        <a:pos x="140" y="0"/>
                      </a:cxn>
                      <a:cxn ang="0">
                        <a:pos x="129" y="11"/>
                      </a:cxn>
                      <a:cxn ang="0">
                        <a:pos x="115" y="18"/>
                      </a:cxn>
                      <a:cxn ang="0">
                        <a:pos x="104" y="29"/>
                      </a:cxn>
                      <a:cxn ang="0">
                        <a:pos x="93" y="36"/>
                      </a:cxn>
                      <a:cxn ang="0">
                        <a:pos x="86" y="47"/>
                      </a:cxn>
                      <a:cxn ang="0">
                        <a:pos x="65" y="69"/>
                      </a:cxn>
                      <a:cxn ang="0">
                        <a:pos x="57" y="79"/>
                      </a:cxn>
                      <a:cxn ang="0">
                        <a:pos x="50" y="94"/>
                      </a:cxn>
                      <a:cxn ang="0">
                        <a:pos x="39" y="105"/>
                      </a:cxn>
                      <a:cxn ang="0">
                        <a:pos x="32" y="119"/>
                      </a:cxn>
                      <a:cxn ang="0">
                        <a:pos x="25" y="130"/>
                      </a:cxn>
                      <a:cxn ang="0">
                        <a:pos x="18" y="141"/>
                      </a:cxn>
                      <a:cxn ang="0">
                        <a:pos x="11" y="155"/>
                      </a:cxn>
                      <a:cxn ang="0">
                        <a:pos x="3" y="166"/>
                      </a:cxn>
                      <a:cxn ang="0">
                        <a:pos x="0" y="180"/>
                      </a:cxn>
                      <a:cxn ang="0">
                        <a:pos x="7" y="180"/>
                      </a:cxn>
                    </a:cxnLst>
                    <a:rect l="0" t="0" r="r" b="b"/>
                    <a:pathLst>
                      <a:path w="144" h="184">
                        <a:moveTo>
                          <a:pt x="7" y="180"/>
                        </a:moveTo>
                        <a:lnTo>
                          <a:pt x="7" y="184"/>
                        </a:lnTo>
                        <a:lnTo>
                          <a:pt x="11" y="169"/>
                        </a:lnTo>
                        <a:lnTo>
                          <a:pt x="18" y="159"/>
                        </a:lnTo>
                        <a:lnTo>
                          <a:pt x="25" y="144"/>
                        </a:lnTo>
                        <a:lnTo>
                          <a:pt x="32" y="133"/>
                        </a:lnTo>
                        <a:lnTo>
                          <a:pt x="39" y="123"/>
                        </a:lnTo>
                        <a:lnTo>
                          <a:pt x="47" y="108"/>
                        </a:lnTo>
                        <a:lnTo>
                          <a:pt x="54" y="97"/>
                        </a:lnTo>
                        <a:lnTo>
                          <a:pt x="65" y="87"/>
                        </a:lnTo>
                        <a:lnTo>
                          <a:pt x="72" y="76"/>
                        </a:lnTo>
                        <a:lnTo>
                          <a:pt x="83" y="61"/>
                        </a:lnTo>
                        <a:lnTo>
                          <a:pt x="101" y="43"/>
                        </a:lnTo>
                        <a:lnTo>
                          <a:pt x="108" y="33"/>
                        </a:lnTo>
                        <a:lnTo>
                          <a:pt x="119" y="25"/>
                        </a:lnTo>
                        <a:lnTo>
                          <a:pt x="129" y="15"/>
                        </a:lnTo>
                        <a:lnTo>
                          <a:pt x="144" y="7"/>
                        </a:lnTo>
                        <a:lnTo>
                          <a:pt x="140" y="0"/>
                        </a:lnTo>
                        <a:lnTo>
                          <a:pt x="129" y="11"/>
                        </a:lnTo>
                        <a:lnTo>
                          <a:pt x="115" y="18"/>
                        </a:lnTo>
                        <a:lnTo>
                          <a:pt x="104" y="29"/>
                        </a:lnTo>
                        <a:lnTo>
                          <a:pt x="93" y="36"/>
                        </a:lnTo>
                        <a:lnTo>
                          <a:pt x="86" y="47"/>
                        </a:lnTo>
                        <a:lnTo>
                          <a:pt x="65" y="69"/>
                        </a:lnTo>
                        <a:lnTo>
                          <a:pt x="57" y="79"/>
                        </a:lnTo>
                        <a:lnTo>
                          <a:pt x="50" y="94"/>
                        </a:lnTo>
                        <a:lnTo>
                          <a:pt x="39" y="105"/>
                        </a:lnTo>
                        <a:lnTo>
                          <a:pt x="32" y="119"/>
                        </a:lnTo>
                        <a:lnTo>
                          <a:pt x="25" y="130"/>
                        </a:lnTo>
                        <a:lnTo>
                          <a:pt x="18" y="141"/>
                        </a:lnTo>
                        <a:lnTo>
                          <a:pt x="11" y="155"/>
                        </a:lnTo>
                        <a:lnTo>
                          <a:pt x="3" y="166"/>
                        </a:lnTo>
                        <a:lnTo>
                          <a:pt x="0" y="180"/>
                        </a:lnTo>
                        <a:lnTo>
                          <a:pt x="7" y="1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6" name="Freeform 345"/>
                  <p:cNvSpPr>
                    <a:spLocks/>
                  </p:cNvSpPr>
                  <p:nvPr/>
                </p:nvSpPr>
                <p:spPr bwMode="auto">
                  <a:xfrm>
                    <a:off x="2628" y="1386"/>
                    <a:ext cx="25" cy="79"/>
                  </a:xfrm>
                  <a:custGeom>
                    <a:avLst/>
                    <a:gdLst/>
                    <a:ahLst/>
                    <a:cxnLst>
                      <a:cxn ang="0">
                        <a:pos x="7" y="79"/>
                      </a:cxn>
                      <a:cxn ang="0">
                        <a:pos x="7" y="58"/>
                      </a:cxn>
                      <a:cxn ang="0">
                        <a:pos x="11" y="50"/>
                      </a:cxn>
                      <a:cxn ang="0">
                        <a:pos x="11" y="40"/>
                      </a:cxn>
                      <a:cxn ang="0">
                        <a:pos x="14" y="29"/>
                      </a:cxn>
                      <a:cxn ang="0">
                        <a:pos x="18" y="22"/>
                      </a:cxn>
                      <a:cxn ang="0">
                        <a:pos x="21" y="11"/>
                      </a:cxn>
                      <a:cxn ang="0">
                        <a:pos x="25" y="0"/>
                      </a:cxn>
                      <a:cxn ang="0">
                        <a:pos x="18" y="0"/>
                      </a:cxn>
                      <a:cxn ang="0">
                        <a:pos x="14" y="7"/>
                      </a:cxn>
                      <a:cxn ang="0">
                        <a:pos x="11" y="18"/>
                      </a:cxn>
                      <a:cxn ang="0">
                        <a:pos x="7" y="29"/>
                      </a:cxn>
                      <a:cxn ang="0">
                        <a:pos x="7" y="36"/>
                      </a:cxn>
                      <a:cxn ang="0">
                        <a:pos x="3" y="47"/>
                      </a:cxn>
                      <a:cxn ang="0">
                        <a:pos x="3" y="58"/>
                      </a:cxn>
                      <a:cxn ang="0">
                        <a:pos x="0" y="68"/>
                      </a:cxn>
                      <a:cxn ang="0">
                        <a:pos x="0" y="76"/>
                      </a:cxn>
                      <a:cxn ang="0">
                        <a:pos x="7" y="79"/>
                      </a:cxn>
                      <a:cxn ang="0">
                        <a:pos x="7" y="76"/>
                      </a:cxn>
                      <a:cxn ang="0">
                        <a:pos x="7" y="79"/>
                      </a:cxn>
                    </a:cxnLst>
                    <a:rect l="0" t="0" r="r" b="b"/>
                    <a:pathLst>
                      <a:path w="25" h="79">
                        <a:moveTo>
                          <a:pt x="7" y="79"/>
                        </a:moveTo>
                        <a:lnTo>
                          <a:pt x="7" y="58"/>
                        </a:lnTo>
                        <a:lnTo>
                          <a:pt x="11" y="50"/>
                        </a:lnTo>
                        <a:lnTo>
                          <a:pt x="11" y="40"/>
                        </a:lnTo>
                        <a:lnTo>
                          <a:pt x="14" y="29"/>
                        </a:lnTo>
                        <a:lnTo>
                          <a:pt x="18" y="22"/>
                        </a:lnTo>
                        <a:lnTo>
                          <a:pt x="21" y="11"/>
                        </a:lnTo>
                        <a:lnTo>
                          <a:pt x="25" y="0"/>
                        </a:lnTo>
                        <a:lnTo>
                          <a:pt x="18" y="0"/>
                        </a:lnTo>
                        <a:lnTo>
                          <a:pt x="14" y="7"/>
                        </a:lnTo>
                        <a:lnTo>
                          <a:pt x="11" y="18"/>
                        </a:lnTo>
                        <a:lnTo>
                          <a:pt x="7" y="29"/>
                        </a:lnTo>
                        <a:lnTo>
                          <a:pt x="7" y="36"/>
                        </a:lnTo>
                        <a:lnTo>
                          <a:pt x="3" y="47"/>
                        </a:lnTo>
                        <a:lnTo>
                          <a:pt x="3" y="58"/>
                        </a:lnTo>
                        <a:lnTo>
                          <a:pt x="0" y="68"/>
                        </a:lnTo>
                        <a:lnTo>
                          <a:pt x="0" y="76"/>
                        </a:lnTo>
                        <a:lnTo>
                          <a:pt x="7" y="79"/>
                        </a:lnTo>
                        <a:lnTo>
                          <a:pt x="7" y="76"/>
                        </a:lnTo>
                        <a:lnTo>
                          <a:pt x="7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7" name="Freeform 346"/>
                  <p:cNvSpPr>
                    <a:spLocks/>
                  </p:cNvSpPr>
                  <p:nvPr/>
                </p:nvSpPr>
                <p:spPr bwMode="auto">
                  <a:xfrm>
                    <a:off x="2624" y="1462"/>
                    <a:ext cx="11" cy="21"/>
                  </a:xfrm>
                  <a:custGeom>
                    <a:avLst/>
                    <a:gdLst/>
                    <a:ahLst/>
                    <a:cxnLst>
                      <a:cxn ang="0">
                        <a:pos x="4" y="21"/>
                      </a:cxn>
                      <a:cxn ang="0">
                        <a:pos x="7" y="21"/>
                      </a:cxn>
                      <a:cxn ang="0">
                        <a:pos x="7" y="7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8"/>
                      </a:cxn>
                      <a:cxn ang="0">
                        <a:pos x="4" y="14"/>
                      </a:cxn>
                      <a:cxn ang="0">
                        <a:pos x="4" y="21"/>
                      </a:cxn>
                      <a:cxn ang="0">
                        <a:pos x="7" y="21"/>
                      </a:cxn>
                      <a:cxn ang="0">
                        <a:pos x="4" y="21"/>
                      </a:cxn>
                    </a:cxnLst>
                    <a:rect l="0" t="0" r="r" b="b"/>
                    <a:pathLst>
                      <a:path w="11" h="21">
                        <a:moveTo>
                          <a:pt x="4" y="21"/>
                        </a:moveTo>
                        <a:lnTo>
                          <a:pt x="7" y="21"/>
                        </a:lnTo>
                        <a:lnTo>
                          <a:pt x="7" y="7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0" y="18"/>
                        </a:lnTo>
                        <a:lnTo>
                          <a:pt x="4" y="14"/>
                        </a:lnTo>
                        <a:lnTo>
                          <a:pt x="4" y="21"/>
                        </a:lnTo>
                        <a:lnTo>
                          <a:pt x="7" y="21"/>
                        </a:lnTo>
                        <a:lnTo>
                          <a:pt x="4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8" name="Freeform 347"/>
                  <p:cNvSpPr>
                    <a:spLocks/>
                  </p:cNvSpPr>
                  <p:nvPr/>
                </p:nvSpPr>
                <p:spPr bwMode="auto">
                  <a:xfrm>
                    <a:off x="2613" y="1476"/>
                    <a:ext cx="15" cy="11"/>
                  </a:xfrm>
                  <a:custGeom>
                    <a:avLst/>
                    <a:gdLst/>
                    <a:ahLst/>
                    <a:cxnLst>
                      <a:cxn ang="0">
                        <a:pos x="8" y="7"/>
                      </a:cxn>
                      <a:cxn ang="0">
                        <a:pos x="8" y="11"/>
                      </a:cxn>
                      <a:cxn ang="0">
                        <a:pos x="11" y="7"/>
                      </a:cxn>
                      <a:cxn ang="0">
                        <a:pos x="15" y="7"/>
                      </a:cxn>
                      <a:cxn ang="0">
                        <a:pos x="15" y="0"/>
                      </a:cxn>
                      <a:cxn ang="0">
                        <a:pos x="11" y="0"/>
                      </a:cxn>
                      <a:cxn ang="0">
                        <a:pos x="8" y="4"/>
                      </a:cxn>
                      <a:cxn ang="0">
                        <a:pos x="4" y="4"/>
                      </a:cxn>
                      <a:cxn ang="0">
                        <a:pos x="4" y="11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8" y="7"/>
                      </a:cxn>
                    </a:cxnLst>
                    <a:rect l="0" t="0" r="r" b="b"/>
                    <a:pathLst>
                      <a:path w="15" h="11">
                        <a:moveTo>
                          <a:pt x="8" y="7"/>
                        </a:moveTo>
                        <a:lnTo>
                          <a:pt x="8" y="11"/>
                        </a:lnTo>
                        <a:lnTo>
                          <a:pt x="11" y="7"/>
                        </a:lnTo>
                        <a:lnTo>
                          <a:pt x="15" y="7"/>
                        </a:lnTo>
                        <a:lnTo>
                          <a:pt x="15" y="0"/>
                        </a:lnTo>
                        <a:lnTo>
                          <a:pt x="11" y="0"/>
                        </a:lnTo>
                        <a:lnTo>
                          <a:pt x="8" y="4"/>
                        </a:lnTo>
                        <a:lnTo>
                          <a:pt x="4" y="4"/>
                        </a:lnTo>
                        <a:lnTo>
                          <a:pt x="4" y="11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9" name="Freeform 348"/>
                  <p:cNvSpPr>
                    <a:spLocks/>
                  </p:cNvSpPr>
                  <p:nvPr/>
                </p:nvSpPr>
                <p:spPr bwMode="auto">
                  <a:xfrm>
                    <a:off x="2617" y="1483"/>
                    <a:ext cx="11" cy="4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7" y="0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0"/>
                      </a:cxn>
                      <a:cxn ang="0">
                        <a:pos x="7" y="4"/>
                      </a:cxn>
                      <a:cxn ang="0">
                        <a:pos x="11" y="4"/>
                      </a:cxn>
                      <a:cxn ang="0">
                        <a:pos x="7" y="0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4">
                        <a:moveTo>
                          <a:pt x="7" y="4"/>
                        </a:move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11" y="4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0" name="Freeform 349"/>
                  <p:cNvSpPr>
                    <a:spLocks/>
                  </p:cNvSpPr>
                  <p:nvPr/>
                </p:nvSpPr>
                <p:spPr bwMode="auto">
                  <a:xfrm>
                    <a:off x="2613" y="1483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8" y="7"/>
                      </a:cxn>
                      <a:cxn ang="0">
                        <a:pos x="8" y="11"/>
                      </a:cxn>
                      <a:cxn ang="0">
                        <a:pos x="8" y="7"/>
                      </a:cxn>
                      <a:cxn ang="0">
                        <a:pos x="11" y="7"/>
                      </a:cxn>
                      <a:cxn ang="0">
                        <a:pos x="11" y="4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4" y="15"/>
                      </a:cxn>
                      <a:cxn ang="0">
                        <a:pos x="8" y="7"/>
                      </a:cxn>
                    </a:cxnLst>
                    <a:rect l="0" t="0" r="r" b="b"/>
                    <a:pathLst>
                      <a:path w="11" h="15">
                        <a:moveTo>
                          <a:pt x="8" y="7"/>
                        </a:moveTo>
                        <a:lnTo>
                          <a:pt x="8" y="11"/>
                        </a:lnTo>
                        <a:lnTo>
                          <a:pt x="8" y="7"/>
                        </a:lnTo>
                        <a:lnTo>
                          <a:pt x="11" y="7"/>
                        </a:lnTo>
                        <a:lnTo>
                          <a:pt x="11" y="4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4" y="15"/>
                        </a:lnTo>
                        <a:lnTo>
                          <a:pt x="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1" name="Freeform 350"/>
                  <p:cNvSpPr>
                    <a:spLocks/>
                  </p:cNvSpPr>
                  <p:nvPr/>
                </p:nvSpPr>
                <p:spPr bwMode="auto">
                  <a:xfrm>
                    <a:off x="2617" y="1490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7" y="4"/>
                      </a:cxn>
                      <a:cxn ang="0">
                        <a:pos x="4" y="4"/>
                      </a:cxn>
                      <a:cxn ang="0">
                        <a:pos x="4" y="0"/>
                      </a:cxn>
                      <a:cxn ang="0">
                        <a:pos x="0" y="8"/>
                      </a:cxn>
                      <a:cxn ang="0">
                        <a:pos x="4" y="8"/>
                      </a:cxn>
                      <a:cxn ang="0">
                        <a:pos x="4" y="11"/>
                      </a:cxn>
                      <a:cxn ang="0">
                        <a:pos x="11" y="11"/>
                      </a:cxn>
                    </a:cxnLst>
                    <a:rect l="0" t="0" r="r" b="b"/>
                    <a:pathLst>
                      <a:path w="11" h="11">
                        <a:moveTo>
                          <a:pt x="11" y="11"/>
                        </a:moveTo>
                        <a:lnTo>
                          <a:pt x="11" y="8"/>
                        </a:lnTo>
                        <a:lnTo>
                          <a:pt x="7" y="4"/>
                        </a:lnTo>
                        <a:lnTo>
                          <a:pt x="4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11"/>
                        </a:lnTo>
                        <a:lnTo>
                          <a:pt x="1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2" name="Freeform 351"/>
                  <p:cNvSpPr>
                    <a:spLocks/>
                  </p:cNvSpPr>
                  <p:nvPr/>
                </p:nvSpPr>
                <p:spPr bwMode="auto">
                  <a:xfrm>
                    <a:off x="2617" y="1501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7" y="4"/>
                      </a:cxn>
                      <a:cxn ang="0">
                        <a:pos x="7" y="7"/>
                      </a:cxn>
                      <a:cxn ang="0">
                        <a:pos x="11" y="4"/>
                      </a:cxn>
                      <a:cxn ang="0">
                        <a:pos x="11" y="0"/>
                      </a:cxn>
                      <a:cxn ang="0">
                        <a:pos x="4" y="0"/>
                      </a:cxn>
                      <a:cxn ang="0">
                        <a:pos x="4" y="4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0" y="4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7" y="4"/>
                      </a:cxn>
                    </a:cxnLst>
                    <a:rect l="0" t="0" r="r" b="b"/>
                    <a:pathLst>
                      <a:path w="11" h="11">
                        <a:moveTo>
                          <a:pt x="7" y="4"/>
                        </a:moveTo>
                        <a:lnTo>
                          <a:pt x="7" y="7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3" name="Freeform 352"/>
                  <p:cNvSpPr>
                    <a:spLocks/>
                  </p:cNvSpPr>
                  <p:nvPr/>
                </p:nvSpPr>
                <p:spPr bwMode="auto">
                  <a:xfrm>
                    <a:off x="2621" y="1505"/>
                    <a:ext cx="10" cy="7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0" y="0"/>
                      </a:cxn>
                      <a:cxn ang="0">
                        <a:pos x="3" y="7"/>
                      </a:cxn>
                      <a:cxn ang="0">
                        <a:pos x="10" y="3"/>
                      </a:cxn>
                      <a:cxn ang="0">
                        <a:pos x="3" y="0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10" h="7">
                        <a:moveTo>
                          <a:pt x="3" y="7"/>
                        </a:move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3" y="7"/>
                        </a:lnTo>
                        <a:lnTo>
                          <a:pt x="10" y="3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4" name="Freeform 353"/>
                  <p:cNvSpPr>
                    <a:spLocks/>
                  </p:cNvSpPr>
                  <p:nvPr/>
                </p:nvSpPr>
                <p:spPr bwMode="auto">
                  <a:xfrm>
                    <a:off x="2599" y="1505"/>
                    <a:ext cx="25" cy="2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7" y="21"/>
                      </a:cxn>
                      <a:cxn ang="0">
                        <a:pos x="25" y="7"/>
                      </a:cxn>
                      <a:cxn ang="0">
                        <a:pos x="22" y="0"/>
                      </a:cxn>
                      <a:cxn ang="0">
                        <a:pos x="4" y="18"/>
                      </a:cxn>
                      <a:cxn ang="0">
                        <a:pos x="7" y="18"/>
                      </a:cxn>
                      <a:cxn ang="0">
                        <a:pos x="0" y="21"/>
                      </a:cxn>
                      <a:cxn ang="0">
                        <a:pos x="4" y="25"/>
                      </a:cxn>
                      <a:cxn ang="0">
                        <a:pos x="7" y="2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25" h="25">
                        <a:moveTo>
                          <a:pt x="0" y="21"/>
                        </a:moveTo>
                        <a:lnTo>
                          <a:pt x="7" y="21"/>
                        </a:lnTo>
                        <a:lnTo>
                          <a:pt x="25" y="7"/>
                        </a:lnTo>
                        <a:lnTo>
                          <a:pt x="22" y="0"/>
                        </a:lnTo>
                        <a:lnTo>
                          <a:pt x="4" y="18"/>
                        </a:lnTo>
                        <a:lnTo>
                          <a:pt x="7" y="18"/>
                        </a:lnTo>
                        <a:lnTo>
                          <a:pt x="0" y="21"/>
                        </a:lnTo>
                        <a:lnTo>
                          <a:pt x="4" y="25"/>
                        </a:lnTo>
                        <a:lnTo>
                          <a:pt x="7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5" name="Freeform 354"/>
                  <p:cNvSpPr>
                    <a:spLocks/>
                  </p:cNvSpPr>
                  <p:nvPr/>
                </p:nvSpPr>
                <p:spPr bwMode="auto">
                  <a:xfrm>
                    <a:off x="2595" y="1462"/>
                    <a:ext cx="15" cy="6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18"/>
                      </a:cxn>
                      <a:cxn ang="0">
                        <a:pos x="0" y="32"/>
                      </a:cxn>
                      <a:cxn ang="0">
                        <a:pos x="0" y="50"/>
                      </a:cxn>
                      <a:cxn ang="0">
                        <a:pos x="4" y="64"/>
                      </a:cxn>
                      <a:cxn ang="0">
                        <a:pos x="11" y="61"/>
                      </a:cxn>
                      <a:cxn ang="0">
                        <a:pos x="8" y="50"/>
                      </a:cxn>
                      <a:cxn ang="0">
                        <a:pos x="8" y="32"/>
                      </a:cxn>
                      <a:cxn ang="0">
                        <a:pos x="11" y="18"/>
                      </a:cxn>
                      <a:cxn ang="0">
                        <a:pos x="15" y="0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64">
                        <a:moveTo>
                          <a:pt x="4" y="0"/>
                        </a:moveTo>
                        <a:lnTo>
                          <a:pt x="4" y="18"/>
                        </a:lnTo>
                        <a:lnTo>
                          <a:pt x="0" y="32"/>
                        </a:lnTo>
                        <a:lnTo>
                          <a:pt x="0" y="50"/>
                        </a:lnTo>
                        <a:lnTo>
                          <a:pt x="4" y="64"/>
                        </a:lnTo>
                        <a:lnTo>
                          <a:pt x="11" y="61"/>
                        </a:lnTo>
                        <a:lnTo>
                          <a:pt x="8" y="50"/>
                        </a:lnTo>
                        <a:lnTo>
                          <a:pt x="8" y="32"/>
                        </a:lnTo>
                        <a:lnTo>
                          <a:pt x="11" y="18"/>
                        </a:lnTo>
                        <a:lnTo>
                          <a:pt x="15" y="0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6" name="Freeform 355"/>
                  <p:cNvSpPr>
                    <a:spLocks/>
                  </p:cNvSpPr>
                  <p:nvPr/>
                </p:nvSpPr>
                <p:spPr bwMode="auto">
                  <a:xfrm>
                    <a:off x="2599" y="1408"/>
                    <a:ext cx="22" cy="57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11" y="14"/>
                      </a:cxn>
                      <a:cxn ang="0">
                        <a:pos x="11" y="28"/>
                      </a:cxn>
                      <a:cxn ang="0">
                        <a:pos x="7" y="43"/>
                      </a:cxn>
                      <a:cxn ang="0">
                        <a:pos x="0" y="54"/>
                      </a:cxn>
                      <a:cxn ang="0">
                        <a:pos x="7" y="57"/>
                      </a:cxn>
                      <a:cxn ang="0">
                        <a:pos x="14" y="43"/>
                      </a:cxn>
                      <a:cxn ang="0">
                        <a:pos x="18" y="28"/>
                      </a:cxn>
                      <a:cxn ang="0">
                        <a:pos x="18" y="14"/>
                      </a:cxn>
                      <a:cxn ang="0">
                        <a:pos x="22" y="0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22" h="57">
                        <a:moveTo>
                          <a:pt x="18" y="0"/>
                        </a:moveTo>
                        <a:lnTo>
                          <a:pt x="11" y="14"/>
                        </a:lnTo>
                        <a:lnTo>
                          <a:pt x="11" y="28"/>
                        </a:lnTo>
                        <a:lnTo>
                          <a:pt x="7" y="43"/>
                        </a:lnTo>
                        <a:lnTo>
                          <a:pt x="0" y="54"/>
                        </a:lnTo>
                        <a:lnTo>
                          <a:pt x="7" y="57"/>
                        </a:lnTo>
                        <a:lnTo>
                          <a:pt x="14" y="43"/>
                        </a:lnTo>
                        <a:lnTo>
                          <a:pt x="18" y="28"/>
                        </a:lnTo>
                        <a:lnTo>
                          <a:pt x="18" y="14"/>
                        </a:lnTo>
                        <a:lnTo>
                          <a:pt x="22" y="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7" name="Freeform 356"/>
                  <p:cNvSpPr>
                    <a:spLocks/>
                  </p:cNvSpPr>
                  <p:nvPr/>
                </p:nvSpPr>
                <p:spPr bwMode="auto">
                  <a:xfrm>
                    <a:off x="2617" y="1206"/>
                    <a:ext cx="173" cy="202"/>
                  </a:xfrm>
                  <a:custGeom>
                    <a:avLst/>
                    <a:gdLst/>
                    <a:ahLst/>
                    <a:cxnLst>
                      <a:cxn ang="0">
                        <a:pos x="173" y="7"/>
                      </a:cxn>
                      <a:cxn ang="0">
                        <a:pos x="169" y="0"/>
                      </a:cxn>
                      <a:cxn ang="0">
                        <a:pos x="155" y="7"/>
                      </a:cxn>
                      <a:cxn ang="0">
                        <a:pos x="140" y="18"/>
                      </a:cxn>
                      <a:cxn ang="0">
                        <a:pos x="126" y="25"/>
                      </a:cxn>
                      <a:cxn ang="0">
                        <a:pos x="112" y="36"/>
                      </a:cxn>
                      <a:cxn ang="0">
                        <a:pos x="97" y="47"/>
                      </a:cxn>
                      <a:cxn ang="0">
                        <a:pos x="50" y="94"/>
                      </a:cxn>
                      <a:cxn ang="0">
                        <a:pos x="40" y="112"/>
                      </a:cxn>
                      <a:cxn ang="0">
                        <a:pos x="29" y="126"/>
                      </a:cxn>
                      <a:cxn ang="0">
                        <a:pos x="22" y="137"/>
                      </a:cxn>
                      <a:cxn ang="0">
                        <a:pos x="14" y="155"/>
                      </a:cxn>
                      <a:cxn ang="0">
                        <a:pos x="7" y="169"/>
                      </a:cxn>
                      <a:cxn ang="0">
                        <a:pos x="0" y="187"/>
                      </a:cxn>
                      <a:cxn ang="0">
                        <a:pos x="0" y="202"/>
                      </a:cxn>
                      <a:cxn ang="0">
                        <a:pos x="4" y="202"/>
                      </a:cxn>
                      <a:cxn ang="0">
                        <a:pos x="7" y="187"/>
                      </a:cxn>
                      <a:cxn ang="0">
                        <a:pos x="14" y="173"/>
                      </a:cxn>
                      <a:cxn ang="0">
                        <a:pos x="18" y="155"/>
                      </a:cxn>
                      <a:cxn ang="0">
                        <a:pos x="29" y="141"/>
                      </a:cxn>
                      <a:cxn ang="0">
                        <a:pos x="36" y="130"/>
                      </a:cxn>
                      <a:cxn ang="0">
                        <a:pos x="43" y="115"/>
                      </a:cxn>
                      <a:cxn ang="0">
                        <a:pos x="54" y="101"/>
                      </a:cxn>
                      <a:cxn ang="0">
                        <a:pos x="65" y="87"/>
                      </a:cxn>
                      <a:cxn ang="0">
                        <a:pos x="79" y="76"/>
                      </a:cxn>
                      <a:cxn ang="0">
                        <a:pos x="115" y="40"/>
                      </a:cxn>
                      <a:cxn ang="0">
                        <a:pos x="130" y="33"/>
                      </a:cxn>
                      <a:cxn ang="0">
                        <a:pos x="144" y="22"/>
                      </a:cxn>
                      <a:cxn ang="0">
                        <a:pos x="158" y="15"/>
                      </a:cxn>
                      <a:cxn ang="0">
                        <a:pos x="169" y="7"/>
                      </a:cxn>
                      <a:cxn ang="0">
                        <a:pos x="169" y="0"/>
                      </a:cxn>
                      <a:cxn ang="0">
                        <a:pos x="173" y="7"/>
                      </a:cxn>
                    </a:cxnLst>
                    <a:rect l="0" t="0" r="r" b="b"/>
                    <a:pathLst>
                      <a:path w="173" h="202">
                        <a:moveTo>
                          <a:pt x="173" y="7"/>
                        </a:moveTo>
                        <a:lnTo>
                          <a:pt x="169" y="0"/>
                        </a:lnTo>
                        <a:lnTo>
                          <a:pt x="155" y="7"/>
                        </a:lnTo>
                        <a:lnTo>
                          <a:pt x="140" y="18"/>
                        </a:lnTo>
                        <a:lnTo>
                          <a:pt x="126" y="25"/>
                        </a:lnTo>
                        <a:lnTo>
                          <a:pt x="112" y="36"/>
                        </a:lnTo>
                        <a:lnTo>
                          <a:pt x="97" y="47"/>
                        </a:lnTo>
                        <a:lnTo>
                          <a:pt x="50" y="94"/>
                        </a:lnTo>
                        <a:lnTo>
                          <a:pt x="40" y="112"/>
                        </a:lnTo>
                        <a:lnTo>
                          <a:pt x="29" y="126"/>
                        </a:lnTo>
                        <a:lnTo>
                          <a:pt x="22" y="137"/>
                        </a:lnTo>
                        <a:lnTo>
                          <a:pt x="14" y="155"/>
                        </a:lnTo>
                        <a:lnTo>
                          <a:pt x="7" y="169"/>
                        </a:lnTo>
                        <a:lnTo>
                          <a:pt x="0" y="187"/>
                        </a:lnTo>
                        <a:lnTo>
                          <a:pt x="0" y="202"/>
                        </a:lnTo>
                        <a:lnTo>
                          <a:pt x="4" y="202"/>
                        </a:lnTo>
                        <a:lnTo>
                          <a:pt x="7" y="187"/>
                        </a:lnTo>
                        <a:lnTo>
                          <a:pt x="14" y="173"/>
                        </a:lnTo>
                        <a:lnTo>
                          <a:pt x="18" y="155"/>
                        </a:lnTo>
                        <a:lnTo>
                          <a:pt x="29" y="141"/>
                        </a:lnTo>
                        <a:lnTo>
                          <a:pt x="36" y="130"/>
                        </a:lnTo>
                        <a:lnTo>
                          <a:pt x="43" y="115"/>
                        </a:lnTo>
                        <a:lnTo>
                          <a:pt x="54" y="101"/>
                        </a:lnTo>
                        <a:lnTo>
                          <a:pt x="65" y="87"/>
                        </a:lnTo>
                        <a:lnTo>
                          <a:pt x="79" y="76"/>
                        </a:lnTo>
                        <a:lnTo>
                          <a:pt x="115" y="40"/>
                        </a:lnTo>
                        <a:lnTo>
                          <a:pt x="130" y="33"/>
                        </a:lnTo>
                        <a:lnTo>
                          <a:pt x="144" y="22"/>
                        </a:lnTo>
                        <a:lnTo>
                          <a:pt x="158" y="15"/>
                        </a:lnTo>
                        <a:lnTo>
                          <a:pt x="169" y="7"/>
                        </a:lnTo>
                        <a:lnTo>
                          <a:pt x="169" y="0"/>
                        </a:lnTo>
                        <a:lnTo>
                          <a:pt x="17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8" name="Freeform 357"/>
                  <p:cNvSpPr>
                    <a:spLocks/>
                  </p:cNvSpPr>
                  <p:nvPr/>
                </p:nvSpPr>
                <p:spPr bwMode="auto">
                  <a:xfrm>
                    <a:off x="3520" y="1210"/>
                    <a:ext cx="738" cy="126"/>
                  </a:xfrm>
                  <a:custGeom>
                    <a:avLst/>
                    <a:gdLst/>
                    <a:ahLst/>
                    <a:cxnLst>
                      <a:cxn ang="0">
                        <a:pos x="738" y="14"/>
                      </a:cxn>
                      <a:cxn ang="0">
                        <a:pos x="727" y="18"/>
                      </a:cxn>
                      <a:cxn ang="0">
                        <a:pos x="706" y="21"/>
                      </a:cxn>
                      <a:cxn ang="0">
                        <a:pos x="677" y="29"/>
                      </a:cxn>
                      <a:cxn ang="0">
                        <a:pos x="644" y="32"/>
                      </a:cxn>
                      <a:cxn ang="0">
                        <a:pos x="601" y="36"/>
                      </a:cxn>
                      <a:cxn ang="0">
                        <a:pos x="569" y="39"/>
                      </a:cxn>
                      <a:cxn ang="0">
                        <a:pos x="540" y="47"/>
                      </a:cxn>
                      <a:cxn ang="0">
                        <a:pos x="511" y="50"/>
                      </a:cxn>
                      <a:cxn ang="0">
                        <a:pos x="483" y="57"/>
                      </a:cxn>
                      <a:cxn ang="0">
                        <a:pos x="454" y="61"/>
                      </a:cxn>
                      <a:cxn ang="0">
                        <a:pos x="411" y="65"/>
                      </a:cxn>
                      <a:cxn ang="0">
                        <a:pos x="375" y="68"/>
                      </a:cxn>
                      <a:cxn ang="0">
                        <a:pos x="357" y="72"/>
                      </a:cxn>
                      <a:cxn ang="0">
                        <a:pos x="339" y="79"/>
                      </a:cxn>
                      <a:cxn ang="0">
                        <a:pos x="313" y="83"/>
                      </a:cxn>
                      <a:cxn ang="0">
                        <a:pos x="292" y="86"/>
                      </a:cxn>
                      <a:cxn ang="0">
                        <a:pos x="198" y="90"/>
                      </a:cxn>
                      <a:cxn ang="0">
                        <a:pos x="177" y="93"/>
                      </a:cxn>
                      <a:cxn ang="0">
                        <a:pos x="151" y="101"/>
                      </a:cxn>
                      <a:cxn ang="0">
                        <a:pos x="133" y="104"/>
                      </a:cxn>
                      <a:cxn ang="0">
                        <a:pos x="115" y="111"/>
                      </a:cxn>
                      <a:cxn ang="0">
                        <a:pos x="87" y="115"/>
                      </a:cxn>
                      <a:cxn ang="0">
                        <a:pos x="61" y="119"/>
                      </a:cxn>
                      <a:cxn ang="0">
                        <a:pos x="33" y="122"/>
                      </a:cxn>
                      <a:cxn ang="0">
                        <a:pos x="15" y="126"/>
                      </a:cxn>
                      <a:cxn ang="0">
                        <a:pos x="4" y="122"/>
                      </a:cxn>
                      <a:cxn ang="0">
                        <a:pos x="0" y="111"/>
                      </a:cxn>
                      <a:cxn ang="0">
                        <a:pos x="11" y="108"/>
                      </a:cxn>
                      <a:cxn ang="0">
                        <a:pos x="51" y="104"/>
                      </a:cxn>
                      <a:cxn ang="0">
                        <a:pos x="69" y="101"/>
                      </a:cxn>
                      <a:cxn ang="0">
                        <a:pos x="90" y="97"/>
                      </a:cxn>
                      <a:cxn ang="0">
                        <a:pos x="108" y="93"/>
                      </a:cxn>
                      <a:cxn ang="0">
                        <a:pos x="123" y="90"/>
                      </a:cxn>
                      <a:cxn ang="0">
                        <a:pos x="144" y="86"/>
                      </a:cxn>
                      <a:cxn ang="0">
                        <a:pos x="184" y="83"/>
                      </a:cxn>
                      <a:cxn ang="0">
                        <a:pos x="227" y="79"/>
                      </a:cxn>
                      <a:cxn ang="0">
                        <a:pos x="270" y="75"/>
                      </a:cxn>
                      <a:cxn ang="0">
                        <a:pos x="299" y="72"/>
                      </a:cxn>
                      <a:cxn ang="0">
                        <a:pos x="328" y="65"/>
                      </a:cxn>
                      <a:cxn ang="0">
                        <a:pos x="353" y="57"/>
                      </a:cxn>
                      <a:cxn ang="0">
                        <a:pos x="375" y="54"/>
                      </a:cxn>
                      <a:cxn ang="0">
                        <a:pos x="400" y="50"/>
                      </a:cxn>
                      <a:cxn ang="0">
                        <a:pos x="443" y="47"/>
                      </a:cxn>
                      <a:cxn ang="0">
                        <a:pos x="465" y="43"/>
                      </a:cxn>
                      <a:cxn ang="0">
                        <a:pos x="486" y="39"/>
                      </a:cxn>
                      <a:cxn ang="0">
                        <a:pos x="508" y="36"/>
                      </a:cxn>
                      <a:cxn ang="0">
                        <a:pos x="529" y="32"/>
                      </a:cxn>
                      <a:cxn ang="0">
                        <a:pos x="554" y="29"/>
                      </a:cxn>
                      <a:cxn ang="0">
                        <a:pos x="576" y="25"/>
                      </a:cxn>
                      <a:cxn ang="0">
                        <a:pos x="612" y="21"/>
                      </a:cxn>
                      <a:cxn ang="0">
                        <a:pos x="634" y="18"/>
                      </a:cxn>
                      <a:cxn ang="0">
                        <a:pos x="655" y="14"/>
                      </a:cxn>
                      <a:cxn ang="0">
                        <a:pos x="680" y="11"/>
                      </a:cxn>
                      <a:cxn ang="0">
                        <a:pos x="702" y="3"/>
                      </a:cxn>
                      <a:cxn ang="0">
                        <a:pos x="731" y="0"/>
                      </a:cxn>
                    </a:cxnLst>
                    <a:rect l="0" t="0" r="r" b="b"/>
                    <a:pathLst>
                      <a:path w="738" h="126">
                        <a:moveTo>
                          <a:pt x="738" y="7"/>
                        </a:moveTo>
                        <a:lnTo>
                          <a:pt x="738" y="14"/>
                        </a:lnTo>
                        <a:lnTo>
                          <a:pt x="734" y="14"/>
                        </a:lnTo>
                        <a:lnTo>
                          <a:pt x="727" y="18"/>
                        </a:lnTo>
                        <a:lnTo>
                          <a:pt x="724" y="21"/>
                        </a:lnTo>
                        <a:lnTo>
                          <a:pt x="706" y="21"/>
                        </a:lnTo>
                        <a:lnTo>
                          <a:pt x="691" y="25"/>
                        </a:lnTo>
                        <a:lnTo>
                          <a:pt x="677" y="29"/>
                        </a:lnTo>
                        <a:lnTo>
                          <a:pt x="662" y="29"/>
                        </a:lnTo>
                        <a:lnTo>
                          <a:pt x="644" y="32"/>
                        </a:lnTo>
                        <a:lnTo>
                          <a:pt x="616" y="32"/>
                        </a:lnTo>
                        <a:lnTo>
                          <a:pt x="601" y="36"/>
                        </a:lnTo>
                        <a:lnTo>
                          <a:pt x="587" y="39"/>
                        </a:lnTo>
                        <a:lnTo>
                          <a:pt x="569" y="39"/>
                        </a:lnTo>
                        <a:lnTo>
                          <a:pt x="554" y="43"/>
                        </a:lnTo>
                        <a:lnTo>
                          <a:pt x="540" y="47"/>
                        </a:lnTo>
                        <a:lnTo>
                          <a:pt x="526" y="50"/>
                        </a:lnTo>
                        <a:lnTo>
                          <a:pt x="511" y="50"/>
                        </a:lnTo>
                        <a:lnTo>
                          <a:pt x="497" y="54"/>
                        </a:lnTo>
                        <a:lnTo>
                          <a:pt x="483" y="57"/>
                        </a:lnTo>
                        <a:lnTo>
                          <a:pt x="472" y="61"/>
                        </a:lnTo>
                        <a:lnTo>
                          <a:pt x="454" y="61"/>
                        </a:lnTo>
                        <a:lnTo>
                          <a:pt x="443" y="65"/>
                        </a:lnTo>
                        <a:lnTo>
                          <a:pt x="411" y="65"/>
                        </a:lnTo>
                        <a:lnTo>
                          <a:pt x="400" y="68"/>
                        </a:lnTo>
                        <a:lnTo>
                          <a:pt x="375" y="68"/>
                        </a:lnTo>
                        <a:lnTo>
                          <a:pt x="364" y="72"/>
                        </a:lnTo>
                        <a:lnTo>
                          <a:pt x="357" y="72"/>
                        </a:lnTo>
                        <a:lnTo>
                          <a:pt x="346" y="75"/>
                        </a:lnTo>
                        <a:lnTo>
                          <a:pt x="339" y="79"/>
                        </a:lnTo>
                        <a:lnTo>
                          <a:pt x="324" y="83"/>
                        </a:lnTo>
                        <a:lnTo>
                          <a:pt x="313" y="83"/>
                        </a:lnTo>
                        <a:lnTo>
                          <a:pt x="303" y="86"/>
                        </a:lnTo>
                        <a:lnTo>
                          <a:pt x="292" y="86"/>
                        </a:lnTo>
                        <a:lnTo>
                          <a:pt x="281" y="90"/>
                        </a:lnTo>
                        <a:lnTo>
                          <a:pt x="198" y="90"/>
                        </a:lnTo>
                        <a:lnTo>
                          <a:pt x="187" y="93"/>
                        </a:lnTo>
                        <a:lnTo>
                          <a:pt x="177" y="93"/>
                        </a:lnTo>
                        <a:lnTo>
                          <a:pt x="166" y="97"/>
                        </a:lnTo>
                        <a:lnTo>
                          <a:pt x="151" y="101"/>
                        </a:lnTo>
                        <a:lnTo>
                          <a:pt x="144" y="104"/>
                        </a:lnTo>
                        <a:lnTo>
                          <a:pt x="133" y="104"/>
                        </a:lnTo>
                        <a:lnTo>
                          <a:pt x="126" y="108"/>
                        </a:lnTo>
                        <a:lnTo>
                          <a:pt x="115" y="111"/>
                        </a:lnTo>
                        <a:lnTo>
                          <a:pt x="97" y="111"/>
                        </a:lnTo>
                        <a:lnTo>
                          <a:pt x="87" y="115"/>
                        </a:lnTo>
                        <a:lnTo>
                          <a:pt x="72" y="115"/>
                        </a:lnTo>
                        <a:lnTo>
                          <a:pt x="61" y="119"/>
                        </a:lnTo>
                        <a:lnTo>
                          <a:pt x="43" y="119"/>
                        </a:lnTo>
                        <a:lnTo>
                          <a:pt x="33" y="122"/>
                        </a:lnTo>
                        <a:lnTo>
                          <a:pt x="25" y="122"/>
                        </a:lnTo>
                        <a:lnTo>
                          <a:pt x="15" y="126"/>
                        </a:lnTo>
                        <a:lnTo>
                          <a:pt x="4" y="126"/>
                        </a:lnTo>
                        <a:lnTo>
                          <a:pt x="4" y="122"/>
                        </a:lnTo>
                        <a:lnTo>
                          <a:pt x="0" y="119"/>
                        </a:lnTo>
                        <a:lnTo>
                          <a:pt x="0" y="111"/>
                        </a:lnTo>
                        <a:lnTo>
                          <a:pt x="4" y="111"/>
                        </a:lnTo>
                        <a:lnTo>
                          <a:pt x="11" y="108"/>
                        </a:lnTo>
                        <a:lnTo>
                          <a:pt x="43" y="108"/>
                        </a:lnTo>
                        <a:lnTo>
                          <a:pt x="51" y="104"/>
                        </a:lnTo>
                        <a:lnTo>
                          <a:pt x="61" y="104"/>
                        </a:lnTo>
                        <a:lnTo>
                          <a:pt x="69" y="101"/>
                        </a:lnTo>
                        <a:lnTo>
                          <a:pt x="83" y="101"/>
                        </a:lnTo>
                        <a:lnTo>
                          <a:pt x="90" y="97"/>
                        </a:lnTo>
                        <a:lnTo>
                          <a:pt x="97" y="97"/>
                        </a:lnTo>
                        <a:lnTo>
                          <a:pt x="108" y="93"/>
                        </a:lnTo>
                        <a:lnTo>
                          <a:pt x="112" y="93"/>
                        </a:lnTo>
                        <a:lnTo>
                          <a:pt x="123" y="90"/>
                        </a:lnTo>
                        <a:lnTo>
                          <a:pt x="126" y="90"/>
                        </a:lnTo>
                        <a:lnTo>
                          <a:pt x="144" y="86"/>
                        </a:lnTo>
                        <a:lnTo>
                          <a:pt x="155" y="83"/>
                        </a:lnTo>
                        <a:lnTo>
                          <a:pt x="184" y="83"/>
                        </a:lnTo>
                        <a:lnTo>
                          <a:pt x="198" y="79"/>
                        </a:lnTo>
                        <a:lnTo>
                          <a:pt x="227" y="79"/>
                        </a:lnTo>
                        <a:lnTo>
                          <a:pt x="241" y="75"/>
                        </a:lnTo>
                        <a:lnTo>
                          <a:pt x="270" y="75"/>
                        </a:lnTo>
                        <a:lnTo>
                          <a:pt x="285" y="72"/>
                        </a:lnTo>
                        <a:lnTo>
                          <a:pt x="299" y="72"/>
                        </a:lnTo>
                        <a:lnTo>
                          <a:pt x="313" y="68"/>
                        </a:lnTo>
                        <a:lnTo>
                          <a:pt x="328" y="65"/>
                        </a:lnTo>
                        <a:lnTo>
                          <a:pt x="342" y="61"/>
                        </a:lnTo>
                        <a:lnTo>
                          <a:pt x="353" y="57"/>
                        </a:lnTo>
                        <a:lnTo>
                          <a:pt x="364" y="57"/>
                        </a:lnTo>
                        <a:lnTo>
                          <a:pt x="375" y="54"/>
                        </a:lnTo>
                        <a:lnTo>
                          <a:pt x="385" y="54"/>
                        </a:lnTo>
                        <a:lnTo>
                          <a:pt x="400" y="50"/>
                        </a:lnTo>
                        <a:lnTo>
                          <a:pt x="432" y="50"/>
                        </a:lnTo>
                        <a:lnTo>
                          <a:pt x="443" y="47"/>
                        </a:lnTo>
                        <a:lnTo>
                          <a:pt x="454" y="47"/>
                        </a:lnTo>
                        <a:lnTo>
                          <a:pt x="465" y="43"/>
                        </a:lnTo>
                        <a:lnTo>
                          <a:pt x="475" y="43"/>
                        </a:lnTo>
                        <a:lnTo>
                          <a:pt x="486" y="39"/>
                        </a:lnTo>
                        <a:lnTo>
                          <a:pt x="497" y="39"/>
                        </a:lnTo>
                        <a:lnTo>
                          <a:pt x="508" y="36"/>
                        </a:lnTo>
                        <a:lnTo>
                          <a:pt x="519" y="32"/>
                        </a:lnTo>
                        <a:lnTo>
                          <a:pt x="529" y="32"/>
                        </a:lnTo>
                        <a:lnTo>
                          <a:pt x="544" y="29"/>
                        </a:lnTo>
                        <a:lnTo>
                          <a:pt x="554" y="29"/>
                        </a:lnTo>
                        <a:lnTo>
                          <a:pt x="565" y="25"/>
                        </a:lnTo>
                        <a:lnTo>
                          <a:pt x="576" y="25"/>
                        </a:lnTo>
                        <a:lnTo>
                          <a:pt x="587" y="21"/>
                        </a:lnTo>
                        <a:lnTo>
                          <a:pt x="612" y="21"/>
                        </a:lnTo>
                        <a:lnTo>
                          <a:pt x="623" y="18"/>
                        </a:lnTo>
                        <a:lnTo>
                          <a:pt x="634" y="18"/>
                        </a:lnTo>
                        <a:lnTo>
                          <a:pt x="644" y="14"/>
                        </a:lnTo>
                        <a:lnTo>
                          <a:pt x="655" y="14"/>
                        </a:lnTo>
                        <a:lnTo>
                          <a:pt x="666" y="11"/>
                        </a:lnTo>
                        <a:lnTo>
                          <a:pt x="680" y="11"/>
                        </a:lnTo>
                        <a:lnTo>
                          <a:pt x="691" y="7"/>
                        </a:lnTo>
                        <a:lnTo>
                          <a:pt x="702" y="3"/>
                        </a:lnTo>
                        <a:lnTo>
                          <a:pt x="713" y="0"/>
                        </a:lnTo>
                        <a:lnTo>
                          <a:pt x="731" y="0"/>
                        </a:lnTo>
                        <a:lnTo>
                          <a:pt x="738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9" name="Freeform 358"/>
                  <p:cNvSpPr>
                    <a:spLocks/>
                  </p:cNvSpPr>
                  <p:nvPr/>
                </p:nvSpPr>
                <p:spPr bwMode="auto">
                  <a:xfrm>
                    <a:off x="4240" y="1217"/>
                    <a:ext cx="22" cy="18"/>
                  </a:xfrm>
                  <a:custGeom>
                    <a:avLst/>
                    <a:gdLst/>
                    <a:ahLst/>
                    <a:cxnLst>
                      <a:cxn ang="0">
                        <a:pos x="4" y="18"/>
                      </a:cxn>
                      <a:cxn ang="0">
                        <a:pos x="4" y="14"/>
                      </a:cxn>
                      <a:cxn ang="0">
                        <a:pos x="11" y="14"/>
                      </a:cxn>
                      <a:cxn ang="0">
                        <a:pos x="14" y="11"/>
                      </a:cxn>
                      <a:cxn ang="0">
                        <a:pos x="22" y="7"/>
                      </a:cxn>
                      <a:cxn ang="0">
                        <a:pos x="22" y="0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4" y="18"/>
                      </a:cxn>
                      <a:cxn ang="0">
                        <a:pos x="4" y="14"/>
                      </a:cxn>
                      <a:cxn ang="0">
                        <a:pos x="4" y="18"/>
                      </a:cxn>
                    </a:cxnLst>
                    <a:rect l="0" t="0" r="r" b="b"/>
                    <a:pathLst>
                      <a:path w="22" h="18">
                        <a:moveTo>
                          <a:pt x="4" y="18"/>
                        </a:moveTo>
                        <a:lnTo>
                          <a:pt x="4" y="14"/>
                        </a:lnTo>
                        <a:lnTo>
                          <a:pt x="11" y="14"/>
                        </a:lnTo>
                        <a:lnTo>
                          <a:pt x="14" y="11"/>
                        </a:lnTo>
                        <a:lnTo>
                          <a:pt x="22" y="7"/>
                        </a:lnTo>
                        <a:lnTo>
                          <a:pt x="22" y="0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4" y="18"/>
                        </a:lnTo>
                        <a:lnTo>
                          <a:pt x="4" y="14"/>
                        </a:lnTo>
                        <a:lnTo>
                          <a:pt x="4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0" name="Freeform 359"/>
                  <p:cNvSpPr>
                    <a:spLocks/>
                  </p:cNvSpPr>
                  <p:nvPr/>
                </p:nvSpPr>
                <p:spPr bwMode="auto">
                  <a:xfrm>
                    <a:off x="4003" y="1228"/>
                    <a:ext cx="241" cy="43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14" y="39"/>
                      </a:cxn>
                      <a:cxn ang="0">
                        <a:pos x="28" y="36"/>
                      </a:cxn>
                      <a:cxn ang="0">
                        <a:pos x="43" y="32"/>
                      </a:cxn>
                      <a:cxn ang="0">
                        <a:pos x="61" y="32"/>
                      </a:cxn>
                      <a:cxn ang="0">
                        <a:pos x="75" y="29"/>
                      </a:cxn>
                      <a:cxn ang="0">
                        <a:pos x="89" y="25"/>
                      </a:cxn>
                      <a:cxn ang="0">
                        <a:pos x="104" y="25"/>
                      </a:cxn>
                      <a:cxn ang="0">
                        <a:pos x="118" y="21"/>
                      </a:cxn>
                      <a:cxn ang="0">
                        <a:pos x="133" y="18"/>
                      </a:cxn>
                      <a:cxn ang="0">
                        <a:pos x="147" y="18"/>
                      </a:cxn>
                      <a:cxn ang="0">
                        <a:pos x="161" y="14"/>
                      </a:cxn>
                      <a:cxn ang="0">
                        <a:pos x="194" y="14"/>
                      </a:cxn>
                      <a:cxn ang="0">
                        <a:pos x="208" y="11"/>
                      </a:cxn>
                      <a:cxn ang="0">
                        <a:pos x="223" y="7"/>
                      </a:cxn>
                      <a:cxn ang="0">
                        <a:pos x="241" y="7"/>
                      </a:cxn>
                      <a:cxn ang="0">
                        <a:pos x="241" y="0"/>
                      </a:cxn>
                      <a:cxn ang="0">
                        <a:pos x="223" y="0"/>
                      </a:cxn>
                      <a:cxn ang="0">
                        <a:pos x="208" y="3"/>
                      </a:cxn>
                      <a:cxn ang="0">
                        <a:pos x="194" y="7"/>
                      </a:cxn>
                      <a:cxn ang="0">
                        <a:pos x="179" y="7"/>
                      </a:cxn>
                      <a:cxn ang="0">
                        <a:pos x="161" y="11"/>
                      </a:cxn>
                      <a:cxn ang="0">
                        <a:pos x="147" y="11"/>
                      </a:cxn>
                      <a:cxn ang="0">
                        <a:pos x="133" y="14"/>
                      </a:cxn>
                      <a:cxn ang="0">
                        <a:pos x="118" y="14"/>
                      </a:cxn>
                      <a:cxn ang="0">
                        <a:pos x="104" y="18"/>
                      </a:cxn>
                      <a:cxn ang="0">
                        <a:pos x="86" y="18"/>
                      </a:cxn>
                      <a:cxn ang="0">
                        <a:pos x="71" y="21"/>
                      </a:cxn>
                      <a:cxn ang="0">
                        <a:pos x="57" y="25"/>
                      </a:cxn>
                      <a:cxn ang="0">
                        <a:pos x="43" y="29"/>
                      </a:cxn>
                      <a:cxn ang="0">
                        <a:pos x="28" y="29"/>
                      </a:cxn>
                      <a:cxn ang="0">
                        <a:pos x="14" y="32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241" h="43">
                        <a:moveTo>
                          <a:pt x="0" y="43"/>
                        </a:moveTo>
                        <a:lnTo>
                          <a:pt x="14" y="39"/>
                        </a:lnTo>
                        <a:lnTo>
                          <a:pt x="28" y="36"/>
                        </a:lnTo>
                        <a:lnTo>
                          <a:pt x="43" y="32"/>
                        </a:lnTo>
                        <a:lnTo>
                          <a:pt x="61" y="32"/>
                        </a:lnTo>
                        <a:lnTo>
                          <a:pt x="75" y="29"/>
                        </a:lnTo>
                        <a:lnTo>
                          <a:pt x="89" y="25"/>
                        </a:lnTo>
                        <a:lnTo>
                          <a:pt x="104" y="25"/>
                        </a:lnTo>
                        <a:lnTo>
                          <a:pt x="118" y="21"/>
                        </a:lnTo>
                        <a:lnTo>
                          <a:pt x="133" y="18"/>
                        </a:lnTo>
                        <a:lnTo>
                          <a:pt x="147" y="18"/>
                        </a:lnTo>
                        <a:lnTo>
                          <a:pt x="161" y="14"/>
                        </a:lnTo>
                        <a:lnTo>
                          <a:pt x="194" y="14"/>
                        </a:lnTo>
                        <a:lnTo>
                          <a:pt x="208" y="11"/>
                        </a:lnTo>
                        <a:lnTo>
                          <a:pt x="223" y="7"/>
                        </a:lnTo>
                        <a:lnTo>
                          <a:pt x="241" y="7"/>
                        </a:lnTo>
                        <a:lnTo>
                          <a:pt x="241" y="0"/>
                        </a:lnTo>
                        <a:lnTo>
                          <a:pt x="223" y="0"/>
                        </a:lnTo>
                        <a:lnTo>
                          <a:pt x="208" y="3"/>
                        </a:lnTo>
                        <a:lnTo>
                          <a:pt x="194" y="7"/>
                        </a:lnTo>
                        <a:lnTo>
                          <a:pt x="179" y="7"/>
                        </a:lnTo>
                        <a:lnTo>
                          <a:pt x="161" y="11"/>
                        </a:lnTo>
                        <a:lnTo>
                          <a:pt x="147" y="11"/>
                        </a:lnTo>
                        <a:lnTo>
                          <a:pt x="133" y="14"/>
                        </a:lnTo>
                        <a:lnTo>
                          <a:pt x="118" y="14"/>
                        </a:lnTo>
                        <a:lnTo>
                          <a:pt x="104" y="18"/>
                        </a:lnTo>
                        <a:lnTo>
                          <a:pt x="86" y="18"/>
                        </a:lnTo>
                        <a:lnTo>
                          <a:pt x="71" y="21"/>
                        </a:lnTo>
                        <a:lnTo>
                          <a:pt x="57" y="25"/>
                        </a:lnTo>
                        <a:lnTo>
                          <a:pt x="43" y="29"/>
                        </a:lnTo>
                        <a:lnTo>
                          <a:pt x="28" y="29"/>
                        </a:lnTo>
                        <a:lnTo>
                          <a:pt x="14" y="32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1" name="Freeform 360"/>
                  <p:cNvSpPr>
                    <a:spLocks/>
                  </p:cNvSpPr>
                  <p:nvPr/>
                </p:nvSpPr>
                <p:spPr bwMode="auto">
                  <a:xfrm>
                    <a:off x="3855" y="1264"/>
                    <a:ext cx="148" cy="29"/>
                  </a:xfrm>
                  <a:custGeom>
                    <a:avLst/>
                    <a:gdLst/>
                    <a:ahLst/>
                    <a:cxnLst>
                      <a:cxn ang="0">
                        <a:pos x="4" y="29"/>
                      </a:cxn>
                      <a:cxn ang="0">
                        <a:pos x="11" y="25"/>
                      </a:cxn>
                      <a:cxn ang="0">
                        <a:pos x="22" y="21"/>
                      </a:cxn>
                      <a:cxn ang="0">
                        <a:pos x="29" y="21"/>
                      </a:cxn>
                      <a:cxn ang="0">
                        <a:pos x="40" y="18"/>
                      </a:cxn>
                      <a:cxn ang="0">
                        <a:pos x="65" y="18"/>
                      </a:cxn>
                      <a:cxn ang="0">
                        <a:pos x="76" y="14"/>
                      </a:cxn>
                      <a:cxn ang="0">
                        <a:pos x="108" y="14"/>
                      </a:cxn>
                      <a:cxn ang="0">
                        <a:pos x="119" y="11"/>
                      </a:cxn>
                      <a:cxn ang="0">
                        <a:pos x="137" y="11"/>
                      </a:cxn>
                      <a:cxn ang="0">
                        <a:pos x="148" y="7"/>
                      </a:cxn>
                      <a:cxn ang="0">
                        <a:pos x="148" y="0"/>
                      </a:cxn>
                      <a:cxn ang="0">
                        <a:pos x="137" y="3"/>
                      </a:cxn>
                      <a:cxn ang="0">
                        <a:pos x="119" y="3"/>
                      </a:cxn>
                      <a:cxn ang="0">
                        <a:pos x="108" y="7"/>
                      </a:cxn>
                      <a:cxn ang="0">
                        <a:pos x="76" y="7"/>
                      </a:cxn>
                      <a:cxn ang="0">
                        <a:pos x="65" y="11"/>
                      </a:cxn>
                      <a:cxn ang="0">
                        <a:pos x="40" y="11"/>
                      </a:cxn>
                      <a:cxn ang="0">
                        <a:pos x="29" y="14"/>
                      </a:cxn>
                      <a:cxn ang="0">
                        <a:pos x="22" y="14"/>
                      </a:cxn>
                      <a:cxn ang="0">
                        <a:pos x="11" y="18"/>
                      </a:cxn>
                      <a:cxn ang="0">
                        <a:pos x="0" y="18"/>
                      </a:cxn>
                      <a:cxn ang="0">
                        <a:pos x="4" y="29"/>
                      </a:cxn>
                    </a:cxnLst>
                    <a:rect l="0" t="0" r="r" b="b"/>
                    <a:pathLst>
                      <a:path w="148" h="29">
                        <a:moveTo>
                          <a:pt x="4" y="29"/>
                        </a:moveTo>
                        <a:lnTo>
                          <a:pt x="11" y="25"/>
                        </a:lnTo>
                        <a:lnTo>
                          <a:pt x="22" y="21"/>
                        </a:lnTo>
                        <a:lnTo>
                          <a:pt x="29" y="21"/>
                        </a:lnTo>
                        <a:lnTo>
                          <a:pt x="40" y="18"/>
                        </a:lnTo>
                        <a:lnTo>
                          <a:pt x="65" y="18"/>
                        </a:lnTo>
                        <a:lnTo>
                          <a:pt x="76" y="14"/>
                        </a:lnTo>
                        <a:lnTo>
                          <a:pt x="108" y="14"/>
                        </a:lnTo>
                        <a:lnTo>
                          <a:pt x="119" y="11"/>
                        </a:lnTo>
                        <a:lnTo>
                          <a:pt x="137" y="11"/>
                        </a:lnTo>
                        <a:lnTo>
                          <a:pt x="148" y="7"/>
                        </a:lnTo>
                        <a:lnTo>
                          <a:pt x="148" y="0"/>
                        </a:lnTo>
                        <a:lnTo>
                          <a:pt x="137" y="3"/>
                        </a:lnTo>
                        <a:lnTo>
                          <a:pt x="119" y="3"/>
                        </a:lnTo>
                        <a:lnTo>
                          <a:pt x="108" y="7"/>
                        </a:lnTo>
                        <a:lnTo>
                          <a:pt x="76" y="7"/>
                        </a:lnTo>
                        <a:lnTo>
                          <a:pt x="65" y="11"/>
                        </a:lnTo>
                        <a:lnTo>
                          <a:pt x="40" y="11"/>
                        </a:lnTo>
                        <a:lnTo>
                          <a:pt x="29" y="14"/>
                        </a:lnTo>
                        <a:lnTo>
                          <a:pt x="22" y="14"/>
                        </a:lnTo>
                        <a:lnTo>
                          <a:pt x="11" y="18"/>
                        </a:lnTo>
                        <a:lnTo>
                          <a:pt x="0" y="18"/>
                        </a:lnTo>
                        <a:lnTo>
                          <a:pt x="4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2" name="Freeform 361"/>
                  <p:cNvSpPr>
                    <a:spLocks/>
                  </p:cNvSpPr>
                  <p:nvPr/>
                </p:nvSpPr>
                <p:spPr bwMode="auto">
                  <a:xfrm>
                    <a:off x="3671" y="1282"/>
                    <a:ext cx="188" cy="32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5" y="29"/>
                      </a:cxn>
                      <a:cxn ang="0">
                        <a:pos x="26" y="25"/>
                      </a:cxn>
                      <a:cxn ang="0">
                        <a:pos x="36" y="25"/>
                      </a:cxn>
                      <a:cxn ang="0">
                        <a:pos x="47" y="21"/>
                      </a:cxn>
                      <a:cxn ang="0">
                        <a:pos x="116" y="21"/>
                      </a:cxn>
                      <a:cxn ang="0">
                        <a:pos x="130" y="18"/>
                      </a:cxn>
                      <a:cxn ang="0">
                        <a:pos x="152" y="18"/>
                      </a:cxn>
                      <a:cxn ang="0">
                        <a:pos x="166" y="14"/>
                      </a:cxn>
                      <a:cxn ang="0">
                        <a:pos x="177" y="14"/>
                      </a:cxn>
                      <a:cxn ang="0">
                        <a:pos x="188" y="11"/>
                      </a:cxn>
                      <a:cxn ang="0">
                        <a:pos x="184" y="0"/>
                      </a:cxn>
                      <a:cxn ang="0">
                        <a:pos x="173" y="7"/>
                      </a:cxn>
                      <a:cxn ang="0">
                        <a:pos x="162" y="7"/>
                      </a:cxn>
                      <a:cxn ang="0">
                        <a:pos x="152" y="11"/>
                      </a:cxn>
                      <a:cxn ang="0">
                        <a:pos x="141" y="11"/>
                      </a:cxn>
                      <a:cxn ang="0">
                        <a:pos x="130" y="14"/>
                      </a:cxn>
                      <a:cxn ang="0">
                        <a:pos x="58" y="14"/>
                      </a:cxn>
                      <a:cxn ang="0">
                        <a:pos x="47" y="18"/>
                      </a:cxn>
                      <a:cxn ang="0">
                        <a:pos x="26" y="18"/>
                      </a:cxn>
                      <a:cxn ang="0">
                        <a:pos x="15" y="21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88" h="32">
                        <a:moveTo>
                          <a:pt x="4" y="32"/>
                        </a:moveTo>
                        <a:lnTo>
                          <a:pt x="15" y="29"/>
                        </a:lnTo>
                        <a:lnTo>
                          <a:pt x="26" y="25"/>
                        </a:lnTo>
                        <a:lnTo>
                          <a:pt x="36" y="25"/>
                        </a:lnTo>
                        <a:lnTo>
                          <a:pt x="47" y="21"/>
                        </a:lnTo>
                        <a:lnTo>
                          <a:pt x="116" y="21"/>
                        </a:lnTo>
                        <a:lnTo>
                          <a:pt x="130" y="18"/>
                        </a:lnTo>
                        <a:lnTo>
                          <a:pt x="152" y="18"/>
                        </a:lnTo>
                        <a:lnTo>
                          <a:pt x="166" y="14"/>
                        </a:lnTo>
                        <a:lnTo>
                          <a:pt x="177" y="14"/>
                        </a:lnTo>
                        <a:lnTo>
                          <a:pt x="188" y="11"/>
                        </a:lnTo>
                        <a:lnTo>
                          <a:pt x="184" y="0"/>
                        </a:lnTo>
                        <a:lnTo>
                          <a:pt x="173" y="7"/>
                        </a:lnTo>
                        <a:lnTo>
                          <a:pt x="162" y="7"/>
                        </a:lnTo>
                        <a:lnTo>
                          <a:pt x="152" y="11"/>
                        </a:lnTo>
                        <a:lnTo>
                          <a:pt x="141" y="11"/>
                        </a:lnTo>
                        <a:lnTo>
                          <a:pt x="130" y="14"/>
                        </a:lnTo>
                        <a:lnTo>
                          <a:pt x="58" y="14"/>
                        </a:lnTo>
                        <a:lnTo>
                          <a:pt x="47" y="18"/>
                        </a:lnTo>
                        <a:lnTo>
                          <a:pt x="26" y="18"/>
                        </a:lnTo>
                        <a:lnTo>
                          <a:pt x="15" y="21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3" name="Freeform 362"/>
                  <p:cNvSpPr>
                    <a:spLocks/>
                  </p:cNvSpPr>
                  <p:nvPr/>
                </p:nvSpPr>
                <p:spPr bwMode="auto">
                  <a:xfrm>
                    <a:off x="3520" y="1307"/>
                    <a:ext cx="155" cy="32"/>
                  </a:xfrm>
                  <a:custGeom>
                    <a:avLst/>
                    <a:gdLst/>
                    <a:ahLst/>
                    <a:cxnLst>
                      <a:cxn ang="0">
                        <a:pos x="0" y="29"/>
                      </a:cxn>
                      <a:cxn ang="0">
                        <a:pos x="7" y="32"/>
                      </a:cxn>
                      <a:cxn ang="0">
                        <a:pos x="15" y="32"/>
                      </a:cxn>
                      <a:cxn ang="0">
                        <a:pos x="25" y="29"/>
                      </a:cxn>
                      <a:cxn ang="0">
                        <a:pos x="33" y="29"/>
                      </a:cxn>
                      <a:cxn ang="0">
                        <a:pos x="43" y="25"/>
                      </a:cxn>
                      <a:cxn ang="0">
                        <a:pos x="61" y="25"/>
                      </a:cxn>
                      <a:cxn ang="0">
                        <a:pos x="72" y="22"/>
                      </a:cxn>
                      <a:cxn ang="0">
                        <a:pos x="90" y="22"/>
                      </a:cxn>
                      <a:cxn ang="0">
                        <a:pos x="97" y="18"/>
                      </a:cxn>
                      <a:cxn ang="0">
                        <a:pos x="108" y="18"/>
                      </a:cxn>
                      <a:cxn ang="0">
                        <a:pos x="115" y="14"/>
                      </a:cxn>
                      <a:cxn ang="0">
                        <a:pos x="126" y="14"/>
                      </a:cxn>
                      <a:cxn ang="0">
                        <a:pos x="137" y="11"/>
                      </a:cxn>
                      <a:cxn ang="0">
                        <a:pos x="144" y="11"/>
                      </a:cxn>
                      <a:cxn ang="0">
                        <a:pos x="155" y="7"/>
                      </a:cxn>
                      <a:cxn ang="0">
                        <a:pos x="151" y="0"/>
                      </a:cxn>
                      <a:cxn ang="0">
                        <a:pos x="144" y="4"/>
                      </a:cxn>
                      <a:cxn ang="0">
                        <a:pos x="133" y="4"/>
                      </a:cxn>
                      <a:cxn ang="0">
                        <a:pos x="126" y="7"/>
                      </a:cxn>
                      <a:cxn ang="0">
                        <a:pos x="115" y="11"/>
                      </a:cxn>
                      <a:cxn ang="0">
                        <a:pos x="97" y="11"/>
                      </a:cxn>
                      <a:cxn ang="0">
                        <a:pos x="87" y="14"/>
                      </a:cxn>
                      <a:cxn ang="0">
                        <a:pos x="72" y="14"/>
                      </a:cxn>
                      <a:cxn ang="0">
                        <a:pos x="61" y="18"/>
                      </a:cxn>
                      <a:cxn ang="0">
                        <a:pos x="43" y="18"/>
                      </a:cxn>
                      <a:cxn ang="0">
                        <a:pos x="33" y="22"/>
                      </a:cxn>
                      <a:cxn ang="0">
                        <a:pos x="25" y="22"/>
                      </a:cxn>
                      <a:cxn ang="0">
                        <a:pos x="15" y="25"/>
                      </a:cxn>
                      <a:cxn ang="0">
                        <a:pos x="4" y="25"/>
                      </a:cxn>
                      <a:cxn ang="0">
                        <a:pos x="7" y="29"/>
                      </a:cxn>
                      <a:cxn ang="0">
                        <a:pos x="0" y="29"/>
                      </a:cxn>
                      <a:cxn ang="0">
                        <a:pos x="4" y="32"/>
                      </a:cxn>
                      <a:cxn ang="0">
                        <a:pos x="7" y="32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155" h="32">
                        <a:moveTo>
                          <a:pt x="0" y="29"/>
                        </a:moveTo>
                        <a:lnTo>
                          <a:pt x="7" y="32"/>
                        </a:lnTo>
                        <a:lnTo>
                          <a:pt x="15" y="32"/>
                        </a:lnTo>
                        <a:lnTo>
                          <a:pt x="25" y="29"/>
                        </a:lnTo>
                        <a:lnTo>
                          <a:pt x="33" y="29"/>
                        </a:lnTo>
                        <a:lnTo>
                          <a:pt x="43" y="25"/>
                        </a:lnTo>
                        <a:lnTo>
                          <a:pt x="61" y="25"/>
                        </a:lnTo>
                        <a:lnTo>
                          <a:pt x="72" y="22"/>
                        </a:lnTo>
                        <a:lnTo>
                          <a:pt x="90" y="22"/>
                        </a:lnTo>
                        <a:lnTo>
                          <a:pt x="97" y="18"/>
                        </a:lnTo>
                        <a:lnTo>
                          <a:pt x="108" y="18"/>
                        </a:lnTo>
                        <a:lnTo>
                          <a:pt x="115" y="14"/>
                        </a:lnTo>
                        <a:lnTo>
                          <a:pt x="126" y="14"/>
                        </a:lnTo>
                        <a:lnTo>
                          <a:pt x="137" y="11"/>
                        </a:lnTo>
                        <a:lnTo>
                          <a:pt x="144" y="11"/>
                        </a:lnTo>
                        <a:lnTo>
                          <a:pt x="155" y="7"/>
                        </a:lnTo>
                        <a:lnTo>
                          <a:pt x="151" y="0"/>
                        </a:lnTo>
                        <a:lnTo>
                          <a:pt x="144" y="4"/>
                        </a:lnTo>
                        <a:lnTo>
                          <a:pt x="133" y="4"/>
                        </a:lnTo>
                        <a:lnTo>
                          <a:pt x="126" y="7"/>
                        </a:lnTo>
                        <a:lnTo>
                          <a:pt x="115" y="11"/>
                        </a:lnTo>
                        <a:lnTo>
                          <a:pt x="97" y="11"/>
                        </a:lnTo>
                        <a:lnTo>
                          <a:pt x="87" y="14"/>
                        </a:lnTo>
                        <a:lnTo>
                          <a:pt x="72" y="14"/>
                        </a:lnTo>
                        <a:lnTo>
                          <a:pt x="61" y="18"/>
                        </a:lnTo>
                        <a:lnTo>
                          <a:pt x="43" y="18"/>
                        </a:lnTo>
                        <a:lnTo>
                          <a:pt x="33" y="22"/>
                        </a:lnTo>
                        <a:lnTo>
                          <a:pt x="25" y="22"/>
                        </a:lnTo>
                        <a:lnTo>
                          <a:pt x="15" y="25"/>
                        </a:lnTo>
                        <a:lnTo>
                          <a:pt x="4" y="25"/>
                        </a:lnTo>
                        <a:lnTo>
                          <a:pt x="7" y="29"/>
                        </a:lnTo>
                        <a:lnTo>
                          <a:pt x="0" y="29"/>
                        </a:lnTo>
                        <a:lnTo>
                          <a:pt x="4" y="32"/>
                        </a:lnTo>
                        <a:lnTo>
                          <a:pt x="7" y="32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4" name="Freeform 363"/>
                  <p:cNvSpPr>
                    <a:spLocks/>
                  </p:cNvSpPr>
                  <p:nvPr/>
                </p:nvSpPr>
                <p:spPr bwMode="auto">
                  <a:xfrm>
                    <a:off x="3517" y="1318"/>
                    <a:ext cx="10" cy="18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3" y="18"/>
                      </a:cxn>
                      <a:cxn ang="0">
                        <a:pos x="10" y="18"/>
                      </a:cxn>
                      <a:cxn ang="0">
                        <a:pos x="10" y="14"/>
                      </a:cxn>
                      <a:cxn ang="0">
                        <a:pos x="7" y="7"/>
                      </a:cxn>
                      <a:cxn ang="0">
                        <a:pos x="1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0" h="18">
                        <a:moveTo>
                          <a:pt x="7" y="0"/>
                        </a:move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3" y="18"/>
                        </a:lnTo>
                        <a:lnTo>
                          <a:pt x="10" y="18"/>
                        </a:lnTo>
                        <a:lnTo>
                          <a:pt x="10" y="14"/>
                        </a:lnTo>
                        <a:lnTo>
                          <a:pt x="7" y="7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5" name="Freeform 364"/>
                  <p:cNvSpPr>
                    <a:spLocks/>
                  </p:cNvSpPr>
                  <p:nvPr/>
                </p:nvSpPr>
                <p:spPr bwMode="auto">
                  <a:xfrm>
                    <a:off x="3524" y="1296"/>
                    <a:ext cx="126" cy="25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5" y="0"/>
                      </a:cxn>
                      <a:cxn ang="0">
                        <a:pos x="108" y="4"/>
                      </a:cxn>
                      <a:cxn ang="0">
                        <a:pos x="101" y="4"/>
                      </a:cxn>
                      <a:cxn ang="0">
                        <a:pos x="93" y="7"/>
                      </a:cxn>
                      <a:cxn ang="0">
                        <a:pos x="86" y="7"/>
                      </a:cxn>
                      <a:cxn ang="0">
                        <a:pos x="79" y="11"/>
                      </a:cxn>
                      <a:cxn ang="0">
                        <a:pos x="65" y="11"/>
                      </a:cxn>
                      <a:cxn ang="0">
                        <a:pos x="57" y="15"/>
                      </a:cxn>
                      <a:cxn ang="0">
                        <a:pos x="47" y="15"/>
                      </a:cxn>
                      <a:cxn ang="0">
                        <a:pos x="39" y="18"/>
                      </a:cxn>
                      <a:cxn ang="0">
                        <a:pos x="7" y="18"/>
                      </a:cxn>
                      <a:cxn ang="0">
                        <a:pos x="0" y="22"/>
                      </a:cxn>
                      <a:cxn ang="0">
                        <a:pos x="0" y="25"/>
                      </a:cxn>
                      <a:cxn ang="0">
                        <a:pos x="39" y="25"/>
                      </a:cxn>
                      <a:cxn ang="0">
                        <a:pos x="50" y="22"/>
                      </a:cxn>
                      <a:cxn ang="0">
                        <a:pos x="57" y="22"/>
                      </a:cxn>
                      <a:cxn ang="0">
                        <a:pos x="65" y="18"/>
                      </a:cxn>
                      <a:cxn ang="0">
                        <a:pos x="79" y="18"/>
                      </a:cxn>
                      <a:cxn ang="0">
                        <a:pos x="86" y="15"/>
                      </a:cxn>
                      <a:cxn ang="0">
                        <a:pos x="97" y="15"/>
                      </a:cxn>
                      <a:cxn ang="0">
                        <a:pos x="104" y="11"/>
                      </a:cxn>
                      <a:cxn ang="0">
                        <a:pos x="111" y="11"/>
                      </a:cxn>
                      <a:cxn ang="0">
                        <a:pos x="119" y="7"/>
                      </a:cxn>
                      <a:cxn ang="0">
                        <a:pos x="126" y="7"/>
                      </a:cxn>
                      <a:cxn ang="0">
                        <a:pos x="122" y="0"/>
                      </a:cxn>
                    </a:cxnLst>
                    <a:rect l="0" t="0" r="r" b="b"/>
                    <a:pathLst>
                      <a:path w="126" h="25">
                        <a:moveTo>
                          <a:pt x="122" y="0"/>
                        </a:moveTo>
                        <a:lnTo>
                          <a:pt x="115" y="0"/>
                        </a:lnTo>
                        <a:lnTo>
                          <a:pt x="108" y="4"/>
                        </a:lnTo>
                        <a:lnTo>
                          <a:pt x="101" y="4"/>
                        </a:lnTo>
                        <a:lnTo>
                          <a:pt x="93" y="7"/>
                        </a:lnTo>
                        <a:lnTo>
                          <a:pt x="86" y="7"/>
                        </a:lnTo>
                        <a:lnTo>
                          <a:pt x="79" y="11"/>
                        </a:lnTo>
                        <a:lnTo>
                          <a:pt x="65" y="11"/>
                        </a:lnTo>
                        <a:lnTo>
                          <a:pt x="57" y="15"/>
                        </a:lnTo>
                        <a:lnTo>
                          <a:pt x="47" y="15"/>
                        </a:lnTo>
                        <a:lnTo>
                          <a:pt x="39" y="18"/>
                        </a:lnTo>
                        <a:lnTo>
                          <a:pt x="7" y="18"/>
                        </a:lnTo>
                        <a:lnTo>
                          <a:pt x="0" y="22"/>
                        </a:lnTo>
                        <a:lnTo>
                          <a:pt x="0" y="25"/>
                        </a:lnTo>
                        <a:lnTo>
                          <a:pt x="39" y="25"/>
                        </a:lnTo>
                        <a:lnTo>
                          <a:pt x="50" y="22"/>
                        </a:lnTo>
                        <a:lnTo>
                          <a:pt x="57" y="22"/>
                        </a:lnTo>
                        <a:lnTo>
                          <a:pt x="65" y="18"/>
                        </a:lnTo>
                        <a:lnTo>
                          <a:pt x="79" y="18"/>
                        </a:lnTo>
                        <a:lnTo>
                          <a:pt x="86" y="15"/>
                        </a:lnTo>
                        <a:lnTo>
                          <a:pt x="97" y="15"/>
                        </a:lnTo>
                        <a:lnTo>
                          <a:pt x="104" y="11"/>
                        </a:lnTo>
                        <a:lnTo>
                          <a:pt x="111" y="11"/>
                        </a:lnTo>
                        <a:lnTo>
                          <a:pt x="119" y="7"/>
                        </a:lnTo>
                        <a:lnTo>
                          <a:pt x="126" y="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6" name="Freeform 365"/>
                  <p:cNvSpPr>
                    <a:spLocks/>
                  </p:cNvSpPr>
                  <p:nvPr/>
                </p:nvSpPr>
                <p:spPr bwMode="auto">
                  <a:xfrm>
                    <a:off x="3646" y="1264"/>
                    <a:ext cx="231" cy="39"/>
                  </a:xfrm>
                  <a:custGeom>
                    <a:avLst/>
                    <a:gdLst/>
                    <a:ahLst/>
                    <a:cxnLst>
                      <a:cxn ang="0">
                        <a:pos x="227" y="0"/>
                      </a:cxn>
                      <a:cxn ang="0">
                        <a:pos x="213" y="3"/>
                      </a:cxn>
                      <a:cxn ang="0">
                        <a:pos x="198" y="7"/>
                      </a:cxn>
                      <a:cxn ang="0">
                        <a:pos x="187" y="11"/>
                      </a:cxn>
                      <a:cxn ang="0">
                        <a:pos x="173" y="14"/>
                      </a:cxn>
                      <a:cxn ang="0">
                        <a:pos x="159" y="14"/>
                      </a:cxn>
                      <a:cxn ang="0">
                        <a:pos x="144" y="18"/>
                      </a:cxn>
                      <a:cxn ang="0">
                        <a:pos x="101" y="18"/>
                      </a:cxn>
                      <a:cxn ang="0">
                        <a:pos x="87" y="21"/>
                      </a:cxn>
                      <a:cxn ang="0">
                        <a:pos x="72" y="21"/>
                      </a:cxn>
                      <a:cxn ang="0">
                        <a:pos x="58" y="25"/>
                      </a:cxn>
                      <a:cxn ang="0">
                        <a:pos x="29" y="25"/>
                      </a:cxn>
                      <a:cxn ang="0">
                        <a:pos x="15" y="29"/>
                      </a:cxn>
                      <a:cxn ang="0">
                        <a:pos x="0" y="32"/>
                      </a:cxn>
                      <a:cxn ang="0">
                        <a:pos x="4" y="39"/>
                      </a:cxn>
                      <a:cxn ang="0">
                        <a:pos x="18" y="36"/>
                      </a:cxn>
                      <a:cxn ang="0">
                        <a:pos x="29" y="32"/>
                      </a:cxn>
                      <a:cxn ang="0">
                        <a:pos x="58" y="32"/>
                      </a:cxn>
                      <a:cxn ang="0">
                        <a:pos x="72" y="29"/>
                      </a:cxn>
                      <a:cxn ang="0">
                        <a:pos x="101" y="29"/>
                      </a:cxn>
                      <a:cxn ang="0">
                        <a:pos x="115" y="25"/>
                      </a:cxn>
                      <a:cxn ang="0">
                        <a:pos x="144" y="25"/>
                      </a:cxn>
                      <a:cxn ang="0">
                        <a:pos x="159" y="21"/>
                      </a:cxn>
                      <a:cxn ang="0">
                        <a:pos x="173" y="21"/>
                      </a:cxn>
                      <a:cxn ang="0">
                        <a:pos x="187" y="18"/>
                      </a:cxn>
                      <a:cxn ang="0">
                        <a:pos x="202" y="14"/>
                      </a:cxn>
                      <a:cxn ang="0">
                        <a:pos x="216" y="11"/>
                      </a:cxn>
                      <a:cxn ang="0">
                        <a:pos x="231" y="7"/>
                      </a:cxn>
                      <a:cxn ang="0">
                        <a:pos x="227" y="0"/>
                      </a:cxn>
                    </a:cxnLst>
                    <a:rect l="0" t="0" r="r" b="b"/>
                    <a:pathLst>
                      <a:path w="231" h="39">
                        <a:moveTo>
                          <a:pt x="227" y="0"/>
                        </a:moveTo>
                        <a:lnTo>
                          <a:pt x="213" y="3"/>
                        </a:lnTo>
                        <a:lnTo>
                          <a:pt x="198" y="7"/>
                        </a:lnTo>
                        <a:lnTo>
                          <a:pt x="187" y="11"/>
                        </a:lnTo>
                        <a:lnTo>
                          <a:pt x="173" y="14"/>
                        </a:lnTo>
                        <a:lnTo>
                          <a:pt x="159" y="14"/>
                        </a:lnTo>
                        <a:lnTo>
                          <a:pt x="144" y="18"/>
                        </a:lnTo>
                        <a:lnTo>
                          <a:pt x="101" y="18"/>
                        </a:lnTo>
                        <a:lnTo>
                          <a:pt x="87" y="21"/>
                        </a:lnTo>
                        <a:lnTo>
                          <a:pt x="72" y="21"/>
                        </a:lnTo>
                        <a:lnTo>
                          <a:pt x="58" y="25"/>
                        </a:lnTo>
                        <a:lnTo>
                          <a:pt x="29" y="25"/>
                        </a:lnTo>
                        <a:lnTo>
                          <a:pt x="15" y="29"/>
                        </a:lnTo>
                        <a:lnTo>
                          <a:pt x="0" y="32"/>
                        </a:lnTo>
                        <a:lnTo>
                          <a:pt x="4" y="39"/>
                        </a:lnTo>
                        <a:lnTo>
                          <a:pt x="18" y="36"/>
                        </a:lnTo>
                        <a:lnTo>
                          <a:pt x="29" y="32"/>
                        </a:lnTo>
                        <a:lnTo>
                          <a:pt x="58" y="32"/>
                        </a:lnTo>
                        <a:lnTo>
                          <a:pt x="72" y="29"/>
                        </a:lnTo>
                        <a:lnTo>
                          <a:pt x="101" y="29"/>
                        </a:lnTo>
                        <a:lnTo>
                          <a:pt x="115" y="25"/>
                        </a:lnTo>
                        <a:lnTo>
                          <a:pt x="144" y="25"/>
                        </a:lnTo>
                        <a:lnTo>
                          <a:pt x="159" y="21"/>
                        </a:lnTo>
                        <a:lnTo>
                          <a:pt x="173" y="21"/>
                        </a:lnTo>
                        <a:lnTo>
                          <a:pt x="187" y="18"/>
                        </a:lnTo>
                        <a:lnTo>
                          <a:pt x="202" y="14"/>
                        </a:lnTo>
                        <a:lnTo>
                          <a:pt x="216" y="11"/>
                        </a:lnTo>
                        <a:lnTo>
                          <a:pt x="231" y="7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7" name="Freeform 366"/>
                  <p:cNvSpPr>
                    <a:spLocks/>
                  </p:cNvSpPr>
                  <p:nvPr/>
                </p:nvSpPr>
                <p:spPr bwMode="auto">
                  <a:xfrm>
                    <a:off x="3873" y="1239"/>
                    <a:ext cx="176" cy="32"/>
                  </a:xfrm>
                  <a:custGeom>
                    <a:avLst/>
                    <a:gdLst/>
                    <a:ahLst/>
                    <a:cxnLst>
                      <a:cxn ang="0">
                        <a:pos x="176" y="0"/>
                      </a:cxn>
                      <a:cxn ang="0">
                        <a:pos x="166" y="3"/>
                      </a:cxn>
                      <a:cxn ang="0">
                        <a:pos x="155" y="3"/>
                      </a:cxn>
                      <a:cxn ang="0">
                        <a:pos x="144" y="7"/>
                      </a:cxn>
                      <a:cxn ang="0">
                        <a:pos x="133" y="7"/>
                      </a:cxn>
                      <a:cxn ang="0">
                        <a:pos x="122" y="10"/>
                      </a:cxn>
                      <a:cxn ang="0">
                        <a:pos x="112" y="10"/>
                      </a:cxn>
                      <a:cxn ang="0">
                        <a:pos x="101" y="14"/>
                      </a:cxn>
                      <a:cxn ang="0">
                        <a:pos x="90" y="14"/>
                      </a:cxn>
                      <a:cxn ang="0">
                        <a:pos x="79" y="18"/>
                      </a:cxn>
                      <a:cxn ang="0">
                        <a:pos x="54" y="18"/>
                      </a:cxn>
                      <a:cxn ang="0">
                        <a:pos x="47" y="21"/>
                      </a:cxn>
                      <a:cxn ang="0">
                        <a:pos x="22" y="21"/>
                      </a:cxn>
                      <a:cxn ang="0">
                        <a:pos x="11" y="25"/>
                      </a:cxn>
                      <a:cxn ang="0">
                        <a:pos x="0" y="25"/>
                      </a:cxn>
                      <a:cxn ang="0">
                        <a:pos x="4" y="32"/>
                      </a:cxn>
                      <a:cxn ang="0">
                        <a:pos x="11" y="32"/>
                      </a:cxn>
                      <a:cxn ang="0">
                        <a:pos x="22" y="28"/>
                      </a:cxn>
                      <a:cxn ang="0">
                        <a:pos x="32" y="28"/>
                      </a:cxn>
                      <a:cxn ang="0">
                        <a:pos x="47" y="25"/>
                      </a:cxn>
                      <a:cxn ang="0">
                        <a:pos x="68" y="25"/>
                      </a:cxn>
                      <a:cxn ang="0">
                        <a:pos x="79" y="21"/>
                      </a:cxn>
                      <a:cxn ang="0">
                        <a:pos x="101" y="21"/>
                      </a:cxn>
                      <a:cxn ang="0">
                        <a:pos x="112" y="18"/>
                      </a:cxn>
                      <a:cxn ang="0">
                        <a:pos x="126" y="18"/>
                      </a:cxn>
                      <a:cxn ang="0">
                        <a:pos x="133" y="14"/>
                      </a:cxn>
                      <a:cxn ang="0">
                        <a:pos x="148" y="14"/>
                      </a:cxn>
                      <a:cxn ang="0">
                        <a:pos x="155" y="10"/>
                      </a:cxn>
                      <a:cxn ang="0">
                        <a:pos x="166" y="7"/>
                      </a:cxn>
                      <a:cxn ang="0">
                        <a:pos x="176" y="7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176" h="32">
                        <a:moveTo>
                          <a:pt x="176" y="0"/>
                        </a:moveTo>
                        <a:lnTo>
                          <a:pt x="166" y="3"/>
                        </a:lnTo>
                        <a:lnTo>
                          <a:pt x="155" y="3"/>
                        </a:lnTo>
                        <a:lnTo>
                          <a:pt x="144" y="7"/>
                        </a:lnTo>
                        <a:lnTo>
                          <a:pt x="133" y="7"/>
                        </a:lnTo>
                        <a:lnTo>
                          <a:pt x="122" y="10"/>
                        </a:lnTo>
                        <a:lnTo>
                          <a:pt x="112" y="10"/>
                        </a:lnTo>
                        <a:lnTo>
                          <a:pt x="101" y="14"/>
                        </a:lnTo>
                        <a:lnTo>
                          <a:pt x="90" y="14"/>
                        </a:lnTo>
                        <a:lnTo>
                          <a:pt x="79" y="18"/>
                        </a:lnTo>
                        <a:lnTo>
                          <a:pt x="54" y="18"/>
                        </a:lnTo>
                        <a:lnTo>
                          <a:pt x="47" y="21"/>
                        </a:lnTo>
                        <a:lnTo>
                          <a:pt x="22" y="21"/>
                        </a:lnTo>
                        <a:lnTo>
                          <a:pt x="11" y="25"/>
                        </a:lnTo>
                        <a:lnTo>
                          <a:pt x="0" y="25"/>
                        </a:lnTo>
                        <a:lnTo>
                          <a:pt x="4" y="32"/>
                        </a:lnTo>
                        <a:lnTo>
                          <a:pt x="11" y="32"/>
                        </a:lnTo>
                        <a:lnTo>
                          <a:pt x="22" y="28"/>
                        </a:lnTo>
                        <a:lnTo>
                          <a:pt x="32" y="28"/>
                        </a:lnTo>
                        <a:lnTo>
                          <a:pt x="47" y="25"/>
                        </a:lnTo>
                        <a:lnTo>
                          <a:pt x="68" y="25"/>
                        </a:lnTo>
                        <a:lnTo>
                          <a:pt x="79" y="21"/>
                        </a:lnTo>
                        <a:lnTo>
                          <a:pt x="101" y="21"/>
                        </a:lnTo>
                        <a:lnTo>
                          <a:pt x="112" y="18"/>
                        </a:lnTo>
                        <a:lnTo>
                          <a:pt x="126" y="18"/>
                        </a:lnTo>
                        <a:lnTo>
                          <a:pt x="133" y="14"/>
                        </a:lnTo>
                        <a:lnTo>
                          <a:pt x="148" y="14"/>
                        </a:lnTo>
                        <a:lnTo>
                          <a:pt x="155" y="10"/>
                        </a:lnTo>
                        <a:lnTo>
                          <a:pt x="166" y="7"/>
                        </a:lnTo>
                        <a:lnTo>
                          <a:pt x="176" y="7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8" name="Freeform 367"/>
                  <p:cNvSpPr>
                    <a:spLocks/>
                  </p:cNvSpPr>
                  <p:nvPr/>
                </p:nvSpPr>
                <p:spPr bwMode="auto">
                  <a:xfrm>
                    <a:off x="4049" y="1206"/>
                    <a:ext cx="184" cy="40"/>
                  </a:xfrm>
                  <a:custGeom>
                    <a:avLst/>
                    <a:gdLst/>
                    <a:ahLst/>
                    <a:cxnLst>
                      <a:cxn ang="0">
                        <a:pos x="184" y="0"/>
                      </a:cxn>
                      <a:cxn ang="0">
                        <a:pos x="173" y="4"/>
                      </a:cxn>
                      <a:cxn ang="0">
                        <a:pos x="162" y="7"/>
                      </a:cxn>
                      <a:cxn ang="0">
                        <a:pos x="151" y="11"/>
                      </a:cxn>
                      <a:cxn ang="0">
                        <a:pos x="137" y="15"/>
                      </a:cxn>
                      <a:cxn ang="0">
                        <a:pos x="115" y="15"/>
                      </a:cxn>
                      <a:cxn ang="0">
                        <a:pos x="105" y="18"/>
                      </a:cxn>
                      <a:cxn ang="0">
                        <a:pos x="94" y="18"/>
                      </a:cxn>
                      <a:cxn ang="0">
                        <a:pos x="83" y="22"/>
                      </a:cxn>
                      <a:cxn ang="0">
                        <a:pos x="58" y="22"/>
                      </a:cxn>
                      <a:cxn ang="0">
                        <a:pos x="47" y="25"/>
                      </a:cxn>
                      <a:cxn ang="0">
                        <a:pos x="36" y="25"/>
                      </a:cxn>
                      <a:cxn ang="0">
                        <a:pos x="25" y="29"/>
                      </a:cxn>
                      <a:cxn ang="0">
                        <a:pos x="11" y="29"/>
                      </a:cxn>
                      <a:cxn ang="0">
                        <a:pos x="0" y="33"/>
                      </a:cxn>
                      <a:cxn ang="0">
                        <a:pos x="0" y="40"/>
                      </a:cxn>
                      <a:cxn ang="0">
                        <a:pos x="15" y="36"/>
                      </a:cxn>
                      <a:cxn ang="0">
                        <a:pos x="25" y="36"/>
                      </a:cxn>
                      <a:cxn ang="0">
                        <a:pos x="36" y="33"/>
                      </a:cxn>
                      <a:cxn ang="0">
                        <a:pos x="47" y="33"/>
                      </a:cxn>
                      <a:cxn ang="0">
                        <a:pos x="58" y="29"/>
                      </a:cxn>
                      <a:cxn ang="0">
                        <a:pos x="83" y="29"/>
                      </a:cxn>
                      <a:cxn ang="0">
                        <a:pos x="94" y="25"/>
                      </a:cxn>
                      <a:cxn ang="0">
                        <a:pos x="105" y="25"/>
                      </a:cxn>
                      <a:cxn ang="0">
                        <a:pos x="115" y="22"/>
                      </a:cxn>
                      <a:cxn ang="0">
                        <a:pos x="130" y="22"/>
                      </a:cxn>
                      <a:cxn ang="0">
                        <a:pos x="141" y="18"/>
                      </a:cxn>
                      <a:cxn ang="0">
                        <a:pos x="151" y="18"/>
                      </a:cxn>
                      <a:cxn ang="0">
                        <a:pos x="162" y="15"/>
                      </a:cxn>
                      <a:cxn ang="0">
                        <a:pos x="173" y="11"/>
                      </a:cxn>
                      <a:cxn ang="0">
                        <a:pos x="184" y="7"/>
                      </a:cxn>
                      <a:cxn ang="0">
                        <a:pos x="184" y="0"/>
                      </a:cxn>
                    </a:cxnLst>
                    <a:rect l="0" t="0" r="r" b="b"/>
                    <a:pathLst>
                      <a:path w="184" h="40">
                        <a:moveTo>
                          <a:pt x="184" y="0"/>
                        </a:moveTo>
                        <a:lnTo>
                          <a:pt x="173" y="4"/>
                        </a:lnTo>
                        <a:lnTo>
                          <a:pt x="162" y="7"/>
                        </a:lnTo>
                        <a:lnTo>
                          <a:pt x="151" y="11"/>
                        </a:lnTo>
                        <a:lnTo>
                          <a:pt x="137" y="15"/>
                        </a:lnTo>
                        <a:lnTo>
                          <a:pt x="115" y="15"/>
                        </a:lnTo>
                        <a:lnTo>
                          <a:pt x="105" y="18"/>
                        </a:lnTo>
                        <a:lnTo>
                          <a:pt x="94" y="18"/>
                        </a:lnTo>
                        <a:lnTo>
                          <a:pt x="83" y="22"/>
                        </a:lnTo>
                        <a:lnTo>
                          <a:pt x="58" y="22"/>
                        </a:lnTo>
                        <a:lnTo>
                          <a:pt x="47" y="25"/>
                        </a:lnTo>
                        <a:lnTo>
                          <a:pt x="36" y="25"/>
                        </a:lnTo>
                        <a:lnTo>
                          <a:pt x="25" y="29"/>
                        </a:lnTo>
                        <a:lnTo>
                          <a:pt x="11" y="29"/>
                        </a:lnTo>
                        <a:lnTo>
                          <a:pt x="0" y="33"/>
                        </a:lnTo>
                        <a:lnTo>
                          <a:pt x="0" y="40"/>
                        </a:lnTo>
                        <a:lnTo>
                          <a:pt x="15" y="36"/>
                        </a:lnTo>
                        <a:lnTo>
                          <a:pt x="25" y="36"/>
                        </a:lnTo>
                        <a:lnTo>
                          <a:pt x="36" y="33"/>
                        </a:lnTo>
                        <a:lnTo>
                          <a:pt x="47" y="33"/>
                        </a:lnTo>
                        <a:lnTo>
                          <a:pt x="58" y="29"/>
                        </a:lnTo>
                        <a:lnTo>
                          <a:pt x="83" y="29"/>
                        </a:lnTo>
                        <a:lnTo>
                          <a:pt x="94" y="25"/>
                        </a:lnTo>
                        <a:lnTo>
                          <a:pt x="105" y="25"/>
                        </a:lnTo>
                        <a:lnTo>
                          <a:pt x="115" y="22"/>
                        </a:lnTo>
                        <a:lnTo>
                          <a:pt x="130" y="22"/>
                        </a:lnTo>
                        <a:lnTo>
                          <a:pt x="141" y="18"/>
                        </a:lnTo>
                        <a:lnTo>
                          <a:pt x="151" y="18"/>
                        </a:lnTo>
                        <a:lnTo>
                          <a:pt x="162" y="15"/>
                        </a:lnTo>
                        <a:lnTo>
                          <a:pt x="173" y="11"/>
                        </a:lnTo>
                        <a:lnTo>
                          <a:pt x="184" y="7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9" name="Freeform 368"/>
                  <p:cNvSpPr>
                    <a:spLocks/>
                  </p:cNvSpPr>
                  <p:nvPr/>
                </p:nvSpPr>
                <p:spPr bwMode="auto">
                  <a:xfrm>
                    <a:off x="4233" y="1206"/>
                    <a:ext cx="29" cy="15"/>
                  </a:xfrm>
                  <a:custGeom>
                    <a:avLst/>
                    <a:gdLst/>
                    <a:ahLst/>
                    <a:cxnLst>
                      <a:cxn ang="0">
                        <a:pos x="29" y="11"/>
                      </a:cxn>
                      <a:cxn ang="0">
                        <a:pos x="25" y="4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  <a:cxn ang="0">
                        <a:pos x="7" y="7"/>
                      </a:cxn>
                      <a:cxn ang="0">
                        <a:pos x="14" y="7"/>
                      </a:cxn>
                      <a:cxn ang="0">
                        <a:pos x="21" y="15"/>
                      </a:cxn>
                      <a:cxn ang="0">
                        <a:pos x="21" y="11"/>
                      </a:cxn>
                      <a:cxn ang="0">
                        <a:pos x="29" y="11"/>
                      </a:cxn>
                    </a:cxnLst>
                    <a:rect l="0" t="0" r="r" b="b"/>
                    <a:pathLst>
                      <a:path w="29" h="15">
                        <a:moveTo>
                          <a:pt x="29" y="11"/>
                        </a:moveTo>
                        <a:lnTo>
                          <a:pt x="25" y="4"/>
                        </a:ln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lnTo>
                          <a:pt x="7" y="7"/>
                        </a:lnTo>
                        <a:lnTo>
                          <a:pt x="14" y="7"/>
                        </a:lnTo>
                        <a:lnTo>
                          <a:pt x="21" y="15"/>
                        </a:lnTo>
                        <a:lnTo>
                          <a:pt x="21" y="11"/>
                        </a:lnTo>
                        <a:lnTo>
                          <a:pt x="2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0" name="Freeform 369"/>
                  <p:cNvSpPr>
                    <a:spLocks/>
                  </p:cNvSpPr>
                  <p:nvPr/>
                </p:nvSpPr>
                <p:spPr bwMode="auto">
                  <a:xfrm>
                    <a:off x="2927" y="1260"/>
                    <a:ext cx="28" cy="61"/>
                  </a:xfrm>
                  <a:custGeom>
                    <a:avLst/>
                    <a:gdLst/>
                    <a:ahLst/>
                    <a:cxnLst>
                      <a:cxn ang="0">
                        <a:pos x="7" y="61"/>
                      </a:cxn>
                      <a:cxn ang="0">
                        <a:pos x="7" y="54"/>
                      </a:cxn>
                      <a:cxn ang="0">
                        <a:pos x="10" y="47"/>
                      </a:cxn>
                      <a:cxn ang="0">
                        <a:pos x="14" y="40"/>
                      </a:cxn>
                      <a:cxn ang="0">
                        <a:pos x="17" y="33"/>
                      </a:cxn>
                      <a:cxn ang="0">
                        <a:pos x="21" y="25"/>
                      </a:cxn>
                      <a:cxn ang="0">
                        <a:pos x="25" y="18"/>
                      </a:cxn>
                      <a:cxn ang="0">
                        <a:pos x="28" y="11"/>
                      </a:cxn>
                      <a:cxn ang="0">
                        <a:pos x="28" y="0"/>
                      </a:cxn>
                      <a:cxn ang="0">
                        <a:pos x="25" y="0"/>
                      </a:cxn>
                      <a:cxn ang="0">
                        <a:pos x="21" y="11"/>
                      </a:cxn>
                      <a:cxn ang="0">
                        <a:pos x="17" y="18"/>
                      </a:cxn>
                      <a:cxn ang="0">
                        <a:pos x="14" y="22"/>
                      </a:cxn>
                      <a:cxn ang="0">
                        <a:pos x="10" y="29"/>
                      </a:cxn>
                      <a:cxn ang="0">
                        <a:pos x="7" y="36"/>
                      </a:cxn>
                      <a:cxn ang="0">
                        <a:pos x="7" y="43"/>
                      </a:cxn>
                      <a:cxn ang="0">
                        <a:pos x="3" y="54"/>
                      </a:cxn>
                      <a:cxn ang="0">
                        <a:pos x="0" y="61"/>
                      </a:cxn>
                      <a:cxn ang="0">
                        <a:pos x="7" y="61"/>
                      </a:cxn>
                    </a:cxnLst>
                    <a:rect l="0" t="0" r="r" b="b"/>
                    <a:pathLst>
                      <a:path w="28" h="61">
                        <a:moveTo>
                          <a:pt x="7" y="61"/>
                        </a:moveTo>
                        <a:lnTo>
                          <a:pt x="7" y="54"/>
                        </a:lnTo>
                        <a:lnTo>
                          <a:pt x="10" y="47"/>
                        </a:lnTo>
                        <a:lnTo>
                          <a:pt x="14" y="40"/>
                        </a:lnTo>
                        <a:lnTo>
                          <a:pt x="17" y="33"/>
                        </a:lnTo>
                        <a:lnTo>
                          <a:pt x="21" y="25"/>
                        </a:lnTo>
                        <a:lnTo>
                          <a:pt x="25" y="18"/>
                        </a:lnTo>
                        <a:lnTo>
                          <a:pt x="28" y="11"/>
                        </a:lnTo>
                        <a:lnTo>
                          <a:pt x="28" y="0"/>
                        </a:lnTo>
                        <a:lnTo>
                          <a:pt x="25" y="0"/>
                        </a:lnTo>
                        <a:lnTo>
                          <a:pt x="21" y="11"/>
                        </a:lnTo>
                        <a:lnTo>
                          <a:pt x="17" y="18"/>
                        </a:lnTo>
                        <a:lnTo>
                          <a:pt x="14" y="22"/>
                        </a:lnTo>
                        <a:lnTo>
                          <a:pt x="10" y="29"/>
                        </a:lnTo>
                        <a:lnTo>
                          <a:pt x="7" y="36"/>
                        </a:lnTo>
                        <a:lnTo>
                          <a:pt x="7" y="43"/>
                        </a:lnTo>
                        <a:lnTo>
                          <a:pt x="3" y="54"/>
                        </a:lnTo>
                        <a:lnTo>
                          <a:pt x="0" y="61"/>
                        </a:lnTo>
                        <a:lnTo>
                          <a:pt x="7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1" name="Freeform 370"/>
                  <p:cNvSpPr>
                    <a:spLocks/>
                  </p:cNvSpPr>
                  <p:nvPr/>
                </p:nvSpPr>
                <p:spPr bwMode="auto">
                  <a:xfrm>
                    <a:off x="2927" y="1321"/>
                    <a:ext cx="32" cy="15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21" y="0"/>
                      </a:cxn>
                      <a:cxn ang="0">
                        <a:pos x="17" y="4"/>
                      </a:cxn>
                      <a:cxn ang="0">
                        <a:pos x="10" y="4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8"/>
                      </a:cxn>
                      <a:cxn ang="0">
                        <a:pos x="10" y="15"/>
                      </a:cxn>
                      <a:cxn ang="0">
                        <a:pos x="17" y="11"/>
                      </a:cxn>
                      <a:cxn ang="0">
                        <a:pos x="21" y="11"/>
                      </a:cxn>
                      <a:cxn ang="0">
                        <a:pos x="25" y="8"/>
                      </a:cxn>
                      <a:cxn ang="0">
                        <a:pos x="32" y="8"/>
                      </a:cxn>
                      <a:cxn ang="0">
                        <a:pos x="28" y="8"/>
                      </a:cxn>
                      <a:cxn ang="0">
                        <a:pos x="32" y="8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32" h="15">
                        <a:moveTo>
                          <a:pt x="28" y="0"/>
                        </a:moveTo>
                        <a:lnTo>
                          <a:pt x="21" y="0"/>
                        </a:lnTo>
                        <a:lnTo>
                          <a:pt x="17" y="4"/>
                        </a:lnTo>
                        <a:lnTo>
                          <a:pt x="10" y="4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8"/>
                        </a:lnTo>
                        <a:lnTo>
                          <a:pt x="10" y="15"/>
                        </a:lnTo>
                        <a:lnTo>
                          <a:pt x="17" y="11"/>
                        </a:lnTo>
                        <a:lnTo>
                          <a:pt x="21" y="11"/>
                        </a:lnTo>
                        <a:lnTo>
                          <a:pt x="25" y="8"/>
                        </a:lnTo>
                        <a:lnTo>
                          <a:pt x="32" y="8"/>
                        </a:lnTo>
                        <a:lnTo>
                          <a:pt x="28" y="8"/>
                        </a:lnTo>
                        <a:lnTo>
                          <a:pt x="32" y="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2" name="Freeform 371"/>
                  <p:cNvSpPr>
                    <a:spLocks/>
                  </p:cNvSpPr>
                  <p:nvPr/>
                </p:nvSpPr>
                <p:spPr bwMode="auto">
                  <a:xfrm>
                    <a:off x="2955" y="1285"/>
                    <a:ext cx="76" cy="44"/>
                  </a:xfrm>
                  <a:custGeom>
                    <a:avLst/>
                    <a:gdLst/>
                    <a:ahLst/>
                    <a:cxnLst>
                      <a:cxn ang="0">
                        <a:pos x="76" y="4"/>
                      </a:cxn>
                      <a:cxn ang="0">
                        <a:pos x="58" y="4"/>
                      </a:cxn>
                      <a:cxn ang="0">
                        <a:pos x="51" y="8"/>
                      </a:cxn>
                      <a:cxn ang="0">
                        <a:pos x="40" y="11"/>
                      </a:cxn>
                      <a:cxn ang="0">
                        <a:pos x="33" y="15"/>
                      </a:cxn>
                      <a:cxn ang="0">
                        <a:pos x="22" y="18"/>
                      </a:cxn>
                      <a:cxn ang="0">
                        <a:pos x="15" y="26"/>
                      </a:cxn>
                      <a:cxn ang="0">
                        <a:pos x="7" y="29"/>
                      </a:cxn>
                      <a:cxn ang="0">
                        <a:pos x="0" y="36"/>
                      </a:cxn>
                      <a:cxn ang="0">
                        <a:pos x="4" y="44"/>
                      </a:cxn>
                      <a:cxn ang="0">
                        <a:pos x="11" y="36"/>
                      </a:cxn>
                      <a:cxn ang="0">
                        <a:pos x="18" y="33"/>
                      </a:cxn>
                      <a:cxn ang="0">
                        <a:pos x="25" y="26"/>
                      </a:cxn>
                      <a:cxn ang="0">
                        <a:pos x="36" y="22"/>
                      </a:cxn>
                      <a:cxn ang="0">
                        <a:pos x="43" y="18"/>
                      </a:cxn>
                      <a:cxn ang="0">
                        <a:pos x="54" y="15"/>
                      </a:cxn>
                      <a:cxn ang="0">
                        <a:pos x="61" y="11"/>
                      </a:cxn>
                      <a:cxn ang="0">
                        <a:pos x="72" y="11"/>
                      </a:cxn>
                      <a:cxn ang="0">
                        <a:pos x="69" y="8"/>
                      </a:cxn>
                      <a:cxn ang="0">
                        <a:pos x="76" y="4"/>
                      </a:cxn>
                      <a:cxn ang="0">
                        <a:pos x="72" y="0"/>
                      </a:cxn>
                      <a:cxn ang="0">
                        <a:pos x="69" y="4"/>
                      </a:cxn>
                      <a:cxn ang="0">
                        <a:pos x="76" y="4"/>
                      </a:cxn>
                    </a:cxnLst>
                    <a:rect l="0" t="0" r="r" b="b"/>
                    <a:pathLst>
                      <a:path w="76" h="44">
                        <a:moveTo>
                          <a:pt x="76" y="4"/>
                        </a:moveTo>
                        <a:lnTo>
                          <a:pt x="58" y="4"/>
                        </a:lnTo>
                        <a:lnTo>
                          <a:pt x="51" y="8"/>
                        </a:lnTo>
                        <a:lnTo>
                          <a:pt x="40" y="11"/>
                        </a:lnTo>
                        <a:lnTo>
                          <a:pt x="33" y="15"/>
                        </a:lnTo>
                        <a:lnTo>
                          <a:pt x="22" y="18"/>
                        </a:lnTo>
                        <a:lnTo>
                          <a:pt x="15" y="26"/>
                        </a:lnTo>
                        <a:lnTo>
                          <a:pt x="7" y="29"/>
                        </a:lnTo>
                        <a:lnTo>
                          <a:pt x="0" y="36"/>
                        </a:lnTo>
                        <a:lnTo>
                          <a:pt x="4" y="44"/>
                        </a:lnTo>
                        <a:lnTo>
                          <a:pt x="11" y="36"/>
                        </a:lnTo>
                        <a:lnTo>
                          <a:pt x="18" y="33"/>
                        </a:lnTo>
                        <a:lnTo>
                          <a:pt x="25" y="26"/>
                        </a:lnTo>
                        <a:lnTo>
                          <a:pt x="36" y="22"/>
                        </a:lnTo>
                        <a:lnTo>
                          <a:pt x="43" y="18"/>
                        </a:lnTo>
                        <a:lnTo>
                          <a:pt x="54" y="15"/>
                        </a:lnTo>
                        <a:lnTo>
                          <a:pt x="61" y="11"/>
                        </a:lnTo>
                        <a:lnTo>
                          <a:pt x="72" y="11"/>
                        </a:lnTo>
                        <a:lnTo>
                          <a:pt x="69" y="8"/>
                        </a:lnTo>
                        <a:lnTo>
                          <a:pt x="76" y="4"/>
                        </a:lnTo>
                        <a:lnTo>
                          <a:pt x="72" y="0"/>
                        </a:lnTo>
                        <a:lnTo>
                          <a:pt x="69" y="4"/>
                        </a:lnTo>
                        <a:lnTo>
                          <a:pt x="76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3" name="Freeform 372"/>
                  <p:cNvSpPr>
                    <a:spLocks/>
                  </p:cNvSpPr>
                  <p:nvPr/>
                </p:nvSpPr>
                <p:spPr bwMode="auto">
                  <a:xfrm>
                    <a:off x="2995" y="1289"/>
                    <a:ext cx="36" cy="54"/>
                  </a:xfrm>
                  <a:custGeom>
                    <a:avLst/>
                    <a:gdLst/>
                    <a:ahLst/>
                    <a:cxnLst>
                      <a:cxn ang="0">
                        <a:pos x="11" y="47"/>
                      </a:cxn>
                      <a:cxn ang="0">
                        <a:pos x="7" y="43"/>
                      </a:cxn>
                      <a:cxn ang="0">
                        <a:pos x="7" y="36"/>
                      </a:cxn>
                      <a:cxn ang="0">
                        <a:pos x="29" y="14"/>
                      </a:cxn>
                      <a:cxn ang="0">
                        <a:pos x="32" y="7"/>
                      </a:cxn>
                      <a:cxn ang="0">
                        <a:pos x="36" y="0"/>
                      </a:cxn>
                      <a:cxn ang="0">
                        <a:pos x="29" y="4"/>
                      </a:cxn>
                      <a:cxn ang="0">
                        <a:pos x="11" y="22"/>
                      </a:cxn>
                      <a:cxn ang="0">
                        <a:pos x="7" y="29"/>
                      </a:cxn>
                      <a:cxn ang="0">
                        <a:pos x="0" y="36"/>
                      </a:cxn>
                      <a:cxn ang="0">
                        <a:pos x="0" y="43"/>
                      </a:cxn>
                      <a:cxn ang="0">
                        <a:pos x="11" y="54"/>
                      </a:cxn>
                      <a:cxn ang="0">
                        <a:pos x="7" y="50"/>
                      </a:cxn>
                      <a:cxn ang="0">
                        <a:pos x="7" y="54"/>
                      </a:cxn>
                      <a:cxn ang="0">
                        <a:pos x="11" y="54"/>
                      </a:cxn>
                      <a:cxn ang="0">
                        <a:pos x="11" y="47"/>
                      </a:cxn>
                    </a:cxnLst>
                    <a:rect l="0" t="0" r="r" b="b"/>
                    <a:pathLst>
                      <a:path w="36" h="54">
                        <a:moveTo>
                          <a:pt x="11" y="47"/>
                        </a:moveTo>
                        <a:lnTo>
                          <a:pt x="7" y="43"/>
                        </a:lnTo>
                        <a:lnTo>
                          <a:pt x="7" y="36"/>
                        </a:lnTo>
                        <a:lnTo>
                          <a:pt x="29" y="14"/>
                        </a:lnTo>
                        <a:lnTo>
                          <a:pt x="32" y="7"/>
                        </a:lnTo>
                        <a:lnTo>
                          <a:pt x="36" y="0"/>
                        </a:lnTo>
                        <a:lnTo>
                          <a:pt x="29" y="4"/>
                        </a:lnTo>
                        <a:lnTo>
                          <a:pt x="11" y="22"/>
                        </a:lnTo>
                        <a:lnTo>
                          <a:pt x="7" y="29"/>
                        </a:lnTo>
                        <a:lnTo>
                          <a:pt x="0" y="36"/>
                        </a:lnTo>
                        <a:lnTo>
                          <a:pt x="0" y="43"/>
                        </a:lnTo>
                        <a:lnTo>
                          <a:pt x="11" y="54"/>
                        </a:lnTo>
                        <a:lnTo>
                          <a:pt x="7" y="50"/>
                        </a:lnTo>
                        <a:lnTo>
                          <a:pt x="7" y="54"/>
                        </a:lnTo>
                        <a:lnTo>
                          <a:pt x="11" y="54"/>
                        </a:lnTo>
                        <a:lnTo>
                          <a:pt x="11" y="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4" name="Freeform 373"/>
                  <p:cNvSpPr>
                    <a:spLocks/>
                  </p:cNvSpPr>
                  <p:nvPr/>
                </p:nvSpPr>
                <p:spPr bwMode="auto">
                  <a:xfrm>
                    <a:off x="3006" y="1329"/>
                    <a:ext cx="64" cy="14"/>
                  </a:xfrm>
                  <a:custGeom>
                    <a:avLst/>
                    <a:gdLst/>
                    <a:ahLst/>
                    <a:cxnLst>
                      <a:cxn ang="0">
                        <a:pos x="64" y="3"/>
                      </a:cxn>
                      <a:cxn ang="0">
                        <a:pos x="54" y="3"/>
                      </a:cxn>
                      <a:cxn ang="0">
                        <a:pos x="46" y="0"/>
                      </a:cxn>
                      <a:cxn ang="0">
                        <a:pos x="36" y="3"/>
                      </a:cxn>
                      <a:cxn ang="0">
                        <a:pos x="21" y="3"/>
                      </a:cxn>
                      <a:cxn ang="0">
                        <a:pos x="14" y="7"/>
                      </a:cxn>
                      <a:cxn ang="0">
                        <a:pos x="0" y="7"/>
                      </a:cxn>
                      <a:cxn ang="0">
                        <a:pos x="0" y="14"/>
                      </a:cxn>
                      <a:cxn ang="0">
                        <a:pos x="7" y="14"/>
                      </a:cxn>
                      <a:cxn ang="0">
                        <a:pos x="14" y="10"/>
                      </a:cxn>
                      <a:cxn ang="0">
                        <a:pos x="61" y="10"/>
                      </a:cxn>
                      <a:cxn ang="0">
                        <a:pos x="64" y="3"/>
                      </a:cxn>
                    </a:cxnLst>
                    <a:rect l="0" t="0" r="r" b="b"/>
                    <a:pathLst>
                      <a:path w="64" h="14">
                        <a:moveTo>
                          <a:pt x="64" y="3"/>
                        </a:moveTo>
                        <a:lnTo>
                          <a:pt x="54" y="3"/>
                        </a:lnTo>
                        <a:lnTo>
                          <a:pt x="46" y="0"/>
                        </a:lnTo>
                        <a:lnTo>
                          <a:pt x="36" y="3"/>
                        </a:lnTo>
                        <a:lnTo>
                          <a:pt x="21" y="3"/>
                        </a:lnTo>
                        <a:lnTo>
                          <a:pt x="14" y="7"/>
                        </a:lnTo>
                        <a:lnTo>
                          <a:pt x="0" y="7"/>
                        </a:lnTo>
                        <a:lnTo>
                          <a:pt x="0" y="14"/>
                        </a:lnTo>
                        <a:lnTo>
                          <a:pt x="7" y="14"/>
                        </a:lnTo>
                        <a:lnTo>
                          <a:pt x="14" y="10"/>
                        </a:lnTo>
                        <a:lnTo>
                          <a:pt x="61" y="10"/>
                        </a:lnTo>
                        <a:lnTo>
                          <a:pt x="6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5" name="Freeform 374"/>
                  <p:cNvSpPr>
                    <a:spLocks/>
                  </p:cNvSpPr>
                  <p:nvPr/>
                </p:nvSpPr>
                <p:spPr bwMode="auto">
                  <a:xfrm>
                    <a:off x="3067" y="1332"/>
                    <a:ext cx="57" cy="18"/>
                  </a:xfrm>
                  <a:custGeom>
                    <a:avLst/>
                    <a:gdLst/>
                    <a:ahLst/>
                    <a:cxnLst>
                      <a:cxn ang="0">
                        <a:pos x="50" y="18"/>
                      </a:cxn>
                      <a:cxn ang="0">
                        <a:pos x="50" y="11"/>
                      </a:cxn>
                      <a:cxn ang="0">
                        <a:pos x="47" y="11"/>
                      </a:cxn>
                      <a:cxn ang="0">
                        <a:pos x="39" y="7"/>
                      </a:cxn>
                      <a:cxn ang="0">
                        <a:pos x="25" y="7"/>
                      </a:cxn>
                      <a:cxn ang="0">
                        <a:pos x="21" y="4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11" y="11"/>
                      </a:cxn>
                      <a:cxn ang="0">
                        <a:pos x="25" y="11"/>
                      </a:cxn>
                      <a:cxn ang="0">
                        <a:pos x="32" y="15"/>
                      </a:cxn>
                      <a:cxn ang="0">
                        <a:pos x="39" y="15"/>
                      </a:cxn>
                      <a:cxn ang="0">
                        <a:pos x="43" y="18"/>
                      </a:cxn>
                      <a:cxn ang="0">
                        <a:pos x="47" y="18"/>
                      </a:cxn>
                      <a:cxn ang="0">
                        <a:pos x="50" y="11"/>
                      </a:cxn>
                      <a:cxn ang="0">
                        <a:pos x="50" y="18"/>
                      </a:cxn>
                      <a:cxn ang="0">
                        <a:pos x="57" y="18"/>
                      </a:cxn>
                      <a:cxn ang="0">
                        <a:pos x="50" y="11"/>
                      </a:cxn>
                      <a:cxn ang="0">
                        <a:pos x="50" y="18"/>
                      </a:cxn>
                    </a:cxnLst>
                    <a:rect l="0" t="0" r="r" b="b"/>
                    <a:pathLst>
                      <a:path w="57" h="18">
                        <a:moveTo>
                          <a:pt x="50" y="18"/>
                        </a:moveTo>
                        <a:lnTo>
                          <a:pt x="50" y="11"/>
                        </a:lnTo>
                        <a:lnTo>
                          <a:pt x="47" y="11"/>
                        </a:lnTo>
                        <a:lnTo>
                          <a:pt x="39" y="7"/>
                        </a:lnTo>
                        <a:lnTo>
                          <a:pt x="25" y="7"/>
                        </a:lnTo>
                        <a:lnTo>
                          <a:pt x="21" y="4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11" y="11"/>
                        </a:lnTo>
                        <a:lnTo>
                          <a:pt x="25" y="11"/>
                        </a:lnTo>
                        <a:lnTo>
                          <a:pt x="32" y="15"/>
                        </a:lnTo>
                        <a:lnTo>
                          <a:pt x="39" y="15"/>
                        </a:lnTo>
                        <a:lnTo>
                          <a:pt x="43" y="18"/>
                        </a:lnTo>
                        <a:lnTo>
                          <a:pt x="47" y="18"/>
                        </a:lnTo>
                        <a:lnTo>
                          <a:pt x="50" y="11"/>
                        </a:lnTo>
                        <a:lnTo>
                          <a:pt x="50" y="18"/>
                        </a:lnTo>
                        <a:lnTo>
                          <a:pt x="57" y="18"/>
                        </a:lnTo>
                        <a:lnTo>
                          <a:pt x="50" y="11"/>
                        </a:lnTo>
                        <a:lnTo>
                          <a:pt x="5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6" name="Freeform 375"/>
                  <p:cNvSpPr>
                    <a:spLocks/>
                  </p:cNvSpPr>
                  <p:nvPr/>
                </p:nvSpPr>
                <p:spPr bwMode="auto">
                  <a:xfrm>
                    <a:off x="3078" y="1343"/>
                    <a:ext cx="39" cy="39"/>
                  </a:xfrm>
                  <a:custGeom>
                    <a:avLst/>
                    <a:gdLst/>
                    <a:ahLst/>
                    <a:cxnLst>
                      <a:cxn ang="0">
                        <a:pos x="7" y="36"/>
                      </a:cxn>
                      <a:cxn ang="0">
                        <a:pos x="7" y="39"/>
                      </a:cxn>
                      <a:cxn ang="0">
                        <a:pos x="10" y="36"/>
                      </a:cxn>
                      <a:cxn ang="0">
                        <a:pos x="14" y="29"/>
                      </a:cxn>
                      <a:cxn ang="0">
                        <a:pos x="25" y="18"/>
                      </a:cxn>
                      <a:cxn ang="0">
                        <a:pos x="32" y="14"/>
                      </a:cxn>
                      <a:cxn ang="0">
                        <a:pos x="39" y="7"/>
                      </a:cxn>
                      <a:cxn ang="0">
                        <a:pos x="39" y="0"/>
                      </a:cxn>
                      <a:cxn ang="0">
                        <a:pos x="32" y="4"/>
                      </a:cxn>
                      <a:cxn ang="0">
                        <a:pos x="28" y="7"/>
                      </a:cxn>
                      <a:cxn ang="0">
                        <a:pos x="21" y="11"/>
                      </a:cxn>
                      <a:cxn ang="0">
                        <a:pos x="14" y="14"/>
                      </a:cxn>
                      <a:cxn ang="0">
                        <a:pos x="10" y="22"/>
                      </a:cxn>
                      <a:cxn ang="0">
                        <a:pos x="7" y="25"/>
                      </a:cxn>
                      <a:cxn ang="0">
                        <a:pos x="3" y="32"/>
                      </a:cxn>
                      <a:cxn ang="0">
                        <a:pos x="0" y="36"/>
                      </a:cxn>
                      <a:cxn ang="0">
                        <a:pos x="3" y="39"/>
                      </a:cxn>
                      <a:cxn ang="0">
                        <a:pos x="0" y="36"/>
                      </a:cxn>
                      <a:cxn ang="0">
                        <a:pos x="0" y="39"/>
                      </a:cxn>
                      <a:cxn ang="0">
                        <a:pos x="3" y="39"/>
                      </a:cxn>
                      <a:cxn ang="0">
                        <a:pos x="7" y="36"/>
                      </a:cxn>
                    </a:cxnLst>
                    <a:rect l="0" t="0" r="r" b="b"/>
                    <a:pathLst>
                      <a:path w="39" h="39">
                        <a:moveTo>
                          <a:pt x="7" y="36"/>
                        </a:moveTo>
                        <a:lnTo>
                          <a:pt x="7" y="39"/>
                        </a:lnTo>
                        <a:lnTo>
                          <a:pt x="10" y="36"/>
                        </a:lnTo>
                        <a:lnTo>
                          <a:pt x="14" y="29"/>
                        </a:lnTo>
                        <a:lnTo>
                          <a:pt x="25" y="18"/>
                        </a:lnTo>
                        <a:lnTo>
                          <a:pt x="32" y="14"/>
                        </a:lnTo>
                        <a:lnTo>
                          <a:pt x="39" y="7"/>
                        </a:lnTo>
                        <a:lnTo>
                          <a:pt x="39" y="0"/>
                        </a:lnTo>
                        <a:lnTo>
                          <a:pt x="32" y="4"/>
                        </a:lnTo>
                        <a:lnTo>
                          <a:pt x="28" y="7"/>
                        </a:lnTo>
                        <a:lnTo>
                          <a:pt x="21" y="11"/>
                        </a:lnTo>
                        <a:lnTo>
                          <a:pt x="14" y="14"/>
                        </a:lnTo>
                        <a:lnTo>
                          <a:pt x="10" y="22"/>
                        </a:lnTo>
                        <a:lnTo>
                          <a:pt x="7" y="25"/>
                        </a:lnTo>
                        <a:lnTo>
                          <a:pt x="3" y="32"/>
                        </a:lnTo>
                        <a:lnTo>
                          <a:pt x="0" y="36"/>
                        </a:lnTo>
                        <a:lnTo>
                          <a:pt x="3" y="39"/>
                        </a:lnTo>
                        <a:lnTo>
                          <a:pt x="0" y="36"/>
                        </a:lnTo>
                        <a:lnTo>
                          <a:pt x="0" y="39"/>
                        </a:lnTo>
                        <a:lnTo>
                          <a:pt x="3" y="39"/>
                        </a:lnTo>
                        <a:lnTo>
                          <a:pt x="7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7" name="Freeform 376"/>
                  <p:cNvSpPr>
                    <a:spLocks/>
                  </p:cNvSpPr>
                  <p:nvPr/>
                </p:nvSpPr>
                <p:spPr bwMode="auto">
                  <a:xfrm>
                    <a:off x="3081" y="1379"/>
                    <a:ext cx="65" cy="25"/>
                  </a:xfrm>
                  <a:custGeom>
                    <a:avLst/>
                    <a:gdLst/>
                    <a:ahLst/>
                    <a:cxnLst>
                      <a:cxn ang="0">
                        <a:pos x="61" y="18"/>
                      </a:cxn>
                      <a:cxn ang="0">
                        <a:pos x="65" y="18"/>
                      </a:cxn>
                      <a:cxn ang="0">
                        <a:pos x="54" y="14"/>
                      </a:cxn>
                      <a:cxn ang="0">
                        <a:pos x="47" y="11"/>
                      </a:cxn>
                      <a:cxn ang="0">
                        <a:pos x="40" y="7"/>
                      </a:cxn>
                      <a:cxn ang="0">
                        <a:pos x="25" y="7"/>
                      </a:cxn>
                      <a:cxn ang="0">
                        <a:pos x="18" y="3"/>
                      </a:cxn>
                      <a:cxn ang="0">
                        <a:pos x="11" y="3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7" y="11"/>
                      </a:cxn>
                      <a:cxn ang="0">
                        <a:pos x="15" y="11"/>
                      </a:cxn>
                      <a:cxn ang="0">
                        <a:pos x="25" y="14"/>
                      </a:cxn>
                      <a:cxn ang="0">
                        <a:pos x="36" y="14"/>
                      </a:cxn>
                      <a:cxn ang="0">
                        <a:pos x="43" y="18"/>
                      </a:cxn>
                      <a:cxn ang="0">
                        <a:pos x="51" y="21"/>
                      </a:cxn>
                      <a:cxn ang="0">
                        <a:pos x="58" y="25"/>
                      </a:cxn>
                      <a:cxn ang="0">
                        <a:pos x="61" y="18"/>
                      </a:cxn>
                    </a:cxnLst>
                    <a:rect l="0" t="0" r="r" b="b"/>
                    <a:pathLst>
                      <a:path w="65" h="25">
                        <a:moveTo>
                          <a:pt x="61" y="18"/>
                        </a:moveTo>
                        <a:lnTo>
                          <a:pt x="65" y="18"/>
                        </a:lnTo>
                        <a:lnTo>
                          <a:pt x="54" y="14"/>
                        </a:lnTo>
                        <a:lnTo>
                          <a:pt x="47" y="11"/>
                        </a:lnTo>
                        <a:lnTo>
                          <a:pt x="40" y="7"/>
                        </a:lnTo>
                        <a:lnTo>
                          <a:pt x="25" y="7"/>
                        </a:lnTo>
                        <a:lnTo>
                          <a:pt x="18" y="3"/>
                        </a:lnTo>
                        <a:lnTo>
                          <a:pt x="11" y="3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lnTo>
                          <a:pt x="7" y="11"/>
                        </a:lnTo>
                        <a:lnTo>
                          <a:pt x="15" y="11"/>
                        </a:lnTo>
                        <a:lnTo>
                          <a:pt x="25" y="14"/>
                        </a:lnTo>
                        <a:lnTo>
                          <a:pt x="36" y="14"/>
                        </a:lnTo>
                        <a:lnTo>
                          <a:pt x="43" y="18"/>
                        </a:lnTo>
                        <a:lnTo>
                          <a:pt x="51" y="21"/>
                        </a:lnTo>
                        <a:lnTo>
                          <a:pt x="58" y="25"/>
                        </a:lnTo>
                        <a:lnTo>
                          <a:pt x="61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8" name="Freeform 377"/>
                  <p:cNvSpPr>
                    <a:spLocks/>
                  </p:cNvSpPr>
                  <p:nvPr/>
                </p:nvSpPr>
                <p:spPr bwMode="auto">
                  <a:xfrm>
                    <a:off x="3139" y="1397"/>
                    <a:ext cx="43" cy="36"/>
                  </a:xfrm>
                  <a:custGeom>
                    <a:avLst/>
                    <a:gdLst/>
                    <a:ahLst/>
                    <a:cxnLst>
                      <a:cxn ang="0">
                        <a:pos x="43" y="36"/>
                      </a:cxn>
                      <a:cxn ang="0">
                        <a:pos x="43" y="32"/>
                      </a:cxn>
                      <a:cxn ang="0">
                        <a:pos x="39" y="29"/>
                      </a:cxn>
                      <a:cxn ang="0">
                        <a:pos x="36" y="21"/>
                      </a:cxn>
                      <a:cxn ang="0">
                        <a:pos x="32" y="18"/>
                      </a:cxn>
                      <a:cxn ang="0">
                        <a:pos x="25" y="14"/>
                      </a:cxn>
                      <a:cxn ang="0">
                        <a:pos x="21" y="11"/>
                      </a:cxn>
                      <a:cxn ang="0">
                        <a:pos x="14" y="7"/>
                      </a:cxn>
                      <a:cxn ang="0">
                        <a:pos x="11" y="3"/>
                      </a:cxn>
                      <a:cxn ang="0">
                        <a:pos x="3" y="0"/>
                      </a:cxn>
                      <a:cxn ang="0">
                        <a:pos x="0" y="7"/>
                      </a:cxn>
                      <a:cxn ang="0">
                        <a:pos x="7" y="7"/>
                      </a:cxn>
                      <a:cxn ang="0">
                        <a:pos x="11" y="11"/>
                      </a:cxn>
                      <a:cxn ang="0">
                        <a:pos x="18" y="14"/>
                      </a:cxn>
                      <a:cxn ang="0">
                        <a:pos x="21" y="21"/>
                      </a:cxn>
                      <a:cxn ang="0">
                        <a:pos x="29" y="21"/>
                      </a:cxn>
                      <a:cxn ang="0">
                        <a:pos x="32" y="25"/>
                      </a:cxn>
                      <a:cxn ang="0">
                        <a:pos x="32" y="32"/>
                      </a:cxn>
                      <a:cxn ang="0">
                        <a:pos x="36" y="36"/>
                      </a:cxn>
                      <a:cxn ang="0">
                        <a:pos x="36" y="32"/>
                      </a:cxn>
                      <a:cxn ang="0">
                        <a:pos x="43" y="36"/>
                      </a:cxn>
                      <a:cxn ang="0">
                        <a:pos x="43" y="32"/>
                      </a:cxn>
                      <a:cxn ang="0">
                        <a:pos x="43" y="36"/>
                      </a:cxn>
                    </a:cxnLst>
                    <a:rect l="0" t="0" r="r" b="b"/>
                    <a:pathLst>
                      <a:path w="43" h="36">
                        <a:moveTo>
                          <a:pt x="43" y="36"/>
                        </a:moveTo>
                        <a:lnTo>
                          <a:pt x="43" y="32"/>
                        </a:lnTo>
                        <a:lnTo>
                          <a:pt x="39" y="29"/>
                        </a:lnTo>
                        <a:lnTo>
                          <a:pt x="36" y="21"/>
                        </a:lnTo>
                        <a:lnTo>
                          <a:pt x="32" y="18"/>
                        </a:lnTo>
                        <a:lnTo>
                          <a:pt x="25" y="14"/>
                        </a:lnTo>
                        <a:lnTo>
                          <a:pt x="21" y="11"/>
                        </a:lnTo>
                        <a:lnTo>
                          <a:pt x="14" y="7"/>
                        </a:lnTo>
                        <a:lnTo>
                          <a:pt x="11" y="3"/>
                        </a:lnTo>
                        <a:lnTo>
                          <a:pt x="3" y="0"/>
                        </a:lnTo>
                        <a:lnTo>
                          <a:pt x="0" y="7"/>
                        </a:lnTo>
                        <a:lnTo>
                          <a:pt x="7" y="7"/>
                        </a:lnTo>
                        <a:lnTo>
                          <a:pt x="11" y="11"/>
                        </a:lnTo>
                        <a:lnTo>
                          <a:pt x="18" y="14"/>
                        </a:lnTo>
                        <a:lnTo>
                          <a:pt x="21" y="21"/>
                        </a:lnTo>
                        <a:lnTo>
                          <a:pt x="29" y="21"/>
                        </a:lnTo>
                        <a:lnTo>
                          <a:pt x="32" y="25"/>
                        </a:lnTo>
                        <a:lnTo>
                          <a:pt x="32" y="32"/>
                        </a:lnTo>
                        <a:lnTo>
                          <a:pt x="36" y="36"/>
                        </a:lnTo>
                        <a:lnTo>
                          <a:pt x="36" y="32"/>
                        </a:lnTo>
                        <a:lnTo>
                          <a:pt x="43" y="36"/>
                        </a:lnTo>
                        <a:lnTo>
                          <a:pt x="43" y="32"/>
                        </a:lnTo>
                        <a:lnTo>
                          <a:pt x="43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9" name="Freeform 378"/>
                  <p:cNvSpPr>
                    <a:spLocks/>
                  </p:cNvSpPr>
                  <p:nvPr/>
                </p:nvSpPr>
                <p:spPr bwMode="auto">
                  <a:xfrm>
                    <a:off x="3157" y="1429"/>
                    <a:ext cx="25" cy="15"/>
                  </a:xfrm>
                  <a:custGeom>
                    <a:avLst/>
                    <a:gdLst/>
                    <a:ahLst/>
                    <a:cxnLst>
                      <a:cxn ang="0">
                        <a:pos x="7" y="15"/>
                      </a:cxn>
                      <a:cxn ang="0">
                        <a:pos x="11" y="15"/>
                      </a:cxn>
                      <a:cxn ang="0">
                        <a:pos x="11" y="11"/>
                      </a:cxn>
                      <a:cxn ang="0">
                        <a:pos x="14" y="11"/>
                      </a:cxn>
                      <a:cxn ang="0">
                        <a:pos x="18" y="7"/>
                      </a:cxn>
                      <a:cxn ang="0">
                        <a:pos x="21" y="7"/>
                      </a:cxn>
                      <a:cxn ang="0">
                        <a:pos x="25" y="4"/>
                      </a:cxn>
                      <a:cxn ang="0">
                        <a:pos x="18" y="0"/>
                      </a:cxn>
                      <a:cxn ang="0">
                        <a:pos x="14" y="0"/>
                      </a:cxn>
                      <a:cxn ang="0">
                        <a:pos x="14" y="4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3" y="7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7" y="15"/>
                      </a:cxn>
                    </a:cxnLst>
                    <a:rect l="0" t="0" r="r" b="b"/>
                    <a:pathLst>
                      <a:path w="25" h="15">
                        <a:moveTo>
                          <a:pt x="7" y="15"/>
                        </a:moveTo>
                        <a:lnTo>
                          <a:pt x="11" y="15"/>
                        </a:lnTo>
                        <a:lnTo>
                          <a:pt x="11" y="11"/>
                        </a:lnTo>
                        <a:lnTo>
                          <a:pt x="14" y="11"/>
                        </a:lnTo>
                        <a:lnTo>
                          <a:pt x="18" y="7"/>
                        </a:lnTo>
                        <a:lnTo>
                          <a:pt x="21" y="7"/>
                        </a:lnTo>
                        <a:lnTo>
                          <a:pt x="25" y="4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4" y="4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3" y="7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7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0" name="Freeform 379"/>
                  <p:cNvSpPr>
                    <a:spLocks/>
                  </p:cNvSpPr>
                  <p:nvPr/>
                </p:nvSpPr>
                <p:spPr bwMode="auto">
                  <a:xfrm>
                    <a:off x="3157" y="1444"/>
                    <a:ext cx="54" cy="32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39" y="18"/>
                      </a:cxn>
                      <a:cxn ang="0">
                        <a:pos x="32" y="14"/>
                      </a:cxn>
                      <a:cxn ang="0">
                        <a:pos x="25" y="14"/>
                      </a:cxn>
                      <a:cxn ang="0">
                        <a:pos x="21" y="10"/>
                      </a:cxn>
                      <a:cxn ang="0">
                        <a:pos x="14" y="10"/>
                      </a:cxn>
                      <a:cxn ang="0">
                        <a:pos x="11" y="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10"/>
                      </a:cxn>
                      <a:cxn ang="0">
                        <a:pos x="11" y="14"/>
                      </a:cxn>
                      <a:cxn ang="0">
                        <a:pos x="18" y="18"/>
                      </a:cxn>
                      <a:cxn ang="0">
                        <a:pos x="25" y="21"/>
                      </a:cxn>
                      <a:cxn ang="0">
                        <a:pos x="32" y="21"/>
                      </a:cxn>
                      <a:cxn ang="0">
                        <a:pos x="36" y="25"/>
                      </a:cxn>
                      <a:cxn ang="0">
                        <a:pos x="43" y="28"/>
                      </a:cxn>
                      <a:cxn ang="0">
                        <a:pos x="47" y="32"/>
                      </a:cxn>
                      <a:cxn ang="0">
                        <a:pos x="50" y="32"/>
                      </a:cxn>
                      <a:cxn ang="0">
                        <a:pos x="47" y="32"/>
                      </a:cxn>
                      <a:cxn ang="0">
                        <a:pos x="50" y="32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32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39" y="18"/>
                        </a:lnTo>
                        <a:lnTo>
                          <a:pt x="32" y="14"/>
                        </a:lnTo>
                        <a:lnTo>
                          <a:pt x="25" y="14"/>
                        </a:lnTo>
                        <a:lnTo>
                          <a:pt x="21" y="10"/>
                        </a:lnTo>
                        <a:lnTo>
                          <a:pt x="14" y="10"/>
                        </a:lnTo>
                        <a:lnTo>
                          <a:pt x="11" y="3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10"/>
                        </a:lnTo>
                        <a:lnTo>
                          <a:pt x="11" y="14"/>
                        </a:lnTo>
                        <a:lnTo>
                          <a:pt x="18" y="18"/>
                        </a:lnTo>
                        <a:lnTo>
                          <a:pt x="25" y="21"/>
                        </a:lnTo>
                        <a:lnTo>
                          <a:pt x="32" y="21"/>
                        </a:lnTo>
                        <a:lnTo>
                          <a:pt x="36" y="25"/>
                        </a:lnTo>
                        <a:lnTo>
                          <a:pt x="43" y="28"/>
                        </a:lnTo>
                        <a:lnTo>
                          <a:pt x="47" y="32"/>
                        </a:lnTo>
                        <a:lnTo>
                          <a:pt x="50" y="32"/>
                        </a:lnTo>
                        <a:lnTo>
                          <a:pt x="47" y="32"/>
                        </a:lnTo>
                        <a:lnTo>
                          <a:pt x="50" y="32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1" name="Freeform 380"/>
                  <p:cNvSpPr>
                    <a:spLocks/>
                  </p:cNvSpPr>
                  <p:nvPr/>
                </p:nvSpPr>
                <p:spPr bwMode="auto">
                  <a:xfrm>
                    <a:off x="3207" y="1469"/>
                    <a:ext cx="54" cy="29"/>
                  </a:xfrm>
                  <a:custGeom>
                    <a:avLst/>
                    <a:gdLst/>
                    <a:ahLst/>
                    <a:cxnLst>
                      <a:cxn ang="0">
                        <a:pos x="54" y="25"/>
                      </a:cxn>
                      <a:cxn ang="0">
                        <a:pos x="47" y="21"/>
                      </a:cxn>
                      <a:cxn ang="0">
                        <a:pos x="40" y="18"/>
                      </a:cxn>
                      <a:cxn ang="0">
                        <a:pos x="33" y="14"/>
                      </a:cxn>
                      <a:cxn ang="0">
                        <a:pos x="25" y="11"/>
                      </a:cxn>
                      <a:cxn ang="0">
                        <a:pos x="22" y="11"/>
                      </a:cxn>
                      <a:cxn ang="0">
                        <a:pos x="15" y="7"/>
                      </a:cxn>
                      <a:cxn ang="0">
                        <a:pos x="7" y="3"/>
                      </a:cxn>
                      <a:cxn ang="0">
                        <a:pos x="4" y="0"/>
                      </a:cxn>
                      <a:cxn ang="0">
                        <a:pos x="0" y="7"/>
                      </a:cxn>
                      <a:cxn ang="0">
                        <a:pos x="4" y="11"/>
                      </a:cxn>
                      <a:cxn ang="0">
                        <a:pos x="11" y="14"/>
                      </a:cxn>
                      <a:cxn ang="0">
                        <a:pos x="18" y="14"/>
                      </a:cxn>
                      <a:cxn ang="0">
                        <a:pos x="25" y="18"/>
                      </a:cxn>
                      <a:cxn ang="0">
                        <a:pos x="33" y="21"/>
                      </a:cxn>
                      <a:cxn ang="0">
                        <a:pos x="40" y="25"/>
                      </a:cxn>
                      <a:cxn ang="0">
                        <a:pos x="43" y="29"/>
                      </a:cxn>
                      <a:cxn ang="0">
                        <a:pos x="51" y="29"/>
                      </a:cxn>
                      <a:cxn ang="0">
                        <a:pos x="54" y="25"/>
                      </a:cxn>
                    </a:cxnLst>
                    <a:rect l="0" t="0" r="r" b="b"/>
                    <a:pathLst>
                      <a:path w="54" h="29">
                        <a:moveTo>
                          <a:pt x="54" y="25"/>
                        </a:moveTo>
                        <a:lnTo>
                          <a:pt x="47" y="21"/>
                        </a:lnTo>
                        <a:lnTo>
                          <a:pt x="40" y="18"/>
                        </a:lnTo>
                        <a:lnTo>
                          <a:pt x="33" y="14"/>
                        </a:lnTo>
                        <a:lnTo>
                          <a:pt x="25" y="11"/>
                        </a:lnTo>
                        <a:lnTo>
                          <a:pt x="22" y="11"/>
                        </a:lnTo>
                        <a:lnTo>
                          <a:pt x="15" y="7"/>
                        </a:lnTo>
                        <a:lnTo>
                          <a:pt x="7" y="3"/>
                        </a:lnTo>
                        <a:lnTo>
                          <a:pt x="4" y="0"/>
                        </a:lnTo>
                        <a:lnTo>
                          <a:pt x="0" y="7"/>
                        </a:lnTo>
                        <a:lnTo>
                          <a:pt x="4" y="11"/>
                        </a:lnTo>
                        <a:lnTo>
                          <a:pt x="11" y="14"/>
                        </a:lnTo>
                        <a:lnTo>
                          <a:pt x="18" y="14"/>
                        </a:lnTo>
                        <a:lnTo>
                          <a:pt x="25" y="18"/>
                        </a:lnTo>
                        <a:lnTo>
                          <a:pt x="33" y="21"/>
                        </a:lnTo>
                        <a:lnTo>
                          <a:pt x="40" y="25"/>
                        </a:lnTo>
                        <a:lnTo>
                          <a:pt x="43" y="29"/>
                        </a:lnTo>
                        <a:lnTo>
                          <a:pt x="51" y="29"/>
                        </a:lnTo>
                        <a:lnTo>
                          <a:pt x="5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2" name="Freeform 381"/>
                  <p:cNvSpPr>
                    <a:spLocks/>
                  </p:cNvSpPr>
                  <p:nvPr/>
                </p:nvSpPr>
                <p:spPr bwMode="auto">
                  <a:xfrm>
                    <a:off x="3258" y="1494"/>
                    <a:ext cx="82" cy="72"/>
                  </a:xfrm>
                  <a:custGeom>
                    <a:avLst/>
                    <a:gdLst/>
                    <a:ahLst/>
                    <a:cxnLst>
                      <a:cxn ang="0">
                        <a:pos x="79" y="65"/>
                      </a:cxn>
                      <a:cxn ang="0">
                        <a:pos x="82" y="65"/>
                      </a:cxn>
                      <a:cxn ang="0">
                        <a:pos x="75" y="54"/>
                      </a:cxn>
                      <a:cxn ang="0">
                        <a:pos x="68" y="43"/>
                      </a:cxn>
                      <a:cxn ang="0">
                        <a:pos x="57" y="36"/>
                      </a:cxn>
                      <a:cxn ang="0">
                        <a:pos x="46" y="25"/>
                      </a:cxn>
                      <a:cxn ang="0">
                        <a:pos x="36" y="18"/>
                      </a:cxn>
                      <a:cxn ang="0">
                        <a:pos x="25" y="11"/>
                      </a:cxn>
                      <a:cxn ang="0">
                        <a:pos x="14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10" y="11"/>
                      </a:cxn>
                      <a:cxn ang="0">
                        <a:pos x="21" y="18"/>
                      </a:cxn>
                      <a:cxn ang="0">
                        <a:pos x="32" y="25"/>
                      </a:cxn>
                      <a:cxn ang="0">
                        <a:pos x="43" y="32"/>
                      </a:cxn>
                      <a:cxn ang="0">
                        <a:pos x="61" y="50"/>
                      </a:cxn>
                      <a:cxn ang="0">
                        <a:pos x="68" y="61"/>
                      </a:cxn>
                      <a:cxn ang="0">
                        <a:pos x="79" y="72"/>
                      </a:cxn>
                      <a:cxn ang="0">
                        <a:pos x="75" y="68"/>
                      </a:cxn>
                      <a:cxn ang="0">
                        <a:pos x="75" y="72"/>
                      </a:cxn>
                      <a:cxn ang="0">
                        <a:pos x="79" y="72"/>
                      </a:cxn>
                      <a:cxn ang="0">
                        <a:pos x="79" y="65"/>
                      </a:cxn>
                    </a:cxnLst>
                    <a:rect l="0" t="0" r="r" b="b"/>
                    <a:pathLst>
                      <a:path w="82" h="72">
                        <a:moveTo>
                          <a:pt x="79" y="65"/>
                        </a:moveTo>
                        <a:lnTo>
                          <a:pt x="82" y="65"/>
                        </a:lnTo>
                        <a:lnTo>
                          <a:pt x="75" y="54"/>
                        </a:lnTo>
                        <a:lnTo>
                          <a:pt x="68" y="43"/>
                        </a:lnTo>
                        <a:lnTo>
                          <a:pt x="57" y="36"/>
                        </a:lnTo>
                        <a:lnTo>
                          <a:pt x="46" y="25"/>
                        </a:lnTo>
                        <a:lnTo>
                          <a:pt x="36" y="18"/>
                        </a:lnTo>
                        <a:lnTo>
                          <a:pt x="25" y="11"/>
                        </a:lnTo>
                        <a:lnTo>
                          <a:pt x="14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10" y="11"/>
                        </a:lnTo>
                        <a:lnTo>
                          <a:pt x="21" y="18"/>
                        </a:lnTo>
                        <a:lnTo>
                          <a:pt x="32" y="25"/>
                        </a:lnTo>
                        <a:lnTo>
                          <a:pt x="43" y="32"/>
                        </a:lnTo>
                        <a:lnTo>
                          <a:pt x="61" y="50"/>
                        </a:lnTo>
                        <a:lnTo>
                          <a:pt x="68" y="61"/>
                        </a:lnTo>
                        <a:lnTo>
                          <a:pt x="79" y="72"/>
                        </a:lnTo>
                        <a:lnTo>
                          <a:pt x="75" y="68"/>
                        </a:lnTo>
                        <a:lnTo>
                          <a:pt x="75" y="72"/>
                        </a:lnTo>
                        <a:lnTo>
                          <a:pt x="79" y="72"/>
                        </a:lnTo>
                        <a:lnTo>
                          <a:pt x="79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3" name="Freeform 382"/>
                  <p:cNvSpPr>
                    <a:spLocks/>
                  </p:cNvSpPr>
                  <p:nvPr/>
                </p:nvSpPr>
                <p:spPr bwMode="auto">
                  <a:xfrm>
                    <a:off x="3337" y="1559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7" y="3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3" y="7"/>
                      </a:cxn>
                      <a:cxn ang="0">
                        <a:pos x="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3" y="0"/>
                      </a:cxn>
                      <a:cxn ang="0">
                        <a:pos x="7" y="3"/>
                      </a:cxn>
                    </a:cxnLst>
                    <a:rect l="0" t="0" r="r" b="b"/>
                    <a:pathLst>
                      <a:path w="7" h="7">
                        <a:moveTo>
                          <a:pt x="7" y="3"/>
                        </a:move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7"/>
                        </a:lnTo>
                        <a:lnTo>
                          <a:pt x="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3" y="0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4" name="Freeform 383"/>
                  <p:cNvSpPr>
                    <a:spLocks/>
                  </p:cNvSpPr>
                  <p:nvPr/>
                </p:nvSpPr>
                <p:spPr bwMode="auto">
                  <a:xfrm>
                    <a:off x="3337" y="1562"/>
                    <a:ext cx="21" cy="234"/>
                  </a:xfrm>
                  <a:custGeom>
                    <a:avLst/>
                    <a:gdLst/>
                    <a:ahLst/>
                    <a:cxnLst>
                      <a:cxn ang="0">
                        <a:pos x="21" y="231"/>
                      </a:cxn>
                      <a:cxn ang="0">
                        <a:pos x="21" y="234"/>
                      </a:cxn>
                      <a:cxn ang="0">
                        <a:pos x="21" y="173"/>
                      </a:cxn>
                      <a:cxn ang="0">
                        <a:pos x="14" y="116"/>
                      </a:cxn>
                      <a:cxn ang="0">
                        <a:pos x="11" y="58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3" y="58"/>
                      </a:cxn>
                      <a:cxn ang="0">
                        <a:pos x="11" y="116"/>
                      </a:cxn>
                      <a:cxn ang="0">
                        <a:pos x="14" y="173"/>
                      </a:cxn>
                      <a:cxn ang="0">
                        <a:pos x="14" y="234"/>
                      </a:cxn>
                      <a:cxn ang="0">
                        <a:pos x="21" y="231"/>
                      </a:cxn>
                    </a:cxnLst>
                    <a:rect l="0" t="0" r="r" b="b"/>
                    <a:pathLst>
                      <a:path w="21" h="234">
                        <a:moveTo>
                          <a:pt x="21" y="231"/>
                        </a:moveTo>
                        <a:lnTo>
                          <a:pt x="21" y="234"/>
                        </a:lnTo>
                        <a:lnTo>
                          <a:pt x="21" y="173"/>
                        </a:lnTo>
                        <a:lnTo>
                          <a:pt x="14" y="116"/>
                        </a:lnTo>
                        <a:lnTo>
                          <a:pt x="11" y="5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3" y="58"/>
                        </a:lnTo>
                        <a:lnTo>
                          <a:pt x="11" y="116"/>
                        </a:lnTo>
                        <a:lnTo>
                          <a:pt x="14" y="173"/>
                        </a:lnTo>
                        <a:lnTo>
                          <a:pt x="14" y="234"/>
                        </a:lnTo>
                        <a:lnTo>
                          <a:pt x="21" y="2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5" name="Freeform 384"/>
                  <p:cNvSpPr>
                    <a:spLocks/>
                  </p:cNvSpPr>
                  <p:nvPr/>
                </p:nvSpPr>
                <p:spPr bwMode="auto">
                  <a:xfrm>
                    <a:off x="3351" y="1793"/>
                    <a:ext cx="18" cy="410"/>
                  </a:xfrm>
                  <a:custGeom>
                    <a:avLst/>
                    <a:gdLst/>
                    <a:ahLst/>
                    <a:cxnLst>
                      <a:cxn ang="0">
                        <a:pos x="7" y="399"/>
                      </a:cxn>
                      <a:cxn ang="0">
                        <a:pos x="15" y="399"/>
                      </a:cxn>
                      <a:cxn ang="0">
                        <a:pos x="11" y="349"/>
                      </a:cxn>
                      <a:cxn ang="0">
                        <a:pos x="15" y="302"/>
                      </a:cxn>
                      <a:cxn ang="0">
                        <a:pos x="15" y="201"/>
                      </a:cxn>
                      <a:cxn ang="0">
                        <a:pos x="18" y="151"/>
                      </a:cxn>
                      <a:cxn ang="0">
                        <a:pos x="18" y="100"/>
                      </a:cxn>
                      <a:cxn ang="0">
                        <a:pos x="15" y="50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7" y="50"/>
                      </a:cxn>
                      <a:cxn ang="0">
                        <a:pos x="11" y="100"/>
                      </a:cxn>
                      <a:cxn ang="0">
                        <a:pos x="11" y="151"/>
                      </a:cxn>
                      <a:cxn ang="0">
                        <a:pos x="7" y="201"/>
                      </a:cxn>
                      <a:cxn ang="0">
                        <a:pos x="7" y="252"/>
                      </a:cxn>
                      <a:cxn ang="0">
                        <a:pos x="4" y="302"/>
                      </a:cxn>
                      <a:cxn ang="0">
                        <a:pos x="4" y="349"/>
                      </a:cxn>
                      <a:cxn ang="0">
                        <a:pos x="7" y="399"/>
                      </a:cxn>
                      <a:cxn ang="0">
                        <a:pos x="15" y="396"/>
                      </a:cxn>
                      <a:cxn ang="0">
                        <a:pos x="7" y="399"/>
                      </a:cxn>
                      <a:cxn ang="0">
                        <a:pos x="15" y="410"/>
                      </a:cxn>
                      <a:cxn ang="0">
                        <a:pos x="15" y="399"/>
                      </a:cxn>
                      <a:cxn ang="0">
                        <a:pos x="7" y="399"/>
                      </a:cxn>
                    </a:cxnLst>
                    <a:rect l="0" t="0" r="r" b="b"/>
                    <a:pathLst>
                      <a:path w="18" h="410">
                        <a:moveTo>
                          <a:pt x="7" y="399"/>
                        </a:moveTo>
                        <a:lnTo>
                          <a:pt x="15" y="399"/>
                        </a:lnTo>
                        <a:lnTo>
                          <a:pt x="11" y="349"/>
                        </a:lnTo>
                        <a:lnTo>
                          <a:pt x="15" y="302"/>
                        </a:lnTo>
                        <a:lnTo>
                          <a:pt x="15" y="201"/>
                        </a:lnTo>
                        <a:lnTo>
                          <a:pt x="18" y="151"/>
                        </a:lnTo>
                        <a:lnTo>
                          <a:pt x="18" y="100"/>
                        </a:lnTo>
                        <a:lnTo>
                          <a:pt x="15" y="50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7" y="50"/>
                        </a:lnTo>
                        <a:lnTo>
                          <a:pt x="11" y="100"/>
                        </a:lnTo>
                        <a:lnTo>
                          <a:pt x="11" y="151"/>
                        </a:lnTo>
                        <a:lnTo>
                          <a:pt x="7" y="201"/>
                        </a:lnTo>
                        <a:lnTo>
                          <a:pt x="7" y="252"/>
                        </a:lnTo>
                        <a:lnTo>
                          <a:pt x="4" y="302"/>
                        </a:lnTo>
                        <a:lnTo>
                          <a:pt x="4" y="349"/>
                        </a:lnTo>
                        <a:lnTo>
                          <a:pt x="7" y="399"/>
                        </a:lnTo>
                        <a:lnTo>
                          <a:pt x="15" y="396"/>
                        </a:lnTo>
                        <a:lnTo>
                          <a:pt x="7" y="399"/>
                        </a:lnTo>
                        <a:lnTo>
                          <a:pt x="15" y="410"/>
                        </a:lnTo>
                        <a:lnTo>
                          <a:pt x="15" y="399"/>
                        </a:lnTo>
                        <a:lnTo>
                          <a:pt x="7" y="39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6" name="Freeform 385"/>
                  <p:cNvSpPr>
                    <a:spLocks/>
                  </p:cNvSpPr>
                  <p:nvPr/>
                </p:nvSpPr>
                <p:spPr bwMode="auto">
                  <a:xfrm>
                    <a:off x="3340" y="2153"/>
                    <a:ext cx="26" cy="39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8" y="10"/>
                      </a:cxn>
                      <a:cxn ang="0">
                        <a:pos x="8" y="14"/>
                      </a:cxn>
                      <a:cxn ang="0">
                        <a:pos x="11" y="18"/>
                      </a:cxn>
                      <a:cxn ang="0">
                        <a:pos x="11" y="21"/>
                      </a:cxn>
                      <a:cxn ang="0">
                        <a:pos x="15" y="28"/>
                      </a:cxn>
                      <a:cxn ang="0">
                        <a:pos x="15" y="36"/>
                      </a:cxn>
                      <a:cxn ang="0">
                        <a:pos x="18" y="39"/>
                      </a:cxn>
                      <a:cxn ang="0">
                        <a:pos x="26" y="36"/>
                      </a:cxn>
                      <a:cxn ang="0">
                        <a:pos x="22" y="32"/>
                      </a:cxn>
                      <a:cxn ang="0">
                        <a:pos x="22" y="28"/>
                      </a:cxn>
                      <a:cxn ang="0">
                        <a:pos x="18" y="21"/>
                      </a:cxn>
                      <a:cxn ang="0">
                        <a:pos x="18" y="10"/>
                      </a:cxn>
                      <a:cxn ang="0">
                        <a:pos x="15" y="3"/>
                      </a:cxn>
                      <a:cxn ang="0">
                        <a:pos x="8" y="0"/>
                      </a:cxn>
                      <a:cxn ang="0">
                        <a:pos x="4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26" h="39">
                        <a:moveTo>
                          <a:pt x="0" y="3"/>
                        </a:moveTo>
                        <a:lnTo>
                          <a:pt x="8" y="10"/>
                        </a:lnTo>
                        <a:lnTo>
                          <a:pt x="8" y="14"/>
                        </a:lnTo>
                        <a:lnTo>
                          <a:pt x="11" y="18"/>
                        </a:lnTo>
                        <a:lnTo>
                          <a:pt x="11" y="21"/>
                        </a:lnTo>
                        <a:lnTo>
                          <a:pt x="15" y="28"/>
                        </a:lnTo>
                        <a:lnTo>
                          <a:pt x="15" y="36"/>
                        </a:lnTo>
                        <a:lnTo>
                          <a:pt x="18" y="39"/>
                        </a:lnTo>
                        <a:lnTo>
                          <a:pt x="26" y="36"/>
                        </a:lnTo>
                        <a:lnTo>
                          <a:pt x="22" y="32"/>
                        </a:lnTo>
                        <a:lnTo>
                          <a:pt x="22" y="28"/>
                        </a:lnTo>
                        <a:lnTo>
                          <a:pt x="18" y="21"/>
                        </a:lnTo>
                        <a:lnTo>
                          <a:pt x="18" y="10"/>
                        </a:lnTo>
                        <a:lnTo>
                          <a:pt x="15" y="3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7" name="Freeform 386"/>
                  <p:cNvSpPr>
                    <a:spLocks/>
                  </p:cNvSpPr>
                  <p:nvPr/>
                </p:nvSpPr>
                <p:spPr bwMode="auto">
                  <a:xfrm>
                    <a:off x="3322" y="2127"/>
                    <a:ext cx="22" cy="29"/>
                  </a:xfrm>
                  <a:custGeom>
                    <a:avLst/>
                    <a:gdLst/>
                    <a:ahLst/>
                    <a:cxnLst>
                      <a:cxn ang="0">
                        <a:pos x="4" y="8"/>
                      </a:cxn>
                      <a:cxn ang="0">
                        <a:pos x="0" y="8"/>
                      </a:cxn>
                      <a:cxn ang="0">
                        <a:pos x="4" y="11"/>
                      </a:cxn>
                      <a:cxn ang="0">
                        <a:pos x="8" y="11"/>
                      </a:cxn>
                      <a:cxn ang="0">
                        <a:pos x="8" y="18"/>
                      </a:cxn>
                      <a:cxn ang="0">
                        <a:pos x="11" y="26"/>
                      </a:cxn>
                      <a:cxn ang="0">
                        <a:pos x="15" y="26"/>
                      </a:cxn>
                      <a:cxn ang="0">
                        <a:pos x="18" y="29"/>
                      </a:cxn>
                      <a:cxn ang="0">
                        <a:pos x="22" y="26"/>
                      </a:cxn>
                      <a:cxn ang="0">
                        <a:pos x="15" y="18"/>
                      </a:cxn>
                      <a:cxn ang="0">
                        <a:pos x="15" y="15"/>
                      </a:cxn>
                      <a:cxn ang="0">
                        <a:pos x="11" y="11"/>
                      </a:cxn>
                      <a:cxn ang="0">
                        <a:pos x="11" y="8"/>
                      </a:cxn>
                      <a:cxn ang="0">
                        <a:pos x="8" y="4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8"/>
                      </a:cxn>
                    </a:cxnLst>
                    <a:rect l="0" t="0" r="r" b="b"/>
                    <a:pathLst>
                      <a:path w="22" h="29">
                        <a:moveTo>
                          <a:pt x="4" y="8"/>
                        </a:moveTo>
                        <a:lnTo>
                          <a:pt x="0" y="8"/>
                        </a:lnTo>
                        <a:lnTo>
                          <a:pt x="4" y="11"/>
                        </a:lnTo>
                        <a:lnTo>
                          <a:pt x="8" y="11"/>
                        </a:lnTo>
                        <a:lnTo>
                          <a:pt x="8" y="18"/>
                        </a:lnTo>
                        <a:lnTo>
                          <a:pt x="11" y="26"/>
                        </a:lnTo>
                        <a:lnTo>
                          <a:pt x="15" y="26"/>
                        </a:lnTo>
                        <a:lnTo>
                          <a:pt x="18" y="29"/>
                        </a:lnTo>
                        <a:lnTo>
                          <a:pt x="22" y="26"/>
                        </a:lnTo>
                        <a:lnTo>
                          <a:pt x="15" y="18"/>
                        </a:lnTo>
                        <a:lnTo>
                          <a:pt x="15" y="15"/>
                        </a:lnTo>
                        <a:lnTo>
                          <a:pt x="11" y="11"/>
                        </a:lnTo>
                        <a:lnTo>
                          <a:pt x="11" y="8"/>
                        </a:lnTo>
                        <a:lnTo>
                          <a:pt x="8" y="4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8" name="Freeform 387"/>
                  <p:cNvSpPr>
                    <a:spLocks/>
                  </p:cNvSpPr>
                  <p:nvPr/>
                </p:nvSpPr>
                <p:spPr bwMode="auto">
                  <a:xfrm>
                    <a:off x="3319" y="2131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7" y="4"/>
                      </a:cxn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7" h="7">
                        <a:moveTo>
                          <a:pt x="0" y="4"/>
                        </a:moveTo>
                        <a:lnTo>
                          <a:pt x="7" y="7"/>
                        </a:lnTo>
                        <a:lnTo>
                          <a:pt x="7" y="4"/>
                        </a:ln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9" name="Freeform 388"/>
                  <p:cNvSpPr>
                    <a:spLocks/>
                  </p:cNvSpPr>
                  <p:nvPr/>
                </p:nvSpPr>
                <p:spPr bwMode="auto">
                  <a:xfrm>
                    <a:off x="3261" y="1980"/>
                    <a:ext cx="40" cy="32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14"/>
                      </a:cxn>
                      <a:cxn ang="0">
                        <a:pos x="15" y="14"/>
                      </a:cxn>
                      <a:cxn ang="0">
                        <a:pos x="22" y="18"/>
                      </a:cxn>
                      <a:cxn ang="0">
                        <a:pos x="36" y="32"/>
                      </a:cxn>
                      <a:cxn ang="0">
                        <a:pos x="40" y="25"/>
                      </a:cxn>
                      <a:cxn ang="0">
                        <a:pos x="29" y="14"/>
                      </a:cxn>
                      <a:cxn ang="0">
                        <a:pos x="25" y="14"/>
                      </a:cxn>
                      <a:cxn ang="0">
                        <a:pos x="18" y="11"/>
                      </a:cxn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40" h="32">
                        <a:moveTo>
                          <a:pt x="0" y="3"/>
                        </a:moveTo>
                        <a:lnTo>
                          <a:pt x="11" y="14"/>
                        </a:lnTo>
                        <a:lnTo>
                          <a:pt x="15" y="14"/>
                        </a:lnTo>
                        <a:lnTo>
                          <a:pt x="22" y="18"/>
                        </a:lnTo>
                        <a:lnTo>
                          <a:pt x="36" y="32"/>
                        </a:lnTo>
                        <a:lnTo>
                          <a:pt x="40" y="25"/>
                        </a:lnTo>
                        <a:lnTo>
                          <a:pt x="29" y="14"/>
                        </a:lnTo>
                        <a:lnTo>
                          <a:pt x="25" y="14"/>
                        </a:lnTo>
                        <a:lnTo>
                          <a:pt x="18" y="11"/>
                        </a:lnTo>
                        <a:lnTo>
                          <a:pt x="7" y="0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0" name="Freeform 389"/>
                  <p:cNvSpPr>
                    <a:spLocks/>
                  </p:cNvSpPr>
                  <p:nvPr/>
                </p:nvSpPr>
                <p:spPr bwMode="auto">
                  <a:xfrm>
                    <a:off x="3031" y="1505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11" y="7"/>
                      </a:cxn>
                      <a:cxn ang="0">
                        <a:pos x="11" y="3"/>
                      </a:cxn>
                      <a:cxn ang="0">
                        <a:pos x="7" y="7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1" h="7">
                        <a:moveTo>
                          <a:pt x="7" y="0"/>
                        </a:move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11" y="7"/>
                        </a:lnTo>
                        <a:lnTo>
                          <a:pt x="11" y="3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1" name="Freeform 390"/>
                  <p:cNvSpPr>
                    <a:spLocks/>
                  </p:cNvSpPr>
                  <p:nvPr/>
                </p:nvSpPr>
                <p:spPr bwMode="auto">
                  <a:xfrm>
                    <a:off x="3038" y="1505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4" y="7"/>
                      </a:cxn>
                      <a:cxn ang="0">
                        <a:pos x="7" y="3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7" h="7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4" y="7"/>
                        </a:lnTo>
                        <a:lnTo>
                          <a:pt x="7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2" name="Freeform 391"/>
                  <p:cNvSpPr>
                    <a:spLocks/>
                  </p:cNvSpPr>
                  <p:nvPr/>
                </p:nvSpPr>
                <p:spPr bwMode="auto">
                  <a:xfrm>
                    <a:off x="3002" y="1480"/>
                    <a:ext cx="7" cy="7"/>
                  </a:xfrm>
                  <a:custGeom>
                    <a:avLst/>
                    <a:gdLst/>
                    <a:ahLst/>
                    <a:cxnLst>
                      <a:cxn ang="0">
                        <a:pos x="4" y="7"/>
                      </a:cxn>
                      <a:cxn ang="0">
                        <a:pos x="0" y="3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7" y="3"/>
                      </a:cxn>
                      <a:cxn ang="0">
                        <a:pos x="7" y="0"/>
                      </a:cxn>
                      <a:cxn ang="0">
                        <a:pos x="4" y="7"/>
                      </a:cxn>
                    </a:cxnLst>
                    <a:rect l="0" t="0" r="r" b="b"/>
                    <a:pathLst>
                      <a:path w="7" h="7">
                        <a:moveTo>
                          <a:pt x="4" y="7"/>
                        </a:moveTo>
                        <a:lnTo>
                          <a:pt x="0" y="3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7" y="3"/>
                        </a:lnTo>
                        <a:lnTo>
                          <a:pt x="7" y="0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3" name="Freeform 392"/>
                  <p:cNvSpPr>
                    <a:spLocks/>
                  </p:cNvSpPr>
                  <p:nvPr/>
                </p:nvSpPr>
                <p:spPr bwMode="auto">
                  <a:xfrm>
                    <a:off x="2689" y="1379"/>
                    <a:ext cx="108" cy="101"/>
                  </a:xfrm>
                  <a:custGeom>
                    <a:avLst/>
                    <a:gdLst/>
                    <a:ahLst/>
                    <a:cxnLst>
                      <a:cxn ang="0">
                        <a:pos x="104" y="0"/>
                      </a:cxn>
                      <a:cxn ang="0">
                        <a:pos x="97" y="7"/>
                      </a:cxn>
                      <a:cxn ang="0">
                        <a:pos x="90" y="11"/>
                      </a:cxn>
                      <a:cxn ang="0">
                        <a:pos x="86" y="18"/>
                      </a:cxn>
                      <a:cxn ang="0">
                        <a:pos x="79" y="21"/>
                      </a:cxn>
                      <a:cxn ang="0">
                        <a:pos x="72" y="29"/>
                      </a:cxn>
                      <a:cxn ang="0">
                        <a:pos x="65" y="32"/>
                      </a:cxn>
                      <a:cxn ang="0">
                        <a:pos x="58" y="39"/>
                      </a:cxn>
                      <a:cxn ang="0">
                        <a:pos x="50" y="43"/>
                      </a:cxn>
                      <a:cxn ang="0">
                        <a:pos x="36" y="57"/>
                      </a:cxn>
                      <a:cxn ang="0">
                        <a:pos x="29" y="61"/>
                      </a:cxn>
                      <a:cxn ang="0">
                        <a:pos x="25" y="68"/>
                      </a:cxn>
                      <a:cxn ang="0">
                        <a:pos x="11" y="83"/>
                      </a:cxn>
                      <a:cxn ang="0">
                        <a:pos x="4" y="86"/>
                      </a:cxn>
                      <a:cxn ang="0">
                        <a:pos x="0" y="93"/>
                      </a:cxn>
                      <a:cxn ang="0">
                        <a:pos x="4" y="101"/>
                      </a:cxn>
                      <a:cxn ang="0">
                        <a:pos x="11" y="93"/>
                      </a:cxn>
                      <a:cxn ang="0">
                        <a:pos x="14" y="86"/>
                      </a:cxn>
                      <a:cxn ang="0">
                        <a:pos x="22" y="79"/>
                      </a:cxn>
                      <a:cxn ang="0">
                        <a:pos x="29" y="75"/>
                      </a:cxn>
                      <a:cxn ang="0">
                        <a:pos x="32" y="68"/>
                      </a:cxn>
                      <a:cxn ang="0">
                        <a:pos x="43" y="61"/>
                      </a:cxn>
                      <a:cxn ang="0">
                        <a:pos x="61" y="43"/>
                      </a:cxn>
                      <a:cxn ang="0">
                        <a:pos x="68" y="39"/>
                      </a:cxn>
                      <a:cxn ang="0">
                        <a:pos x="76" y="32"/>
                      </a:cxn>
                      <a:cxn ang="0">
                        <a:pos x="83" y="29"/>
                      </a:cxn>
                      <a:cxn ang="0">
                        <a:pos x="90" y="21"/>
                      </a:cxn>
                      <a:cxn ang="0">
                        <a:pos x="97" y="18"/>
                      </a:cxn>
                      <a:cxn ang="0">
                        <a:pos x="108" y="7"/>
                      </a:cxn>
                      <a:cxn ang="0">
                        <a:pos x="104" y="0"/>
                      </a:cxn>
                    </a:cxnLst>
                    <a:rect l="0" t="0" r="r" b="b"/>
                    <a:pathLst>
                      <a:path w="108" h="101">
                        <a:moveTo>
                          <a:pt x="104" y="0"/>
                        </a:moveTo>
                        <a:lnTo>
                          <a:pt x="97" y="7"/>
                        </a:lnTo>
                        <a:lnTo>
                          <a:pt x="90" y="11"/>
                        </a:lnTo>
                        <a:lnTo>
                          <a:pt x="86" y="18"/>
                        </a:lnTo>
                        <a:lnTo>
                          <a:pt x="79" y="21"/>
                        </a:lnTo>
                        <a:lnTo>
                          <a:pt x="72" y="29"/>
                        </a:lnTo>
                        <a:lnTo>
                          <a:pt x="65" y="32"/>
                        </a:lnTo>
                        <a:lnTo>
                          <a:pt x="58" y="39"/>
                        </a:lnTo>
                        <a:lnTo>
                          <a:pt x="50" y="43"/>
                        </a:lnTo>
                        <a:lnTo>
                          <a:pt x="36" y="57"/>
                        </a:lnTo>
                        <a:lnTo>
                          <a:pt x="29" y="61"/>
                        </a:lnTo>
                        <a:lnTo>
                          <a:pt x="25" y="68"/>
                        </a:lnTo>
                        <a:lnTo>
                          <a:pt x="11" y="83"/>
                        </a:lnTo>
                        <a:lnTo>
                          <a:pt x="4" y="86"/>
                        </a:lnTo>
                        <a:lnTo>
                          <a:pt x="0" y="93"/>
                        </a:lnTo>
                        <a:lnTo>
                          <a:pt x="4" y="101"/>
                        </a:lnTo>
                        <a:lnTo>
                          <a:pt x="11" y="93"/>
                        </a:lnTo>
                        <a:lnTo>
                          <a:pt x="14" y="86"/>
                        </a:lnTo>
                        <a:lnTo>
                          <a:pt x="22" y="79"/>
                        </a:lnTo>
                        <a:lnTo>
                          <a:pt x="29" y="75"/>
                        </a:lnTo>
                        <a:lnTo>
                          <a:pt x="32" y="68"/>
                        </a:lnTo>
                        <a:lnTo>
                          <a:pt x="43" y="61"/>
                        </a:lnTo>
                        <a:lnTo>
                          <a:pt x="61" y="43"/>
                        </a:lnTo>
                        <a:lnTo>
                          <a:pt x="68" y="39"/>
                        </a:lnTo>
                        <a:lnTo>
                          <a:pt x="76" y="32"/>
                        </a:lnTo>
                        <a:lnTo>
                          <a:pt x="83" y="29"/>
                        </a:lnTo>
                        <a:lnTo>
                          <a:pt x="90" y="21"/>
                        </a:lnTo>
                        <a:lnTo>
                          <a:pt x="97" y="18"/>
                        </a:lnTo>
                        <a:lnTo>
                          <a:pt x="108" y="7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4" name="Freeform 393"/>
                  <p:cNvSpPr>
                    <a:spLocks/>
                  </p:cNvSpPr>
                  <p:nvPr/>
                </p:nvSpPr>
                <p:spPr bwMode="auto">
                  <a:xfrm>
                    <a:off x="2851" y="1257"/>
                    <a:ext cx="104" cy="97"/>
                  </a:xfrm>
                  <a:custGeom>
                    <a:avLst/>
                    <a:gdLst/>
                    <a:ahLst/>
                    <a:cxnLst>
                      <a:cxn ang="0">
                        <a:pos x="104" y="3"/>
                      </a:cxn>
                      <a:cxn ang="0">
                        <a:pos x="90" y="3"/>
                      </a:cxn>
                      <a:cxn ang="0">
                        <a:pos x="76" y="18"/>
                      </a:cxn>
                      <a:cxn ang="0">
                        <a:pos x="68" y="21"/>
                      </a:cxn>
                      <a:cxn ang="0">
                        <a:pos x="65" y="28"/>
                      </a:cxn>
                      <a:cxn ang="0">
                        <a:pos x="58" y="39"/>
                      </a:cxn>
                      <a:cxn ang="0">
                        <a:pos x="54" y="43"/>
                      </a:cxn>
                      <a:cxn ang="0">
                        <a:pos x="47" y="54"/>
                      </a:cxn>
                      <a:cxn ang="0">
                        <a:pos x="43" y="61"/>
                      </a:cxn>
                      <a:cxn ang="0">
                        <a:pos x="32" y="72"/>
                      </a:cxn>
                      <a:cxn ang="0">
                        <a:pos x="29" y="79"/>
                      </a:cxn>
                      <a:cxn ang="0">
                        <a:pos x="22" y="82"/>
                      </a:cxn>
                      <a:cxn ang="0">
                        <a:pos x="14" y="86"/>
                      </a:cxn>
                      <a:cxn ang="0">
                        <a:pos x="7" y="90"/>
                      </a:cxn>
                      <a:cxn ang="0">
                        <a:pos x="0" y="90"/>
                      </a:cxn>
                      <a:cxn ang="0">
                        <a:pos x="0" y="97"/>
                      </a:cxn>
                      <a:cxn ang="0">
                        <a:pos x="7" y="97"/>
                      </a:cxn>
                      <a:cxn ang="0">
                        <a:pos x="18" y="93"/>
                      </a:cxn>
                      <a:cxn ang="0">
                        <a:pos x="25" y="90"/>
                      </a:cxn>
                      <a:cxn ang="0">
                        <a:pos x="32" y="82"/>
                      </a:cxn>
                      <a:cxn ang="0">
                        <a:pos x="40" y="79"/>
                      </a:cxn>
                      <a:cxn ang="0">
                        <a:pos x="43" y="72"/>
                      </a:cxn>
                      <a:cxn ang="0">
                        <a:pos x="50" y="64"/>
                      </a:cxn>
                      <a:cxn ang="0">
                        <a:pos x="54" y="57"/>
                      </a:cxn>
                      <a:cxn ang="0">
                        <a:pos x="58" y="46"/>
                      </a:cxn>
                      <a:cxn ang="0">
                        <a:pos x="65" y="43"/>
                      </a:cxn>
                      <a:cxn ang="0">
                        <a:pos x="68" y="36"/>
                      </a:cxn>
                      <a:cxn ang="0">
                        <a:pos x="76" y="25"/>
                      </a:cxn>
                      <a:cxn ang="0">
                        <a:pos x="83" y="21"/>
                      </a:cxn>
                      <a:cxn ang="0">
                        <a:pos x="93" y="10"/>
                      </a:cxn>
                      <a:cxn ang="0">
                        <a:pos x="104" y="7"/>
                      </a:cxn>
                      <a:cxn ang="0">
                        <a:pos x="101" y="3"/>
                      </a:cxn>
                      <a:cxn ang="0">
                        <a:pos x="104" y="3"/>
                      </a:cxn>
                      <a:cxn ang="0">
                        <a:pos x="104" y="0"/>
                      </a:cxn>
                      <a:cxn ang="0">
                        <a:pos x="101" y="3"/>
                      </a:cxn>
                      <a:cxn ang="0">
                        <a:pos x="104" y="3"/>
                      </a:cxn>
                    </a:cxnLst>
                    <a:rect l="0" t="0" r="r" b="b"/>
                    <a:pathLst>
                      <a:path w="104" h="97">
                        <a:moveTo>
                          <a:pt x="104" y="3"/>
                        </a:moveTo>
                        <a:lnTo>
                          <a:pt x="90" y="3"/>
                        </a:lnTo>
                        <a:lnTo>
                          <a:pt x="76" y="18"/>
                        </a:lnTo>
                        <a:lnTo>
                          <a:pt x="68" y="21"/>
                        </a:lnTo>
                        <a:lnTo>
                          <a:pt x="65" y="28"/>
                        </a:lnTo>
                        <a:lnTo>
                          <a:pt x="58" y="39"/>
                        </a:lnTo>
                        <a:lnTo>
                          <a:pt x="54" y="43"/>
                        </a:lnTo>
                        <a:lnTo>
                          <a:pt x="47" y="54"/>
                        </a:lnTo>
                        <a:lnTo>
                          <a:pt x="43" y="61"/>
                        </a:lnTo>
                        <a:lnTo>
                          <a:pt x="32" y="72"/>
                        </a:lnTo>
                        <a:lnTo>
                          <a:pt x="29" y="79"/>
                        </a:lnTo>
                        <a:lnTo>
                          <a:pt x="22" y="82"/>
                        </a:lnTo>
                        <a:lnTo>
                          <a:pt x="14" y="86"/>
                        </a:lnTo>
                        <a:lnTo>
                          <a:pt x="7" y="90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97"/>
                        </a:lnTo>
                        <a:lnTo>
                          <a:pt x="18" y="93"/>
                        </a:lnTo>
                        <a:lnTo>
                          <a:pt x="25" y="90"/>
                        </a:lnTo>
                        <a:lnTo>
                          <a:pt x="32" y="82"/>
                        </a:lnTo>
                        <a:lnTo>
                          <a:pt x="40" y="79"/>
                        </a:lnTo>
                        <a:lnTo>
                          <a:pt x="43" y="72"/>
                        </a:lnTo>
                        <a:lnTo>
                          <a:pt x="50" y="64"/>
                        </a:lnTo>
                        <a:lnTo>
                          <a:pt x="54" y="57"/>
                        </a:lnTo>
                        <a:lnTo>
                          <a:pt x="58" y="46"/>
                        </a:lnTo>
                        <a:lnTo>
                          <a:pt x="65" y="43"/>
                        </a:lnTo>
                        <a:lnTo>
                          <a:pt x="68" y="36"/>
                        </a:lnTo>
                        <a:lnTo>
                          <a:pt x="76" y="25"/>
                        </a:lnTo>
                        <a:lnTo>
                          <a:pt x="83" y="21"/>
                        </a:lnTo>
                        <a:lnTo>
                          <a:pt x="93" y="10"/>
                        </a:lnTo>
                        <a:lnTo>
                          <a:pt x="104" y="7"/>
                        </a:lnTo>
                        <a:lnTo>
                          <a:pt x="101" y="3"/>
                        </a:lnTo>
                        <a:lnTo>
                          <a:pt x="104" y="3"/>
                        </a:lnTo>
                        <a:lnTo>
                          <a:pt x="104" y="0"/>
                        </a:lnTo>
                        <a:lnTo>
                          <a:pt x="101" y="3"/>
                        </a:lnTo>
                        <a:lnTo>
                          <a:pt x="104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5" name="Freeform 394"/>
                  <p:cNvSpPr>
                    <a:spLocks/>
                  </p:cNvSpPr>
                  <p:nvPr/>
                </p:nvSpPr>
                <p:spPr bwMode="auto">
                  <a:xfrm>
                    <a:off x="2477" y="1289"/>
                    <a:ext cx="154" cy="25"/>
                  </a:xfrm>
                  <a:custGeom>
                    <a:avLst/>
                    <a:gdLst/>
                    <a:ahLst/>
                    <a:cxnLst>
                      <a:cxn ang="0">
                        <a:pos x="154" y="7"/>
                      </a:cxn>
                      <a:cxn ang="0">
                        <a:pos x="154" y="14"/>
                      </a:cxn>
                      <a:cxn ang="0">
                        <a:pos x="151" y="14"/>
                      </a:cxn>
                      <a:cxn ang="0">
                        <a:pos x="147" y="18"/>
                      </a:cxn>
                      <a:cxn ang="0">
                        <a:pos x="93" y="18"/>
                      </a:cxn>
                      <a:cxn ang="0">
                        <a:pos x="86" y="14"/>
                      </a:cxn>
                      <a:cxn ang="0">
                        <a:pos x="43" y="14"/>
                      </a:cxn>
                      <a:cxn ang="0">
                        <a:pos x="36" y="18"/>
                      </a:cxn>
                      <a:cxn ang="0">
                        <a:pos x="18" y="18"/>
                      </a:cxn>
                      <a:cxn ang="0">
                        <a:pos x="14" y="25"/>
                      </a:cxn>
                      <a:cxn ang="0">
                        <a:pos x="7" y="22"/>
                      </a:cxn>
                      <a:cxn ang="0">
                        <a:pos x="3" y="14"/>
                      </a:cxn>
                      <a:cxn ang="0">
                        <a:pos x="3" y="11"/>
                      </a:cxn>
                      <a:cxn ang="0">
                        <a:pos x="0" y="4"/>
                      </a:cxn>
                      <a:cxn ang="0">
                        <a:pos x="10" y="4"/>
                      </a:cxn>
                      <a:cxn ang="0">
                        <a:pos x="21" y="0"/>
                      </a:cxn>
                      <a:cxn ang="0">
                        <a:pos x="32" y="0"/>
                      </a:cxn>
                      <a:cxn ang="0">
                        <a:pos x="39" y="4"/>
                      </a:cxn>
                      <a:cxn ang="0">
                        <a:pos x="108" y="4"/>
                      </a:cxn>
                      <a:cxn ang="0">
                        <a:pos x="118" y="7"/>
                      </a:cxn>
                      <a:cxn ang="0">
                        <a:pos x="154" y="7"/>
                      </a:cxn>
                    </a:cxnLst>
                    <a:rect l="0" t="0" r="r" b="b"/>
                    <a:pathLst>
                      <a:path w="154" h="25">
                        <a:moveTo>
                          <a:pt x="154" y="7"/>
                        </a:moveTo>
                        <a:lnTo>
                          <a:pt x="154" y="14"/>
                        </a:lnTo>
                        <a:lnTo>
                          <a:pt x="151" y="14"/>
                        </a:lnTo>
                        <a:lnTo>
                          <a:pt x="147" y="18"/>
                        </a:lnTo>
                        <a:lnTo>
                          <a:pt x="93" y="18"/>
                        </a:lnTo>
                        <a:lnTo>
                          <a:pt x="86" y="14"/>
                        </a:lnTo>
                        <a:lnTo>
                          <a:pt x="43" y="14"/>
                        </a:lnTo>
                        <a:lnTo>
                          <a:pt x="36" y="18"/>
                        </a:lnTo>
                        <a:lnTo>
                          <a:pt x="18" y="18"/>
                        </a:lnTo>
                        <a:lnTo>
                          <a:pt x="14" y="25"/>
                        </a:lnTo>
                        <a:lnTo>
                          <a:pt x="7" y="22"/>
                        </a:lnTo>
                        <a:lnTo>
                          <a:pt x="3" y="14"/>
                        </a:lnTo>
                        <a:lnTo>
                          <a:pt x="3" y="11"/>
                        </a:lnTo>
                        <a:lnTo>
                          <a:pt x="0" y="4"/>
                        </a:lnTo>
                        <a:lnTo>
                          <a:pt x="10" y="4"/>
                        </a:lnTo>
                        <a:lnTo>
                          <a:pt x="21" y="0"/>
                        </a:lnTo>
                        <a:lnTo>
                          <a:pt x="32" y="0"/>
                        </a:lnTo>
                        <a:lnTo>
                          <a:pt x="39" y="4"/>
                        </a:lnTo>
                        <a:lnTo>
                          <a:pt x="108" y="4"/>
                        </a:lnTo>
                        <a:lnTo>
                          <a:pt x="118" y="7"/>
                        </a:lnTo>
                        <a:lnTo>
                          <a:pt x="15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6" name="Freeform 395"/>
                  <p:cNvSpPr>
                    <a:spLocks/>
                  </p:cNvSpPr>
                  <p:nvPr/>
                </p:nvSpPr>
                <p:spPr bwMode="auto">
                  <a:xfrm>
                    <a:off x="2624" y="1296"/>
                    <a:ext cx="11" cy="15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11" y="7"/>
                      </a:cxn>
                      <a:cxn ang="0">
                        <a:pos x="11" y="0"/>
                      </a:cxn>
                      <a:cxn ang="0">
                        <a:pos x="4" y="4"/>
                      </a:cxn>
                      <a:cxn ang="0">
                        <a:pos x="0" y="7"/>
                      </a:cxn>
                      <a:cxn ang="0">
                        <a:pos x="0" y="15"/>
                      </a:cxn>
                      <a:cxn ang="0">
                        <a:pos x="4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1" h="15">
                        <a:moveTo>
                          <a:pt x="0" y="15"/>
                        </a:moveTo>
                        <a:lnTo>
                          <a:pt x="4" y="15"/>
                        </a:lnTo>
                        <a:lnTo>
                          <a:pt x="11" y="7"/>
                        </a:lnTo>
                        <a:lnTo>
                          <a:pt x="11" y="0"/>
                        </a:lnTo>
                        <a:lnTo>
                          <a:pt x="4" y="4"/>
                        </a:lnTo>
                        <a:lnTo>
                          <a:pt x="0" y="7"/>
                        </a:lnTo>
                        <a:lnTo>
                          <a:pt x="0" y="15"/>
                        </a:lnTo>
                        <a:lnTo>
                          <a:pt x="4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7" name="Freeform 396"/>
                  <p:cNvSpPr>
                    <a:spLocks/>
                  </p:cNvSpPr>
                  <p:nvPr/>
                </p:nvSpPr>
                <p:spPr bwMode="auto">
                  <a:xfrm>
                    <a:off x="2495" y="1300"/>
                    <a:ext cx="129" cy="11"/>
                  </a:xfrm>
                  <a:custGeom>
                    <a:avLst/>
                    <a:gdLst/>
                    <a:ahLst/>
                    <a:cxnLst>
                      <a:cxn ang="0">
                        <a:pos x="3" y="11"/>
                      </a:cxn>
                      <a:cxn ang="0">
                        <a:pos x="0" y="11"/>
                      </a:cxn>
                      <a:cxn ang="0">
                        <a:pos x="18" y="11"/>
                      </a:cxn>
                      <a:cxn ang="0">
                        <a:pos x="25" y="7"/>
                      </a:cxn>
                      <a:cxn ang="0">
                        <a:pos x="50" y="7"/>
                      </a:cxn>
                      <a:cxn ang="0">
                        <a:pos x="61" y="11"/>
                      </a:cxn>
                      <a:cxn ang="0">
                        <a:pos x="129" y="11"/>
                      </a:cxn>
                      <a:cxn ang="0">
                        <a:pos x="129" y="3"/>
                      </a:cxn>
                      <a:cxn ang="0">
                        <a:pos x="75" y="3"/>
                      </a:cxn>
                      <a:cxn ang="0">
                        <a:pos x="68" y="0"/>
                      </a:cxn>
                      <a:cxn ang="0">
                        <a:pos x="25" y="0"/>
                      </a:cxn>
                      <a:cxn ang="0">
                        <a:pos x="18" y="3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0" y="3"/>
                      </a:cxn>
                      <a:cxn ang="0">
                        <a:pos x="0" y="7"/>
                      </a:cxn>
                      <a:cxn ang="0">
                        <a:pos x="3" y="11"/>
                      </a:cxn>
                    </a:cxnLst>
                    <a:rect l="0" t="0" r="r" b="b"/>
                    <a:pathLst>
                      <a:path w="129" h="11">
                        <a:moveTo>
                          <a:pt x="3" y="11"/>
                        </a:moveTo>
                        <a:lnTo>
                          <a:pt x="0" y="11"/>
                        </a:lnTo>
                        <a:lnTo>
                          <a:pt x="18" y="11"/>
                        </a:lnTo>
                        <a:lnTo>
                          <a:pt x="25" y="7"/>
                        </a:lnTo>
                        <a:lnTo>
                          <a:pt x="50" y="7"/>
                        </a:lnTo>
                        <a:lnTo>
                          <a:pt x="61" y="11"/>
                        </a:lnTo>
                        <a:lnTo>
                          <a:pt x="129" y="11"/>
                        </a:lnTo>
                        <a:lnTo>
                          <a:pt x="129" y="3"/>
                        </a:lnTo>
                        <a:lnTo>
                          <a:pt x="75" y="3"/>
                        </a:lnTo>
                        <a:lnTo>
                          <a:pt x="68" y="0"/>
                        </a:lnTo>
                        <a:lnTo>
                          <a:pt x="25" y="0"/>
                        </a:lnTo>
                        <a:lnTo>
                          <a:pt x="18" y="3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0" y="3"/>
                        </a:lnTo>
                        <a:lnTo>
                          <a:pt x="0" y="7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8" name="Freeform 397"/>
                  <p:cNvSpPr>
                    <a:spLocks/>
                  </p:cNvSpPr>
                  <p:nvPr/>
                </p:nvSpPr>
                <p:spPr bwMode="auto">
                  <a:xfrm>
                    <a:off x="2487" y="1307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11" y="4"/>
                      </a:cxn>
                      <a:cxn ang="0">
                        <a:pos x="8" y="0"/>
                      </a:cxn>
                      <a:cxn ang="0">
                        <a:pos x="0" y="4"/>
                      </a:cxn>
                      <a:cxn ang="0">
                        <a:pos x="4" y="4"/>
                      </a:cxn>
                      <a:cxn ang="0">
                        <a:pos x="0" y="11"/>
                      </a:cxn>
                      <a:cxn ang="0">
                        <a:pos x="4" y="11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11" h="11">
                        <a:moveTo>
                          <a:pt x="0" y="11"/>
                        </a:moveTo>
                        <a:lnTo>
                          <a:pt x="4" y="11"/>
                        </a:lnTo>
                        <a:lnTo>
                          <a:pt x="11" y="4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0" y="11"/>
                        </a:lnTo>
                        <a:lnTo>
                          <a:pt x="4" y="11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9" name="Freeform 398"/>
                  <p:cNvSpPr>
                    <a:spLocks/>
                  </p:cNvSpPr>
                  <p:nvPr/>
                </p:nvSpPr>
                <p:spPr bwMode="auto">
                  <a:xfrm>
                    <a:off x="2473" y="1289"/>
                    <a:ext cx="18" cy="2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11"/>
                      </a:cxn>
                      <a:cxn ang="0">
                        <a:pos x="4" y="14"/>
                      </a:cxn>
                      <a:cxn ang="0">
                        <a:pos x="7" y="22"/>
                      </a:cxn>
                      <a:cxn ang="0">
                        <a:pos x="14" y="29"/>
                      </a:cxn>
                      <a:cxn ang="0">
                        <a:pos x="18" y="22"/>
                      </a:cxn>
                      <a:cxn ang="0">
                        <a:pos x="11" y="14"/>
                      </a:cxn>
                      <a:cxn ang="0">
                        <a:pos x="11" y="7"/>
                      </a:cxn>
                      <a:cxn ang="0">
                        <a:pos x="7" y="0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8" h="2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4" y="11"/>
                        </a:lnTo>
                        <a:lnTo>
                          <a:pt x="4" y="14"/>
                        </a:lnTo>
                        <a:lnTo>
                          <a:pt x="7" y="22"/>
                        </a:lnTo>
                        <a:lnTo>
                          <a:pt x="14" y="29"/>
                        </a:lnTo>
                        <a:lnTo>
                          <a:pt x="18" y="22"/>
                        </a:lnTo>
                        <a:lnTo>
                          <a:pt x="11" y="14"/>
                        </a:lnTo>
                        <a:lnTo>
                          <a:pt x="11" y="7"/>
                        </a:lnTo>
                        <a:lnTo>
                          <a:pt x="7" y="0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0" name="Freeform 399"/>
                  <p:cNvSpPr>
                    <a:spLocks/>
                  </p:cNvSpPr>
                  <p:nvPr/>
                </p:nvSpPr>
                <p:spPr bwMode="auto">
                  <a:xfrm>
                    <a:off x="2477" y="1285"/>
                    <a:ext cx="158" cy="15"/>
                  </a:xfrm>
                  <a:custGeom>
                    <a:avLst/>
                    <a:gdLst/>
                    <a:ahLst/>
                    <a:cxnLst>
                      <a:cxn ang="0">
                        <a:pos x="158" y="11"/>
                      </a:cxn>
                      <a:cxn ang="0">
                        <a:pos x="154" y="8"/>
                      </a:cxn>
                      <a:cxn ang="0">
                        <a:pos x="118" y="8"/>
                      </a:cxn>
                      <a:cxn ang="0">
                        <a:pos x="108" y="4"/>
                      </a:cxn>
                      <a:cxn ang="0">
                        <a:pos x="61" y="4"/>
                      </a:cxn>
                      <a:cxn ang="0">
                        <a:pos x="50" y="0"/>
                      </a:cxn>
                      <a:cxn ang="0">
                        <a:pos x="10" y="0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108" y="11"/>
                      </a:cxn>
                      <a:cxn ang="0">
                        <a:pos x="118" y="15"/>
                      </a:cxn>
                      <a:cxn ang="0">
                        <a:pos x="154" y="15"/>
                      </a:cxn>
                      <a:cxn ang="0">
                        <a:pos x="151" y="15"/>
                      </a:cxn>
                      <a:cxn ang="0">
                        <a:pos x="158" y="11"/>
                      </a:cxn>
                      <a:cxn ang="0">
                        <a:pos x="158" y="8"/>
                      </a:cxn>
                      <a:cxn ang="0">
                        <a:pos x="154" y="8"/>
                      </a:cxn>
                      <a:cxn ang="0">
                        <a:pos x="158" y="11"/>
                      </a:cxn>
                    </a:cxnLst>
                    <a:rect l="0" t="0" r="r" b="b"/>
                    <a:pathLst>
                      <a:path w="158" h="15">
                        <a:moveTo>
                          <a:pt x="158" y="11"/>
                        </a:moveTo>
                        <a:lnTo>
                          <a:pt x="154" y="8"/>
                        </a:lnTo>
                        <a:lnTo>
                          <a:pt x="118" y="8"/>
                        </a:lnTo>
                        <a:lnTo>
                          <a:pt x="108" y="4"/>
                        </a:lnTo>
                        <a:lnTo>
                          <a:pt x="61" y="4"/>
                        </a:lnTo>
                        <a:lnTo>
                          <a:pt x="50" y="0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108" y="11"/>
                        </a:lnTo>
                        <a:lnTo>
                          <a:pt x="118" y="15"/>
                        </a:lnTo>
                        <a:lnTo>
                          <a:pt x="154" y="15"/>
                        </a:lnTo>
                        <a:lnTo>
                          <a:pt x="151" y="15"/>
                        </a:lnTo>
                        <a:lnTo>
                          <a:pt x="158" y="11"/>
                        </a:lnTo>
                        <a:lnTo>
                          <a:pt x="158" y="8"/>
                        </a:lnTo>
                        <a:lnTo>
                          <a:pt x="154" y="8"/>
                        </a:lnTo>
                        <a:lnTo>
                          <a:pt x="158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1" name="Freeform 400"/>
                  <p:cNvSpPr>
                    <a:spLocks/>
                  </p:cNvSpPr>
                  <p:nvPr/>
                </p:nvSpPr>
                <p:spPr bwMode="auto">
                  <a:xfrm>
                    <a:off x="3330" y="1307"/>
                    <a:ext cx="39" cy="22"/>
                  </a:xfrm>
                  <a:custGeom>
                    <a:avLst/>
                    <a:gdLst/>
                    <a:ahLst/>
                    <a:cxnLst>
                      <a:cxn ang="0">
                        <a:pos x="39" y="11"/>
                      </a:cxn>
                      <a:cxn ang="0">
                        <a:pos x="39" y="14"/>
                      </a:cxn>
                      <a:cxn ang="0">
                        <a:pos x="32" y="18"/>
                      </a:cxn>
                      <a:cxn ang="0">
                        <a:pos x="7" y="18"/>
                      </a:cxn>
                      <a:cxn ang="0">
                        <a:pos x="3" y="22"/>
                      </a:cxn>
                      <a:cxn ang="0">
                        <a:pos x="0" y="18"/>
                      </a:cxn>
                      <a:cxn ang="0">
                        <a:pos x="0" y="4"/>
                      </a:cxn>
                      <a:cxn ang="0">
                        <a:pos x="7" y="7"/>
                      </a:cxn>
                      <a:cxn ang="0">
                        <a:pos x="10" y="7"/>
                      </a:cxn>
                      <a:cxn ang="0">
                        <a:pos x="18" y="4"/>
                      </a:cxn>
                      <a:cxn ang="0">
                        <a:pos x="21" y="4"/>
                      </a:cxn>
                      <a:cxn ang="0">
                        <a:pos x="28" y="0"/>
                      </a:cxn>
                      <a:cxn ang="0">
                        <a:pos x="32" y="4"/>
                      </a:cxn>
                      <a:cxn ang="0">
                        <a:pos x="39" y="4"/>
                      </a:cxn>
                      <a:cxn ang="0">
                        <a:pos x="39" y="11"/>
                      </a:cxn>
                    </a:cxnLst>
                    <a:rect l="0" t="0" r="r" b="b"/>
                    <a:pathLst>
                      <a:path w="39" h="22">
                        <a:moveTo>
                          <a:pt x="39" y="11"/>
                        </a:moveTo>
                        <a:lnTo>
                          <a:pt x="39" y="14"/>
                        </a:lnTo>
                        <a:lnTo>
                          <a:pt x="32" y="18"/>
                        </a:lnTo>
                        <a:lnTo>
                          <a:pt x="7" y="18"/>
                        </a:lnTo>
                        <a:lnTo>
                          <a:pt x="3" y="2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lnTo>
                          <a:pt x="7" y="7"/>
                        </a:lnTo>
                        <a:lnTo>
                          <a:pt x="10" y="7"/>
                        </a:lnTo>
                        <a:lnTo>
                          <a:pt x="18" y="4"/>
                        </a:lnTo>
                        <a:lnTo>
                          <a:pt x="21" y="4"/>
                        </a:lnTo>
                        <a:lnTo>
                          <a:pt x="28" y="0"/>
                        </a:lnTo>
                        <a:lnTo>
                          <a:pt x="32" y="4"/>
                        </a:lnTo>
                        <a:lnTo>
                          <a:pt x="39" y="4"/>
                        </a:lnTo>
                        <a:lnTo>
                          <a:pt x="39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2" name="Freeform 401"/>
                  <p:cNvSpPr>
                    <a:spLocks/>
                  </p:cNvSpPr>
                  <p:nvPr/>
                </p:nvSpPr>
                <p:spPr bwMode="auto">
                  <a:xfrm>
                    <a:off x="3330" y="1318"/>
                    <a:ext cx="43" cy="1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10" y="11"/>
                      </a:cxn>
                      <a:cxn ang="0">
                        <a:pos x="36" y="11"/>
                      </a:cxn>
                      <a:cxn ang="0">
                        <a:pos x="43" y="3"/>
                      </a:cxn>
                      <a:cxn ang="0">
                        <a:pos x="36" y="0"/>
                      </a:cxn>
                      <a:cxn ang="0">
                        <a:pos x="32" y="3"/>
                      </a:cxn>
                      <a:cxn ang="0">
                        <a:pos x="7" y="3"/>
                      </a:cxn>
                      <a:cxn ang="0">
                        <a:pos x="3" y="7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  <a:cxn ang="0">
                        <a:pos x="3" y="14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43" h="14">
                        <a:moveTo>
                          <a:pt x="0" y="11"/>
                        </a:moveTo>
                        <a:lnTo>
                          <a:pt x="3" y="14"/>
                        </a:lnTo>
                        <a:lnTo>
                          <a:pt x="10" y="11"/>
                        </a:lnTo>
                        <a:lnTo>
                          <a:pt x="36" y="11"/>
                        </a:lnTo>
                        <a:lnTo>
                          <a:pt x="43" y="3"/>
                        </a:lnTo>
                        <a:lnTo>
                          <a:pt x="36" y="0"/>
                        </a:lnTo>
                        <a:lnTo>
                          <a:pt x="32" y="3"/>
                        </a:lnTo>
                        <a:lnTo>
                          <a:pt x="7" y="3"/>
                        </a:lnTo>
                        <a:lnTo>
                          <a:pt x="3" y="7"/>
                        </a:lnTo>
                        <a:lnTo>
                          <a:pt x="7" y="7"/>
                        </a:lnTo>
                        <a:lnTo>
                          <a:pt x="0" y="11"/>
                        </a:lnTo>
                        <a:lnTo>
                          <a:pt x="3" y="14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3" name="Freeform 402"/>
                  <p:cNvSpPr>
                    <a:spLocks/>
                  </p:cNvSpPr>
                  <p:nvPr/>
                </p:nvSpPr>
                <p:spPr bwMode="auto">
                  <a:xfrm>
                    <a:off x="3326" y="1307"/>
                    <a:ext cx="11" cy="22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4"/>
                      </a:cxn>
                      <a:cxn ang="0">
                        <a:pos x="4" y="18"/>
                      </a:cxn>
                      <a:cxn ang="0">
                        <a:pos x="4" y="22"/>
                      </a:cxn>
                      <a:cxn ang="0">
                        <a:pos x="11" y="18"/>
                      </a:cxn>
                      <a:cxn ang="0">
                        <a:pos x="4" y="11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1" h="22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4" y="18"/>
                        </a:lnTo>
                        <a:lnTo>
                          <a:pt x="4" y="22"/>
                        </a:lnTo>
                        <a:lnTo>
                          <a:pt x="11" y="18"/>
                        </a:lnTo>
                        <a:lnTo>
                          <a:pt x="4" y="11"/>
                        </a:lnTo>
                        <a:lnTo>
                          <a:pt x="7" y="7"/>
                        </a:ln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4" name="Freeform 403"/>
                  <p:cNvSpPr>
                    <a:spLocks/>
                  </p:cNvSpPr>
                  <p:nvPr/>
                </p:nvSpPr>
                <p:spPr bwMode="auto">
                  <a:xfrm>
                    <a:off x="3330" y="1303"/>
                    <a:ext cx="43" cy="18"/>
                  </a:xfrm>
                  <a:custGeom>
                    <a:avLst/>
                    <a:gdLst/>
                    <a:ahLst/>
                    <a:cxnLst>
                      <a:cxn ang="0">
                        <a:pos x="43" y="18"/>
                      </a:cxn>
                      <a:cxn ang="0">
                        <a:pos x="43" y="15"/>
                      </a:cxn>
                      <a:cxn ang="0">
                        <a:pos x="39" y="8"/>
                      </a:cxn>
                      <a:cxn ang="0">
                        <a:pos x="36" y="4"/>
                      </a:cxn>
                      <a:cxn ang="0">
                        <a:pos x="28" y="0"/>
                      </a:cxn>
                      <a:cxn ang="0">
                        <a:pos x="21" y="4"/>
                      </a:cxn>
                      <a:cxn ang="0">
                        <a:pos x="18" y="4"/>
                      </a:cxn>
                      <a:cxn ang="0">
                        <a:pos x="10" y="8"/>
                      </a:cxn>
                      <a:cxn ang="0">
                        <a:pos x="7" y="8"/>
                      </a:cxn>
                      <a:cxn ang="0">
                        <a:pos x="0" y="4"/>
                      </a:cxn>
                      <a:cxn ang="0">
                        <a:pos x="0" y="11"/>
                      </a:cxn>
                      <a:cxn ang="0">
                        <a:pos x="7" y="15"/>
                      </a:cxn>
                      <a:cxn ang="0">
                        <a:pos x="10" y="15"/>
                      </a:cxn>
                      <a:cxn ang="0">
                        <a:pos x="18" y="11"/>
                      </a:cxn>
                      <a:cxn ang="0">
                        <a:pos x="36" y="11"/>
                      </a:cxn>
                      <a:cxn ang="0">
                        <a:pos x="36" y="15"/>
                      </a:cxn>
                      <a:cxn ang="0">
                        <a:pos x="43" y="18"/>
                      </a:cxn>
                      <a:cxn ang="0">
                        <a:pos x="43" y="15"/>
                      </a:cxn>
                      <a:cxn ang="0">
                        <a:pos x="43" y="18"/>
                      </a:cxn>
                    </a:cxnLst>
                    <a:rect l="0" t="0" r="r" b="b"/>
                    <a:pathLst>
                      <a:path w="43" h="18">
                        <a:moveTo>
                          <a:pt x="43" y="18"/>
                        </a:moveTo>
                        <a:lnTo>
                          <a:pt x="43" y="15"/>
                        </a:lnTo>
                        <a:lnTo>
                          <a:pt x="39" y="8"/>
                        </a:lnTo>
                        <a:lnTo>
                          <a:pt x="36" y="4"/>
                        </a:lnTo>
                        <a:lnTo>
                          <a:pt x="28" y="0"/>
                        </a:lnTo>
                        <a:lnTo>
                          <a:pt x="21" y="4"/>
                        </a:lnTo>
                        <a:lnTo>
                          <a:pt x="18" y="4"/>
                        </a:lnTo>
                        <a:lnTo>
                          <a:pt x="10" y="8"/>
                        </a:lnTo>
                        <a:lnTo>
                          <a:pt x="7" y="8"/>
                        </a:lnTo>
                        <a:lnTo>
                          <a:pt x="0" y="4"/>
                        </a:lnTo>
                        <a:lnTo>
                          <a:pt x="0" y="11"/>
                        </a:lnTo>
                        <a:lnTo>
                          <a:pt x="7" y="15"/>
                        </a:lnTo>
                        <a:lnTo>
                          <a:pt x="10" y="15"/>
                        </a:lnTo>
                        <a:lnTo>
                          <a:pt x="18" y="11"/>
                        </a:lnTo>
                        <a:lnTo>
                          <a:pt x="36" y="11"/>
                        </a:lnTo>
                        <a:lnTo>
                          <a:pt x="36" y="15"/>
                        </a:lnTo>
                        <a:lnTo>
                          <a:pt x="43" y="18"/>
                        </a:lnTo>
                        <a:lnTo>
                          <a:pt x="43" y="15"/>
                        </a:lnTo>
                        <a:lnTo>
                          <a:pt x="43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15" name="Freeform 404"/>
                  <p:cNvSpPr>
                    <a:spLocks/>
                  </p:cNvSpPr>
                  <p:nvPr/>
                </p:nvSpPr>
                <p:spPr bwMode="auto">
                  <a:xfrm>
                    <a:off x="2855" y="1476"/>
                    <a:ext cx="14" cy="25"/>
                  </a:xfrm>
                  <a:custGeom>
                    <a:avLst/>
                    <a:gdLst/>
                    <a:ahLst/>
                    <a:cxnLst>
                      <a:cxn ang="0">
                        <a:pos x="10" y="18"/>
                      </a:cxn>
                      <a:cxn ang="0">
                        <a:pos x="14" y="18"/>
                      </a:cxn>
                      <a:cxn ang="0">
                        <a:pos x="7" y="11"/>
                      </a:cxn>
                      <a:cxn ang="0">
                        <a:pos x="7" y="4"/>
                      </a:cxn>
                      <a:cxn ang="0">
                        <a:pos x="0" y="0"/>
                      </a:cxn>
                      <a:cxn ang="0">
                        <a:pos x="0" y="14"/>
                      </a:cxn>
                      <a:cxn ang="0">
                        <a:pos x="7" y="18"/>
                      </a:cxn>
                      <a:cxn ang="0">
                        <a:pos x="10" y="22"/>
                      </a:cxn>
                      <a:cxn ang="0">
                        <a:pos x="14" y="22"/>
                      </a:cxn>
                      <a:cxn ang="0">
                        <a:pos x="10" y="22"/>
                      </a:cxn>
                      <a:cxn ang="0">
                        <a:pos x="10" y="25"/>
                      </a:cxn>
                      <a:cxn ang="0">
                        <a:pos x="14" y="22"/>
                      </a:cxn>
                      <a:cxn ang="0">
                        <a:pos x="10" y="18"/>
                      </a:cxn>
                    </a:cxnLst>
                    <a:rect l="0" t="0" r="r" b="b"/>
                    <a:pathLst>
                      <a:path w="14" h="25">
                        <a:moveTo>
                          <a:pt x="10" y="18"/>
                        </a:moveTo>
                        <a:lnTo>
                          <a:pt x="14" y="18"/>
                        </a:lnTo>
                        <a:lnTo>
                          <a:pt x="7" y="11"/>
                        </a:lnTo>
                        <a:lnTo>
                          <a:pt x="7" y="4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7" y="18"/>
                        </a:lnTo>
                        <a:lnTo>
                          <a:pt x="10" y="22"/>
                        </a:lnTo>
                        <a:lnTo>
                          <a:pt x="14" y="22"/>
                        </a:lnTo>
                        <a:lnTo>
                          <a:pt x="10" y="22"/>
                        </a:lnTo>
                        <a:lnTo>
                          <a:pt x="10" y="25"/>
                        </a:lnTo>
                        <a:lnTo>
                          <a:pt x="14" y="22"/>
                        </a:lnTo>
                        <a:lnTo>
                          <a:pt x="10" y="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pic>
              <p:nvPicPr>
                <p:cNvPr id="49" name="Picture 405" descr="AN01125_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740" y="1152"/>
                  <a:ext cx="2280" cy="183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9" name="Text Box 406"/>
            <p:cNvSpPr txBox="1">
              <a:spLocks noChangeArrowheads="1"/>
            </p:cNvSpPr>
            <p:nvPr/>
          </p:nvSpPr>
          <p:spPr bwMode="auto">
            <a:xfrm>
              <a:off x="4416" y="1440"/>
              <a:ext cx="8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 b="1"/>
                <a:t>목재사육상자</a:t>
              </a:r>
            </a:p>
          </p:txBody>
        </p:sp>
        <p:sp>
          <p:nvSpPr>
            <p:cNvPr id="40" name="Text Box 407"/>
            <p:cNvSpPr txBox="1">
              <a:spLocks noChangeArrowheads="1"/>
            </p:cNvSpPr>
            <p:nvPr/>
          </p:nvSpPr>
          <p:spPr bwMode="auto">
            <a:xfrm>
              <a:off x="3072" y="25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/>
                <a:t>콘크리트사육상자</a:t>
              </a:r>
            </a:p>
          </p:txBody>
        </p:sp>
        <p:sp>
          <p:nvSpPr>
            <p:cNvPr id="41" name="Text Box 408"/>
            <p:cNvSpPr txBox="1">
              <a:spLocks noChangeArrowheads="1"/>
            </p:cNvSpPr>
            <p:nvPr/>
          </p:nvSpPr>
          <p:spPr bwMode="auto">
            <a:xfrm>
              <a:off x="3600" y="1728"/>
              <a:ext cx="10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 b="1"/>
                <a:t>금속제사육상자</a:t>
              </a:r>
            </a:p>
          </p:txBody>
        </p:sp>
        <p:sp>
          <p:nvSpPr>
            <p:cNvPr id="42" name="Line 409"/>
            <p:cNvSpPr>
              <a:spLocks noChangeShapeType="1"/>
            </p:cNvSpPr>
            <p:nvPr/>
          </p:nvSpPr>
          <p:spPr bwMode="auto">
            <a:xfrm flipH="1" flipV="1">
              <a:off x="4512" y="129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Line 410"/>
            <p:cNvSpPr>
              <a:spLocks noChangeShapeType="1"/>
            </p:cNvSpPr>
            <p:nvPr/>
          </p:nvSpPr>
          <p:spPr bwMode="auto">
            <a:xfrm>
              <a:off x="4560" y="18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Line 411"/>
            <p:cNvSpPr>
              <a:spLocks noChangeShapeType="1"/>
            </p:cNvSpPr>
            <p:nvPr/>
          </p:nvSpPr>
          <p:spPr bwMode="auto">
            <a:xfrm flipV="1">
              <a:off x="4080" y="235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438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905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주택재료에 대한 마우스 주거성의 실험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유방암에 의한 사망률과 목재 </a:t>
            </a:r>
            <a:r>
              <a:rPr lang="ko-KR" altLang="en-US" sz="2000" b="1" dirty="0" err="1" smtClean="0"/>
              <a:t>사용율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- 1968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1988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일본 서부지역에서의 목조주택과의 비율과 유방암에 의한 사망률과의 관계에서 두 인자간에 명확한 부의 상관관계를 확인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대장암은 식생활과 관련성이 높고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폐암이나 식도암은 담배 등의 외적인 요인의 영향이 큰 반면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유방암은 외부적인 요인이 작아 주거 환경적인 측면에서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접금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가능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미국에서 유방암 확률이 가장 높은 곳은 뉴욕의 고급아파트인데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이유는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도료의용매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등에 포함된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비스페놀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등의 환경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호로몬이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여성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호로몬으로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작용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일본의 목조주택 출산율은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인이며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콘크리트 주택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출산율은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주택에서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목재율이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높으면 폐암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식도암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유방암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간장암의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발생율이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낮아지며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이유는 통풍의 양호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적은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라돈의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방사선량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스트레스 감소 등     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ko-KR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/>
              <a:t>같은 목재라도 표면가공방법에 따라 광택이 달라지는데 연삭 </a:t>
            </a:r>
            <a:r>
              <a:rPr lang="en-US" altLang="ko-KR" sz="1800" dirty="0" smtClean="0"/>
              <a:t>(sanding)</a:t>
            </a:r>
            <a:r>
              <a:rPr lang="ko-KR" altLang="en-US" sz="1800" dirty="0" smtClean="0"/>
              <a:t>할 경우 표면의 섬유가 절단되어 경면광택도가 저하되는 반면 자동대패로 가공한 것은 정반사가 크게 일어나 광택도가 상승 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도장을 할 경우 보통 도막면에서 반사가 크게 일어나 광택도가 높아지며 목재표면에서의 광택의 이방성이 없어짐</a:t>
            </a: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목재가 친근감을 주는 요인은 다공체의 미세한 요철구조에서의 빛의 표면 반사 및 층내 반사의 조화로 목재 특유의 아름다운 무늬결이 만들어 지며 은은하면서 깊은 멋이 생김</a:t>
            </a:r>
            <a:r>
              <a:rPr lang="en-US" altLang="ko-KR" sz="1800" dirty="0" smtClean="0"/>
              <a:t>.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1909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유방암에 의한 사망률과 목재 </a:t>
            </a:r>
            <a:r>
              <a:rPr lang="ko-KR" altLang="en-US" sz="2000" b="1" dirty="0" err="1" smtClean="0"/>
              <a:t>사용율</a:t>
            </a:r>
            <a:endParaRPr lang="en-US" altLang="ko-KR" sz="2000" b="1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971550" y="1844675"/>
          <a:ext cx="6192838" cy="4464050"/>
        </p:xfrm>
        <a:graphic>
          <a:graphicData uri="http://schemas.openxmlformats.org/presentationml/2006/ole">
            <p:oleObj spid="_x0000_s4098" name="비트맵 이미지" r:id="rId3" imgW="2486372" imgH="2209524" progId="PBrush">
              <p:embed/>
            </p:oleObj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8913" y="1628775"/>
            <a:ext cx="22098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만성 관절 </a:t>
            </a:r>
            <a:r>
              <a:rPr lang="ko-KR" altLang="en-US" sz="2000" b="1" dirty="0" err="1" smtClean="0"/>
              <a:t>류마티스와</a:t>
            </a:r>
            <a:r>
              <a:rPr lang="ko-KR" altLang="en-US" sz="2000" b="1" dirty="0" smtClean="0"/>
              <a:t> 목조 주택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온도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29°C,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습도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35%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일정조건의 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인공기상실에서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환자를 생활하게 하면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개월 이내에 관절통이 개선되었으나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다시 통상의 생활환경으로 되돌려 생활하면 증상은 다시 나빠진 결과를 보고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RA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환자에게 철근콘크리트 주택보다 목조주택이 월등히 좋은 것으로 조사</a:t>
            </a:r>
            <a:endParaRPr lang="en-US" altLang="ko-K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 이유는 목조주택이 통풍이 좋고 습도가 낮기 때문으로 조사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목재에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의한 질병 예방 및 치료효과</a:t>
            </a:r>
            <a:endParaRPr lang="ko-KR" altLang="en-US" sz="3600" b="1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59119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ko-KR" altLang="en-US" sz="2000" b="1" dirty="0" smtClean="0"/>
              <a:t>평균 수명 및 출산율과 목조주택</a:t>
            </a:r>
            <a:endParaRPr lang="en-US" altLang="ko-KR" sz="2000" b="1" dirty="0" smtClean="0"/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일본 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지역의 주택과 인구 및 보건 통계를 이용하여 목조주택 비율과 평균 수명과 관계를 조사한 결과 목조주택 비율이 높을수록 평균수명이 높아졌다고 보고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spcBef>
                <a:spcPct val="15000"/>
              </a:spcBef>
              <a:buNone/>
            </a:pP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Y (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평균수명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78.0 + 0.0353X (</a:t>
            </a:r>
            <a:r>
              <a:rPr lang="ko-KR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목조율</a:t>
            </a:r>
            <a:r>
              <a:rPr lang="en-US" altLang="ko-K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r>
              <a:rPr lang="ko-KR" altLang="en-US" sz="3600" b="1" dirty="0"/>
              <a:t>목재의 시각적 특성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547211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ko-KR" altLang="en-US" sz="2000" b="1"/>
              <a:t>개요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눈에 해로운 자외선을 대부분 흡수함으로서 눈에 자극을 적음</a:t>
            </a:r>
            <a:r>
              <a:rPr lang="en-US" altLang="ko-KR" sz="1800"/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 sz="1800"/>
              <a:t>   - </a:t>
            </a:r>
            <a:r>
              <a:rPr lang="ko-KR" altLang="en-US" sz="1800"/>
              <a:t>목리의 평행하면서 자연스러운 변이는 안정되고 아름다우며 편안하고 친근한 느낌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목재는 수종이나 가공방법의 선택에 따라서 자연상태로 다양한 무늬결</a:t>
            </a:r>
            <a:r>
              <a:rPr lang="en-US" altLang="ko-KR" sz="1800"/>
              <a:t>, </a:t>
            </a:r>
            <a:r>
              <a:rPr lang="ko-KR" altLang="en-US" sz="1800"/>
              <a:t>색상</a:t>
            </a:r>
            <a:r>
              <a:rPr lang="en-US" altLang="ko-KR" sz="1800"/>
              <a:t>, </a:t>
            </a:r>
            <a:r>
              <a:rPr lang="ko-KR" altLang="en-US" sz="1800"/>
              <a:t>질감 등을 표현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여러 가지 색상의 인공적인 착색이나 도장 등을 통하여 다양한 분위기의 표현이나 연출이 가능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 sz="1800"/>
              <a:t>   </a:t>
            </a:r>
            <a:r>
              <a:rPr lang="en-US" altLang="ko-KR" sz="1800"/>
              <a:t>- </a:t>
            </a:r>
            <a:r>
              <a:rPr lang="ko-KR" altLang="en-US" sz="1800"/>
              <a:t>사람들이 목재의 무늬를 좋아하는 이유는 신체 내의 자연스러운 리듬의 변동과 같은 형태의 변동을 갖는 모양을 시각기관을 통하여 봄으로써 마음의 안정을 얻기 때문</a:t>
            </a:r>
            <a:endParaRPr lang="ko-KR" altLang="en-US" sz="1000"/>
          </a:p>
          <a:p>
            <a:pPr>
              <a:buFont typeface="Wingdings" pitchFamily="2" charset="2"/>
              <a:buNone/>
            </a:pPr>
            <a:endParaRPr lang="en-US" altLang="ko-KR" sz="1000"/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251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434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목재의 시각적 특성</a:t>
            </a:r>
            <a:endParaRPr lang="ko-KR" altLang="en-US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7151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3286</TotalTime>
  <Words>2663</Words>
  <Application>Microsoft Office PowerPoint</Application>
  <PresentationFormat>화면 슬라이드 쇼(4:3)</PresentationFormat>
  <Paragraphs>268</Paragraphs>
  <Slides>52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52</vt:i4>
      </vt:variant>
    </vt:vector>
  </HeadingPairs>
  <TitlesOfParts>
    <vt:vector size="54" baseType="lpstr">
      <vt:lpstr>점과 선</vt:lpstr>
      <vt:lpstr>비트맵 이미지</vt:lpstr>
      <vt:lpstr>환경재료학 개론 </vt:lpstr>
      <vt:lpstr>목재의 시각적 특성</vt:lpstr>
      <vt:lpstr>슬라이드 3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시각적 특성</vt:lpstr>
      <vt:lpstr>목재의 청각적 특성</vt:lpstr>
      <vt:lpstr>슬라이드 11</vt:lpstr>
      <vt:lpstr>목재의 청각적 특성</vt:lpstr>
      <vt:lpstr>목재의 청각적 특성</vt:lpstr>
      <vt:lpstr>목재의 청각적 특성</vt:lpstr>
      <vt:lpstr>슬라이드 15</vt:lpstr>
      <vt:lpstr>슬라이드 16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후각적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촉각적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목재의 미각적 특성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  <vt:lpstr>목재에 의한 질병 예방 및 치료효과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258</cp:revision>
  <dcterms:created xsi:type="dcterms:W3CDTF">2005-09-01T06:05:51Z</dcterms:created>
  <dcterms:modified xsi:type="dcterms:W3CDTF">2012-04-26T02:22:52Z</dcterms:modified>
</cp:coreProperties>
</file>