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98" r:id="rId6"/>
    <p:sldId id="29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9" r:id="rId17"/>
    <p:sldId id="318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943" autoAdjust="0"/>
  </p:normalViewPr>
  <p:slideViewPr>
    <p:cSldViewPr>
      <p:cViewPr>
        <p:scale>
          <a:sx n="50" d="100"/>
          <a:sy n="50" d="100"/>
        </p:scale>
        <p:origin x="-10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09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A775-AF36-4916-82A3-ACDF857CC30A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D76C9-3EBD-483B-93A5-88C81DE3CA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282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천연건조효율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건조에 소요되는 노력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자본에 있어 최소비용으로 </a:t>
            </a:r>
            <a:r>
              <a:rPr lang="ko-KR" altLang="en-US" dirty="0" err="1" smtClean="0"/>
              <a:t>생재를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기건함수율</a:t>
            </a:r>
            <a:r>
              <a:rPr lang="ko-KR" altLang="en-US" dirty="0" smtClean="0"/>
              <a:t> 수준까지 건조하는 과정의 효력을 말한다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부재란 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골재를 구성하는 구성요소의 뜻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원인은 부재</a:t>
            </a:r>
            <a:r>
              <a:rPr lang="en-US" altLang="ko-KR" dirty="0" smtClean="0"/>
              <a:t>(</a:t>
            </a:r>
            <a:r>
              <a:rPr lang="ko-KR" altLang="en-US" dirty="0" smtClean="0"/>
              <a:t>部材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합판 등으로 </a:t>
            </a:r>
            <a:r>
              <a:rPr lang="ko-KR" altLang="en-US" dirty="0" smtClean="0">
                <a:solidFill>
                  <a:srgbClr val="C00000"/>
                </a:solidFill>
              </a:rPr>
              <a:t>균질화</a:t>
            </a:r>
            <a:r>
              <a:rPr lang="ko-KR" altLang="en-US" dirty="0" smtClean="0"/>
              <a:t>되고 가공의 </a:t>
            </a:r>
            <a:r>
              <a:rPr lang="ko-KR" altLang="en-US" dirty="0" smtClean="0">
                <a:solidFill>
                  <a:srgbClr val="C00000"/>
                </a:solidFill>
              </a:rPr>
              <a:t>정밀도</a:t>
            </a:r>
            <a:r>
              <a:rPr lang="ko-KR" altLang="en-US" dirty="0" smtClean="0"/>
              <a:t>가 높아졌으며 접착제가 진보된것이 원인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그림 설명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문의 뼈대는 원목으로 하고 </a:t>
            </a:r>
            <a:r>
              <a:rPr lang="en-US" altLang="ko-KR" dirty="0" smtClean="0"/>
              <a:t>MDF</a:t>
            </a:r>
            <a:r>
              <a:rPr lang="ko-KR" altLang="en-US" dirty="0" smtClean="0"/>
              <a:t>으로 덮음 처리함으로써 뼈대를 제외한 속은 텅 비어있습니다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도장하는 목적으로는 </a:t>
            </a:r>
            <a:r>
              <a:rPr lang="en-US" altLang="ko-KR" dirty="0" smtClean="0"/>
              <a:t>1.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소재의 면을 보호 </a:t>
            </a:r>
            <a:r>
              <a:rPr lang="en-US" altLang="ko-KR" baseline="0" dirty="0" smtClean="0"/>
              <a:t>2. </a:t>
            </a:r>
            <a:r>
              <a:rPr lang="ko-KR" altLang="en-US" baseline="0" dirty="0" smtClean="0"/>
              <a:t>수분의 출입에 따른 오차방지 </a:t>
            </a:r>
            <a:r>
              <a:rPr lang="en-US" altLang="ko-KR" baseline="0" dirty="0" smtClean="0"/>
              <a:t>3. </a:t>
            </a:r>
            <a:r>
              <a:rPr lang="ko-KR" altLang="en-US" baseline="0" dirty="0" smtClean="0"/>
              <a:t>목재 고유의 </a:t>
            </a:r>
            <a:r>
              <a:rPr lang="ko-KR" altLang="en-US" baseline="0" dirty="0" err="1" smtClean="0"/>
              <a:t>재질감</a:t>
            </a:r>
            <a:r>
              <a:rPr lang="ko-KR" altLang="en-US" baseline="0" dirty="0" smtClean="0"/>
              <a:t> 부각 </a:t>
            </a:r>
            <a:r>
              <a:rPr lang="en-US" altLang="ko-KR" baseline="0" dirty="0" smtClean="0"/>
              <a:t>4. </a:t>
            </a:r>
            <a:r>
              <a:rPr lang="ko-KR" altLang="en-US" baseline="0" dirty="0" smtClean="0"/>
              <a:t>방화효과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방음성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내열성 등</a:t>
            </a:r>
            <a:endParaRPr lang="en-US" altLang="ko-KR" baseline="0" dirty="0" smtClean="0"/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사진설명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 판재마다 일정한 간격을 주어서 제작하는 경우가 제대로 제작하는 한가지 방법인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오일스테인이란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목재에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침투성이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강하고 방부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방충 성분이 함유되어 있고 목재의 자연스러운 천연미를 유지할 수 있다</a:t>
            </a:r>
          </a:p>
          <a:p>
            <a:r>
              <a:rPr lang="ko-KR" altLang="en-US" dirty="0" smtClean="0"/>
              <a:t>오일 </a:t>
            </a:r>
            <a:r>
              <a:rPr lang="ko-KR" altLang="en-US" dirty="0" err="1" smtClean="0"/>
              <a:t>스테인과</a:t>
            </a:r>
            <a:r>
              <a:rPr lang="ko-KR" altLang="en-US" dirty="0" smtClean="0"/>
              <a:t> 같은 도료에는 밀크페인트 </a:t>
            </a:r>
            <a:r>
              <a:rPr lang="ko-KR" altLang="en-US" dirty="0" err="1" smtClean="0"/>
              <a:t>수성스테인이</a:t>
            </a:r>
            <a:r>
              <a:rPr lang="ko-KR" altLang="en-US" dirty="0" smtClean="0"/>
              <a:t> 있습니다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옆의 사진은 진공건조기의 사진입니다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인공건조방법중인 특수건조에 대해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특수건조에는 진공건조와 약제건조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고주파건조와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증기건조가있습니다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진공건조는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진공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용기 안에서 이루어지는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건조방법인데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열에 민감하여 높은 온도에서 취급할 수 없는 재료를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때 사용하는 방식이고 약제건조는 밀폐 탱크 내에서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석유계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용제를 써서 고온으로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가열하는방법입니다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고주파건조는 고주파 유전 가열에 의한 절연성 물질의 건조방법인데 전자레인지와 같은 원리입니다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증기건조는 목재를 건조실에 넣고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증기를 보내어 온도와 습도를 조절해서 건조하는 방법입니다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이것으로 저의 발표를 마치고 저희가 앞에서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말씀드렸던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것을 총정리 해줄 박상현을 모시겠습니다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76C9-3EBD-483B-93A5-88C81DE3CA4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94BC07-3BA6-4667-A88E-337EF746B72C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299920-FEE9-45D5-8B57-8A99B16160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8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400806"/>
            <a:ext cx="7772400" cy="3528392"/>
          </a:xfrm>
        </p:spPr>
        <p:txBody>
          <a:bodyPr>
            <a:normAutofit/>
          </a:bodyPr>
          <a:lstStyle/>
          <a:p>
            <a:pPr algn="ctr"/>
            <a:r>
              <a:rPr lang="ko-KR" altLang="en-US" sz="8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목재건조 와  </a:t>
            </a:r>
            <a:r>
              <a:rPr lang="en-US" altLang="ko-KR" sz="8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8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ko-KR" altLang="en-US" sz="8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가구 </a:t>
            </a:r>
            <a:endParaRPr lang="ko-KR" altLang="en-US" sz="8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43108" y="5549031"/>
            <a:ext cx="6897378" cy="1166117"/>
          </a:xfrm>
        </p:spPr>
        <p:txBody>
          <a:bodyPr>
            <a:normAutofit/>
          </a:bodyPr>
          <a:lstStyle/>
          <a:p>
            <a:pPr algn="r"/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조원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(08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학번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r"/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김정중 채수인 이선규 박상현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4296727" cy="1143000"/>
          </a:xfrm>
        </p:spPr>
        <p:txBody>
          <a:bodyPr>
            <a:normAutofit fontScale="90000"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건조 결함과 특성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65" y="2050084"/>
            <a:ext cx="2783671" cy="20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CSI\Desktop\건조학 발표자료\목재변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19" y="2282254"/>
            <a:ext cx="2998817" cy="37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SI\Desktop\건조학 발표자료\할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159122"/>
            <a:ext cx="2764306" cy="20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SI\Desktop\건조학 발표자료\뒤틀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762" y="2282254"/>
            <a:ext cx="3143250" cy="18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SI\Desktop\건조학 발표자료\비틀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59122"/>
            <a:ext cx="3142876" cy="18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6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76" y="-24"/>
            <a:ext cx="8229600" cy="1251062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현대 목재가구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3200" dirty="0" smtClean="0"/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특수한 고급품을 제외한 모든 가구는 </a:t>
            </a:r>
            <a:r>
              <a:rPr lang="ko-KR" altLang="en-US" sz="3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기계공업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에 의한 </a:t>
            </a:r>
            <a:r>
              <a:rPr lang="ko-KR" altLang="en-US" sz="3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대량 생산방식으로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만듬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/>
          </a:p>
          <a:p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0"/>
            <a:ext cx="437651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92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5266928" cy="1143000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현대가구제작 특징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대량생산</a:t>
            </a:r>
          </a:p>
          <a:p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거의 합판이며 원목사용은 낮음</a:t>
            </a:r>
          </a:p>
          <a:p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기능적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용도에 중점</a:t>
            </a:r>
          </a:p>
          <a:p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효율적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공업화로 대량생산 가능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재료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기술발달로 품질이 상당수준</a:t>
            </a:r>
            <a:endParaRPr lang="ko-KR" altLang="en-US" sz="35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3786182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현대가구 주요 재료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038600" cy="4623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MDF</a:t>
            </a:r>
          </a:p>
          <a:p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톱밥을 압축가공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 marL="82296" indent="0">
              <a:buNone/>
            </a:pP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하여 만든 인조                     </a:t>
            </a:r>
            <a:r>
              <a:rPr lang="en-US" altLang="ko-KR" sz="30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marL="82296" indent="0">
              <a:buNone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  목재 판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습기에 약하고 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 marL="82296" indent="0">
              <a:buNone/>
            </a:pPr>
            <a:r>
              <a:rPr lang="en-US" altLang="ko-KR" sz="30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자중이 큼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 marL="82296" indent="0">
              <a:buNone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 marL="82296" indent="0"/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 가공하기가 수월하고       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 marL="82296" indent="0">
              <a:buNone/>
            </a:pP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가격이 저렴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  <a:p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7686" y="1571612"/>
            <a:ext cx="4643470" cy="50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4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결함의 방지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가구의 도장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오일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스테인과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같은 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도료사용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40889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1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인공건조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4038600" cy="4623816"/>
          </a:xfrm>
        </p:spPr>
        <p:txBody>
          <a:bodyPr>
            <a:normAutofit/>
          </a:bodyPr>
          <a:lstStyle/>
          <a:p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목재를 </a:t>
            </a:r>
            <a:r>
              <a:rPr lang="ko-KR" altLang="en-US" sz="3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인공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으로 </a:t>
            </a:r>
            <a:r>
              <a:rPr lang="ko-KR" altLang="en-US" sz="3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온도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나 </a:t>
            </a:r>
            <a:r>
              <a:rPr lang="ko-KR" altLang="en-US" sz="3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습도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를 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  <a:p>
            <a:pPr marL="118872" indent="0">
              <a:buNone/>
            </a:pPr>
            <a:r>
              <a:rPr lang="en-US" altLang="ko-KR" sz="3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조절하여 단시간에        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  <a:p>
            <a:pPr marL="118872" indent="0">
              <a:buNone/>
            </a:pP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건조하는 것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buNone/>
            </a:pP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292" name="Picture 4" descr="http://www.ywil-teak.com/images/vaccum_dr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4929190" cy="5357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3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7146" y="71414"/>
            <a:ext cx="4936336" cy="1143000"/>
          </a:xfrm>
        </p:spPr>
        <p:txBody>
          <a:bodyPr>
            <a:no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특수건조</a:t>
            </a:r>
            <a:r>
              <a:rPr lang="en-US" altLang="ko-KR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인공건조</a:t>
            </a:r>
            <a:r>
              <a:rPr lang="en-US" altLang="ko-KR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369161"/>
              </p:ext>
            </p:extLst>
          </p:nvPr>
        </p:nvGraphicFramePr>
        <p:xfrm>
          <a:off x="179512" y="1700808"/>
          <a:ext cx="8784976" cy="4968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256"/>
                <a:gridCol w="6480720"/>
              </a:tblGrid>
              <a:tr h="12601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진공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진공 용기 안에서 </a:t>
                      </a:r>
                      <a:r>
                        <a:rPr lang="ko-KR" altLang="en-US" sz="3000" b="0" baseline="0" dirty="0" smtClean="0">
                          <a:latin typeface="휴먼모음T" pitchFamily="18" charset="-127"/>
                          <a:ea typeface="휴먼모음T" pitchFamily="18" charset="-127"/>
                        </a:rPr>
                        <a:t>이루어지는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12601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약제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밀폐 탱크 내에서 </a:t>
                      </a:r>
                      <a:r>
                        <a:rPr lang="ko-KR" altLang="en-US" sz="30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석유계</a:t>
                      </a:r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용제를 써 </a:t>
                      </a:r>
                      <a:endParaRPr lang="en-US" altLang="ko-KR" sz="3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고온으로 가열하여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12601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고주파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고주파 유전 가열에 의한 </a:t>
                      </a:r>
                      <a:endParaRPr lang="en-US" altLang="ko-KR" sz="3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절연성 물질의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11881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증기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목재를 건조실에 넣고</a:t>
                      </a:r>
                      <a:r>
                        <a:rPr lang="en-US" altLang="ko-KR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증기를 보내어 </a:t>
                      </a:r>
                      <a:endParaRPr lang="en-US" altLang="ko-KR" sz="30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sz="30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온도와 습도조절로 건조</a:t>
                      </a:r>
                      <a:endParaRPr lang="ko-KR" altLang="en-US" sz="3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6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76" y="214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전통목재 가구와 현대 목재가구의 차이점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395536" y="188944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현대 목재는 크고 실용성은 좋지만 독특한 미감이 없음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전통 목재는 재료에 따라 작품이 다름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전통 가구는 대량생산이 불가능 하지만 현대 가구는 대량생산이 가능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5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결론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2204864"/>
            <a:ext cx="8535892" cy="3368321"/>
          </a:xfrm>
        </p:spPr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일반가정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회사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학교 등 내구성 있는 가구를 필요로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하는 곳에서 원목가구의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건조결함이 생길 우려가 커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원목의 단점을 보완하고 값이 싸며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대량생산이 가능한 재료가 필요하게 되어</a:t>
            </a:r>
            <a:r>
              <a:rPr lang="en-US" altLang="ko-KR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 조건을 충족하는 합판류를 주재료로 사용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실제</a:t>
            </a:r>
            <a:r>
              <a:rPr lang="en-US" altLang="ko-KR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vs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이론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C:\Documents and Settings\SAMSUNG\바탕 화면\현대가구\IMAG1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736"/>
            <a:ext cx="2428860" cy="2500330"/>
          </a:xfrm>
          <a:prstGeom prst="rect">
            <a:avLst/>
          </a:prstGeom>
          <a:noFill/>
        </p:spPr>
      </p:pic>
      <p:pic>
        <p:nvPicPr>
          <p:cNvPr id="36869" name="Picture 5" descr="C:\Documents and Settings\SAMSUNG\바탕 화면\IMAG1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428736"/>
            <a:ext cx="2214578" cy="2500330"/>
          </a:xfrm>
          <a:prstGeom prst="rect">
            <a:avLst/>
          </a:prstGeom>
          <a:noFill/>
        </p:spPr>
      </p:pic>
      <p:pic>
        <p:nvPicPr>
          <p:cNvPr id="36871" name="Picture 7" descr="C:\Documents and Settings\SAMSUNG\바탕 화면\현대가구\IMAG1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929066"/>
            <a:ext cx="2428860" cy="2928934"/>
          </a:xfrm>
          <a:prstGeom prst="rect">
            <a:avLst/>
          </a:prstGeom>
          <a:noFill/>
        </p:spPr>
      </p:pic>
      <p:pic>
        <p:nvPicPr>
          <p:cNvPr id="36872" name="Picture 8" descr="C:\Documents and Settings\SAMSUNG\바탕 화면\현대가구\IMAG1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36"/>
            <a:ext cx="2214546" cy="2500330"/>
          </a:xfrm>
          <a:prstGeom prst="rect">
            <a:avLst/>
          </a:prstGeom>
          <a:noFill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442912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929066"/>
            <a:ext cx="228601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081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82" y="71422"/>
            <a:ext cx="1490922" cy="1143000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서론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1700234"/>
            <a:ext cx="7569518" cy="4943476"/>
          </a:xfrm>
        </p:spPr>
        <p:txBody>
          <a:bodyPr>
            <a:normAutofit/>
          </a:bodyPr>
          <a:lstStyle/>
          <a:p>
            <a:r>
              <a:rPr lang="ko-KR" altLang="en-US" sz="3500" u="sng" dirty="0" smtClean="0">
                <a:latin typeface="휴먼모음T" pitchFamily="18" charset="-127"/>
                <a:ea typeface="휴먼모음T" pitchFamily="18" charset="-127"/>
              </a:rPr>
              <a:t>과거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 목재 가구는 통나무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원목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를 가공하여 만든 것을 아주 흔히 볼 수 있다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  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118872" indent="0">
              <a:buNone/>
            </a:pP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그러나 현재의 가구 </a:t>
            </a:r>
            <a:r>
              <a:rPr lang="ko-KR" altLang="en-US" sz="3500" dirty="0" err="1" smtClean="0">
                <a:latin typeface="휴먼모음T" pitchFamily="18" charset="-127"/>
                <a:ea typeface="휴먼모음T" pitchFamily="18" charset="-127"/>
              </a:rPr>
              <a:t>제품중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 고급품을 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118872" indent="0">
              <a:buNone/>
            </a:pPr>
            <a:r>
              <a:rPr lang="en-US" altLang="ko-KR" sz="35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제외하면 원목가구를 보기 힘들다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118872" indent="0">
              <a:buNone/>
            </a:pPr>
            <a:r>
              <a:rPr lang="en-US" altLang="ko-KR" sz="3500" dirty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118872" indent="0">
              <a:buNone/>
            </a:pPr>
            <a:r>
              <a:rPr lang="en-US" altLang="ko-KR" sz="35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왜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?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원목가구를 흔히 볼 수 없는 것일까</a:t>
            </a:r>
            <a:r>
              <a:rPr lang="en-US" altLang="ko-KR" sz="3500" dirty="0" smtClean="0"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>
              <a:buNone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  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2824" y="3404576"/>
            <a:ext cx="3616893" cy="33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     </a:t>
            </a:r>
            <a:r>
              <a:rPr lang="ko-KR" altLang="en-US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가공없소에서</a:t>
            </a:r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실전으로 </a:t>
            </a: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     </a:t>
            </a:r>
            <a:r>
              <a:rPr lang="ko-KR" altLang="en-US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알수있었던사실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7072"/>
            <a:ext cx="221457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21454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736"/>
            <a:ext cx="2428860" cy="26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1" y="4077072"/>
            <a:ext cx="24288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428736"/>
            <a:ext cx="1928826" cy="26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736"/>
            <a:ext cx="2500298" cy="26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1428736"/>
            <a:ext cx="2286016" cy="26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077072"/>
            <a:ext cx="22860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786578" y="3143248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27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352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목차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490" y="1885482"/>
            <a:ext cx="8229600" cy="4972518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가구의 의미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전통 목재가구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천연건조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목재와 건조결함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현대 목재가구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인공건조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총정리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이론</a:t>
            </a:r>
            <a:r>
              <a:rPr lang="en-US" altLang="ko-KR" sz="3500" dirty="0" err="1" smtClean="0">
                <a:latin typeface="휴먼모음T" pitchFamily="18" charset="-127"/>
                <a:ea typeface="휴먼모음T" pitchFamily="18" charset="-127"/>
              </a:rPr>
              <a:t>vs</a:t>
            </a:r>
            <a:r>
              <a:rPr lang="ko-KR" altLang="en-US" sz="3500" dirty="0" smtClean="0">
                <a:latin typeface="휴먼모음T" pitchFamily="18" charset="-127"/>
                <a:ea typeface="휴먼모음T" pitchFamily="18" charset="-127"/>
              </a:rPr>
              <a:t>현실</a:t>
            </a:r>
            <a:endParaRPr lang="en-US" altLang="ko-KR" sz="3500" dirty="0" smtClean="0">
              <a:latin typeface="휴먼모음T" pitchFamily="18" charset="-127"/>
              <a:ea typeface="휴먼모음T" pitchFamily="18" charset="-127"/>
            </a:endParaRPr>
          </a:p>
          <a:p>
            <a:pPr marL="596646" indent="-514350">
              <a:buFont typeface="+mj-lt"/>
              <a:buAutoNum type="arabicPeriod"/>
            </a:pPr>
            <a:endParaRPr lang="en-US" altLang="ko-KR" sz="3500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143000"/>
          </a:xfrm>
        </p:spPr>
        <p:txBody>
          <a:bodyPr>
            <a:no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가구의 의미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28" y="2214554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가구는 매우 다양한 조형 예술품의 하나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과거에는 주로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권력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부유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과시를 위한 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상징적 의미의 수단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오늘날은 편의성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err="1" smtClean="0">
                <a:latin typeface="휴먼모음T" pitchFamily="18" charset="-127"/>
                <a:ea typeface="휴먼모음T" pitchFamily="18" charset="-127"/>
              </a:rPr>
              <a:t>안락성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효율성 위주의 가구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829048" cy="1143000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전통 목재가구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실용중심으로 상징적인 의미로 제작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탄력이 풍부하고 내습성이 강하고 향기가 있는 소나무를 가장 보편적으로 사용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못을 사용하지 않고 판재</a:t>
            </a:r>
            <a:r>
              <a:rPr lang="en-US" altLang="ko-KR" sz="3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000" dirty="0" smtClean="0">
                <a:latin typeface="휴먼모음T" pitchFamily="18" charset="-127"/>
                <a:ea typeface="휴먼모음T" pitchFamily="18" charset="-127"/>
              </a:rPr>
              <a:t>골재 이음새로 구조를 이룸</a:t>
            </a: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0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0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30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30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sz="30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sz="3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29198"/>
            <a:ext cx="3429024" cy="169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내용 개체 틀 3" descr="132143005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79548" y="3650148"/>
            <a:ext cx="172817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142900"/>
            <a:ext cx="4890274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전통가구의 장단점</a:t>
            </a:r>
            <a:endParaRPr lang="ko-KR" altLang="en-US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116453"/>
              </p:ext>
            </p:extLst>
          </p:nvPr>
        </p:nvGraphicFramePr>
        <p:xfrm>
          <a:off x="216750" y="1500174"/>
          <a:ext cx="8712968" cy="49072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356484"/>
                <a:gridCol w="4356484"/>
              </a:tblGrid>
              <a:tr h="502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휴먼모음T" pitchFamily="18" charset="-127"/>
                          <a:ea typeface="휴먼모음T" pitchFamily="18" charset="-127"/>
                        </a:rPr>
                        <a:t>장점</a:t>
                      </a:r>
                      <a:endParaRPr lang="ko-KR" altLang="en-US" sz="35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휴먼모음T" pitchFamily="18" charset="-127"/>
                          <a:ea typeface="휴먼모음T" pitchFamily="18" charset="-127"/>
                        </a:rPr>
                        <a:t>단점</a:t>
                      </a:r>
                      <a:endParaRPr lang="ko-KR" altLang="en-US" sz="35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4191431">
                <a:tc>
                  <a:txBody>
                    <a:bodyPr/>
                    <a:lstStyle/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수작업으로 마무리가 깔 끔 </a:t>
                      </a: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나무의 수축 팽창 방지</a:t>
                      </a:r>
                      <a:r>
                        <a:rPr lang="en-US" altLang="ko-KR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수명 연장</a:t>
                      </a: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재질에서 오는 자연적인 멋이 있음</a:t>
                      </a: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None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None/>
                      </a:pPr>
                      <a:endParaRPr lang="ko-KR" altLang="en-US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None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기능적 의미보다 상징적 의미에 중점</a:t>
                      </a: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비효율적</a:t>
                      </a:r>
                      <a:r>
                        <a:rPr lang="en-US" altLang="ko-KR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모두 수작업</a:t>
                      </a:r>
                      <a:r>
                        <a:rPr lang="en-US" altLang="ko-KR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대량 생산 불가능</a:t>
                      </a: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25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원목가구는 계절의 변화에 따라서 </a:t>
                      </a:r>
                      <a:r>
                        <a:rPr lang="ko-KR" altLang="en-US" sz="25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수축</a:t>
                      </a:r>
                      <a:r>
                        <a:rPr lang="ko-KR" altLang="en-US" sz="2500" dirty="0" smtClean="0">
                          <a:latin typeface="휴먼모음T" pitchFamily="18" charset="-127"/>
                          <a:ea typeface="휴먼모음T" pitchFamily="18" charset="-127"/>
                        </a:rPr>
                        <a:t>과 </a:t>
                      </a:r>
                      <a:r>
                        <a:rPr lang="ko-KR" altLang="en-US" sz="2500" dirty="0" err="1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팽윤</a:t>
                      </a:r>
                      <a:r>
                        <a:rPr lang="ko-KR" altLang="en-US" sz="2500" dirty="0" err="1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</a:t>
                      </a:r>
                      <a:r>
                        <a:rPr lang="ko-KR" altLang="en-US" sz="25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많음</a:t>
                      </a:r>
                      <a:endParaRPr lang="ko-KR" altLang="en-US" sz="25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8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2405"/>
            <a:ext cx="2962672" cy="1143000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천연건조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5072074"/>
            <a:ext cx="8229600" cy="1643074"/>
          </a:xfrm>
        </p:spPr>
        <p:txBody>
          <a:bodyPr>
            <a:normAutofit/>
          </a:bodyPr>
          <a:lstStyle/>
          <a:p>
            <a:pPr marL="82296" indent="0"/>
            <a:r>
              <a:rPr lang="ko-KR" altLang="en-US" sz="2800" dirty="0" smtClean="0"/>
              <a:t>실외에 건조장을 만들어 자연 대기상태에서 </a:t>
            </a:r>
            <a:endParaRPr lang="en-US" altLang="ko-KR" sz="2800" dirty="0" smtClean="0"/>
          </a:p>
          <a:p>
            <a:pPr marL="82296" indent="0">
              <a:buNone/>
            </a:pPr>
            <a:r>
              <a:rPr lang="en-US" altLang="ko-KR" sz="2800" dirty="0" smtClean="0"/>
              <a:t>  </a:t>
            </a:r>
            <a:r>
              <a:rPr lang="ko-KR" altLang="en-US" sz="2800" dirty="0" err="1" smtClean="0"/>
              <a:t>생재나</a:t>
            </a:r>
            <a:r>
              <a:rPr lang="ko-KR" altLang="en-US" sz="2800" dirty="0" smtClean="0"/>
              <a:t> 기타 목제품을 건조하는 것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en-US" altLang="ko-KR" sz="3000" dirty="0" smtClean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1538" y="1772816"/>
            <a:ext cx="702245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95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610" y="0"/>
            <a:ext cx="4581610" cy="1252728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천연건조의 </a:t>
            </a:r>
            <a:r>
              <a:rPr lang="ko-KR" altLang="en-US" sz="50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잔적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50" name="Picture 2" descr="C:\Users\CSI\Desktop\건조학 발표자료\경사적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9908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SI\Desktop\건조학 발표자료\수직적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499" y="4231645"/>
            <a:ext cx="45624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SI\Desktop\건조학 발표자료\평적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0988"/>
            <a:ext cx="30765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5731" y="35583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평적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625094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앤드랙</a:t>
            </a:r>
            <a:r>
              <a:rPr lang="ko-KR" altLang="en-US" dirty="0" err="1"/>
              <a:t>킹</a:t>
            </a:r>
            <a:r>
              <a:rPr lang="ko-KR" altLang="en-US" dirty="0" smtClean="0"/>
              <a:t>                                     수직적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71381" y="35583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경사적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7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2857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천연건조의 장단점</a:t>
            </a:r>
            <a:endParaRPr lang="ko-KR" altLang="en-US" sz="5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115228"/>
              </p:ext>
            </p:extLst>
          </p:nvPr>
        </p:nvGraphicFramePr>
        <p:xfrm>
          <a:off x="179512" y="1628800"/>
          <a:ext cx="8712968" cy="47525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356484"/>
                <a:gridCol w="4356484"/>
              </a:tblGrid>
              <a:tr h="6732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휴먼모음T" pitchFamily="18" charset="-127"/>
                          <a:ea typeface="휴먼모음T" pitchFamily="18" charset="-127"/>
                        </a:rPr>
                        <a:t>장점</a:t>
                      </a:r>
                      <a:endParaRPr lang="ko-KR" altLang="en-US" sz="35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휴먼모음T" pitchFamily="18" charset="-127"/>
                          <a:ea typeface="휴먼모음T" pitchFamily="18" charset="-127"/>
                        </a:rPr>
                        <a:t>단점</a:t>
                      </a:r>
                      <a:endParaRPr lang="ko-KR" altLang="en-US" sz="35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4079276">
                <a:tc>
                  <a:txBody>
                    <a:bodyPr/>
                    <a:lstStyle/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시설비용과 작업비용이 적음</a:t>
                      </a: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특수한 건조기술 불필요</a:t>
                      </a:r>
                      <a:r>
                        <a:rPr lang="en-US" altLang="ko-KR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  <a:p>
                      <a:pPr marL="457200" indent="-457200" latinLnBrk="1">
                        <a:buFont typeface="Arial" pitchFamily="34" charset="0"/>
                        <a:buNone/>
                      </a:pPr>
                      <a:r>
                        <a:rPr lang="en-US" altLang="ko-KR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/>
                      </a:r>
                      <a:br>
                        <a:rPr lang="en-US" altLang="ko-KR" sz="3000" dirty="0" smtClean="0">
                          <a:latin typeface="휴먼모음T" pitchFamily="18" charset="-127"/>
                          <a:ea typeface="휴먼모음T" pitchFamily="18" charset="-127"/>
                        </a:rPr>
                      </a:b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건조소요시간이 김 </a:t>
                      </a: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기건 </a:t>
                      </a:r>
                      <a:r>
                        <a:rPr lang="ko-KR" altLang="en-US" sz="300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함수율</a:t>
                      </a: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 이하로는 건조불가</a:t>
                      </a: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endParaRPr lang="en-US" altLang="ko-KR" sz="300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457200" indent="-457200" latinLnBrk="1">
                        <a:buFont typeface="Arial" pitchFamily="34" charset="0"/>
                        <a:buChar char="•"/>
                      </a:pPr>
                      <a:r>
                        <a:rPr lang="ko-KR" altLang="en-US" sz="3000" dirty="0" smtClean="0">
                          <a:latin typeface="휴먼모음T" pitchFamily="18" charset="-127"/>
                          <a:ea typeface="휴먼모음T" pitchFamily="18" charset="-127"/>
                        </a:rPr>
                        <a:t>자연조건의 영향을 많이 받음</a:t>
                      </a:r>
                      <a:endParaRPr lang="ko-KR" altLang="en-US" sz="30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5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589</TotalTime>
  <Words>612</Words>
  <Application>Microsoft Office PowerPoint</Application>
  <PresentationFormat>화면 슬라이드 쇼(4:3)</PresentationFormat>
  <Paragraphs>162</Paragraphs>
  <Slides>20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모듈</vt:lpstr>
      <vt:lpstr>목재건조 와   가구 </vt:lpstr>
      <vt:lpstr>서론</vt:lpstr>
      <vt:lpstr>목차</vt:lpstr>
      <vt:lpstr>가구의 의미</vt:lpstr>
      <vt:lpstr>전통 목재가구</vt:lpstr>
      <vt:lpstr>전통가구의 장단점</vt:lpstr>
      <vt:lpstr>천연건조</vt:lpstr>
      <vt:lpstr>천연건조의 잔적</vt:lpstr>
      <vt:lpstr>천연건조의 장단점</vt:lpstr>
      <vt:lpstr>건조 결함과 특성</vt:lpstr>
      <vt:lpstr>현대 목재가구</vt:lpstr>
      <vt:lpstr>현대가구제작 특징</vt:lpstr>
      <vt:lpstr>현대가구 주요 재료</vt:lpstr>
      <vt:lpstr>결함의 방지</vt:lpstr>
      <vt:lpstr>인공건조</vt:lpstr>
      <vt:lpstr>특수건조(인공건조)</vt:lpstr>
      <vt:lpstr>전통목재 가구와 현대 목재가구의 차이점</vt:lpstr>
      <vt:lpstr>결론</vt:lpstr>
      <vt:lpstr>실제vs이론</vt:lpstr>
      <vt:lpstr>        가공없소에서 실전으로          알수있었던사실</vt:lpstr>
    </vt:vector>
  </TitlesOfParts>
  <Company>삼성전자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목건조와 가구 </dc:title>
  <dc:creator>삼성</dc:creator>
  <cp:lastModifiedBy>s</cp:lastModifiedBy>
  <cp:revision>67</cp:revision>
  <dcterms:created xsi:type="dcterms:W3CDTF">2011-11-19T00:57:46Z</dcterms:created>
  <dcterms:modified xsi:type="dcterms:W3CDTF">2011-11-22T03:52:29Z</dcterms:modified>
</cp:coreProperties>
</file>