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56" r:id="rId3"/>
    <p:sldId id="282" r:id="rId4"/>
    <p:sldId id="257" r:id="rId5"/>
    <p:sldId id="277" r:id="rId6"/>
    <p:sldId id="276" r:id="rId7"/>
    <p:sldId id="278" r:id="rId8"/>
    <p:sldId id="279" r:id="rId9"/>
    <p:sldId id="259" r:id="rId10"/>
    <p:sldId id="260" r:id="rId11"/>
    <p:sldId id="275" r:id="rId12"/>
    <p:sldId id="273" r:id="rId13"/>
    <p:sldId id="261" r:id="rId14"/>
    <p:sldId id="262" r:id="rId15"/>
    <p:sldId id="281" r:id="rId16"/>
    <p:sldId id="258" r:id="rId17"/>
    <p:sldId id="274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1DD"/>
    <a:srgbClr val="FA48D4"/>
    <a:srgbClr val="EE8E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5ACD1-8C05-4A8E-8420-FB107E5CD9C2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1BD49-103D-45E2-AEEF-A289B098A8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100000" l="5298" r="90000">
                        <a14:foregroundMark x1="23512" y1="10762" x2="10357" y2="38571"/>
                        <a14:foregroundMark x1="7857" y1="35619" x2="5357" y2="34571"/>
                        <a14:backgroundMark x1="37500" y1="23333" x2="57857" y2="62000"/>
                        <a14:backgroundMark x1="26845" y1="56952" x2="35476" y2="5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714356"/>
            <a:ext cx="9144000" cy="571500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6375824"/>
            <a:ext cx="9144000" cy="476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ACF8-FD3E-4E99-87D8-4DF13C3A3836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D9C3-D92C-4E8C-B76D-5EE6A8E00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ACF8-FD3E-4E99-87D8-4DF13C3A3836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D9C3-D92C-4E8C-B76D-5EE6A8E00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ACF8-FD3E-4E99-87D8-4DF13C3A3836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D9C3-D92C-4E8C-B76D-5EE6A8E00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ACF8-FD3E-4E99-87D8-4DF13C3A3836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D9C3-D92C-4E8C-B76D-5EE6A8E00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ACF8-FD3E-4E99-87D8-4DF13C3A3836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0" y="-24"/>
            <a:ext cx="914403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D9C3-D92C-4E8C-B76D-5EE6A8E001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-32" y="6072230"/>
            <a:ext cx="9153826" cy="928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-41128" y="642918"/>
            <a:ext cx="9286940" cy="5715040"/>
            <a:chOff x="0" y="928670"/>
            <a:chExt cx="9144000" cy="5143536"/>
          </a:xfrm>
        </p:grpSpPr>
        <p:sp>
          <p:nvSpPr>
            <p:cNvPr id="8" name="직사각형 7"/>
            <p:cNvSpPr/>
            <p:nvPr userDrawn="1"/>
          </p:nvSpPr>
          <p:spPr>
            <a:xfrm>
              <a:off x="0" y="928670"/>
              <a:ext cx="9144000" cy="51435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그림 6" descr="신민아.bmp"/>
            <p:cNvPicPr>
              <a:picLocks noChangeAspect="1"/>
            </p:cNvPicPr>
            <p:nvPr userDrawn="1"/>
          </p:nvPicPr>
          <p:blipFill>
            <a:blip r:embed="rId2" cstate="print"/>
            <a:srcRect l="13208" t="8134" b="8134"/>
            <a:stretch>
              <a:fillRect/>
            </a:stretch>
          </p:blipFill>
          <p:spPr>
            <a:xfrm>
              <a:off x="428596" y="1000108"/>
              <a:ext cx="6572264" cy="500066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ACF8-FD3E-4E99-87D8-4DF13C3A3836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D9C3-D92C-4E8C-B76D-5EE6A8E00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ACF8-FD3E-4E99-87D8-4DF13C3A3836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D9C3-D92C-4E8C-B76D-5EE6A8E00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ACF8-FD3E-4E99-87D8-4DF13C3A3836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D9C3-D92C-4E8C-B76D-5EE6A8E00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ACF8-FD3E-4E99-87D8-4DF13C3A3836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D9C3-D92C-4E8C-B76D-5EE6A8E00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ACF8-FD3E-4E99-87D8-4DF13C3A3836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D9C3-D92C-4E8C-B76D-5EE6A8E00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ACF8-FD3E-4E99-87D8-4DF13C3A3836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D9C3-D92C-4E8C-B76D-5EE6A8E00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ACF8-FD3E-4E99-87D8-4DF13C3A3836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0D9C3-D92C-4E8C-B76D-5EE6A8E00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14546" y="2214554"/>
            <a:ext cx="7772400" cy="1470025"/>
          </a:xfrm>
        </p:spPr>
        <p:txBody>
          <a:bodyPr/>
          <a:lstStyle/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핫멜트 접착제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3372" y="4572008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ko-KR" altLang="en-US" sz="2400" dirty="0" smtClean="0">
                <a:latin typeface="HY나무B" pitchFamily="18" charset="-127"/>
                <a:ea typeface="HY나무B"/>
              </a:rPr>
              <a:t>김대진</a:t>
            </a:r>
            <a:r>
              <a:rPr lang="en-US" altLang="ko-KR" sz="2400" dirty="0" smtClean="0">
                <a:latin typeface="HY나무B" pitchFamily="18" charset="-127"/>
                <a:ea typeface="HY나무B"/>
              </a:rPr>
              <a:t>, </a:t>
            </a:r>
            <a:r>
              <a:rPr lang="ko-KR" altLang="en-US" sz="2400" dirty="0" smtClean="0">
                <a:latin typeface="HY나무B" pitchFamily="18" charset="-127"/>
                <a:ea typeface="HY나무B"/>
              </a:rPr>
              <a:t>박진우</a:t>
            </a:r>
            <a:r>
              <a:rPr lang="en-US" altLang="ko-KR" sz="2400" dirty="0" smtClean="0">
                <a:latin typeface="HY나무B" pitchFamily="18" charset="-127"/>
                <a:ea typeface="HY나무B"/>
              </a:rPr>
              <a:t>, </a:t>
            </a:r>
            <a:r>
              <a:rPr lang="ko-KR" altLang="en-US" sz="2400" dirty="0" smtClean="0">
                <a:latin typeface="HY나무B" pitchFamily="18" charset="-127"/>
                <a:ea typeface="HY나무B"/>
              </a:rPr>
              <a:t>장세영</a:t>
            </a:r>
            <a:r>
              <a:rPr lang="en-US" altLang="ko-KR" sz="2400" dirty="0" smtClean="0">
                <a:latin typeface="HY나무B" pitchFamily="18" charset="-127"/>
                <a:ea typeface="HY나무B"/>
              </a:rPr>
              <a:t>, </a:t>
            </a:r>
            <a:r>
              <a:rPr lang="ko-KR" altLang="en-US" sz="2400" dirty="0" smtClean="0">
                <a:latin typeface="HY나무B" pitchFamily="18" charset="-127"/>
                <a:ea typeface="HY나무B"/>
              </a:rPr>
              <a:t>최창식</a:t>
            </a:r>
            <a:r>
              <a:rPr lang="en-US" altLang="ko-KR" sz="2400" dirty="0" smtClean="0">
                <a:latin typeface="HY나무B" pitchFamily="18" charset="-127"/>
                <a:ea typeface="HY나무B"/>
              </a:rPr>
              <a:t> </a:t>
            </a:r>
            <a:endParaRPr lang="ko-KR" altLang="en-US" sz="2400" dirty="0">
              <a:latin typeface="HY나무B" pitchFamily="18" charset="-127"/>
              <a:ea typeface="HY나무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종류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2800" dirty="0" smtClean="0"/>
              <a:t> </a:t>
            </a:r>
            <a:r>
              <a:rPr lang="en-US" altLang="ko-KR" sz="2800" u="sng" dirty="0" smtClean="0">
                <a:latin typeface="HY나무B" pitchFamily="18" charset="-127"/>
                <a:ea typeface="HY나무B" pitchFamily="18" charset="-127"/>
              </a:rPr>
              <a:t>•</a:t>
            </a:r>
            <a:r>
              <a:rPr lang="ko-KR" altLang="en-US" sz="2800" u="sng" dirty="0" smtClean="0">
                <a:latin typeface="HY나무B" pitchFamily="18" charset="-127"/>
                <a:ea typeface="HY나무B" pitchFamily="18" charset="-127"/>
              </a:rPr>
              <a:t>고무계</a:t>
            </a:r>
            <a:endParaRPr lang="en-US" altLang="ko-KR" sz="2800" u="sng" dirty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ko-KR" altLang="en-US" sz="2800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스티렌계 열가소성 엘라스토머를 주성분 으로 하여 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점착제로 주로 이용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400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-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상온에서 접착력을 가지는 점착제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400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-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유연성과 장력이 우수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sz="2400" dirty="0" smtClean="0">
                <a:latin typeface="HY나무B" pitchFamily="18" charset="-127"/>
                <a:ea typeface="HY나무B" pitchFamily="18" charset="-127"/>
              </a:rPr>
              <a:t>  -Tack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이 우수하여 주로 </a:t>
            </a:r>
            <a:r>
              <a:rPr lang="en-US" sz="2400" dirty="0" smtClean="0">
                <a:latin typeface="HY나무B" pitchFamily="18" charset="-127"/>
                <a:ea typeface="HY나무B" pitchFamily="18" charset="-127"/>
              </a:rPr>
              <a:t>Nonwonen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및 </a:t>
            </a:r>
            <a:r>
              <a:rPr lang="en-US" sz="2400" dirty="0" smtClean="0">
                <a:latin typeface="HY나무B" pitchFamily="18" charset="-127"/>
                <a:ea typeface="HY나무B" pitchFamily="18" charset="-127"/>
              </a:rPr>
              <a:t>Film</a:t>
            </a:r>
          </a:p>
          <a:p>
            <a:pPr>
              <a:buNone/>
            </a:pP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   종이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섬유 원단관련 분야에 많이 사용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종류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800" u="sng" dirty="0" smtClean="0">
                <a:latin typeface="HY나무B" pitchFamily="18" charset="-127"/>
                <a:ea typeface="HY나무B" pitchFamily="18" charset="-127"/>
              </a:rPr>
              <a:t>•</a:t>
            </a:r>
            <a:r>
              <a:rPr lang="ko-KR" altLang="en-US" sz="2800" u="sng" dirty="0" smtClean="0">
                <a:latin typeface="HY나무B" pitchFamily="18" charset="-127"/>
                <a:ea typeface="HY나무B" pitchFamily="18" charset="-127"/>
              </a:rPr>
              <a:t>폴리아미드계</a:t>
            </a:r>
            <a:endParaRPr lang="en-US" altLang="ko-KR" sz="2800" u="sng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ko-KR" altLang="ko-KR" sz="2400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폴리아미드는 나일론계와 </a:t>
            </a:r>
            <a:r>
              <a:rPr lang="en-US" sz="2400" dirty="0" smtClean="0">
                <a:latin typeface="HY나무B" pitchFamily="18" charset="-127"/>
                <a:ea typeface="HY나무B" pitchFamily="18" charset="-127"/>
              </a:rPr>
              <a:t>dimer acid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계가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있음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sz="2400" dirty="0" smtClean="0">
                <a:latin typeface="HY나무B" pitchFamily="18" charset="-127"/>
                <a:ea typeface="HY나무B" pitchFamily="18" charset="-127"/>
              </a:rPr>
              <a:t>-diacid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와 디아민의 반응에 의해 합성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일반적인 핫멜트에 비해 내열성 높음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sz="2400" dirty="0" smtClean="0">
                <a:latin typeface="HY나무B" pitchFamily="18" charset="-127"/>
                <a:ea typeface="HY나무B" pitchFamily="18" charset="-127"/>
              </a:rPr>
              <a:t>-Tack,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경도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내열도가 우수하여 최근 핫멜트 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몰딩용으로 많이 사용되며 다양한 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산업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분야에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 사용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종류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57300"/>
            <a:ext cx="8715436" cy="45434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800" u="sng" dirty="0" smtClean="0">
                <a:latin typeface="HY나무B" pitchFamily="18" charset="-127"/>
                <a:ea typeface="HY나무B" pitchFamily="18" charset="-127"/>
              </a:rPr>
              <a:t>•</a:t>
            </a:r>
            <a:r>
              <a:rPr lang="ko-KR" altLang="en-US" sz="2800" u="sng" dirty="0" smtClean="0">
                <a:latin typeface="HY나무B" pitchFamily="18" charset="-127"/>
                <a:ea typeface="HY나무B" pitchFamily="18" charset="-127"/>
              </a:rPr>
              <a:t>폴리우레탄계</a:t>
            </a:r>
            <a:endParaRPr lang="en-US" altLang="ko-KR" sz="2800" u="sng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도포전 상온에서 열가소성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이소시아네이트를 함유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배합과정을 거치지 않고 단독 사용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고형성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성형성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),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탄성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내열성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내후성이 뛰어남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-고무와 금속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,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신발밑창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,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섬유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,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목재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,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플라스틱 접착용으로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쓰임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-습기경화형으로서 뛰어난 물성 때문에 최근 쓰임새가 급격히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증가하고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있음</a:t>
            </a:r>
          </a:p>
          <a:p>
            <a:pPr>
              <a:buNone/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이용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" name="내용 개체 틀 3" descr="ㅇ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3857632" cy="2243856"/>
          </a:xfrm>
          <a:ln>
            <a:solidFill>
              <a:srgbClr val="FA48D4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57686" y="1571612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u="sng" dirty="0" smtClean="0">
                <a:latin typeface="HY나무B" pitchFamily="18" charset="-127"/>
                <a:ea typeface="HY나무B" pitchFamily="18" charset="-127"/>
              </a:rPr>
              <a:t>나이키 신발에 쓰이는 친환경 </a:t>
            </a:r>
            <a:endParaRPr lang="en-US" altLang="ko-KR" sz="2400" b="1" u="sng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2400" b="1" u="sng" dirty="0" smtClean="0">
                <a:latin typeface="HY나무B" pitchFamily="18" charset="-127"/>
                <a:ea typeface="HY나무B" pitchFamily="18" charset="-127"/>
              </a:rPr>
              <a:t>핫멜트 접착필름</a:t>
            </a:r>
            <a:endParaRPr lang="en-US" altLang="ko-KR" sz="2400" b="1" u="sng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열에 녹는 형태의 무색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무취 비닐 형태로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이형지 없이 사용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잔여물에 대한 재활용이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가능해 저비용 고효율의 작업이 가능하다   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는 것이 가장 큰 특징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7"/>
            <a:ext cx="3857652" cy="2407175"/>
          </a:xfrm>
          <a:prstGeom prst="rect">
            <a:avLst/>
          </a:prstGeom>
          <a:noFill/>
          <a:ln w="9525">
            <a:solidFill>
              <a:srgbClr val="FA48D4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857752" y="407194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48" y="3929066"/>
            <a:ext cx="4857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u="sng" dirty="0" smtClean="0">
                <a:latin typeface="HY나무B" pitchFamily="18" charset="-127"/>
                <a:ea typeface="HY나무B" pitchFamily="18" charset="-127"/>
              </a:rPr>
              <a:t>태양전지 모듈 제작용 핫멜트 </a:t>
            </a:r>
            <a:endParaRPr lang="en-US" altLang="ko-KR" sz="2400" b="1" u="sng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2400" b="1" u="sng" dirty="0" smtClean="0">
                <a:latin typeface="HY나무B" pitchFamily="18" charset="-127"/>
                <a:ea typeface="HY나무B" pitchFamily="18" charset="-127"/>
              </a:rPr>
              <a:t>접착제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가열해 녹여 사용하는 접착제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)</a:t>
            </a: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일반 실리콘 보다 품질이 우수해 비용 절감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과 생산성 향상에 큰 도움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이용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355421" cy="2214578"/>
          </a:xfrm>
          <a:prstGeom prst="rect">
            <a:avLst/>
          </a:prstGeom>
          <a:noFill/>
          <a:ln w="9525">
            <a:solidFill>
              <a:srgbClr val="FA48D4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14810" y="1428736"/>
            <a:ext cx="40719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u="sng" dirty="0" smtClean="0">
                <a:latin typeface="HY나무B" pitchFamily="18" charset="-127"/>
                <a:ea typeface="HY나무B" pitchFamily="18" charset="-127"/>
              </a:rPr>
              <a:t>유니크라미</a:t>
            </a:r>
            <a:endParaRPr lang="en-US" altLang="ko-KR" sz="2400" b="1" u="sng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자동차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항공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조선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의류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신발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가방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</a:t>
            </a: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가구 등의 내외장 자재 소재로 사용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인체 무해성 수지 및 친환경 소재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인 </a:t>
            </a:r>
            <a:r>
              <a:rPr lang="en-US" dirty="0" smtClean="0">
                <a:latin typeface="HY나무B" pitchFamily="18" charset="-127"/>
                <a:ea typeface="HY나무B" pitchFamily="18" charset="-127"/>
              </a:rPr>
              <a:t>FILM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타입의 핫멜트 수지를 이용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자동화된 유럽형 무용제형 친환경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기계를 도입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정밀작업과 생산성 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향상으로 원가 절감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3367791" cy="2357454"/>
          </a:xfrm>
          <a:prstGeom prst="rect">
            <a:avLst/>
          </a:prstGeom>
          <a:noFill/>
          <a:ln w="9525">
            <a:solidFill>
              <a:srgbClr val="FA48D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이용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2928958" cy="3571900"/>
          </a:xfrm>
          <a:prstGeom prst="rect">
            <a:avLst/>
          </a:prstGeom>
          <a:noFill/>
          <a:ln w="9525">
            <a:solidFill>
              <a:srgbClr val="FA48D4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71934" y="1857364"/>
            <a:ext cx="47149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HY나무B" pitchFamily="18" charset="-127"/>
                <a:ea typeface="HY나무B" pitchFamily="18" charset="-127"/>
              </a:rPr>
              <a:t>Dow </a:t>
            </a:r>
            <a:r>
              <a:rPr lang="en-US" sz="2400" b="1" u="sng" dirty="0" smtClean="0">
                <a:latin typeface="HY나무B" pitchFamily="18" charset="-127"/>
                <a:ea typeface="HY나무B" pitchFamily="18" charset="-127"/>
              </a:rPr>
              <a:t>Corning</a:t>
            </a:r>
            <a:r>
              <a:rPr lang="ko-KR" altLang="en-US" sz="2400" b="1" u="sng" dirty="0" err="1" smtClean="0">
                <a:latin typeface="HY나무B" pitchFamily="18" charset="-127"/>
                <a:ea typeface="HY나무B" pitchFamily="18" charset="-127"/>
              </a:rPr>
              <a:t>실란트</a:t>
            </a:r>
            <a:endParaRPr lang="en-US" altLang="ko-KR" sz="2400" b="1" u="sng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/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감압성 접착제의 순간 생강도와 교차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결합된 고성능 실리콘 실란트를 결합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생산성 향상과 비용절감 효과를 동시에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가져다 줄 것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낮은 점성을 갖도록 개발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장비의 깊은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부분까지 침투해 효과가 길어지도록 함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en-US" dirty="0" smtClean="0">
                <a:latin typeface="HY나무B" pitchFamily="18" charset="-127"/>
                <a:ea typeface="HY나무B" pitchFamily="18" charset="-127"/>
              </a:rPr>
              <a:t>PVC·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알루미늄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·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목재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·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플라스틱 등 다양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한 물질에 사용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장점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빠른 작업성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건조 등의 공정이 필요 없으며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고화 시간이 짧아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단시간에 </a:t>
            </a: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접착이 가능</a:t>
            </a: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환경 친화적인 접착제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취급 및 보관이 간편하여 저장과 수송이 용이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접착의 범위가 넓어 용도가 광범위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ko-KR" sz="2000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자동차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신발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종이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가전제품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섬유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건축재등</a:t>
            </a: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소비자의 요구에 맞는 맞춤형 접착제의 제조 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단점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600200"/>
            <a:ext cx="82868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</a:t>
            </a:r>
            <a:r>
              <a:rPr lang="ko-KR" altLang="en-US" sz="2800" b="1" dirty="0" smtClean="0">
                <a:latin typeface="HY나무B" pitchFamily="18" charset="-127"/>
                <a:ea typeface="HY나무B" pitchFamily="18" charset="-127"/>
              </a:rPr>
              <a:t>사용시 별도의 설비가 필요</a:t>
            </a:r>
            <a:endParaRPr lang="en-US" altLang="ko-KR" sz="2800" b="1" dirty="0" smtClean="0">
              <a:latin typeface="HY나무B" pitchFamily="18" charset="-127"/>
              <a:ea typeface="HY나무B" pitchFamily="18" charset="-127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도포시 도포기가 필요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,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 도포량 조절이 어렵고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외기온도에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영향을 받기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쉬워 겨울에 접착불량을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일으키기 쉬움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열가소성 수지를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베이스로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하기 때문에 고온에서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접착강도의 저하가 심함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US" altLang="ko-KR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en-US" altLang="ko-KR" b="1" dirty="0" smtClean="0">
              <a:solidFill>
                <a:srgbClr val="1C4830"/>
              </a:solidFill>
              <a:latin typeface="중고딕" charset="-127"/>
              <a:ea typeface="중고딕" charset="-127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US" altLang="ko-KR" b="1" dirty="0" smtClean="0">
              <a:solidFill>
                <a:srgbClr val="1C4830"/>
              </a:solidFill>
              <a:latin typeface="중고딕" charset="-127"/>
              <a:ea typeface="중고딕" charset="-127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성장성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100%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고체 접착제 중 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Hot Melt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접착제의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시장성이 매우 양호함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2000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년 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26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만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7000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톤에 달했던 서유럽 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Hot</a:t>
            </a: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  Melt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시장은 연평균 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3.7%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성장해 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2004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년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에는 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30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만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8000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톤에 달함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ko-KR" altLang="ko-KR" sz="2800" dirty="0" smtClean="0">
                <a:latin typeface="HY나무B" pitchFamily="18" charset="-127"/>
                <a:ea typeface="HY나무B" pitchFamily="18" charset="-127"/>
              </a:rPr>
              <a:t>•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제지 및 포장이 유럽 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Hot Melt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소비의 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2/3</a:t>
            </a:r>
          </a:p>
          <a:p>
            <a:pPr>
              <a:buNone/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 를 차지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향후전망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20000"/>
              </a:lnSpc>
              <a:spcBef>
                <a:spcPct val="40000"/>
              </a:spcBef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공정 자동화를 통한 높은 생산성</a:t>
            </a:r>
          </a:p>
          <a:p>
            <a:pPr marL="533400" indent="-533400">
              <a:lnSpc>
                <a:spcPct val="120000"/>
              </a:lnSpc>
              <a:spcBef>
                <a:spcPct val="40000"/>
              </a:spcBef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환경 친화적 특징</a:t>
            </a:r>
          </a:p>
          <a:p>
            <a:pPr marL="533400" indent="-533400">
              <a:lnSpc>
                <a:spcPct val="120000"/>
              </a:lnSpc>
              <a:spcBef>
                <a:spcPct val="40000"/>
              </a:spcBef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광범위한 적용가능성</a:t>
            </a:r>
          </a:p>
          <a:p>
            <a:pPr marL="533400" indent="-533400">
              <a:lnSpc>
                <a:spcPct val="120000"/>
              </a:lnSpc>
              <a:spcBef>
                <a:spcPct val="40000"/>
              </a:spcBef>
            </a:pP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재접착 가능성 </a:t>
            </a:r>
          </a:p>
          <a:p>
            <a:pPr marL="533400" indent="-533400">
              <a:lnSpc>
                <a:spcPct val="120000"/>
              </a:lnSpc>
              <a:spcBef>
                <a:spcPct val="40000"/>
              </a:spcBef>
              <a:buNone/>
            </a:pP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   기존의 용제형 접착제에 비해 높은 성장률을 보임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오른쪽 화살표 3"/>
          <p:cNvSpPr/>
          <p:nvPr/>
        </p:nvSpPr>
        <p:spPr>
          <a:xfrm>
            <a:off x="428596" y="4500570"/>
            <a:ext cx="571504" cy="428628"/>
          </a:xfrm>
          <a:prstGeom prst="rightArrow">
            <a:avLst/>
          </a:prstGeom>
          <a:solidFill>
            <a:srgbClr val="FB71D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선택 이유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idx="1"/>
          </p:nvPr>
        </p:nvSpPr>
        <p:spPr>
          <a:xfrm>
            <a:off x="357158" y="1571612"/>
            <a:ext cx="8329642" cy="4525963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용재가 필요 없는 접착제가 있을까</a:t>
            </a:r>
            <a:r>
              <a:rPr lang="en-US" altLang="ko-KR" sz="28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?</a:t>
            </a:r>
          </a:p>
          <a:p>
            <a:pPr algn="l"/>
            <a:r>
              <a:rPr lang="ko-KR" altLang="en-US" sz="28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무공해 접착제가 있을까</a:t>
            </a:r>
            <a:r>
              <a:rPr lang="en-US" altLang="ko-KR" sz="28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?</a:t>
            </a:r>
          </a:p>
          <a:p>
            <a:pPr algn="l"/>
            <a:r>
              <a:rPr lang="ko-KR" altLang="en-US" sz="28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새집증후군</a:t>
            </a:r>
            <a:r>
              <a:rPr lang="en-US" altLang="ko-KR" sz="28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,</a:t>
            </a:r>
            <a:r>
              <a:rPr lang="ko-KR" altLang="en-US" sz="28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 아토피 등 각종 질환으로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8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부터 안전한 접착제는 무엇일까</a:t>
            </a:r>
            <a:r>
              <a:rPr lang="en-US" altLang="ko-KR" sz="28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en-US" altLang="ko-KR" dirty="0" smtClean="0"/>
              <a:t>              </a:t>
            </a:r>
            <a:r>
              <a:rPr lang="ko-KR" altLang="en-US" sz="5400" dirty="0" smtClean="0"/>
              <a:t>감사합니다</a:t>
            </a:r>
            <a:r>
              <a:rPr lang="en-US" altLang="ko-KR" sz="5400" dirty="0" smtClean="0"/>
              <a:t>.</a:t>
            </a:r>
            <a:endParaRPr lang="ko-KR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 txBox="1">
            <a:spLocks/>
          </p:cNvSpPr>
          <p:nvPr/>
        </p:nvSpPr>
        <p:spPr>
          <a:xfrm>
            <a:off x="3929058" y="2214554"/>
            <a:ext cx="4714908" cy="4525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나무B" pitchFamily="18" charset="-127"/>
                <a:ea typeface="HY나무B" pitchFamily="18" charset="-127"/>
              </a:rPr>
              <a:t>•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나무B" pitchFamily="18" charset="-127"/>
                <a:ea typeface="HY나무B" pitchFamily="18" charset="-127"/>
              </a:rPr>
              <a:t>핫멜트 접착제 정의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나무B" pitchFamily="18" charset="-127"/>
              <a:ea typeface="HY나무B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나무B" pitchFamily="18" charset="-127"/>
              <a:ea typeface="HY나무B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•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나무B" pitchFamily="18" charset="-127"/>
                <a:ea typeface="HY나무B" pitchFamily="18" charset="-127"/>
              </a:rPr>
              <a:t>핫멜트 접착제 형태 및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나무B" pitchFamily="18" charset="-127"/>
                <a:ea typeface="HY나무B" pitchFamily="18" charset="-127"/>
              </a:rPr>
              <a:t>종류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나무B" pitchFamily="18" charset="-127"/>
              <a:ea typeface="HY나무B" pitchFamily="18" charset="-127"/>
            </a:endParaRPr>
          </a:p>
          <a:p>
            <a:pPr lvl="0">
              <a:spcBef>
                <a:spcPct val="20000"/>
              </a:spcBef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나무B" pitchFamily="18" charset="-127"/>
              <a:ea typeface="HY나무B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•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나무B" pitchFamily="18" charset="-127"/>
                <a:ea typeface="HY나무B" pitchFamily="18" charset="-127"/>
              </a:rPr>
              <a:t>핫멜트 접착제의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나무B" pitchFamily="18" charset="-127"/>
                <a:ea typeface="HY나무B" pitchFamily="18" charset="-127"/>
              </a:rPr>
              <a:t>이용사례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나무B" pitchFamily="18" charset="-127"/>
              <a:ea typeface="HY나무B" pitchFamily="18" charset="-127"/>
            </a:endParaRPr>
          </a:p>
          <a:p>
            <a:pPr lvl="0">
              <a:spcBef>
                <a:spcPct val="20000"/>
              </a:spcBef>
            </a:pPr>
            <a:endParaRPr lang="en-US" altLang="ko-KR" sz="2800" dirty="0" smtClean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2800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• </a:t>
            </a:r>
            <a:r>
              <a:rPr lang="ko-KR" altLang="en-US" sz="2800" dirty="0" err="1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핫멜트</a:t>
            </a:r>
            <a:r>
              <a:rPr lang="ko-KR" altLang="en-US" sz="2800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 접착제 장</a:t>
            </a:r>
            <a:r>
              <a:rPr lang="en-US" altLang="ko-KR" sz="2800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·</a:t>
            </a:r>
            <a:r>
              <a:rPr lang="ko-KR" altLang="en-US" sz="2800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단점</a:t>
            </a:r>
            <a:endParaRPr lang="en-US" altLang="ko-KR" sz="2800" dirty="0" smtClean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  <a:p>
            <a:pPr lvl="0">
              <a:spcBef>
                <a:spcPct val="20000"/>
              </a:spcBef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나무B" pitchFamily="18" charset="-127"/>
              <a:ea typeface="HY나무B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•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나무B" pitchFamily="18" charset="-127"/>
                <a:ea typeface="HY나무B" pitchFamily="18" charset="-127"/>
              </a:rPr>
              <a:t>핫멜트 접착제의 성장성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나무B" pitchFamily="18" charset="-127"/>
              <a:ea typeface="HY나무B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직사각형 7"/>
          <p:cNvSpPr/>
          <p:nvPr/>
        </p:nvSpPr>
        <p:spPr>
          <a:xfrm rot="1597871">
            <a:off x="1207322" y="3790905"/>
            <a:ext cx="1862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목 차</a:t>
            </a:r>
            <a:endParaRPr lang="en-US" altLang="ko-KR" sz="54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접착제란</a:t>
            </a:r>
            <a:r>
              <a:rPr lang="en-US" altLang="ko-KR" sz="4000" dirty="0" smtClean="0">
                <a:latin typeface="HY나무B" pitchFamily="18" charset="-127"/>
                <a:ea typeface="HY나무B" pitchFamily="18" charset="-127"/>
              </a:rPr>
              <a:t>?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9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용제를 사용하지 않아 인체에 무해하고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친환경적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무공해 열용융형 접착제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고분자</a:t>
            </a:r>
            <a:r>
              <a:rPr lang="en-US" altLang="ko-KR" sz="2800" dirty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dirty="0">
                <a:latin typeface="HY나무B" pitchFamily="18" charset="-127"/>
                <a:ea typeface="HY나무B" pitchFamily="18" charset="-127"/>
              </a:rPr>
              <a:t>점착부여제</a:t>
            </a:r>
            <a:r>
              <a:rPr lang="en-US" altLang="ko-KR" sz="2800" dirty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dirty="0">
                <a:latin typeface="HY나무B" pitchFamily="18" charset="-127"/>
                <a:ea typeface="HY나무B" pitchFamily="18" charset="-127"/>
              </a:rPr>
              <a:t>왁스로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구성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고분자는 주로 에틸렌비닐아세테이트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접착제의 </a:t>
            </a:r>
            <a:r>
              <a:rPr lang="ko-KR" altLang="en-US" sz="2800" dirty="0">
                <a:latin typeface="HY나무B" pitchFamily="18" charset="-127"/>
                <a:ea typeface="HY나무B" pitchFamily="18" charset="-127"/>
              </a:rPr>
              <a:t>응집력을 높이기 위해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가급적 </a:t>
            </a:r>
            <a:r>
              <a:rPr lang="ko-KR" altLang="en-US" sz="2800" dirty="0">
                <a:latin typeface="HY나무B" pitchFamily="18" charset="-127"/>
                <a:ea typeface="HY나무B" pitchFamily="18" charset="-127"/>
              </a:rPr>
              <a:t>중합도가 높은 고분자를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사용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형태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" name="Picture 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969" t="61667" r="23593" b="20000"/>
          <a:stretch>
            <a:fillRect/>
          </a:stretch>
        </p:blipFill>
        <p:spPr bwMode="auto">
          <a:xfrm>
            <a:off x="1571604" y="1357298"/>
            <a:ext cx="5857951" cy="1928826"/>
          </a:xfrm>
          <a:prstGeom prst="rect">
            <a:avLst/>
          </a:prstGeom>
          <a:noFill/>
          <a:ln w="9525" cap="flat" cmpd="sng">
            <a:solidFill>
              <a:srgbClr val="FA48D4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57356" y="3441680"/>
            <a:ext cx="55007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핫멜트 필름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폴리아미드 섬유 및 부직포의 합포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철판등의 접착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필름의 접합에 유용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내열성의 유무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피착제의 접착 난이도에 따라 분류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통기성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내열성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내한성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이형지의 유무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두께 폭 등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으로 세분화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형태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1643050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핫멜트 분말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부직포의 합포 전시필름 제조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입자의 크기 및 재질에 따라 세분화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7906" t="39743" r="49820" b="41667"/>
          <a:stretch>
            <a:fillRect/>
          </a:stretch>
        </p:blipFill>
        <p:spPr bwMode="auto">
          <a:xfrm>
            <a:off x="571472" y="3857628"/>
            <a:ext cx="2428892" cy="2071702"/>
          </a:xfrm>
          <a:prstGeom prst="rect">
            <a:avLst/>
          </a:prstGeom>
          <a:noFill/>
          <a:ln w="9525" cap="flat" cmpd="sng">
            <a:solidFill>
              <a:srgbClr val="FA48D4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00430" y="4143380"/>
            <a:ext cx="38576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액상 핫멜트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용제에 녹여 놓은 제품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고가의 장비없이 사용가능 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접착력 우수 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2925494" cy="2071702"/>
          </a:xfrm>
          <a:prstGeom prst="rect">
            <a:avLst/>
          </a:prstGeom>
          <a:noFill/>
          <a:ln w="9525">
            <a:solidFill>
              <a:srgbClr val="FA48D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형태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857364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핫멜트 스틱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고가의 장비 없이 손쉽게 사용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스틱의 굵기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접착력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내열성의 정도에 따라 세분화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4000504"/>
            <a:ext cx="5286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반응형 핫멜트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열을 가함으로써 쉽게 코팅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화학적인 반응이 억제된 상태의 접착제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냉각후 공기중의 습기와 접착면의 접착제간 중합반응이 발생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강한 접착력 및 내열성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내한성 가짐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143272" cy="2101705"/>
          </a:xfrm>
          <a:prstGeom prst="rect">
            <a:avLst/>
          </a:prstGeom>
          <a:noFill/>
          <a:ln w="9525">
            <a:solidFill>
              <a:srgbClr val="FA48D4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3000396" cy="2429681"/>
          </a:xfrm>
          <a:prstGeom prst="rect">
            <a:avLst/>
          </a:prstGeom>
          <a:noFill/>
          <a:ln w="9525">
            <a:solidFill>
              <a:srgbClr val="FA48D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형태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206" t="30936" r="23364" b="50123"/>
          <a:stretch>
            <a:fillRect/>
          </a:stretch>
        </p:blipFill>
        <p:spPr bwMode="auto">
          <a:xfrm>
            <a:off x="857224" y="2000240"/>
            <a:ext cx="3417118" cy="2928958"/>
          </a:xfrm>
          <a:prstGeom prst="rect">
            <a:avLst/>
          </a:prstGeom>
          <a:noFill/>
          <a:ln w="9525">
            <a:solidFill>
              <a:srgbClr val="FA48D4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43042" y="5000636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선형 핫멜트 </a:t>
            </a:r>
            <a:endParaRPr lang="en-US" altLang="ko-KR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72066" y="5072074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폴리에스터 핫멜트</a:t>
            </a:r>
            <a:endParaRPr lang="en-US" altLang="ko-KR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85786" y="150017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기타</a:t>
            </a:r>
            <a:endParaRPr lang="ko-KR" alt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2900369" cy="2697203"/>
          </a:xfrm>
          <a:prstGeom prst="rect">
            <a:avLst/>
          </a:prstGeom>
          <a:noFill/>
          <a:ln w="9525">
            <a:solidFill>
              <a:srgbClr val="FA48D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종류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ko-KR" sz="2800" u="sng" smtClean="0">
                <a:latin typeface="HY나무B" pitchFamily="18" charset="-127"/>
                <a:ea typeface="HY나무B" pitchFamily="18" charset="-127"/>
              </a:rPr>
              <a:t>•</a:t>
            </a:r>
            <a:r>
              <a:rPr lang="ko-KR" altLang="en-US" sz="2800" u="sng" dirty="0" smtClean="0">
                <a:latin typeface="HY나무B" pitchFamily="18" charset="-127"/>
                <a:ea typeface="HY나무B" pitchFamily="18" charset="-127"/>
              </a:rPr>
              <a:t>에틸렌</a:t>
            </a:r>
            <a:r>
              <a:rPr lang="en-US" altLang="ko-KR" sz="2800" u="sng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800" u="sng" dirty="0" smtClean="0">
                <a:latin typeface="HY나무B" pitchFamily="18" charset="-127"/>
                <a:ea typeface="HY나무B" pitchFamily="18" charset="-127"/>
              </a:rPr>
              <a:t>초산비닐계</a:t>
            </a:r>
            <a:r>
              <a:rPr lang="en-US" altLang="ko-KR" sz="2800" u="sng" dirty="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en-US" sz="2800" u="sng" dirty="0" smtClean="0">
                <a:latin typeface="HY나무B" pitchFamily="18" charset="-127"/>
                <a:ea typeface="HY나무B" pitchFamily="18" charset="-127"/>
              </a:rPr>
              <a:t>EVA)</a:t>
            </a:r>
            <a:r>
              <a:rPr lang="ko-KR" altLang="en-US" sz="2800" u="sng" dirty="0" smtClean="0">
                <a:latin typeface="HY나무B" pitchFamily="18" charset="-127"/>
                <a:ea typeface="HY나무B" pitchFamily="18" charset="-127"/>
              </a:rPr>
              <a:t> </a:t>
            </a:r>
            <a:endParaRPr lang="en-US" altLang="ko-KR" sz="2800" u="sng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sz="28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sz="2400" dirty="0" smtClean="0">
                <a:latin typeface="HY나무B" pitchFamily="18" charset="-127"/>
                <a:ea typeface="HY나무B" pitchFamily="18" charset="-127"/>
              </a:rPr>
              <a:t>-Hot Melt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의 대표적인 접착제 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포장과 일반적인 접착 씰링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분야에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사용</a:t>
            </a:r>
          </a:p>
          <a:p>
            <a:pPr>
              <a:buNone/>
            </a:pP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 -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에틸렌과 비닐 아세테이트를 공중합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400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400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가격도 저렴하고 올레핀 기재로 인한 고성능을 유지함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400" dirty="0">
                <a:latin typeface="HY나무B" pitchFamily="18" charset="-127"/>
                <a:ea typeface="HY나무B" pitchFamily="18" charset="-127"/>
              </a:rPr>
              <a:t> </a:t>
            </a:r>
            <a:endParaRPr lang="ko-KR" altLang="en-US" sz="2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720</Words>
  <Application>Microsoft Office PowerPoint</Application>
  <PresentationFormat>화면 슬라이드 쇼(4:3)</PresentationFormat>
  <Paragraphs>162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핫멜트 접착제</vt:lpstr>
      <vt:lpstr>핫멜트 접착제 선택 이유</vt:lpstr>
      <vt:lpstr>슬라이드 3</vt:lpstr>
      <vt:lpstr>핫멜트 접착제란?</vt:lpstr>
      <vt:lpstr>핫멜트 접착제 형태</vt:lpstr>
      <vt:lpstr>핫멜트 접착제 형태</vt:lpstr>
      <vt:lpstr>핫멜트 접착제 형태</vt:lpstr>
      <vt:lpstr>핫멜트 접착제 형태</vt:lpstr>
      <vt:lpstr>핫멜트 접착제 종류</vt:lpstr>
      <vt:lpstr>핫멜트 접착제 종류</vt:lpstr>
      <vt:lpstr>핫멜트 접착제 종류</vt:lpstr>
      <vt:lpstr>핫멜트 접착제 종류</vt:lpstr>
      <vt:lpstr>핫멜트 접착제 이용</vt:lpstr>
      <vt:lpstr>핫멜트 접착제 이용</vt:lpstr>
      <vt:lpstr>핫멜트 접착제 이용</vt:lpstr>
      <vt:lpstr>핫멜트 접착제 장점</vt:lpstr>
      <vt:lpstr>핫멜트 접착제 단점</vt:lpstr>
      <vt:lpstr>핫멜트 접착제 성장성</vt:lpstr>
      <vt:lpstr>핫멜트 접착제 향후전망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핫멜트 접착제</dc:title>
  <dc:creator>user</dc:creator>
  <cp:lastModifiedBy>sec</cp:lastModifiedBy>
  <cp:revision>101</cp:revision>
  <dcterms:created xsi:type="dcterms:W3CDTF">2011-11-21T00:10:26Z</dcterms:created>
  <dcterms:modified xsi:type="dcterms:W3CDTF">2011-11-23T00:24:44Z</dcterms:modified>
</cp:coreProperties>
</file>