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>
      <p:cViewPr varScale="1">
        <p:scale>
          <a:sx n="67" d="100"/>
          <a:sy n="67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2011-12-01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8 </a:t>
            </a:r>
            <a:r>
              <a:rPr lang="ko-KR" altLang="en-US" sz="4400" dirty="0" smtClean="0"/>
              <a:t>장 특수건조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제습건조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제습드라이어 </a:t>
            </a:r>
            <a:r>
              <a:rPr lang="en-US" altLang="ko-KR" sz="1800" dirty="0" smtClean="0"/>
              <a:t>(dehumidifier)</a:t>
            </a:r>
            <a:r>
              <a:rPr lang="ko-KR" altLang="en-US" sz="1800" dirty="0" smtClean="0"/>
              <a:t>에서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저온 </a:t>
            </a:r>
            <a:r>
              <a:rPr lang="en-US" altLang="ko-KR" sz="1800" dirty="0" smtClean="0"/>
              <a:t>(55°C </a:t>
            </a:r>
            <a:r>
              <a:rPr lang="ko-KR" altLang="en-US" sz="1800" dirty="0" smtClean="0"/>
              <a:t>이하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에서 제습장치인 전기냉장고형 응축장치를 이용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온습한</a:t>
            </a:r>
            <a:r>
              <a:rPr lang="ko-KR" altLang="en-US" sz="1800" dirty="0" smtClean="0"/>
              <a:t> 공기가 제습장치로 가면 공기는 노점 이하로 냉각되어 수분은 응축하고 </a:t>
            </a:r>
            <a:r>
              <a:rPr lang="ko-KR" altLang="en-US" sz="1800" dirty="0" err="1" smtClean="0"/>
              <a:t>응축수는</a:t>
            </a:r>
            <a:r>
              <a:rPr lang="ko-KR" altLang="en-US" sz="1800" dirty="0" smtClean="0"/>
              <a:t> 장치 기부에서 드라이어 밖으로 배제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공기는 응축장치를 지나면서 </a:t>
            </a:r>
            <a:r>
              <a:rPr lang="ko-KR" altLang="en-US" sz="1800" dirty="0" err="1" smtClean="0"/>
              <a:t>기화잠열을</a:t>
            </a:r>
            <a:r>
              <a:rPr lang="ko-KR" altLang="en-US" sz="1800" dirty="0" smtClean="0"/>
              <a:t> 얻어 송풍기에 의해 다시 순환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유기약제 증기건조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끊는 유기물 증기에 폭로시켜 건조하는 것으로 비점이 </a:t>
            </a:r>
            <a:r>
              <a:rPr lang="en-US" altLang="ko-KR" sz="1800" dirty="0" smtClean="0"/>
              <a:t>100~205°C</a:t>
            </a:r>
            <a:r>
              <a:rPr lang="ko-KR" altLang="en-US" sz="1800" dirty="0" smtClean="0"/>
              <a:t>의 유기용제인 건조제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크실렌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케로신</a:t>
            </a:r>
            <a:r>
              <a:rPr lang="ko-KR" altLang="en-US" sz="1800" dirty="0" smtClean="0"/>
              <a:t> 등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를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재목을 밀폐된 실린더에 넣고 </a:t>
            </a:r>
            <a:r>
              <a:rPr lang="ko-KR" altLang="en-US" sz="1800" dirty="0" err="1" smtClean="0"/>
              <a:t>잔목으로</a:t>
            </a:r>
            <a:r>
              <a:rPr lang="ko-KR" altLang="en-US" sz="1800" dirty="0" smtClean="0"/>
              <a:t> 분리하여 증기가 모든 재면에 접근하도록 노출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건조제는 실린더 기부에 있는 </a:t>
            </a:r>
            <a:r>
              <a:rPr lang="ko-KR" altLang="en-US" sz="1800" dirty="0" err="1" smtClean="0"/>
              <a:t>가열관을</a:t>
            </a:r>
            <a:r>
              <a:rPr lang="ko-KR" altLang="en-US" sz="1800" dirty="0" smtClean="0"/>
              <a:t> 덮도록 충분히 넣고 용제의 비점까지 가열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용제의 증기는 재목에서 응축하고 목재에 </a:t>
            </a:r>
            <a:r>
              <a:rPr lang="ko-KR" altLang="en-US" sz="1800" dirty="0" err="1" smtClean="0"/>
              <a:t>기화잠열을</a:t>
            </a:r>
            <a:r>
              <a:rPr lang="ko-KR" altLang="en-US" sz="1800" dirty="0" smtClean="0"/>
              <a:t> 전달하면서 목재 내에 자유수가 비점까지 급속히 상승하며 건조 실시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진공건조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철재 실린더에 넣고 밀폐하여 저압 조건에서 급속 건조하는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감압에 의해 물의 비점저하와 </a:t>
            </a:r>
            <a:r>
              <a:rPr lang="ko-KR" altLang="en-US" sz="1800" dirty="0" err="1" smtClean="0"/>
              <a:t>목재내</a:t>
            </a:r>
            <a:r>
              <a:rPr lang="ko-KR" altLang="en-US" sz="1800" dirty="0" smtClean="0"/>
              <a:t> 압력경사에 의해 내부 수분을 표층으로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표층의 수분 증발은 냉각효과에 의하여 수분확산속도가 감소하므로 강압 처리 전에 가열 필요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기타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초단파건조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초단파가열장치로 가열하여 목재를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초단파는 </a:t>
            </a:r>
            <a:r>
              <a:rPr lang="en-US" altLang="ko-KR" sz="1800" dirty="0" smtClean="0"/>
              <a:t>0.328~0.122m</a:t>
            </a:r>
            <a:r>
              <a:rPr lang="ko-KR" altLang="en-US" sz="1800" dirty="0" smtClean="0"/>
              <a:t>의 파장을 이용하며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열기건조보다 </a:t>
            </a:r>
            <a:r>
              <a:rPr lang="en-US" altLang="ko-KR" sz="1800" dirty="0" smtClean="0"/>
              <a:t>30</a:t>
            </a:r>
            <a:r>
              <a:rPr lang="ko-KR" altLang="en-US" sz="1800" dirty="0" smtClean="0"/>
              <a:t>배 이상 건조속도가 빠름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결함을 완전히 예방할 수 있어 주로 고급활엽수재와 원판건조에 적용가능하나 경제성은 매우 낮음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적외선건조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절연체이고 적외선을 잘 통과시키지 않아 목재는 서서히 가열하여 건조하는 방법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기타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용제건조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뜨거운 용제를 이용해서 분무 또는 연속 침지로 가열 건조하는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아세톤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메탄올 등 물과 혼합할 수 있는 뜨거운 용제는 </a:t>
            </a:r>
            <a:r>
              <a:rPr lang="ko-KR" altLang="en-US" sz="1800" dirty="0" err="1" smtClean="0"/>
              <a:t>습윤재로부터</a:t>
            </a:r>
            <a:r>
              <a:rPr lang="ko-KR" altLang="en-US" sz="1800" dirty="0" smtClean="0"/>
              <a:t> 추출물과 수분을 추출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용제는 회수하여 다시 사용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기타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유비등건조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수증기재압축건조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온도연속상승건조 등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고온건조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건구온도</a:t>
            </a:r>
            <a:r>
              <a:rPr lang="en-US" altLang="ko-KR" sz="1800" dirty="0" smtClean="0"/>
              <a:t> 100°C </a:t>
            </a:r>
            <a:r>
              <a:rPr lang="ko-KR" altLang="en-US" sz="1800" dirty="0" smtClean="0"/>
              <a:t>이상의 고온 건조실에서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Super heated steam drying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과열증기를 이용해서 공기는 배제되고 </a:t>
            </a:r>
            <a:r>
              <a:rPr lang="ko-KR" altLang="en-US" sz="1800" dirty="0" err="1" smtClean="0"/>
              <a:t>습구온도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100°C </a:t>
            </a:r>
            <a:r>
              <a:rPr lang="ko-KR" altLang="en-US" sz="1800" dirty="0" smtClean="0"/>
              <a:t>유지상태에서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대기압 이상의 압력을 조절하는 하나의 배출구를 제외하고 완전히 밀봉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열은 </a:t>
            </a:r>
            <a:r>
              <a:rPr lang="ko-KR" altLang="en-US" sz="1800" dirty="0" err="1" smtClean="0"/>
              <a:t>가열관에</a:t>
            </a:r>
            <a:r>
              <a:rPr lang="ko-KR" altLang="en-US" sz="1800" dirty="0" smtClean="0"/>
              <a:t> 의해 공급되며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건구온도</a:t>
            </a:r>
            <a:r>
              <a:rPr lang="ko-KR" altLang="en-US" sz="1800" dirty="0" smtClean="0"/>
              <a:t> 조작에 의해 조절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고온으로 인해 건조실이 급속히 퇴화하는 결함으로 별로 사용되고 있지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관행 열기건조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고온건조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관행 열기건조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증기와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공기의 혼합물을 이용하고 </a:t>
            </a:r>
            <a:r>
              <a:rPr lang="ko-KR" altLang="en-US" sz="1800" dirty="0" err="1" smtClean="0"/>
              <a:t>습구온도를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100°C </a:t>
            </a:r>
            <a:r>
              <a:rPr lang="ko-KR" altLang="en-US" sz="1800" dirty="0" smtClean="0"/>
              <a:t>이하에서 건조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고온건조 장점으로는  열기건조보다 건조시간이 </a:t>
            </a:r>
            <a:r>
              <a:rPr lang="en-US" altLang="ko-KR" sz="1800" dirty="0" smtClean="0"/>
              <a:t>4~10</a:t>
            </a:r>
            <a:r>
              <a:rPr lang="ko-KR" altLang="en-US" sz="1800" dirty="0" smtClean="0"/>
              <a:t>배 정도 단축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에너지가 </a:t>
            </a:r>
            <a:r>
              <a:rPr lang="en-US" altLang="ko-KR" sz="1800" dirty="0" smtClean="0"/>
              <a:t>25~60% </a:t>
            </a:r>
            <a:r>
              <a:rPr lang="ko-KR" altLang="en-US" sz="1800" dirty="0" smtClean="0"/>
              <a:t>절약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건조실 면적 소요가 적음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단점은 강한 건조조건으로 건조결함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찌그러짐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이 쉽게 나타나며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수지 추출과 옹이가 느슨해지고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횡인장</a:t>
            </a:r>
            <a:r>
              <a:rPr lang="ko-KR" altLang="en-US" sz="1800" dirty="0" smtClean="0"/>
              <a:t> 강도와 </a:t>
            </a:r>
            <a:r>
              <a:rPr lang="ko-KR" altLang="en-US" sz="1800" dirty="0" err="1" smtClean="0"/>
              <a:t>충격휨강도가</a:t>
            </a:r>
            <a:r>
              <a:rPr lang="ko-KR" altLang="en-US" sz="1800" dirty="0" smtClean="0"/>
              <a:t> 저하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 말기에 수분경사가 커짐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건조실 퇴화가 쉽고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건조실 투자비가 높음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 건조에 유리하며 활엽수는 찌그러짐이 </a:t>
            </a:r>
            <a:r>
              <a:rPr lang="ko-KR" altLang="en-US" sz="1800" dirty="0" err="1" smtClean="0"/>
              <a:t>발생항</a:t>
            </a:r>
            <a:r>
              <a:rPr lang="ko-KR" altLang="en-US" sz="1800" dirty="0" smtClean="0"/>
              <a:t> 우려가 있어 고도의 투과성 수종과 </a:t>
            </a:r>
            <a:r>
              <a:rPr lang="ko-KR" altLang="en-US" sz="1800" dirty="0" err="1" smtClean="0"/>
              <a:t>천연건조재에</a:t>
            </a:r>
            <a:r>
              <a:rPr lang="ko-KR" altLang="en-US" sz="1800" dirty="0" smtClean="0"/>
              <a:t> 적용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고온건조 전에 함수율 </a:t>
            </a:r>
            <a:r>
              <a:rPr lang="en-US" altLang="ko-KR" sz="1800" dirty="0" smtClean="0"/>
              <a:t>25%</a:t>
            </a:r>
            <a:r>
              <a:rPr lang="ko-KR" altLang="en-US" sz="1800" dirty="0" smtClean="0"/>
              <a:t>까지 천연건조 또는 </a:t>
            </a:r>
            <a:r>
              <a:rPr lang="en-US" altLang="ko-KR" sz="1800" dirty="0" smtClean="0"/>
              <a:t>18~20%</a:t>
            </a:r>
            <a:r>
              <a:rPr lang="ko-KR" altLang="en-US" sz="1800" dirty="0" smtClean="0"/>
              <a:t>까지 열기건조를 실시한 후 고온건조를 하면 건조결함이 감소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고온건조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4725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  <a:endParaRPr lang="ko-KR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err="1" smtClean="0"/>
              <a:t>열판건조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한쌍의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가열판을</a:t>
            </a:r>
            <a:r>
              <a:rPr lang="ko-KR" altLang="en-US" sz="1800" dirty="0" smtClean="0"/>
              <a:t> 사용하여 판재나 단판을 가열 가압하여 건조하는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가열온도는 </a:t>
            </a:r>
            <a:r>
              <a:rPr lang="en-US" altLang="ko-KR" sz="1800" dirty="0" smtClean="0"/>
              <a:t>121~232°C, </a:t>
            </a:r>
            <a:r>
              <a:rPr lang="ko-KR" altLang="en-US" sz="1800" dirty="0" err="1" smtClean="0"/>
              <a:t>가압력은</a:t>
            </a:r>
            <a:r>
              <a:rPr lang="en-US" altLang="ko-KR" sz="1800" dirty="0" smtClean="0"/>
              <a:t> 1.8~6kg/cm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정도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건조중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가열판에서</a:t>
            </a:r>
            <a:r>
              <a:rPr lang="ko-KR" altLang="en-US" sz="1800" dirty="0" smtClean="0"/>
              <a:t> 재목으로 </a:t>
            </a:r>
            <a:r>
              <a:rPr lang="ko-KR" altLang="en-US" sz="1800" dirty="0" err="1" smtClean="0"/>
              <a:t>열전달이</a:t>
            </a:r>
            <a:r>
              <a:rPr lang="ko-KR" altLang="en-US" sz="1800" dirty="0" smtClean="0"/>
              <a:t> 잘 되고 목재내부 공기와 수증기는 팽창하여 증발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폭수축은</a:t>
            </a:r>
            <a:r>
              <a:rPr lang="ko-KR" altLang="en-US" sz="1800" dirty="0" smtClean="0"/>
              <a:t> 적으나 두께 수축은 커지고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수종에 따라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농색화되는</a:t>
            </a:r>
            <a:r>
              <a:rPr lang="ko-KR" altLang="en-US" sz="1800" dirty="0" smtClean="0"/>
              <a:t> 경향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 및 내부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일어남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투과성이 크고 두께가 </a:t>
            </a:r>
            <a:r>
              <a:rPr lang="en-US" altLang="ko-KR" sz="1800" dirty="0" smtClean="0"/>
              <a:t>12.5mm </a:t>
            </a:r>
            <a:r>
              <a:rPr lang="ko-KR" altLang="en-US" sz="1800" dirty="0" smtClean="0"/>
              <a:t>이하의 얇은 판재 또는 소경 </a:t>
            </a:r>
            <a:r>
              <a:rPr lang="ko-KR" altLang="en-US" sz="1800" dirty="0" err="1" smtClean="0"/>
              <a:t>저질재</a:t>
            </a:r>
            <a:r>
              <a:rPr lang="ko-KR" altLang="en-US" sz="1800" dirty="0" smtClean="0"/>
              <a:t> 건조에 적당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err="1" smtClean="0"/>
              <a:t>열판건조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4725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  <a:endParaRPr lang="ko-KR" alt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고주파건조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백만</a:t>
            </a:r>
            <a:r>
              <a:rPr lang="en-US" altLang="ko-KR" sz="1800" dirty="0" smtClean="0"/>
              <a:t>~3</a:t>
            </a:r>
            <a:r>
              <a:rPr lang="ko-KR" altLang="en-US" sz="1800" dirty="0" smtClean="0"/>
              <a:t>천만 사이클에서 진동하는 강력한 고주파 전장 내에 두면 물의 </a:t>
            </a:r>
            <a:r>
              <a:rPr lang="ko-KR" altLang="en-US" sz="1800" dirty="0" err="1" smtClean="0"/>
              <a:t>극성때문에</a:t>
            </a:r>
            <a:r>
              <a:rPr lang="ko-KR" altLang="en-US" sz="1800" dirty="0" smtClean="0"/>
              <a:t> 분자진동에 의한 분자 마찰로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목질보다 신속히 </a:t>
            </a:r>
            <a:r>
              <a:rPr lang="en-US" altLang="ko-KR" sz="1800" dirty="0" smtClean="0"/>
              <a:t>100°C </a:t>
            </a:r>
            <a:r>
              <a:rPr lang="ko-KR" altLang="en-US" sz="1800" dirty="0" smtClean="0"/>
              <a:t>이상으로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가열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내부 증기압은 표층의 것보다 높아서 내부 수분이 외부로 이동하면서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일반 목재의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변재보다 투과성이 좋지 않고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긴 시간동안 내부의 </a:t>
            </a:r>
            <a:r>
              <a:rPr lang="ko-KR" altLang="en-US" sz="1800" dirty="0" err="1" smtClean="0"/>
              <a:t>고압력과</a:t>
            </a:r>
            <a:r>
              <a:rPr lang="ko-KR" altLang="en-US" sz="1800" dirty="0" smtClean="0"/>
              <a:t> 고온의 유지는 수분을 이동을 방해하고 목재의 약화로 국부적인 </a:t>
            </a:r>
            <a:r>
              <a:rPr lang="ko-KR" altLang="en-US" sz="1800" dirty="0" err="1" smtClean="0"/>
              <a:t>목파</a:t>
            </a:r>
            <a:r>
              <a:rPr lang="ko-KR" altLang="en-US" sz="1800" dirty="0" smtClean="0"/>
              <a:t> 또는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투과성이 좋은 변재의 단목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저함수율재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미리 성형된 반제품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책상과 의자의 다리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구두의 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소총 개머리판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모형 제작 등에 적당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고주파건조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  <a:endParaRPr lang="ko-KR" alt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60486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화학건조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건조속도의 촉진보다는 </a:t>
            </a:r>
            <a:r>
              <a:rPr lang="ko-KR" altLang="en-US" sz="1800" dirty="0" err="1" smtClean="0"/>
              <a:t>표면할렬과</a:t>
            </a:r>
            <a:r>
              <a:rPr lang="ko-KR" altLang="en-US" sz="1800" dirty="0" smtClean="0"/>
              <a:t> 찌그러짐을 막기 위하여 건조 전에 흡습성 약재를 도포하여 천연건조 또는 </a:t>
            </a:r>
            <a:r>
              <a:rPr lang="ko-KR" altLang="en-US" sz="1800" dirty="0" err="1" smtClean="0"/>
              <a:t>열기건조하는</a:t>
            </a:r>
            <a:r>
              <a:rPr lang="ko-KR" altLang="en-US" sz="1800" dirty="0" smtClean="0"/>
              <a:t>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진한 </a:t>
            </a:r>
            <a:r>
              <a:rPr lang="ko-KR" altLang="en-US" sz="1800" dirty="0" err="1" smtClean="0"/>
              <a:t>염용액은</a:t>
            </a:r>
            <a:r>
              <a:rPr lang="ko-KR" altLang="en-US" sz="1800" dirty="0" smtClean="0"/>
              <a:t> 증기압이 낮기 때문에 침지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분무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도포하여 두께의 </a:t>
            </a:r>
            <a:r>
              <a:rPr lang="en-US" altLang="ko-KR" sz="1800" dirty="0" smtClean="0"/>
              <a:t>1/10 </a:t>
            </a:r>
            <a:r>
              <a:rPr lang="ko-KR" altLang="en-US" sz="1800" dirty="0" smtClean="0"/>
              <a:t>정도까지 확산시키면 저습에 노출되어도 어느 정도 함수율을 유지하는 반면에 염이 없는 내층은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결과적으로 표층의 함수율은 서서히 감소되고 표면 </a:t>
            </a:r>
            <a:r>
              <a:rPr lang="ko-KR" altLang="en-US" sz="1800" dirty="0" err="1" smtClean="0"/>
              <a:t>할렬의</a:t>
            </a:r>
            <a:r>
              <a:rPr lang="ko-KR" altLang="en-US" sz="1800" dirty="0" smtClean="0"/>
              <a:t> 위험도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사용되는 무기 약제는 소금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염화칼슘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염화아연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붕사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붕산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황산소다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유기약제는 설탕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포도당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요소 당밀</a:t>
            </a:r>
            <a:r>
              <a:rPr lang="en-US" altLang="ko-KR" sz="1800" dirty="0" smtClean="0"/>
              <a:t>, PEG </a:t>
            </a:r>
            <a:r>
              <a:rPr lang="ko-KR" altLang="en-US" sz="1800" dirty="0" smtClean="0"/>
              <a:t>등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4868</TotalTime>
  <Words>694</Words>
  <Application>Microsoft Office PowerPoint</Application>
  <PresentationFormat>화면 슬라이드 쇼(4:3)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점과 선</vt:lpstr>
      <vt:lpstr>제 8 장 특수건조</vt:lpstr>
      <vt:lpstr>고온건조</vt:lpstr>
      <vt:lpstr>고온건조</vt:lpstr>
      <vt:lpstr>고온건조</vt:lpstr>
      <vt:lpstr>열판건조</vt:lpstr>
      <vt:lpstr>열판건조</vt:lpstr>
      <vt:lpstr>고주파건조</vt:lpstr>
      <vt:lpstr>고주파건조</vt:lpstr>
      <vt:lpstr>화학건조</vt:lpstr>
      <vt:lpstr>제습건조</vt:lpstr>
      <vt:lpstr>유기약제 증기건조</vt:lpstr>
      <vt:lpstr>진공건조</vt:lpstr>
      <vt:lpstr>기타</vt:lpstr>
      <vt:lpstr>기타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333</cp:revision>
  <dcterms:created xsi:type="dcterms:W3CDTF">2005-09-01T06:05:51Z</dcterms:created>
  <dcterms:modified xsi:type="dcterms:W3CDTF">2011-12-01T07:50:29Z</dcterms:modified>
</cp:coreProperties>
</file>