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75" r:id="rId4"/>
    <p:sldId id="259" r:id="rId5"/>
    <p:sldId id="276" r:id="rId6"/>
    <p:sldId id="284" r:id="rId7"/>
    <p:sldId id="277" r:id="rId8"/>
    <p:sldId id="258" r:id="rId9"/>
    <p:sldId id="278" r:id="rId10"/>
    <p:sldId id="260" r:id="rId11"/>
    <p:sldId id="261" r:id="rId12"/>
    <p:sldId id="285" r:id="rId13"/>
    <p:sldId id="262" r:id="rId14"/>
    <p:sldId id="279" r:id="rId15"/>
    <p:sldId id="263" r:id="rId16"/>
    <p:sldId id="283" r:id="rId17"/>
    <p:sldId id="264" r:id="rId18"/>
    <p:sldId id="265" r:id="rId19"/>
    <p:sldId id="286" r:id="rId20"/>
    <p:sldId id="266" r:id="rId21"/>
    <p:sldId id="267" r:id="rId22"/>
    <p:sldId id="268" r:id="rId23"/>
    <p:sldId id="269" r:id="rId24"/>
    <p:sldId id="270" r:id="rId25"/>
    <p:sldId id="280" r:id="rId26"/>
    <p:sldId id="271" r:id="rId27"/>
    <p:sldId id="287" r:id="rId28"/>
    <p:sldId id="281" r:id="rId29"/>
    <p:sldId id="272" r:id="rId30"/>
    <p:sldId id="273" r:id="rId31"/>
    <p:sldId id="282" r:id="rId32"/>
    <p:sldId id="274" r:id="rId33"/>
    <p:sldId id="288" r:id="rId3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1FBE07C-3AD2-45D5-ABD5-D1680A01ED9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D836E5-3A4D-47D0-9785-2D4BA4BB328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6B18A3-9FC2-4726-B3EC-F4097F6DDA1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907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457200" y="3943350"/>
            <a:ext cx="4038600" cy="21907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8200" y="3943350"/>
            <a:ext cx="4038600" cy="21907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60006B3-486C-4A00-9C5A-739725408A3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0949BD-0105-47A4-8375-B426C4F6A45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B41557E-7585-4EE9-9C66-72E74D0A883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DECA5E5-8BCA-4731-A335-C7BE2ADD96B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A0D8E66-D321-4DDC-B5C9-17902BBC2F2B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2D2639B-7595-44F1-8404-BEFCED79D32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107F6C1-2E86-41EB-9B3C-30D396BE3C5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B9ABEED-B611-4202-B1F1-CE90DF5B832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464A383-38CF-4E58-A8B2-B1CD7326129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276518A-A840-4ED5-85DC-0D881BC076C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.kr/imgres?imgurl=http://www.decodream.com/decodream/betterspace/images/paint3.jpg&amp;imgrefurl=http://www.decodream.com/decodream/betterspace/material_paint.asp?color=cc66cc&amp;h=148&amp;w=150&amp;sz=5&amp;tbnid=nBfmauvnEAyClM:&amp;tbnh=88&amp;tbnw=90&amp;hl=ko&amp;start=6&amp;prev=/images?q=%EC%9C%A0%EC%84%B1%ED%8E%98%EC%9D%B8%ED%8A%B8&amp;svnum=10&amp;hl=ko&amp;lr=&amp;newwindow=1" TargetMode="External"/><Relationship Id="rId3" Type="http://schemas.openxmlformats.org/officeDocument/2006/relationships/image" Target="../media/image6.jpeg"/><Relationship Id="rId7" Type="http://schemas.openxmlformats.org/officeDocument/2006/relationships/image" Target="../media/image8.jpeg"/><Relationship Id="rId2" Type="http://schemas.openxmlformats.org/officeDocument/2006/relationships/hyperlink" Target="http://www.1000jang.co.kr/images/interior5.gif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images.google.co.kr/imgres?imgurl=http://www.donga.com/docs/magazine/woman_donga/200105/image/328-19.jpg&amp;imgrefurl=http://kr.blog.yahoo.com/romymp25/162.html&amp;h=279&amp;w=180&amp;sz=16&amp;tbnid=NGSSXgtElR87YM:&amp;tbnh=109&amp;tbnw=70&amp;hl=ko&amp;start=2&amp;prev=/images?q=%EC%9C%A0%EC%84%B1%ED%8E%98%EC%9D%B8%ED%8A%B8&amp;svnum=10&amp;hl=ko&amp;lr=&amp;newwindow=1" TargetMode="External"/><Relationship Id="rId5" Type="http://schemas.openxmlformats.org/officeDocument/2006/relationships/image" Target="../media/image7.jpeg"/><Relationship Id="rId4" Type="http://schemas.openxmlformats.org/officeDocument/2006/relationships/hyperlink" Target="http://www.dpi.co.kr/Product_Image/PXZ015601.gif" TargetMode="External"/><Relationship Id="rId9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dhcp.co.kr/wwwb/data/board1/DS-02.jpg" TargetMode="External"/><Relationship Id="rId3" Type="http://schemas.openxmlformats.org/officeDocument/2006/relationships/image" Target="../media/image10.jpeg"/><Relationship Id="rId7" Type="http://schemas.openxmlformats.org/officeDocument/2006/relationships/image" Target="../media/image12.jpeg"/><Relationship Id="rId2" Type="http://schemas.openxmlformats.org/officeDocument/2006/relationships/hyperlink" Target="http://shopimage.hanmail.net/m_productimages/A125/57/A125_H0008b.jpg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interpon.co.kr/images/st_wsp05_04_04.gif" TargetMode="External"/><Relationship Id="rId11" Type="http://schemas.openxmlformats.org/officeDocument/2006/relationships/image" Target="../media/image14.jpeg"/><Relationship Id="rId5" Type="http://schemas.openxmlformats.org/officeDocument/2006/relationships/image" Target="../media/image11.jpeg"/><Relationship Id="rId10" Type="http://schemas.openxmlformats.org/officeDocument/2006/relationships/hyperlink" Target="http://images.google.co.kr/imgres?imgurl=http://interpon.co.kr/images/ws_p04.jpg&amp;imgrefurl=http://interpon.co.kr/interpon/worksphere_04.asp&amp;h=503&amp;w=530&amp;sz=49&amp;tbnid=wi2rXV5eDJs4lM:&amp;tbnh=122&amp;tbnw=129&amp;hl=ko&amp;start=13&amp;prev=/images?q=%EB%B6%84%EC%B2%B4%EB%8F%84%EB%A3%8C&amp;svnum=10&amp;hl=ko&amp;lr=&amp;newwindow=1" TargetMode="External"/><Relationship Id="rId4" Type="http://schemas.openxmlformats.org/officeDocument/2006/relationships/hyperlink" Target="http://images.google.co.kr/imgres?imgurl=http://www.donga.com/docs/magazine/woman_donga/200105/image/328-10.jpg&amp;imgrefurl=http://kr.blog.yahoo.com/romymp25/162.html&amp;h=258&amp;w=180&amp;sz=12&amp;tbnid=_g1bhkk4ibRmBM:&amp;tbnh=107&amp;tbnw=74&amp;hl=ko&amp;start=4&amp;prev=/images?q=%EC%88%98%EC%84%B1+%ED%8E%98%EC%9D%B8%ED%8A%B8&amp;svnum=10&amp;hl=ko&amp;lr=&amp;newwindow=1" TargetMode="External"/><Relationship Id="rId9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.kr/imgres?imgurl=http://www.dpi.co.kr/Product_Image/PEA833301.gif&amp;imgrefurl=http://www.dpi.co.kr/product/goods_search02.asp?ct=3222&amp;h=145&amp;w=158&amp;sz=6&amp;tbnid=kaBPXLHliCjkMM:&amp;tbnh=84&amp;tbnw=92&amp;hl=ko&amp;start=3&amp;prev=/images?q=%EC%95%8C%ED%82%A4%EB%93%9C+%EB%8F%84%EB%A3%8C&amp;svnum=10&amp;hl=ko&amp;lr=&amp;newwindow=1" TargetMode="External"/><Relationship Id="rId3" Type="http://schemas.openxmlformats.org/officeDocument/2006/relationships/image" Target="../media/image15.jpeg"/><Relationship Id="rId7" Type="http://schemas.openxmlformats.org/officeDocument/2006/relationships/image" Target="../media/image17.jpeg"/><Relationship Id="rId2" Type="http://schemas.openxmlformats.org/officeDocument/2006/relationships/hyperlink" Target="http://www.dpi.co.kr/Product_Image/PSZ001601.gif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images.google.co.kr/imgres?imgurl=http://www.daelimohm.co.kr/sub/img/product/007.gif&amp;imgrefurl=http://www.daelimohm.co.kr/sub/rwrwn.htm&amp;h=231&amp;w=377&amp;sz=49&amp;tbnid=K3QMmMEAm-1_AM:&amp;tbnh=72&amp;tbnw=119&amp;hl=ko&amp;start=1&amp;prev=/images?q=%EC%8B%A4%EB%A6%AC%EC%BD%98+%EB%8F%84%EB%A3%8C&amp;svnum=10&amp;hl=ko&amp;lr=&amp;newwindow=1" TargetMode="External"/><Relationship Id="rId11" Type="http://schemas.openxmlformats.org/officeDocument/2006/relationships/image" Target="../media/image19.jpeg"/><Relationship Id="rId5" Type="http://schemas.openxmlformats.org/officeDocument/2006/relationships/image" Target="../media/image16.jpeg"/><Relationship Id="rId10" Type="http://schemas.openxmlformats.org/officeDocument/2006/relationships/hyperlink" Target="http://www.fire4119.com/IMAGE/epoxy_photo5.gif" TargetMode="External"/><Relationship Id="rId4" Type="http://schemas.openxmlformats.org/officeDocument/2006/relationships/hyperlink" Target="http://images.google.co.kr/imgres?imgurl=http://korea.chemnet.com/product/images/100527_1.jpg&amp;imgrefurl=http://korea.chemnet.com/product/CoatingInk/Ink/100527.html&amp;h=68&amp;w=69&amp;sz=3&amp;tbnid=Yxj5lZj7UhlTbM:&amp;tbnh=65&amp;tbnw=66&amp;hl=ko&amp;start=11&amp;prev=/images?q=%EC%9E%90%EC%99%B8%EC%84%A0+%EA%B2%BD%ED%99%94&amp;svnum=10&amp;hl=ko&amp;lr=&amp;newwindow=1" TargetMode="External"/><Relationship Id="rId9" Type="http://schemas.openxmlformats.org/officeDocument/2006/relationships/image" Target="../media/image18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kangnam.co.kr/contents/contents02-02-04-00.html" TargetMode="External"/><Relationship Id="rId13" Type="http://schemas.openxmlformats.org/officeDocument/2006/relationships/image" Target="../media/image25.jpeg"/><Relationship Id="rId3" Type="http://schemas.openxmlformats.org/officeDocument/2006/relationships/image" Target="../media/image20.png"/><Relationship Id="rId7" Type="http://schemas.openxmlformats.org/officeDocument/2006/relationships/image" Target="../media/image22.png"/><Relationship Id="rId12" Type="http://schemas.openxmlformats.org/officeDocument/2006/relationships/hyperlink" Target="http://images.google.co.kr/imgres?imgurl=http://my.ecplaza.co.kr/gyungdo/9.jpg&amp;imgrefurl=http://my.ecplaza.co.kr/gyungdo/9.asp&amp;h=180&amp;w=180&amp;sz=12&amp;tbnid=dfAI_x0PWcQ65M:&amp;tbnh=96&amp;tbnw=96&amp;hl=ko&amp;start=5&amp;prev=/images?q=%EC%95%84%ED%81%AC%EB%A6%B4++%EB%8F%84%EB%A3%8C&amp;svnum=10&amp;hl=ko&amp;lr=&amp;newwindow=1" TargetMode="External"/><Relationship Id="rId2" Type="http://schemas.openxmlformats.org/officeDocument/2006/relationships/hyperlink" Target="http://www.kangnam.co.kr/contents/contents02-02-03-00.html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kangnam.co.kr/contents/contents02-02-12-00.html" TargetMode="External"/><Relationship Id="rId11" Type="http://schemas.openxmlformats.org/officeDocument/2006/relationships/image" Target="../media/image24.png"/><Relationship Id="rId5" Type="http://schemas.openxmlformats.org/officeDocument/2006/relationships/image" Target="../media/image21.png"/><Relationship Id="rId10" Type="http://schemas.openxmlformats.org/officeDocument/2006/relationships/hyperlink" Target="http://www.kangnam.co.kr/contents/contents02-02-07-00.html" TargetMode="External"/><Relationship Id="rId4" Type="http://schemas.openxmlformats.org/officeDocument/2006/relationships/hyperlink" Target="http://www.kangnam.co.kr/contents/contents02-02-09-00.html" TargetMode="External"/><Relationship Id="rId9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.kr/imgres?imgurl=http://www.modelaid.com/review/tpaint/gdcolor/01.jpg&amp;imgrefurl=http://www.modelaid.com/review/tpaint/gdcolor/&amp;h=300&amp;w=400&amp;sz=28&amp;tbnid=3GQX1EsP6a5qMM:&amp;tbnh=90&amp;tbnw=120&amp;hl=ko&amp;start=49&amp;prev=/images?q=%EB%9D%BD%EC%B9%B4&amp;start=40&amp;svnum=10&amp;hl=ko&amp;lr=&amp;newwindow=1&amp;sa=N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hyperlink" Target="http://image.gmarket.co.kr/goods_image2/middle_img/64/101889664.jpg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images.google.co.kr/imgres?imgurl=http://www.tokebi.co.kr/sample/10/04/images/008.jpg&amp;imgrefurl=http://www.tokebi.co.kr/sample/10/04/info03_03.html&amp;h=182&amp;w=200&amp;sz=13&amp;tbnid=O2iCLDHYWiPRvM:&amp;tbnh=90&amp;tbnw=99&amp;hl=ko&amp;start=42&amp;prev=/images?q=%EB%9D%BD%EC%B9%B4&amp;start=40&amp;svnum=10&amp;hl=ko&amp;lr=&amp;newwindow=1&amp;sa=N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images.google.co.kr/imgres?imgurl=http://www.multicolor.co.kr/goods/pro_03.gif&amp;imgrefurl=http://www.multicolor.co.kr/e_pro03.htm&amp;h=240&amp;w=300&amp;sz=35&amp;tbnid=j1gwzUf_bD-XVM:&amp;tbnh=88&amp;tbnw=111&amp;hl=ko&amp;start=27&amp;prev=/images?q=%EB%9D%BD%EC%B9%B4&amp;start=20&amp;svnum=10&amp;hl=ko&amp;lr=&amp;newwindow=1&amp;sa=N" TargetMode="External"/><Relationship Id="rId9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sz="4400"/>
              <a:t>도료의 구성 및 종류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개요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초산비닐계와 아크릴계를 도막형성 주요소로 하며 수 마이크론 이하의 수지입자를 물에 분산시킨 것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수지에 비닐알코올과 섬유소 유도체를 점도 부여제로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분산제</a:t>
            </a:r>
            <a:r>
              <a:rPr lang="en-US" altLang="ko-KR" sz="1800"/>
              <a:t>, </a:t>
            </a:r>
            <a:r>
              <a:rPr lang="ko-KR" altLang="en-US" sz="1800"/>
              <a:t>습윤제</a:t>
            </a:r>
            <a:r>
              <a:rPr lang="en-US" altLang="ko-KR" sz="1800"/>
              <a:t>, </a:t>
            </a:r>
            <a:r>
              <a:rPr lang="ko-KR" altLang="en-US" sz="1800"/>
              <a:t>곰팡이 방부제</a:t>
            </a:r>
            <a:r>
              <a:rPr lang="en-US" altLang="ko-KR" sz="1800"/>
              <a:t>, </a:t>
            </a:r>
            <a:r>
              <a:rPr lang="ko-KR" altLang="en-US" sz="1800"/>
              <a:t>소포제 등을 첨가하여 제조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특징 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용제를 사용하지 않기 때문에 냄새가 없고 화재</a:t>
            </a:r>
            <a:r>
              <a:rPr lang="en-US" altLang="ko-KR" sz="1800"/>
              <a:t>, </a:t>
            </a:r>
            <a:r>
              <a:rPr lang="ko-KR" altLang="en-US" sz="1800"/>
              <a:t>위생상의 염려가 없으며 속건성에 건조 후 내수성이 있는 도막을 형성 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붓 작업이 가능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알카리성 피도면에 도장이 가능하나 저온에서 연속도막이 형성되지 않고 광택이 있는 도막을 얻기 어려운 결점을 보유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초산비닐계 수지를 사용한 것은 가격이 저렴하고 내후성</a:t>
            </a:r>
            <a:r>
              <a:rPr lang="en-US" altLang="ko-KR" sz="1800"/>
              <a:t>, </a:t>
            </a:r>
            <a:r>
              <a:rPr lang="ko-KR" altLang="en-US" sz="1800"/>
              <a:t>내수성</a:t>
            </a:r>
            <a:r>
              <a:rPr lang="en-US" altLang="ko-KR" sz="1800"/>
              <a:t>, </a:t>
            </a:r>
            <a:r>
              <a:rPr lang="ko-KR" altLang="en-US" sz="1800"/>
              <a:t>저장안정성이 우수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아크릴계 수지를 사용한 도료는 약간 고가이나 초산비닐계보다 도장상태</a:t>
            </a:r>
            <a:r>
              <a:rPr lang="en-US" altLang="ko-KR" sz="1800"/>
              <a:t>, </a:t>
            </a:r>
            <a:r>
              <a:rPr lang="ko-KR" altLang="en-US" sz="1800"/>
              <a:t>내수성</a:t>
            </a:r>
            <a:r>
              <a:rPr lang="en-US" altLang="ko-KR" sz="1800"/>
              <a:t>, </a:t>
            </a:r>
            <a:r>
              <a:rPr lang="ko-KR" altLang="en-US" sz="1800"/>
              <a:t>내약품성</a:t>
            </a:r>
            <a:r>
              <a:rPr lang="en-US" altLang="ko-KR" sz="1800"/>
              <a:t>, </a:t>
            </a:r>
            <a:r>
              <a:rPr lang="ko-KR" altLang="en-US" sz="1800"/>
              <a:t>내마모성</a:t>
            </a:r>
            <a:r>
              <a:rPr lang="en-US" altLang="ko-KR" sz="1800"/>
              <a:t>, </a:t>
            </a:r>
            <a:r>
              <a:rPr lang="ko-KR" altLang="en-US" sz="1800"/>
              <a:t>색상보유력</a:t>
            </a:r>
            <a:r>
              <a:rPr lang="en-US" altLang="ko-KR" sz="1800"/>
              <a:t>, </a:t>
            </a:r>
            <a:r>
              <a:rPr lang="ko-KR" altLang="en-US" sz="1800"/>
              <a:t>내후성이 우수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에멀젼도료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알코올계 용제에 수지류를 용해하며 용제 휘발에 의해 도막을 형성하는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수지에는 셀락</a:t>
            </a:r>
            <a:r>
              <a:rPr lang="en-US" altLang="ko-KR" sz="1800"/>
              <a:t>, </a:t>
            </a:r>
            <a:r>
              <a:rPr lang="ko-KR" altLang="en-US" sz="1800"/>
              <a:t>표백셀락</a:t>
            </a:r>
            <a:r>
              <a:rPr lang="en-US" altLang="ko-KR" sz="1800"/>
              <a:t>, </a:t>
            </a:r>
            <a:r>
              <a:rPr lang="ko-KR" altLang="en-US" sz="1800"/>
              <a:t>로진 등이 주로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용제에는 알코올류가 주체이나 수지에 따라 케톤</a:t>
            </a:r>
            <a:r>
              <a:rPr lang="en-US" altLang="ko-KR" sz="1800"/>
              <a:t>, </a:t>
            </a:r>
            <a:r>
              <a:rPr lang="ko-KR" altLang="en-US" sz="1800"/>
              <a:t>에스텔류 등도 일부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 </a:t>
            </a:r>
            <a:r>
              <a:rPr lang="ko-KR" altLang="en-US" sz="1800" b="1"/>
              <a:t>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수지의 성분 함량은 </a:t>
            </a:r>
            <a:r>
              <a:rPr lang="en-US" altLang="ko-KR" sz="1800"/>
              <a:t>25~40% </a:t>
            </a:r>
            <a:r>
              <a:rPr lang="ko-KR" altLang="en-US" sz="1800"/>
              <a:t>정도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건조가 빠르고 붓도장으로 간단히 광이 있는 투명마감이 가능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열이 있는 습기가 가해지면 백화현상이 발생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목재가구</a:t>
            </a:r>
            <a:r>
              <a:rPr lang="en-US" altLang="ko-KR" sz="1800"/>
              <a:t>, </a:t>
            </a:r>
            <a:r>
              <a:rPr lang="ko-KR" altLang="en-US" sz="1800"/>
              <a:t>옥내 목재부위이 투면마감용으로 사용되며 나무의 옹이부위의 송진차단용으로 사용  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주정도료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111" name="Picture 7" descr="interior5">
            <a:hlinkClick r:id="rId2"/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403350" y="476250"/>
            <a:ext cx="2176463" cy="2233613"/>
          </a:xfrm>
          <a:ln/>
        </p:spPr>
      </p:pic>
      <p:pic>
        <p:nvPicPr>
          <p:cNvPr id="175114" name="Picture 10" descr="PXZ015601">
            <a:hlinkClick r:id="rId4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/>
          <a:srcRect/>
          <a:stretch>
            <a:fillRect/>
          </a:stretch>
        </p:blipFill>
        <p:spPr>
          <a:xfrm>
            <a:off x="5076825" y="549275"/>
            <a:ext cx="2160588" cy="2233613"/>
          </a:xfrm>
          <a:ln/>
        </p:spPr>
      </p:pic>
      <p:pic>
        <p:nvPicPr>
          <p:cNvPr id="175118" name="Picture 14" descr="328-19">
            <a:hlinkClick r:id="rId6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/>
          <a:srcRect/>
          <a:stretch>
            <a:fillRect/>
          </a:stretch>
        </p:blipFill>
        <p:spPr>
          <a:xfrm>
            <a:off x="2124075" y="3573463"/>
            <a:ext cx="2173288" cy="2233612"/>
          </a:xfrm>
          <a:ln/>
        </p:spPr>
      </p:pic>
      <p:pic>
        <p:nvPicPr>
          <p:cNvPr id="175122" name="Picture 18" descr="paint3">
            <a:hlinkClick r:id="rId8"/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9"/>
          <a:srcRect/>
          <a:stretch>
            <a:fillRect/>
          </a:stretch>
        </p:blipFill>
        <p:spPr>
          <a:xfrm>
            <a:off x="4787900" y="3573463"/>
            <a:ext cx="2232025" cy="2252662"/>
          </a:xfrm>
          <a:ln/>
        </p:spPr>
      </p:pic>
      <p:sp>
        <p:nvSpPr>
          <p:cNvPr id="175125" name="Text Box 21"/>
          <p:cNvSpPr txBox="1">
            <a:spLocks noChangeArrowheads="1"/>
          </p:cNvSpPr>
          <p:nvPr/>
        </p:nvSpPr>
        <p:spPr bwMode="auto">
          <a:xfrm>
            <a:off x="1403350" y="2852738"/>
            <a:ext cx="2232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비닐수지도료</a:t>
            </a:r>
          </a:p>
        </p:txBody>
      </p:sp>
      <p:sp>
        <p:nvSpPr>
          <p:cNvPr id="175126" name="Text Box 22"/>
          <p:cNvSpPr txBox="1">
            <a:spLocks noChangeArrowheads="1"/>
          </p:cNvSpPr>
          <p:nvPr/>
        </p:nvSpPr>
        <p:spPr bwMode="auto">
          <a:xfrm>
            <a:off x="5003800" y="2816225"/>
            <a:ext cx="2232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에멀젼 도료</a:t>
            </a:r>
          </a:p>
        </p:txBody>
      </p:sp>
      <p:sp>
        <p:nvSpPr>
          <p:cNvPr id="175127" name="Text Box 23"/>
          <p:cNvSpPr txBox="1">
            <a:spLocks noChangeArrowheads="1"/>
          </p:cNvSpPr>
          <p:nvPr/>
        </p:nvSpPr>
        <p:spPr bwMode="auto">
          <a:xfrm>
            <a:off x="3348038" y="5911850"/>
            <a:ext cx="2232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유성도료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순수한 건성유와 소량의 용제로 제조된 것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유성 바니쉬와 유성 에나멜은 약간의 합성수지를 포함 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도장 및 작업이 용이</a:t>
            </a:r>
            <a:r>
              <a:rPr lang="en-US" altLang="ko-KR" sz="1800"/>
              <a:t>, </a:t>
            </a:r>
            <a:r>
              <a:rPr lang="ko-KR" altLang="en-US" sz="1800"/>
              <a:t>휘발성분이 적어 </a:t>
            </a:r>
            <a:r>
              <a:rPr lang="en-US" altLang="ko-KR" sz="1800"/>
              <a:t>1</a:t>
            </a:r>
            <a:r>
              <a:rPr lang="ko-KR" altLang="en-US" sz="1800"/>
              <a:t>회에 두꺼운 도막 형성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온도와 습도의 영향이 적으며 철재표면에 도장성이 좋아 잘 부착되어 녹 방지효과가 있으며 중첩 및 덧칠 도장이 가능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도막이 유연하고 내후성이 우수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건조시간이 길고 막이 연해 내용제성</a:t>
            </a:r>
            <a:r>
              <a:rPr lang="en-US" altLang="ko-KR" sz="1800"/>
              <a:t>, </a:t>
            </a:r>
            <a:r>
              <a:rPr lang="ko-KR" altLang="en-US" sz="1800"/>
              <a:t>내약품성이 낮고 도막이 황변</a:t>
            </a:r>
            <a:r>
              <a:rPr lang="ko-KR" altLang="en-US" sz="1800" b="1"/>
              <a:t> </a:t>
            </a:r>
            <a:endParaRPr lang="ko-KR" alt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유성도료 </a:t>
            </a:r>
            <a:r>
              <a:rPr lang="en-US" altLang="ko-KR" sz="3600" b="1"/>
              <a:t>- 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종류</a:t>
            </a:r>
            <a:r>
              <a:rPr lang="ko-KR" altLang="en-US" sz="1800" b="1"/>
              <a:t>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안료를 넣지 않은 보일유와 안료가 들어있는 유성페인트로 분류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보일류는 건성유 </a:t>
            </a:r>
            <a:r>
              <a:rPr lang="en-US" altLang="ko-KR" sz="1800"/>
              <a:t>(</a:t>
            </a:r>
            <a:r>
              <a:rPr lang="ko-KR" altLang="en-US" sz="1800"/>
              <a:t>아마인유</a:t>
            </a:r>
            <a:r>
              <a:rPr lang="en-US" altLang="ko-KR" sz="1800"/>
              <a:t>, </a:t>
            </a:r>
            <a:r>
              <a:rPr lang="ko-KR" altLang="en-US" sz="1800"/>
              <a:t>오동나무류</a:t>
            </a:r>
            <a:r>
              <a:rPr lang="en-US" altLang="ko-KR" sz="1800"/>
              <a:t>) </a:t>
            </a:r>
            <a:r>
              <a:rPr lang="ko-KR" altLang="en-US" sz="1800"/>
              <a:t>또는 반건성유 </a:t>
            </a:r>
            <a:r>
              <a:rPr lang="en-US" altLang="ko-KR" sz="1800"/>
              <a:t>(</a:t>
            </a:r>
            <a:r>
              <a:rPr lang="ko-KR" altLang="en-US" sz="1800"/>
              <a:t>대두유</a:t>
            </a:r>
            <a:r>
              <a:rPr lang="en-US" altLang="ko-KR" sz="1800"/>
              <a:t>, </a:t>
            </a:r>
            <a:r>
              <a:rPr lang="ko-KR" altLang="en-US" sz="1800"/>
              <a:t>해바라기유</a:t>
            </a:r>
            <a:r>
              <a:rPr lang="en-US" altLang="ko-KR" sz="1800"/>
              <a:t>)</a:t>
            </a:r>
            <a:r>
              <a:rPr lang="ko-KR" altLang="en-US" sz="1800"/>
              <a:t>에 공기를 불어넣으면서 가열시켜 만든 중합유에 건조제를 첨가한 것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이 보일류에 안료를 분산시켜 놓은 것이 유성페인트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건성유에 경화로진</a:t>
            </a:r>
            <a:r>
              <a:rPr lang="en-US" altLang="ko-KR" sz="1800"/>
              <a:t>, </a:t>
            </a:r>
            <a:r>
              <a:rPr lang="ko-KR" altLang="en-US" sz="1800"/>
              <a:t>에스테르 검</a:t>
            </a:r>
            <a:r>
              <a:rPr lang="en-US" altLang="ko-KR" sz="1800"/>
              <a:t>, </a:t>
            </a:r>
            <a:r>
              <a:rPr lang="ko-KR" altLang="en-US" sz="1800"/>
              <a:t>용융코팔</a:t>
            </a:r>
            <a:r>
              <a:rPr lang="en-US" altLang="ko-KR" sz="1800"/>
              <a:t>, </a:t>
            </a:r>
            <a:r>
              <a:rPr lang="ko-KR" altLang="en-US" sz="1800"/>
              <a:t>유용성 페놀수지</a:t>
            </a:r>
            <a:r>
              <a:rPr lang="en-US" altLang="ko-KR" sz="1800"/>
              <a:t>, </a:t>
            </a:r>
            <a:r>
              <a:rPr lang="ko-KR" altLang="en-US" sz="1800"/>
              <a:t>말레인산 수지 등을 넣어 고온에서 중합시켜 용제와 건조제를 첨가하여 만든 스파 바니쉬</a:t>
            </a:r>
            <a:r>
              <a:rPr lang="en-US" altLang="ko-KR" sz="1800"/>
              <a:t>, </a:t>
            </a:r>
            <a:r>
              <a:rPr lang="ko-KR" altLang="en-US" sz="1800"/>
              <a:t>코팔 바니쉬 등도 유성도료의 일종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 </a:t>
            </a:r>
            <a:r>
              <a:rPr lang="ko-KR" altLang="en-US" sz="2000" b="1"/>
              <a:t>유성페인트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그대로를 도장하기 좋게 필요량의 보일유</a:t>
            </a:r>
            <a:r>
              <a:rPr lang="en-US" altLang="ko-KR" sz="1800"/>
              <a:t>, </a:t>
            </a:r>
            <a:r>
              <a:rPr lang="ko-KR" altLang="en-US" sz="1800"/>
              <a:t>용제</a:t>
            </a:r>
            <a:r>
              <a:rPr lang="en-US" altLang="ko-KR" sz="1800"/>
              <a:t>, </a:t>
            </a:r>
            <a:r>
              <a:rPr lang="ko-KR" altLang="en-US" sz="1800"/>
              <a:t>안료</a:t>
            </a:r>
            <a:r>
              <a:rPr lang="en-US" altLang="ko-KR" sz="1800"/>
              <a:t>, </a:t>
            </a:r>
            <a:r>
              <a:rPr lang="ko-KR" altLang="en-US" sz="1800"/>
              <a:t>분산제 및 건조제 등을 이미 조합시킨 조합페인트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안료와 보일유를 반죽상태로 만들어 사용 전에 보일유 등을 조합하는 견련페인트가 있으나 이는 현재 거의 사용이 안되고 있음</a:t>
            </a:r>
            <a:r>
              <a:rPr lang="en-US" altLang="ko-KR" sz="1800"/>
              <a:t>.        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유성도료 </a:t>
            </a:r>
            <a:r>
              <a:rPr lang="en-US" altLang="ko-KR" sz="3600" b="1"/>
              <a:t>- II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688013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수지를 물에 용해시켜 적용하는 도료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물에 녹이기 위해 수지의 분자량이 낮고 친수기를 많이 보유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수 가용성이나 경화한 도막은 고분자화하여 소수성으로 되는 것이 이상적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경화가 늦고 친수성기가 도막에 남아 내수성이 떨어짐  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tabLst>
                <a:tab pos="271463" algn="l"/>
              </a:tabLst>
            </a:pPr>
            <a:r>
              <a:rPr lang="ko-KR" altLang="en-US" sz="2000" b="1"/>
              <a:t>특징</a:t>
            </a:r>
            <a:r>
              <a:rPr lang="ko-KR" altLang="en-US" sz="1800" b="1"/>
              <a:t> 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화재</a:t>
            </a:r>
            <a:r>
              <a:rPr lang="en-US" altLang="ko-KR" sz="1800"/>
              <a:t>, </a:t>
            </a:r>
            <a:r>
              <a:rPr lang="ko-KR" altLang="en-US" sz="1800"/>
              <a:t>폭발의 위험이 없음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냄새가 적고 용제중독 및 대기 공해의 우려가 없어 위생적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전처리</a:t>
            </a:r>
            <a:r>
              <a:rPr lang="en-US" altLang="ko-KR" sz="1800"/>
              <a:t>, </a:t>
            </a:r>
            <a:r>
              <a:rPr lang="ko-KR" altLang="en-US" sz="1800"/>
              <a:t>수세과정에서 완전한 탈수가 필요하지 않으며 도장용구 및 기구의 세정이 용이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침지도장 및 전착도장이 되어 생산성이 높고 도료의 손실이 적어 경제적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용매가 물이기에 표면장력이 크므로 탈지를 충분히 해야하며 건조나 경화에 장시간 또는 고온이 필요  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수용성 수지 도료 </a:t>
            </a:r>
            <a:r>
              <a:rPr lang="en-US" altLang="ko-KR" sz="3600" b="1"/>
              <a:t>- 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688013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상온 건조형 도료</a:t>
            </a:r>
            <a:r>
              <a:rPr lang="ko-KR" altLang="en-US" sz="1800" b="1"/>
              <a:t>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수용성 알키드 및 수용성 아크릴 수지를 전색제로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철재나 구조물의 프라이머이며 상도로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내수성이 좋지 않아 별로 이용이 되지않음</a:t>
            </a:r>
            <a:r>
              <a:rPr lang="en-US" altLang="ko-KR" sz="1800"/>
              <a:t>. 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수용성 가열 건조형 도료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아미노 알키드 수지</a:t>
            </a:r>
            <a:r>
              <a:rPr lang="en-US" altLang="ko-KR" sz="1800"/>
              <a:t>, </a:t>
            </a:r>
            <a:r>
              <a:rPr lang="ko-KR" altLang="en-US" sz="1800"/>
              <a:t>에폭시 수지</a:t>
            </a:r>
            <a:r>
              <a:rPr lang="en-US" altLang="ko-KR" sz="1800"/>
              <a:t>, </a:t>
            </a:r>
            <a:r>
              <a:rPr lang="ko-KR" altLang="en-US" sz="1800"/>
              <a:t>아크릴 수지를 수용화하여 사용한 도료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침지도장</a:t>
            </a:r>
            <a:r>
              <a:rPr lang="en-US" altLang="ko-KR" sz="1800"/>
              <a:t>, </a:t>
            </a:r>
            <a:r>
              <a:rPr lang="ko-KR" altLang="en-US" sz="1800"/>
              <a:t>코터 도장</a:t>
            </a:r>
            <a:r>
              <a:rPr lang="en-US" altLang="ko-KR" sz="1800"/>
              <a:t>, </a:t>
            </a:r>
            <a:r>
              <a:rPr lang="ko-KR" altLang="en-US" sz="1800"/>
              <a:t>스프레이를 많이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금속의 부품</a:t>
            </a:r>
            <a:r>
              <a:rPr lang="en-US" altLang="ko-KR" sz="1800"/>
              <a:t>, </a:t>
            </a:r>
            <a:r>
              <a:rPr lang="ko-KR" altLang="en-US" sz="1800"/>
              <a:t>사무용 기기 등의 </a:t>
            </a:r>
            <a:r>
              <a:rPr lang="en-US" altLang="ko-KR" sz="1800"/>
              <a:t>1</a:t>
            </a:r>
            <a:r>
              <a:rPr lang="ko-KR" altLang="en-US" sz="1800"/>
              <a:t>회 도장 마감용으로 사용</a:t>
            </a:r>
            <a:r>
              <a:rPr lang="ko-KR" altLang="en-US" sz="1800" b="1"/>
              <a:t> 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전착도료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물에 분산된 수지에 전하를 주어 양극 또는 음극에 있는 피도물의 표면에 영동 석출되는 도장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자동차 차체의 하지도장에 처음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부착성</a:t>
            </a:r>
            <a:r>
              <a:rPr lang="en-US" altLang="ko-KR" sz="1800"/>
              <a:t>, </a:t>
            </a:r>
            <a:r>
              <a:rPr lang="ko-KR" altLang="en-US" sz="1800"/>
              <a:t>방식성이 우수해 차체</a:t>
            </a:r>
            <a:r>
              <a:rPr lang="en-US" altLang="ko-KR" sz="1800"/>
              <a:t>, </a:t>
            </a:r>
            <a:r>
              <a:rPr lang="ko-KR" altLang="en-US" sz="1800"/>
              <a:t>자동차 부품</a:t>
            </a:r>
            <a:r>
              <a:rPr lang="en-US" altLang="ko-KR" sz="1800"/>
              <a:t>, </a:t>
            </a:r>
            <a:r>
              <a:rPr lang="ko-KR" altLang="en-US" sz="1800"/>
              <a:t>전기기기</a:t>
            </a:r>
            <a:r>
              <a:rPr lang="en-US" altLang="ko-KR" sz="1800"/>
              <a:t>, </a:t>
            </a:r>
            <a:r>
              <a:rPr lang="ko-KR" altLang="en-US" sz="1800"/>
              <a:t>건재</a:t>
            </a:r>
            <a:r>
              <a:rPr lang="en-US" altLang="ko-KR" sz="1800"/>
              <a:t>, </a:t>
            </a:r>
            <a:r>
              <a:rPr lang="ko-KR" altLang="en-US" sz="1800"/>
              <a:t>철재가구 등 금속제품의 도장라인에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욕조중에 피도물을 양극으로한 음이온형과 양이온형으로 구분   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수용성 수지 도료 </a:t>
            </a:r>
            <a:r>
              <a:rPr lang="en-US" altLang="ko-KR" sz="3600" b="1"/>
              <a:t>- II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688013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유기용제 또는 물을 사용하지 않은 불휘발성 </a:t>
            </a:r>
            <a:r>
              <a:rPr lang="en-US" altLang="ko-KR" sz="1600"/>
              <a:t>100%</a:t>
            </a:r>
            <a:r>
              <a:rPr lang="ko-KR" altLang="en-US" sz="1600"/>
              <a:t>의 분말상태의 도료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스프레이 또는 침지에 의해 피도물에 도장한 다음 가열하여 용융</a:t>
            </a:r>
            <a:r>
              <a:rPr lang="en-US" altLang="ko-KR" sz="1600"/>
              <a:t>, </a:t>
            </a:r>
            <a:r>
              <a:rPr lang="ko-KR" altLang="en-US" sz="1600"/>
              <a:t>유동</a:t>
            </a:r>
            <a:r>
              <a:rPr lang="en-US" altLang="ko-KR" sz="1600"/>
              <a:t>, </a:t>
            </a:r>
            <a:r>
              <a:rPr lang="ko-KR" altLang="en-US" sz="1600"/>
              <a:t>경화시켜 연속도막을 형성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열가소성 수지와 열경화성 수지가 분체도료로 사용  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열가소성 분체 도료용 수지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염화비닐</a:t>
            </a:r>
            <a:r>
              <a:rPr lang="en-US" altLang="ko-KR" sz="1600"/>
              <a:t>, </a:t>
            </a:r>
            <a:r>
              <a:rPr lang="ko-KR" altLang="en-US" sz="1600"/>
              <a:t>폴리아미드</a:t>
            </a:r>
            <a:r>
              <a:rPr lang="en-US" altLang="ko-KR" sz="1600"/>
              <a:t>, </a:t>
            </a:r>
            <a:r>
              <a:rPr lang="ko-KR" altLang="en-US" sz="1600"/>
              <a:t>폴리에틸렌</a:t>
            </a:r>
            <a:r>
              <a:rPr lang="en-US" altLang="ko-KR" sz="1600"/>
              <a:t>, </a:t>
            </a:r>
            <a:r>
              <a:rPr lang="ko-KR" altLang="en-US" sz="1600"/>
              <a:t>폴리아미드</a:t>
            </a:r>
            <a:r>
              <a:rPr lang="en-US" altLang="ko-KR" sz="1600"/>
              <a:t>, </a:t>
            </a:r>
            <a:r>
              <a:rPr lang="ko-KR" altLang="en-US" sz="1600"/>
              <a:t>불소수지 등이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유동침지법을 사용하고 피도체를 가열하여 분체도료에 담그면 도료가 융용되어 피도체에 붙고 이것을 가열하여 연속도막을 형성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도막의 두께는 </a:t>
            </a:r>
            <a:r>
              <a:rPr lang="en-US" altLang="ko-KR" sz="1600"/>
              <a:t>300~1,000</a:t>
            </a:r>
            <a:r>
              <a:rPr lang="en-US" altLang="ko-KR" sz="1600">
                <a:sym typeface="Symbol" pitchFamily="18" charset="2"/>
              </a:rPr>
              <a:t>m</a:t>
            </a:r>
            <a:r>
              <a:rPr lang="ko-KR" altLang="en-US" sz="1600">
                <a:sym typeface="Symbol" pitchFamily="18" charset="2"/>
              </a:rPr>
              <a:t>의 후막도장  </a:t>
            </a:r>
            <a:r>
              <a:rPr lang="ko-KR" altLang="en-US" sz="1600"/>
              <a:t>  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</a:t>
            </a:r>
            <a:r>
              <a:rPr lang="ko-KR" altLang="en-US" sz="1600" b="1"/>
              <a:t>  </a:t>
            </a:r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열경화성 분체 도료용 수지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분자량이 낮은 에폭시</a:t>
            </a:r>
            <a:r>
              <a:rPr lang="en-US" altLang="ko-KR" sz="1600"/>
              <a:t>, </a:t>
            </a:r>
            <a:r>
              <a:rPr lang="ko-KR" altLang="en-US" sz="1600"/>
              <a:t>아크릴</a:t>
            </a:r>
            <a:r>
              <a:rPr lang="en-US" altLang="ko-KR" sz="1600"/>
              <a:t>, </a:t>
            </a:r>
            <a:r>
              <a:rPr lang="ko-KR" altLang="en-US" sz="1600"/>
              <a:t>폴리에스테르 수지 등에 경화제</a:t>
            </a:r>
            <a:r>
              <a:rPr lang="en-US" altLang="ko-KR" sz="1600"/>
              <a:t>, </a:t>
            </a:r>
            <a:r>
              <a:rPr lang="ko-KR" altLang="en-US" sz="1600"/>
              <a:t>촉진제</a:t>
            </a:r>
            <a:r>
              <a:rPr lang="en-US" altLang="ko-KR" sz="1600"/>
              <a:t>, </a:t>
            </a:r>
            <a:r>
              <a:rPr lang="ko-KR" altLang="en-US" sz="1600"/>
              <a:t>유동조절제</a:t>
            </a:r>
            <a:r>
              <a:rPr lang="en-US" altLang="ko-KR" sz="1600"/>
              <a:t>, </a:t>
            </a:r>
            <a:r>
              <a:rPr lang="ko-KR" altLang="en-US" sz="1600"/>
              <a:t>안료와 필요에 따라 </a:t>
            </a:r>
            <a:r>
              <a:rPr lang="en-US" altLang="ko-KR" sz="1600"/>
              <a:t>filler</a:t>
            </a:r>
            <a:r>
              <a:rPr lang="ko-KR" altLang="en-US" sz="1600"/>
              <a:t>를 혼합 분쇄하여 제조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제조법에 습식법과 건식법이 있으나 주로 건식법 </a:t>
            </a:r>
            <a:r>
              <a:rPr lang="en-US" altLang="ko-KR" sz="1600"/>
              <a:t>(</a:t>
            </a:r>
            <a:r>
              <a:rPr lang="ko-KR" altLang="en-US" sz="1600"/>
              <a:t>원료를 연속 믹서내에서 가열 혼합한 다음 압출하여 분쇄하고 일정범위의 입자크기를 정쇄하여 제조하는 방법</a:t>
            </a:r>
            <a:r>
              <a:rPr lang="en-US" altLang="ko-KR" sz="1600"/>
              <a:t>)</a:t>
            </a:r>
            <a:r>
              <a:rPr lang="ko-KR" altLang="en-US" sz="1600"/>
              <a:t>이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건조는 </a:t>
            </a:r>
            <a:r>
              <a:rPr lang="en-US" altLang="ko-KR" sz="1600"/>
              <a:t>150</a:t>
            </a:r>
            <a:r>
              <a:rPr lang="en-US" altLang="ko-KR" sz="1600">
                <a:latin typeface="Arial" charset="0"/>
                <a:cs typeface="Arial" charset="0"/>
              </a:rPr>
              <a:t>°C </a:t>
            </a:r>
            <a:r>
              <a:rPr lang="ko-KR" altLang="en-US" sz="1600">
                <a:latin typeface="Arial" charset="0"/>
                <a:cs typeface="Arial" charset="0"/>
              </a:rPr>
              <a:t>이상에서 실시하며 도막의 두께는 </a:t>
            </a:r>
            <a:r>
              <a:rPr lang="en-US" altLang="ko-KR" sz="1600">
                <a:latin typeface="Arial" charset="0"/>
                <a:cs typeface="Arial" charset="0"/>
              </a:rPr>
              <a:t>50~150</a:t>
            </a:r>
            <a:r>
              <a:rPr lang="en-US" altLang="ko-KR" sz="1600">
                <a:latin typeface="Arial" charset="0"/>
                <a:cs typeface="Arial" charset="0"/>
                <a:sym typeface="Symbol" pitchFamily="18" charset="2"/>
              </a:rPr>
              <a:t>m</a:t>
            </a:r>
            <a:r>
              <a:rPr lang="ko-KR" altLang="en-US" sz="1600">
                <a:latin typeface="Arial" charset="0"/>
                <a:cs typeface="Arial" charset="0"/>
                <a:sym typeface="Symbol" pitchFamily="18" charset="2"/>
              </a:rPr>
              <a:t>의 박막 도장  </a:t>
            </a:r>
            <a:r>
              <a:rPr lang="ko-KR" altLang="en-US" sz="1600"/>
              <a:t>   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분체 도료 </a:t>
            </a:r>
            <a:r>
              <a:rPr lang="en-US" altLang="ko-KR" sz="3600" b="1"/>
              <a:t>-I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688013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종류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에폭시계</a:t>
            </a:r>
            <a:r>
              <a:rPr lang="en-US" altLang="ko-KR" sz="1600"/>
              <a:t>: </a:t>
            </a:r>
            <a:r>
              <a:rPr lang="ko-KR" altLang="en-US" sz="1600"/>
              <a:t>용융온도가 낮고 경화온도가 높지 않아 도장작업성이 우수</a:t>
            </a:r>
            <a:r>
              <a:rPr lang="en-US" altLang="ko-KR" sz="1600"/>
              <a:t>, </a:t>
            </a:r>
            <a:r>
              <a:rPr lang="ko-KR" altLang="en-US" sz="1600"/>
              <a:t>부착성</a:t>
            </a:r>
            <a:r>
              <a:rPr lang="en-US" altLang="ko-KR" sz="1600"/>
              <a:t>, </a:t>
            </a:r>
            <a:r>
              <a:rPr lang="ko-KR" altLang="en-US" sz="1600"/>
              <a:t>박식성</a:t>
            </a:r>
            <a:r>
              <a:rPr lang="en-US" altLang="ko-KR" sz="1600"/>
              <a:t>, </a:t>
            </a:r>
            <a:r>
              <a:rPr lang="ko-KR" altLang="en-US" sz="1600"/>
              <a:t>내약품성</a:t>
            </a:r>
            <a:r>
              <a:rPr lang="en-US" altLang="ko-KR" sz="1600"/>
              <a:t>, </a:t>
            </a:r>
            <a:r>
              <a:rPr lang="ko-KR" altLang="en-US" sz="1600"/>
              <a:t>전기절연성이 우수</a:t>
            </a:r>
            <a:r>
              <a:rPr lang="en-US" altLang="ko-KR" sz="1600"/>
              <a:t>, </a:t>
            </a:r>
            <a:r>
              <a:rPr lang="ko-KR" altLang="en-US" sz="1600"/>
              <a:t>내후성에 문제</a:t>
            </a:r>
            <a:r>
              <a:rPr lang="en-US" altLang="ko-KR" sz="1600"/>
              <a:t>, </a:t>
            </a:r>
            <a:r>
              <a:rPr lang="ko-KR" altLang="en-US" sz="1600"/>
              <a:t>전자제품</a:t>
            </a:r>
            <a:r>
              <a:rPr lang="en-US" altLang="ko-KR" sz="1600"/>
              <a:t>, </a:t>
            </a:r>
            <a:r>
              <a:rPr lang="ko-KR" altLang="en-US" sz="1600"/>
              <a:t>파이프와 콘테이너의 내면 등 폭로되지 않은 부분에 주로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아크릴계</a:t>
            </a:r>
            <a:r>
              <a:rPr lang="en-US" altLang="ko-KR" sz="1600"/>
              <a:t>: 150~160</a:t>
            </a:r>
            <a:r>
              <a:rPr lang="en-US" altLang="ko-KR" sz="1600">
                <a:latin typeface="Arial" charset="0"/>
                <a:cs typeface="Arial" charset="0"/>
              </a:rPr>
              <a:t>°</a:t>
            </a:r>
            <a:r>
              <a:rPr lang="en-US" altLang="ko-KR" sz="1600"/>
              <a:t>C</a:t>
            </a:r>
            <a:r>
              <a:rPr lang="ko-KR" altLang="en-US" sz="1600"/>
              <a:t>의 경화온도가 필요</a:t>
            </a:r>
            <a:r>
              <a:rPr lang="en-US" altLang="ko-KR" sz="1600"/>
              <a:t>, </a:t>
            </a:r>
            <a:r>
              <a:rPr lang="ko-KR" altLang="en-US" sz="1600"/>
              <a:t>내후성이 우수하고 내오염성</a:t>
            </a:r>
            <a:r>
              <a:rPr lang="en-US" altLang="ko-KR" sz="1600"/>
              <a:t>, </a:t>
            </a:r>
            <a:r>
              <a:rPr lang="ko-KR" altLang="en-US" sz="1600"/>
              <a:t>도막경도</a:t>
            </a:r>
            <a:r>
              <a:rPr lang="en-US" altLang="ko-KR" sz="1600"/>
              <a:t>, </a:t>
            </a:r>
            <a:r>
              <a:rPr lang="ko-KR" altLang="en-US" sz="1600"/>
              <a:t>선명성이 우수하여 자동차 부품과 알루미늄 건재에 주로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폴리에스테르계</a:t>
            </a:r>
            <a:r>
              <a:rPr lang="en-US" altLang="ko-KR" sz="1600"/>
              <a:t>: </a:t>
            </a:r>
            <a:r>
              <a:rPr lang="ko-KR" altLang="en-US" sz="1600"/>
              <a:t>내후성</a:t>
            </a:r>
            <a:r>
              <a:rPr lang="en-US" altLang="ko-KR" sz="1600"/>
              <a:t>, </a:t>
            </a:r>
            <a:r>
              <a:rPr lang="ko-KR" altLang="en-US" sz="1600"/>
              <a:t>내식성</a:t>
            </a:r>
            <a:r>
              <a:rPr lang="en-US" altLang="ko-KR" sz="1600"/>
              <a:t>, </a:t>
            </a:r>
            <a:r>
              <a:rPr lang="ko-KR" altLang="en-US" sz="1600"/>
              <a:t>물성</a:t>
            </a:r>
            <a:r>
              <a:rPr lang="en-US" altLang="ko-KR" sz="1600"/>
              <a:t>, </a:t>
            </a:r>
            <a:r>
              <a:rPr lang="ko-KR" altLang="en-US" sz="1600"/>
              <a:t>내약품성</a:t>
            </a:r>
            <a:r>
              <a:rPr lang="en-US" altLang="ko-KR" sz="1600"/>
              <a:t>, </a:t>
            </a:r>
            <a:r>
              <a:rPr lang="ko-KR" altLang="en-US" sz="1600"/>
              <a:t>표면상태 등이 우수</a:t>
            </a:r>
            <a:r>
              <a:rPr lang="en-US" altLang="ko-KR" sz="1600"/>
              <a:t>, </a:t>
            </a:r>
            <a:r>
              <a:rPr lang="ko-KR" altLang="en-US" sz="1600"/>
              <a:t>박막화가 쉬워 경제성을 고려하면 가장 수요가 많은 도료     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</a:t>
            </a:r>
            <a:r>
              <a:rPr lang="ko-KR" altLang="en-US" sz="1600" b="1"/>
              <a:t>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무용제이기 때문에 화재 및 위생상 문제가 없는 저공해 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- 1</a:t>
            </a:r>
            <a:r>
              <a:rPr lang="ko-KR" altLang="en-US" sz="1600"/>
              <a:t>회 도장으로 도막 두께의 조절이 용이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도장공정의 자동화가 용이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잉여도료를 회수하여 재사용이 가능하며 도착효율이 우수해 경제적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기존 용제 도료의 도장과 완전히 다른 공정이기 때문에 독자적인 설비가 필요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- 40</a:t>
            </a:r>
            <a:r>
              <a:rPr lang="en-US" altLang="ko-KR" sz="1600">
                <a:sym typeface="Symbol" pitchFamily="18" charset="2"/>
              </a:rPr>
              <a:t>m </a:t>
            </a:r>
            <a:r>
              <a:rPr lang="ko-KR" altLang="en-US" sz="1600"/>
              <a:t>박막 도장에 어려움</a:t>
            </a:r>
            <a:r>
              <a:rPr lang="en-US" altLang="ko-KR" sz="1600"/>
              <a:t>.   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분체 도료 </a:t>
            </a:r>
            <a:r>
              <a:rPr lang="en-US" altLang="ko-KR" sz="3600" b="1">
                <a:latin typeface="Arial"/>
              </a:rPr>
              <a:t>–</a:t>
            </a:r>
            <a:r>
              <a:rPr lang="en-US" altLang="ko-KR" sz="3600" b="1"/>
              <a:t> </a:t>
            </a:r>
            <a:r>
              <a:rPr lang="ko-KR" altLang="en-US" sz="2800" b="1"/>
              <a:t>열경화성 분체도료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231" name="Picture 7" descr="A125_H0008b">
            <a:hlinkClick r:id="rId2"/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692275" y="404813"/>
            <a:ext cx="2232025" cy="2232025"/>
          </a:xfrm>
          <a:ln/>
        </p:spPr>
      </p:pic>
      <p:pic>
        <p:nvPicPr>
          <p:cNvPr id="180234" name="Picture 10" descr="328-10">
            <a:hlinkClick r:id="rId4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/>
          <a:srcRect/>
          <a:stretch>
            <a:fillRect/>
          </a:stretch>
        </p:blipFill>
        <p:spPr>
          <a:xfrm>
            <a:off x="4716463" y="404813"/>
            <a:ext cx="2232025" cy="2232025"/>
          </a:xfrm>
          <a:ln/>
        </p:spPr>
      </p:pic>
      <p:pic>
        <p:nvPicPr>
          <p:cNvPr id="180238" name="Picture 14" descr="st_wsp05_04_04">
            <a:hlinkClick r:id="rId6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/>
          <a:srcRect/>
          <a:stretch>
            <a:fillRect/>
          </a:stretch>
        </p:blipFill>
        <p:spPr>
          <a:xfrm>
            <a:off x="1187450" y="3573463"/>
            <a:ext cx="2233613" cy="2232025"/>
          </a:xfrm>
          <a:ln/>
        </p:spPr>
      </p:pic>
      <p:pic>
        <p:nvPicPr>
          <p:cNvPr id="180242" name="Picture 18" descr="DS-02">
            <a:hlinkClick r:id="rId8"/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9"/>
          <a:srcRect/>
          <a:stretch>
            <a:fillRect/>
          </a:stretch>
        </p:blipFill>
        <p:spPr>
          <a:xfrm>
            <a:off x="3563938" y="3573463"/>
            <a:ext cx="2233612" cy="2232025"/>
          </a:xfrm>
          <a:ln/>
        </p:spPr>
      </p:pic>
      <p:pic>
        <p:nvPicPr>
          <p:cNvPr id="180246" name="Picture 22" descr="ws_p04">
            <a:hlinkClick r:id="rId10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940425" y="3573463"/>
            <a:ext cx="2233613" cy="2232025"/>
          </a:xfrm>
          <a:prstGeom prst="rect">
            <a:avLst/>
          </a:prstGeom>
          <a:noFill/>
        </p:spPr>
      </p:pic>
      <p:sp>
        <p:nvSpPr>
          <p:cNvPr id="180247" name="Text Box 23"/>
          <p:cNvSpPr txBox="1">
            <a:spLocks noChangeArrowheads="1"/>
          </p:cNvSpPr>
          <p:nvPr/>
        </p:nvSpPr>
        <p:spPr bwMode="auto">
          <a:xfrm>
            <a:off x="2843213" y="2781300"/>
            <a:ext cx="3241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수용성 도료</a:t>
            </a:r>
          </a:p>
        </p:txBody>
      </p:sp>
      <p:sp>
        <p:nvSpPr>
          <p:cNvPr id="180248" name="Text Box 24"/>
          <p:cNvSpPr txBox="1">
            <a:spLocks noChangeArrowheads="1"/>
          </p:cNvSpPr>
          <p:nvPr/>
        </p:nvSpPr>
        <p:spPr bwMode="auto">
          <a:xfrm>
            <a:off x="2843213" y="5911850"/>
            <a:ext cx="3241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분체형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수지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도막의 주요소로 도막이 피도물에 안료와 함께 고착하여 도료의 본래 목적인 보호와 미관에 관계하는 것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안료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- </a:t>
            </a:r>
            <a:r>
              <a:rPr lang="ko-KR" altLang="en-US" sz="1800"/>
              <a:t>색상에 관계하는 성분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용제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도막형성 조요소로 도료를 칠할때 칠하기 쉽도록 첨가하는 신나 성분으로 건조하면 증발하여 도막에 남지 않게 되는 성분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첨가제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- </a:t>
            </a:r>
            <a:r>
              <a:rPr lang="ko-KR" altLang="en-US" sz="1800"/>
              <a:t>도료를 만들기 쉽게 하거나 도료의 성질을 개선하는 도막형성 부요소로 건조제</a:t>
            </a:r>
            <a:r>
              <a:rPr lang="en-US" altLang="ko-KR" sz="1800"/>
              <a:t>, </a:t>
            </a:r>
            <a:r>
              <a:rPr lang="ko-KR" altLang="en-US" sz="1800"/>
              <a:t>가소제 등의 성분</a:t>
            </a:r>
          </a:p>
          <a:p>
            <a:pPr marL="304800" indent="-304800">
              <a:lnSpc>
                <a:spcPct val="95000"/>
              </a:lnSpc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95000"/>
              </a:lnSpc>
              <a:spcBef>
                <a:spcPct val="10000"/>
              </a:spcBef>
              <a:tabLst>
                <a:tab pos="271463" algn="l"/>
              </a:tabLst>
            </a:pPr>
            <a:endParaRPr lang="en-US" altLang="ko-KR" sz="1600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도막형성기구 </a:t>
            </a:r>
            <a:r>
              <a:rPr lang="en-US" altLang="ko-KR" sz="3600" b="1">
                <a:latin typeface="Arial"/>
              </a:rPr>
              <a:t>–</a:t>
            </a:r>
            <a:r>
              <a:rPr lang="en-US" altLang="ko-KR" sz="3600" b="1"/>
              <a:t> </a:t>
            </a:r>
            <a:r>
              <a:rPr lang="ko-KR" altLang="en-US" sz="2800" b="1"/>
              <a:t>도료의 조성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688013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자외선</a:t>
            </a:r>
            <a:r>
              <a:rPr lang="en-US" altLang="ko-KR" sz="1600"/>
              <a:t>, </a:t>
            </a:r>
            <a:r>
              <a:rPr lang="ko-KR" altLang="en-US" sz="1600"/>
              <a:t>전자선을 조사하여 경화시키는 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도료 구성은 광중합 프리폴리머</a:t>
            </a:r>
            <a:r>
              <a:rPr lang="en-US" altLang="ko-KR" sz="1600"/>
              <a:t>, </a:t>
            </a:r>
            <a:r>
              <a:rPr lang="ko-KR" altLang="en-US" sz="1600"/>
              <a:t>반응성 단량체</a:t>
            </a:r>
            <a:r>
              <a:rPr lang="en-US" altLang="ko-KR" sz="1600"/>
              <a:t>, </a:t>
            </a:r>
            <a:r>
              <a:rPr lang="ko-KR" altLang="en-US" sz="1600"/>
              <a:t>광중합 개시제와 첨가제로 구성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광중합 프리폴리머는 불포화 된 </a:t>
            </a:r>
            <a:r>
              <a:rPr lang="en-US" altLang="ko-KR" sz="1600"/>
              <a:t>2</a:t>
            </a:r>
            <a:r>
              <a:rPr lang="ko-KR" altLang="en-US" sz="1600"/>
              <a:t>중 결합을 가진 </a:t>
            </a:r>
            <a:r>
              <a:rPr lang="en-US" altLang="ko-KR" sz="1600"/>
              <a:t>acryloid (-OOC-CH=CH</a:t>
            </a:r>
            <a:r>
              <a:rPr lang="en-US" altLang="ko-KR" sz="1600" baseline="-25000"/>
              <a:t>2</a:t>
            </a:r>
            <a:r>
              <a:rPr lang="en-US" altLang="ko-KR" sz="1600"/>
              <a:t>)</a:t>
            </a:r>
            <a:r>
              <a:rPr lang="ko-KR" altLang="en-US" sz="1600"/>
              <a:t>기를 함유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반응성 단량체는 프리폴리마의 점도를 낮추기 위해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용제의 사용없이 중합에 의해 도막이 형성되는 무용제형 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광중합 개시제는 자외선을 쬐면 라디칼이 발생하여 프리폴리마와 단량체가 부가중합을 일으켜 수 초안에 완전히 경화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전자선은 자외선에 비해 높은 에너지를 가지고 있어 광개시제 없이 중합이 완결하며 투과성이 강해 안료가 들어있는 도막도 용이하게 경화하나 속도는 느려짐</a:t>
            </a:r>
            <a:r>
              <a:rPr lang="en-US" altLang="ko-KR" sz="1600"/>
              <a:t>.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/>
              <a:t>   - </a:t>
            </a:r>
            <a:r>
              <a:rPr lang="ko-KR" altLang="en-US" sz="1600"/>
              <a:t>목재</a:t>
            </a:r>
            <a:r>
              <a:rPr lang="en-US" altLang="ko-KR" sz="1600"/>
              <a:t>, </a:t>
            </a:r>
            <a:r>
              <a:rPr lang="ko-KR" altLang="en-US" sz="1600"/>
              <a:t>고급 인쇄지의 도장</a:t>
            </a:r>
            <a:r>
              <a:rPr lang="en-US" altLang="ko-KR" sz="1600"/>
              <a:t>, </a:t>
            </a:r>
            <a:r>
              <a:rPr lang="ko-KR" altLang="en-US" sz="1600"/>
              <a:t>금속</a:t>
            </a:r>
            <a:r>
              <a:rPr lang="en-US" altLang="ko-KR" sz="1600"/>
              <a:t>, </a:t>
            </a:r>
            <a:r>
              <a:rPr lang="ko-KR" altLang="en-US" sz="1600"/>
              <a:t>플라스틱</a:t>
            </a:r>
            <a:r>
              <a:rPr lang="en-US" altLang="ko-KR" sz="1600"/>
              <a:t>, </a:t>
            </a:r>
            <a:r>
              <a:rPr lang="ko-KR" altLang="en-US" sz="1600"/>
              <a:t>비닐장판에 주로 사용      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</a:t>
            </a:r>
            <a:r>
              <a:rPr lang="ko-KR" altLang="en-US" sz="1600" b="1"/>
              <a:t>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단시간에 경화 </a:t>
            </a:r>
            <a:r>
              <a:rPr lang="en-US" altLang="ko-KR" sz="1600"/>
              <a:t>(</a:t>
            </a:r>
            <a:r>
              <a:rPr lang="ko-KR" altLang="en-US" sz="1600"/>
              <a:t>수 초안에</a:t>
            </a:r>
            <a:r>
              <a:rPr lang="en-US" altLang="ko-KR" sz="1600"/>
              <a:t>)</a:t>
            </a:r>
            <a:r>
              <a:rPr lang="ko-KR" altLang="en-US" sz="1600"/>
              <a:t>하여 생산성이 향상되며 대량생산의 도장라인에 적합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무용제형이기 때문에 저공해 및 에너지 절약형 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경화에 필요한 에너지가 적게 들고 공장면적도 적게 차지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반응성 단량체는 독성이 있어 사용상 주의 필요   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자외선</a:t>
            </a:r>
            <a:r>
              <a:rPr lang="en-US" altLang="ko-KR" sz="3600" b="1"/>
              <a:t>/</a:t>
            </a:r>
            <a:r>
              <a:rPr lang="ko-KR" altLang="en-US" sz="3600" b="1"/>
              <a:t>전자선 경화 도료</a:t>
            </a:r>
            <a:endParaRPr lang="ko-KR" altLang="en-US" sz="32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에틸 실리케이트</a:t>
            </a:r>
            <a:r>
              <a:rPr lang="en-US" altLang="ko-KR" sz="1600"/>
              <a:t>, </a:t>
            </a:r>
            <a:r>
              <a:rPr lang="ko-KR" altLang="en-US" sz="1600"/>
              <a:t>리튬 실리케이트</a:t>
            </a:r>
            <a:r>
              <a:rPr lang="en-US" altLang="ko-KR" sz="1600"/>
              <a:t>, </a:t>
            </a:r>
            <a:r>
              <a:rPr lang="ko-KR" altLang="en-US" sz="1600"/>
              <a:t>나트륨 실리케이트을 도막형성 요소로 한 수용성 </a:t>
            </a:r>
            <a:r>
              <a:rPr lang="en-US" altLang="ko-KR" sz="1600"/>
              <a:t>(</a:t>
            </a:r>
            <a:r>
              <a:rPr lang="ko-KR" altLang="en-US" sz="1600"/>
              <a:t>알코올 용제에 혼합하는 경우도 있음</a:t>
            </a:r>
            <a:r>
              <a:rPr lang="en-US" altLang="ko-KR" sz="1600"/>
              <a:t>) </a:t>
            </a:r>
            <a:r>
              <a:rPr lang="ko-KR" altLang="en-US" sz="1600"/>
              <a:t>도료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가열 또는 상온건조로서 경화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징크리치도료는 내구성이 우수해 탱크</a:t>
            </a:r>
            <a:r>
              <a:rPr lang="en-US" altLang="ko-KR" sz="1600"/>
              <a:t>, </a:t>
            </a:r>
            <a:r>
              <a:rPr lang="ko-KR" altLang="en-US" sz="1600"/>
              <a:t>해양구조물</a:t>
            </a:r>
            <a:r>
              <a:rPr lang="en-US" altLang="ko-KR" sz="1600"/>
              <a:t>, </a:t>
            </a:r>
            <a:r>
              <a:rPr lang="ko-KR" altLang="en-US" sz="1600"/>
              <a:t>댐 등의 장기 방식용에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세라믹계 무기질 도료는 최근에 개발되었는데 </a:t>
            </a:r>
            <a:r>
              <a:rPr lang="en-US" altLang="ko-KR" sz="1600"/>
              <a:t>1000</a:t>
            </a:r>
            <a:r>
              <a:rPr lang="en-US" altLang="ko-KR" sz="1600">
                <a:latin typeface="Arial" charset="0"/>
                <a:cs typeface="Arial" charset="0"/>
              </a:rPr>
              <a:t>°</a:t>
            </a:r>
            <a:r>
              <a:rPr lang="en-US" altLang="ko-KR" sz="1600"/>
              <a:t>C </a:t>
            </a:r>
            <a:r>
              <a:rPr lang="ko-KR" altLang="en-US" sz="1600"/>
              <a:t>이상의 열에서도 견디는 내열성과 방청능력 등으로 폭 넓은 용도로 사용이 기대  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무기질이기 때문에 내용제성</a:t>
            </a:r>
            <a:r>
              <a:rPr lang="en-US" altLang="ko-KR" sz="1600"/>
              <a:t>, </a:t>
            </a:r>
            <a:r>
              <a:rPr lang="ko-KR" altLang="en-US" sz="1600"/>
              <a:t>불연성</a:t>
            </a:r>
            <a:r>
              <a:rPr lang="en-US" altLang="ko-KR" sz="1600"/>
              <a:t>, </a:t>
            </a:r>
            <a:r>
              <a:rPr lang="ko-KR" altLang="en-US" sz="1600"/>
              <a:t>내약품성</a:t>
            </a:r>
            <a:r>
              <a:rPr lang="en-US" altLang="ko-KR" sz="1600"/>
              <a:t>, </a:t>
            </a:r>
            <a:r>
              <a:rPr lang="ko-KR" altLang="en-US" sz="1600"/>
              <a:t>내후성 등이 우수하나 도막은 굴곡성과 부착성이 문제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가열성 도료는 내약품성</a:t>
            </a:r>
            <a:r>
              <a:rPr lang="en-US" altLang="ko-KR" sz="1600"/>
              <a:t>, </a:t>
            </a:r>
            <a:r>
              <a:rPr lang="ko-KR" altLang="en-US" sz="1600"/>
              <a:t>내후성이 우수하기 때문에 특수한 용도에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무기질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지방족 탄화수소에 있는 수소의 일부 또는 전부를 불소 </a:t>
            </a:r>
            <a:r>
              <a:rPr lang="en-US" altLang="ko-KR" sz="1600"/>
              <a:t>(F)</a:t>
            </a:r>
            <a:r>
              <a:rPr lang="ko-KR" altLang="en-US" sz="1600"/>
              <a:t>로 치환한 분자구조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용제 분산형 폴리비닐리덴수지가 주로 사용되며 </a:t>
            </a:r>
            <a:r>
              <a:rPr lang="en-US" altLang="ko-KR" sz="1600"/>
              <a:t>20</a:t>
            </a:r>
            <a:r>
              <a:rPr lang="ko-KR" altLang="en-US" sz="1600"/>
              <a:t>년 이상 초 내후성을 발휘하는 도료  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화학적 활성이 크고 전기음성도가 크기 때문에 탄소원자와 극히 안정한 결합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분자량은 </a:t>
            </a:r>
            <a:r>
              <a:rPr lang="en-US" altLang="ko-KR" sz="1600"/>
              <a:t>250,000~1,000,000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/>
              <a:t>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초내후성</a:t>
            </a:r>
            <a:r>
              <a:rPr lang="en-US" altLang="ko-KR" sz="1600"/>
              <a:t>: C-F</a:t>
            </a:r>
            <a:r>
              <a:rPr lang="ko-KR" altLang="en-US" sz="1600"/>
              <a:t>결합이 </a:t>
            </a:r>
            <a:r>
              <a:rPr lang="en-US" altLang="ko-KR" sz="1600"/>
              <a:t>C-C</a:t>
            </a:r>
            <a:r>
              <a:rPr lang="ko-KR" altLang="en-US" sz="1600"/>
              <a:t>결합보다 결합에너지가 커 높은 결합력을 보유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우수한 가공성</a:t>
            </a:r>
            <a:r>
              <a:rPr lang="en-US" altLang="ko-KR" sz="1600"/>
              <a:t>: </a:t>
            </a:r>
            <a:r>
              <a:rPr lang="ko-KR" altLang="en-US" sz="1600"/>
              <a:t>인장강도가 높고 신장율 </a:t>
            </a:r>
            <a:r>
              <a:rPr lang="en-US" altLang="ko-KR" sz="1600"/>
              <a:t>(400%)</a:t>
            </a:r>
            <a:r>
              <a:rPr lang="ko-KR" altLang="en-US" sz="1600"/>
              <a:t>이 우수해 도막이 유연하며 절단</a:t>
            </a:r>
            <a:r>
              <a:rPr lang="en-US" altLang="ko-KR" sz="1600"/>
              <a:t>, </a:t>
            </a:r>
            <a:r>
              <a:rPr lang="ko-KR" altLang="en-US" sz="1600"/>
              <a:t>충격</a:t>
            </a:r>
            <a:r>
              <a:rPr lang="en-US" altLang="ko-KR" sz="1600"/>
              <a:t>, </a:t>
            </a:r>
            <a:r>
              <a:rPr lang="ko-KR" altLang="en-US" sz="1600"/>
              <a:t>성형 등 가공성이 우수  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내열성과 내한성</a:t>
            </a:r>
            <a:r>
              <a:rPr lang="en-US" altLang="ko-KR" sz="1600"/>
              <a:t>: </a:t>
            </a:r>
            <a:r>
              <a:rPr lang="ko-KR" altLang="en-US" sz="1600"/>
              <a:t>열분해 온도가 높아 갖게 되는 성능으로 장기간 옥외폭로에도 색상이나 광택의 변화가 거의 없으며 자외선</a:t>
            </a:r>
            <a:r>
              <a:rPr lang="en-US" altLang="ko-KR" sz="1600"/>
              <a:t>, </a:t>
            </a:r>
            <a:r>
              <a:rPr lang="ko-KR" altLang="en-US" sz="1600"/>
              <a:t>감마선에 안정한 특징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고내식성</a:t>
            </a:r>
            <a:r>
              <a:rPr lang="en-US" altLang="ko-KR" sz="1600"/>
              <a:t>: </a:t>
            </a:r>
            <a:r>
              <a:rPr lang="ko-KR" altLang="en-US" sz="1600"/>
              <a:t>수분 투과성이 낮아 장기간 옥외폭로</a:t>
            </a:r>
            <a:r>
              <a:rPr lang="en-US" altLang="ko-KR" sz="1600"/>
              <a:t>, </a:t>
            </a:r>
            <a:r>
              <a:rPr lang="ko-KR" altLang="en-US" sz="1600"/>
              <a:t>해안지역 등 습도가 높은 지역에서도 우수한 내식성 보유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내약품성</a:t>
            </a:r>
            <a:r>
              <a:rPr lang="en-US" altLang="ko-KR" sz="1600"/>
              <a:t>: </a:t>
            </a:r>
            <a:r>
              <a:rPr lang="ko-KR" altLang="en-US" sz="1600"/>
              <a:t>불소는 화학적으로 불할성이므로 산</a:t>
            </a:r>
            <a:r>
              <a:rPr lang="en-US" altLang="ko-KR" sz="1600"/>
              <a:t>, </a:t>
            </a:r>
            <a:r>
              <a:rPr lang="ko-KR" altLang="en-US" sz="1600"/>
              <a:t>알칼리</a:t>
            </a:r>
            <a:r>
              <a:rPr lang="en-US" altLang="ko-KR" sz="1600"/>
              <a:t>, </a:t>
            </a:r>
            <a:r>
              <a:rPr lang="ko-KR" altLang="en-US" sz="1600"/>
              <a:t>유기용제에 대한 장기간 안정성을 보유하고 있으며 산성비 등 대기 오염에 의한 부식방지 효과 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불소수지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분자구조상 규소 </a:t>
            </a:r>
            <a:r>
              <a:rPr lang="en-US" altLang="ko-KR" sz="1600"/>
              <a:t>(Si)</a:t>
            </a:r>
            <a:r>
              <a:rPr lang="ko-KR" altLang="en-US" sz="1600"/>
              <a:t>를 함유한 수지를 이용해 제조한 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말단에 수산기 </a:t>
            </a:r>
            <a:r>
              <a:rPr lang="en-US" altLang="ko-KR" sz="1600"/>
              <a:t>(OH)</a:t>
            </a:r>
            <a:r>
              <a:rPr lang="ko-KR" altLang="en-US" sz="1600"/>
              <a:t>를 가지고 있어 가열에 의해 축합이 발생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Polysiloxane</a:t>
            </a:r>
            <a:r>
              <a:rPr lang="ko-KR" altLang="en-US" sz="1600"/>
              <a:t>이 주로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- 200~250</a:t>
            </a:r>
            <a:r>
              <a:rPr lang="en-US" altLang="ko-KR" sz="1600">
                <a:latin typeface="Arial" charset="0"/>
                <a:cs typeface="Arial" charset="0"/>
              </a:rPr>
              <a:t>°C</a:t>
            </a:r>
            <a:r>
              <a:rPr lang="ko-KR" altLang="en-US" sz="1600">
                <a:latin typeface="Arial" charset="0"/>
                <a:cs typeface="Arial" charset="0"/>
              </a:rPr>
              <a:t>에서 수시간 가열하면 축합을 일으켜 </a:t>
            </a:r>
            <a:r>
              <a:rPr lang="en-US" altLang="ko-KR" sz="1600">
                <a:latin typeface="Arial" charset="0"/>
                <a:cs typeface="Arial" charset="0"/>
              </a:rPr>
              <a:t>3</a:t>
            </a:r>
            <a:r>
              <a:rPr lang="ko-KR" altLang="en-US" sz="1600">
                <a:latin typeface="Arial" charset="0"/>
                <a:cs typeface="Arial" charset="0"/>
              </a:rPr>
              <a:t>차원화 불용성 고분자 생성</a:t>
            </a:r>
            <a:r>
              <a:rPr lang="ko-KR" altLang="en-US" sz="1600"/>
              <a:t>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내열성 </a:t>
            </a:r>
            <a:r>
              <a:rPr lang="en-US" altLang="ko-KR" sz="1600"/>
              <a:t>(</a:t>
            </a:r>
            <a:r>
              <a:rPr lang="ko-KR" altLang="en-US" sz="1600"/>
              <a:t>수지단독</a:t>
            </a:r>
            <a:r>
              <a:rPr lang="en-US" altLang="ko-KR" sz="1600"/>
              <a:t>: 300</a:t>
            </a:r>
            <a:r>
              <a:rPr lang="en-US" altLang="ko-KR" sz="1600">
                <a:latin typeface="Arial" charset="0"/>
                <a:cs typeface="Arial" charset="0"/>
              </a:rPr>
              <a:t>°C, </a:t>
            </a:r>
            <a:r>
              <a:rPr lang="ko-KR" altLang="en-US" sz="1600">
                <a:latin typeface="Arial" charset="0"/>
                <a:cs typeface="Arial" charset="0"/>
              </a:rPr>
              <a:t>도료화</a:t>
            </a:r>
            <a:r>
              <a:rPr lang="en-US" altLang="ko-KR" sz="1600">
                <a:latin typeface="Arial" charset="0"/>
                <a:cs typeface="Arial" charset="0"/>
              </a:rPr>
              <a:t>: 700°C)</a:t>
            </a:r>
            <a:r>
              <a:rPr lang="en-US" altLang="ko-KR" sz="1600"/>
              <a:t>, </a:t>
            </a:r>
            <a:r>
              <a:rPr lang="ko-KR" altLang="en-US" sz="1600"/>
              <a:t>내수성</a:t>
            </a:r>
            <a:r>
              <a:rPr lang="en-US" altLang="ko-KR" sz="1600"/>
              <a:t>, </a:t>
            </a:r>
            <a:r>
              <a:rPr lang="ko-KR" altLang="en-US" sz="1600"/>
              <a:t>내후성 우수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광택 및 색상 유지성이 우수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가열경화 </a:t>
            </a:r>
            <a:r>
              <a:rPr lang="en-US" altLang="ko-KR" sz="1600"/>
              <a:t>(150~200</a:t>
            </a:r>
            <a:r>
              <a:rPr lang="en-US" altLang="ko-KR" sz="1600">
                <a:latin typeface="Arial" charset="0"/>
                <a:cs typeface="Arial" charset="0"/>
              </a:rPr>
              <a:t>°C</a:t>
            </a:r>
            <a:r>
              <a:rPr lang="ko-KR" altLang="en-US" sz="1600">
                <a:latin typeface="Arial" charset="0"/>
                <a:cs typeface="Arial" charset="0"/>
              </a:rPr>
              <a:t>에서 </a:t>
            </a:r>
            <a:r>
              <a:rPr lang="en-US" altLang="ko-KR" sz="1600">
                <a:latin typeface="Arial" charset="0"/>
                <a:cs typeface="Arial" charset="0"/>
              </a:rPr>
              <a:t>1~2</a:t>
            </a:r>
            <a:r>
              <a:rPr lang="ko-KR" altLang="en-US" sz="1600">
                <a:latin typeface="Arial" charset="0"/>
                <a:cs typeface="Arial" charset="0"/>
              </a:rPr>
              <a:t>시간</a:t>
            </a:r>
            <a:r>
              <a:rPr lang="en-US" altLang="ko-KR" sz="1600">
                <a:latin typeface="Arial" charset="0"/>
                <a:cs typeface="Arial" charset="0"/>
              </a:rPr>
              <a:t>)</a:t>
            </a:r>
            <a:r>
              <a:rPr lang="ko-KR" altLang="en-US" sz="1600">
                <a:latin typeface="Arial" charset="0"/>
                <a:cs typeface="Arial" charset="0"/>
              </a:rPr>
              <a:t>시키면 우수한 도막물성을 보유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>
                <a:latin typeface="Arial" charset="0"/>
                <a:cs typeface="Arial" charset="0"/>
              </a:rPr>
              <a:t>    </a:t>
            </a:r>
            <a:r>
              <a:rPr lang="en-US" altLang="ko-KR" sz="1600">
                <a:cs typeface="Arial" charset="0"/>
              </a:rPr>
              <a:t>- </a:t>
            </a:r>
            <a:r>
              <a:rPr lang="ko-KR" altLang="en-US" sz="1600">
                <a:cs typeface="Arial" charset="0"/>
              </a:rPr>
              <a:t>내충격성</a:t>
            </a:r>
            <a:r>
              <a:rPr lang="en-US" altLang="ko-KR" sz="1600">
                <a:cs typeface="Arial" charset="0"/>
              </a:rPr>
              <a:t>, </a:t>
            </a:r>
            <a:r>
              <a:rPr lang="ko-KR" altLang="en-US" sz="1600">
                <a:cs typeface="Arial" charset="0"/>
              </a:rPr>
              <a:t>낸용제성</a:t>
            </a:r>
            <a:r>
              <a:rPr lang="en-US" altLang="ko-KR" sz="1600">
                <a:cs typeface="Arial" charset="0"/>
              </a:rPr>
              <a:t>, </a:t>
            </a:r>
            <a:r>
              <a:rPr lang="ko-KR" altLang="en-US" sz="1600">
                <a:cs typeface="Arial" charset="0"/>
              </a:rPr>
              <a:t>내마모성에 문제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>
                <a:cs typeface="Arial" charset="0"/>
              </a:rPr>
              <a:t>   </a:t>
            </a:r>
            <a:r>
              <a:rPr lang="en-US" altLang="ko-KR" sz="1600">
                <a:cs typeface="Arial" charset="0"/>
              </a:rPr>
              <a:t>- </a:t>
            </a:r>
            <a:r>
              <a:rPr lang="ko-KR" altLang="en-US" sz="1600">
                <a:cs typeface="Arial" charset="0"/>
              </a:rPr>
              <a:t>고가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>
                <a:latin typeface="Arial" charset="0"/>
                <a:cs typeface="Arial" charset="0"/>
              </a:rPr>
              <a:t> </a:t>
            </a:r>
            <a:r>
              <a:rPr lang="ko-KR" altLang="en-US" sz="1600"/>
              <a:t>  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실리콘수지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3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3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다염기산과 다가의 알코올에 각종의 유 또는 지방산으로 변성한 합성수지 </a:t>
            </a:r>
          </a:p>
          <a:p>
            <a:pPr marL="304800" indent="-304800">
              <a:lnSpc>
                <a:spcPct val="13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아미노알키드수지 도료</a:t>
            </a:r>
            <a:r>
              <a:rPr lang="en-US" altLang="ko-KR" sz="1800"/>
              <a:t>, </a:t>
            </a:r>
            <a:r>
              <a:rPr lang="ko-KR" altLang="en-US" sz="1800"/>
              <a:t>니트로 셀룰로오스 락카</a:t>
            </a:r>
            <a:r>
              <a:rPr lang="en-US" altLang="ko-KR" sz="1800"/>
              <a:t>, </a:t>
            </a:r>
            <a:r>
              <a:rPr lang="ko-KR" altLang="en-US" sz="1800"/>
              <a:t>인쇄 잉크용 등의 중요한 원료로서 도료용 합성수지로는 가장 많이 사용</a:t>
            </a:r>
          </a:p>
          <a:p>
            <a:pPr marL="304800" indent="-304800">
              <a:lnSpc>
                <a:spcPct val="13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성질은 알키드수지의 제조시 사용한 유의 종류와 그 유의 사용량에 의해 지배  </a:t>
            </a:r>
          </a:p>
          <a:p>
            <a:pPr marL="304800" indent="-304800">
              <a:lnSpc>
                <a:spcPct val="13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물성 개선을 위해 로진</a:t>
            </a:r>
            <a:r>
              <a:rPr lang="en-US" altLang="ko-KR" sz="1800"/>
              <a:t>, </a:t>
            </a:r>
            <a:r>
              <a:rPr lang="ko-KR" altLang="en-US" sz="1800"/>
              <a:t>페놀</a:t>
            </a:r>
            <a:r>
              <a:rPr lang="en-US" altLang="ko-KR" sz="1800"/>
              <a:t>, </a:t>
            </a:r>
            <a:r>
              <a:rPr lang="ko-KR" altLang="en-US" sz="1800"/>
              <a:t>실리콘</a:t>
            </a:r>
            <a:r>
              <a:rPr lang="en-US" altLang="ko-KR" sz="1800"/>
              <a:t>, </a:t>
            </a:r>
            <a:r>
              <a:rPr lang="ko-KR" altLang="en-US" sz="1800"/>
              <a:t>에폭시 수지 등으로 변성시키며 이를 변성 알키드 수지라 하며 순수한 알키드 수지를 유변성 알키드 수지라 함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3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자연 건조형은 건성유 또는 반건성유로 변성한 알키드 수지가 사용</a:t>
            </a:r>
          </a:p>
          <a:p>
            <a:pPr marL="304800" indent="-304800">
              <a:lnSpc>
                <a:spcPct val="13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불건성유로 변성한 알키드 수지는 가열 건조형의 아미노 알키드 수지 도료나 락카에 이용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알키드수지 도료 </a:t>
            </a:r>
            <a:r>
              <a:rPr lang="en-US" altLang="ko-KR" sz="3600" b="1"/>
              <a:t>- 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특징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내구성과 유연성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광택이나 색조의 유지성이 양호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안료의 분산이 용이하고 건조한 도막은 탄화수소계 용제에 대해 저항성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저가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내알칼리성에 문제가 있어 시멘트에 사용이 불가하며 강한 용제에 대해 저항성이 낮음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로진변성 알키드 수지도료는 건조</a:t>
            </a:r>
            <a:r>
              <a:rPr lang="en-US" altLang="ko-KR" sz="1800"/>
              <a:t>, </a:t>
            </a:r>
            <a:r>
              <a:rPr lang="ko-KR" altLang="en-US" sz="1800"/>
              <a:t>경도</a:t>
            </a:r>
            <a:r>
              <a:rPr lang="en-US" altLang="ko-KR" sz="1800"/>
              <a:t>, </a:t>
            </a:r>
            <a:r>
              <a:rPr lang="ko-KR" altLang="en-US" sz="1800"/>
              <a:t>광택이 좋고 저가여서 하지도료</a:t>
            </a:r>
            <a:r>
              <a:rPr lang="en-US" altLang="ko-KR" sz="1800"/>
              <a:t>, </a:t>
            </a:r>
            <a:r>
              <a:rPr lang="ko-KR" altLang="en-US" sz="1800"/>
              <a:t>완구</a:t>
            </a:r>
            <a:r>
              <a:rPr lang="en-US" altLang="ko-KR" sz="1800"/>
              <a:t>, </a:t>
            </a:r>
            <a:r>
              <a:rPr lang="ko-KR" altLang="en-US" sz="1800"/>
              <a:t>농기구 등에 사용되나 유연성과 내후성에 문제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페놀변성 알키드 수지도료는 경도</a:t>
            </a:r>
            <a:r>
              <a:rPr lang="en-US" altLang="ko-KR" sz="1800"/>
              <a:t>, </a:t>
            </a:r>
            <a:r>
              <a:rPr lang="ko-KR" altLang="en-US" sz="1800"/>
              <a:t>부착성</a:t>
            </a:r>
            <a:r>
              <a:rPr lang="en-US" altLang="ko-KR" sz="1800"/>
              <a:t>, </a:t>
            </a:r>
            <a:r>
              <a:rPr lang="ko-KR" altLang="en-US" sz="1800"/>
              <a:t>내약품성이 우수하나 내후성에 문제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스틸렌화 알키드 수지도료는 건조성이 좋아 이용범위가 넓음</a:t>
            </a:r>
            <a:r>
              <a:rPr lang="en-US" altLang="ko-KR" sz="1800"/>
              <a:t>.   </a:t>
            </a:r>
            <a:r>
              <a:rPr lang="en-US" altLang="ko-KR" sz="1800" b="1"/>
              <a:t>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 b="1"/>
          </a:p>
          <a:p>
            <a:pPr marL="304800" indent="-304800"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용도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금속</a:t>
            </a:r>
            <a:r>
              <a:rPr lang="en-US" altLang="ko-KR" sz="1800"/>
              <a:t>, </a:t>
            </a:r>
            <a:r>
              <a:rPr lang="ko-KR" altLang="en-US" sz="1800"/>
              <a:t>목재 등 모든 분야에 다량 소비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건축물의 철재</a:t>
            </a:r>
            <a:r>
              <a:rPr lang="en-US" altLang="ko-KR" sz="1800"/>
              <a:t>, </a:t>
            </a:r>
            <a:r>
              <a:rPr lang="ko-KR" altLang="en-US" sz="1800"/>
              <a:t>목재부분과 선박용 및 차량의 내</a:t>
            </a:r>
            <a:r>
              <a:rPr lang="ko-KR" altLang="en-US" sz="1800">
                <a:sym typeface="Symbol" pitchFamily="18" charset="2"/>
              </a:rPr>
              <a:t></a:t>
            </a:r>
            <a:r>
              <a:rPr lang="ko-KR" altLang="en-US" sz="1800"/>
              <a:t>외장용으로 사용   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알키드수지 도료 </a:t>
            </a:r>
            <a:r>
              <a:rPr lang="en-US" altLang="ko-KR" sz="3600" b="1"/>
              <a:t>- II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불건성유의 알키드 수지와 아미노 수지의 혼합물을 도막형성 주요소로 하는 소부 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아미노 수지로 요소 또는 멜라민을 포르말린과 축합시킨 것을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건조는 </a:t>
            </a:r>
            <a:r>
              <a:rPr lang="en-US" altLang="ko-KR" sz="1600"/>
              <a:t>120</a:t>
            </a:r>
            <a:r>
              <a:rPr lang="en-US" altLang="ko-KR" sz="1600">
                <a:latin typeface="Arial" charset="0"/>
                <a:cs typeface="Arial" charset="0"/>
              </a:rPr>
              <a:t>°</a:t>
            </a:r>
            <a:r>
              <a:rPr lang="en-US" altLang="ko-KR" sz="1600"/>
              <a:t>C</a:t>
            </a:r>
            <a:r>
              <a:rPr lang="ko-KR" altLang="en-US" sz="1600"/>
              <a:t>에서 </a:t>
            </a:r>
            <a:r>
              <a:rPr lang="en-US" altLang="ko-KR" sz="1600"/>
              <a:t>20~30</a:t>
            </a:r>
            <a:r>
              <a:rPr lang="ko-KR" altLang="en-US" sz="1600"/>
              <a:t>분간 가열하여 건조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아미노수지의 함유량이 많을수록 소부온도를 높일수록 가교밀도가 높아짐</a:t>
            </a:r>
            <a:r>
              <a:rPr lang="en-US" altLang="ko-KR" sz="1600"/>
              <a:t>.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/>
              <a:t>   - </a:t>
            </a:r>
            <a:r>
              <a:rPr lang="ko-KR" altLang="en-US" sz="1600"/>
              <a:t>멜라민수지는 요소수지에 비해 강도가 높고 광택이 우수하나 부착성이 떨어짐</a:t>
            </a:r>
            <a:r>
              <a:rPr lang="en-US" altLang="ko-KR" sz="1600"/>
              <a:t>.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6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저온에서 단시간에 소부가 가능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도막이 강인하며 광택이 우수하고 변색이 좋고 내후성 및 내약품성이 우수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내마모성과 전가적 성질이 우수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별다른 결점이 없으나 부착성과 내알칼리성이 떨어짐</a:t>
            </a:r>
            <a:r>
              <a:rPr lang="en-US" altLang="ko-KR" sz="1600"/>
              <a:t>.  </a:t>
            </a:r>
            <a:r>
              <a:rPr lang="ko-KR" altLang="en-US" sz="1600"/>
              <a:t>그러나 실용상 전혀 문제가 없음</a:t>
            </a:r>
            <a:r>
              <a:rPr lang="en-US" altLang="ko-KR" sz="1600"/>
              <a:t>.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>
                <a:cs typeface="Arial" charset="0"/>
              </a:rPr>
              <a:t>   - </a:t>
            </a:r>
            <a:r>
              <a:rPr lang="ko-KR" altLang="en-US" sz="1600">
                <a:cs typeface="Arial" charset="0"/>
              </a:rPr>
              <a:t>가열건조가 불가능한 구조물을 제외하고 많이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>
                <a:latin typeface="Arial" charset="0"/>
                <a:cs typeface="Arial" charset="0"/>
              </a:rPr>
              <a:t> </a:t>
            </a:r>
            <a:r>
              <a:rPr lang="ko-KR" altLang="en-US" sz="1600"/>
              <a:t>  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아미노 알키드수지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351" name="Picture 7" descr="PSZ001601">
            <a:hlinkClick r:id="rId2"/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187450" y="404813"/>
            <a:ext cx="2016125" cy="1841500"/>
          </a:xfrm>
          <a:ln/>
        </p:spPr>
      </p:pic>
      <p:pic>
        <p:nvPicPr>
          <p:cNvPr id="185354" name="Picture 10" descr="100527_1">
            <a:hlinkClick r:id="rId4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/>
          <a:srcRect/>
          <a:stretch>
            <a:fillRect/>
          </a:stretch>
        </p:blipFill>
        <p:spPr>
          <a:xfrm>
            <a:off x="3635375" y="404813"/>
            <a:ext cx="2016125" cy="1862137"/>
          </a:xfrm>
          <a:ln/>
        </p:spPr>
      </p:pic>
      <p:pic>
        <p:nvPicPr>
          <p:cNvPr id="185358" name="Picture 14" descr="007">
            <a:hlinkClick r:id="rId6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/>
          <a:srcRect/>
          <a:stretch>
            <a:fillRect/>
          </a:stretch>
        </p:blipFill>
        <p:spPr>
          <a:xfrm>
            <a:off x="6156325" y="404813"/>
            <a:ext cx="2160588" cy="1871662"/>
          </a:xfrm>
          <a:ln/>
        </p:spPr>
      </p:pic>
      <p:pic>
        <p:nvPicPr>
          <p:cNvPr id="185362" name="Picture 18" descr="PEA833301">
            <a:hlinkClick r:id="rId8"/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9"/>
          <a:srcRect/>
          <a:stretch>
            <a:fillRect/>
          </a:stretch>
        </p:blipFill>
        <p:spPr>
          <a:xfrm>
            <a:off x="1692275" y="3860800"/>
            <a:ext cx="2016125" cy="1841500"/>
          </a:xfrm>
          <a:ln/>
        </p:spPr>
      </p:pic>
      <p:pic>
        <p:nvPicPr>
          <p:cNvPr id="185368" name="Picture 24" descr="epoxy_photo5">
            <a:hlinkClick r:id="rId10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572000" y="4149725"/>
            <a:ext cx="3168650" cy="1079500"/>
          </a:xfrm>
          <a:prstGeom prst="rect">
            <a:avLst/>
          </a:prstGeom>
          <a:noFill/>
        </p:spPr>
      </p:pic>
      <p:sp>
        <p:nvSpPr>
          <p:cNvPr id="185369" name="Text Box 25"/>
          <p:cNvSpPr txBox="1">
            <a:spLocks noChangeArrowheads="1"/>
          </p:cNvSpPr>
          <p:nvPr/>
        </p:nvSpPr>
        <p:spPr bwMode="auto">
          <a:xfrm>
            <a:off x="1187450" y="2349500"/>
            <a:ext cx="208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자외선 경화도료</a:t>
            </a:r>
          </a:p>
        </p:txBody>
      </p:sp>
      <p:sp>
        <p:nvSpPr>
          <p:cNvPr id="185370" name="Text Box 26"/>
          <p:cNvSpPr txBox="1">
            <a:spLocks noChangeArrowheads="1"/>
          </p:cNvSpPr>
          <p:nvPr/>
        </p:nvSpPr>
        <p:spPr bwMode="auto">
          <a:xfrm>
            <a:off x="3563938" y="2349500"/>
            <a:ext cx="208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무기질 도료</a:t>
            </a:r>
          </a:p>
        </p:txBody>
      </p:sp>
      <p:sp>
        <p:nvSpPr>
          <p:cNvPr id="185371" name="Text Box 27"/>
          <p:cNvSpPr txBox="1">
            <a:spLocks noChangeArrowheads="1"/>
          </p:cNvSpPr>
          <p:nvPr/>
        </p:nvSpPr>
        <p:spPr bwMode="auto">
          <a:xfrm>
            <a:off x="6227763" y="2420938"/>
            <a:ext cx="208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실리콘 수지도료</a:t>
            </a:r>
          </a:p>
        </p:txBody>
      </p:sp>
      <p:sp>
        <p:nvSpPr>
          <p:cNvPr id="185372" name="Text Box 28"/>
          <p:cNvSpPr txBox="1">
            <a:spLocks noChangeArrowheads="1"/>
          </p:cNvSpPr>
          <p:nvPr/>
        </p:nvSpPr>
        <p:spPr bwMode="auto">
          <a:xfrm>
            <a:off x="1619250" y="5805488"/>
            <a:ext cx="208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알키드수지 도료</a:t>
            </a:r>
          </a:p>
        </p:txBody>
      </p:sp>
      <p:sp>
        <p:nvSpPr>
          <p:cNvPr id="185373" name="Text Box 29"/>
          <p:cNvSpPr txBox="1">
            <a:spLocks noChangeArrowheads="1"/>
          </p:cNvSpPr>
          <p:nvPr/>
        </p:nvSpPr>
        <p:spPr bwMode="auto">
          <a:xfrm>
            <a:off x="5076825" y="5373688"/>
            <a:ext cx="208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에폭시수지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불포화 염기산과 포화 염기산을 축합반응시킨 분자량이 적은 선상 고분자물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용제대신 스틴렌과 같은 단량체에 용해시킨 것으로 과산화물을 촉매를 가하여 단단한 도막을 형성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사용전에 촉매</a:t>
            </a:r>
            <a:r>
              <a:rPr lang="en-US" altLang="ko-KR" sz="1800"/>
              <a:t>, </a:t>
            </a:r>
            <a:r>
              <a:rPr lang="ko-KR" altLang="en-US" sz="1800"/>
              <a:t>촉진제를 가하기 때문에 </a:t>
            </a:r>
            <a:r>
              <a:rPr lang="en-US" altLang="ko-KR" sz="1800"/>
              <a:t>2</a:t>
            </a:r>
            <a:r>
              <a:rPr lang="ko-KR" altLang="en-US" sz="1800"/>
              <a:t>액형 상온 건조형 도료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스틸렌의 사용하기때문에 무용제형 도료임</a:t>
            </a:r>
            <a:r>
              <a:rPr lang="en-US" altLang="ko-KR" sz="1800"/>
              <a:t>.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무용제형 도료이기에 용제의 휘발이 없고 </a:t>
            </a:r>
            <a:r>
              <a:rPr lang="en-US" altLang="ko-KR" sz="1800"/>
              <a:t>1</a:t>
            </a:r>
            <a:r>
              <a:rPr lang="ko-KR" altLang="en-US" sz="1800"/>
              <a:t>회도장으로 두꺼운 도막을 형성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도막이 단단하고 내약품성과 연마성이 우수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경화시 체적 수축이 크고 부착성이 나쁨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도막의 유연성이 부족하고 내후성에 문제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목재도장</a:t>
            </a:r>
            <a:r>
              <a:rPr lang="en-US" altLang="ko-KR" sz="1800"/>
              <a:t>, </a:t>
            </a:r>
            <a:r>
              <a:rPr lang="ko-KR" altLang="en-US" sz="1800"/>
              <a:t>주형용</a:t>
            </a:r>
            <a:r>
              <a:rPr lang="en-US" altLang="ko-KR" sz="1800"/>
              <a:t>, </a:t>
            </a:r>
            <a:r>
              <a:rPr lang="ko-KR" altLang="en-US" sz="1800"/>
              <a:t>탱크라이닝용 등으로 사용  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불포화 폴리에스테르 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말단에 반응성이 풍부한 에폭시기가 있고 적당한 수산기를 가지고 있어 변성 및 가교반응이 용이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이용방법</a:t>
            </a:r>
            <a:r>
              <a:rPr lang="en-US" altLang="ko-KR" sz="1600"/>
              <a:t>: </a:t>
            </a:r>
            <a:r>
              <a:rPr lang="ko-KR" altLang="en-US" sz="1600"/>
              <a:t>공기건조도료</a:t>
            </a:r>
            <a:r>
              <a:rPr lang="en-US" altLang="ko-KR" sz="1600"/>
              <a:t>, </a:t>
            </a:r>
            <a:r>
              <a:rPr lang="ko-KR" altLang="en-US" sz="1600"/>
              <a:t>소부도료 </a:t>
            </a:r>
            <a:r>
              <a:rPr lang="en-US" altLang="ko-KR" sz="1600"/>
              <a:t>(</a:t>
            </a:r>
            <a:r>
              <a:rPr lang="ko-KR" altLang="en-US" sz="1600"/>
              <a:t>아미노 수지</a:t>
            </a:r>
            <a:r>
              <a:rPr lang="en-US" altLang="ko-KR" sz="1600"/>
              <a:t>, 110~150</a:t>
            </a:r>
            <a:r>
              <a:rPr lang="en-US" altLang="ko-KR" sz="1600">
                <a:latin typeface="Arial" charset="0"/>
                <a:cs typeface="Arial" charset="0"/>
              </a:rPr>
              <a:t>°C)</a:t>
            </a:r>
            <a:r>
              <a:rPr lang="en-US" altLang="ko-KR" sz="1600"/>
              <a:t>, </a:t>
            </a:r>
            <a:r>
              <a:rPr lang="ko-KR" altLang="en-US" sz="1600"/>
              <a:t>고온소부도료 </a:t>
            </a:r>
            <a:r>
              <a:rPr lang="en-US" altLang="ko-KR" sz="1600"/>
              <a:t>(</a:t>
            </a:r>
            <a:r>
              <a:rPr lang="ko-KR" altLang="en-US" sz="1600"/>
              <a:t>페놀 또는 아미노수지</a:t>
            </a:r>
            <a:r>
              <a:rPr lang="en-US" altLang="ko-KR" sz="1600"/>
              <a:t>, 180~250</a:t>
            </a:r>
            <a:r>
              <a:rPr lang="en-US" altLang="ko-KR" sz="1600">
                <a:latin typeface="Arial" charset="0"/>
                <a:cs typeface="Arial" charset="0"/>
              </a:rPr>
              <a:t>°C)</a:t>
            </a:r>
            <a:r>
              <a:rPr lang="en-US" altLang="ko-KR" sz="1600"/>
              <a:t>,</a:t>
            </a:r>
            <a:r>
              <a:rPr lang="ko-KR" altLang="en-US" sz="1600"/>
              <a:t>상온경화도료</a:t>
            </a:r>
            <a:r>
              <a:rPr lang="en-US" altLang="ko-KR" sz="1600"/>
              <a:t>, </a:t>
            </a:r>
            <a:r>
              <a:rPr lang="ko-KR" altLang="en-US" sz="1600"/>
              <a:t>강제건조도료 </a:t>
            </a:r>
            <a:r>
              <a:rPr lang="en-US" altLang="ko-KR" sz="1600"/>
              <a:t>(40~80</a:t>
            </a:r>
            <a:r>
              <a:rPr lang="en-US" altLang="ko-KR" sz="1600">
                <a:latin typeface="Arial" charset="0"/>
                <a:cs typeface="Arial" charset="0"/>
              </a:rPr>
              <a:t>°C)</a:t>
            </a:r>
            <a:endParaRPr lang="en-US" altLang="ko-KR" sz="16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6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공기건조도료와 소부건조도료는 부착성과 내약품성이 우수해 내약품용 도료 및 캔용 인쇄잉크에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폭로에 의한 광택 소실 등의 내후성이 떨어짐</a:t>
            </a:r>
            <a:r>
              <a:rPr lang="en-US" altLang="ko-KR" sz="1600"/>
              <a:t>. </a:t>
            </a:r>
            <a:endParaRPr lang="en-US" altLang="ko-KR" sz="1600">
              <a:cs typeface="Arial" charset="0"/>
            </a:endParaRP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>
                <a:latin typeface="Arial" charset="0"/>
                <a:cs typeface="Arial" charset="0"/>
              </a:rPr>
              <a:t> </a:t>
            </a:r>
            <a:r>
              <a:rPr lang="en-US" altLang="ko-KR" sz="1600"/>
              <a:t>  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에폭시 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증발건조형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1) </a:t>
            </a:r>
            <a:r>
              <a:rPr lang="ko-KR" altLang="en-US" sz="1800"/>
              <a:t>도막형성 주요소가 높은 고분자로 도료에서 도막이 될 때 분자량의 변화가 없고 용제의 증발에 의해 도막이 형성되는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2) </a:t>
            </a:r>
            <a:r>
              <a:rPr lang="ko-KR" altLang="en-US" sz="1800"/>
              <a:t>용해력이 강한 용제를 사용하고 형성된 도막은 용제에 의해 다시 용해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3) </a:t>
            </a:r>
            <a:r>
              <a:rPr lang="ko-KR" altLang="en-US" sz="1800"/>
              <a:t>락카</a:t>
            </a:r>
            <a:r>
              <a:rPr lang="en-US" altLang="ko-KR" sz="1800"/>
              <a:t>, </a:t>
            </a:r>
            <a:r>
              <a:rPr lang="ko-KR" altLang="en-US" sz="1800"/>
              <a:t>비닐수지도료</a:t>
            </a:r>
            <a:r>
              <a:rPr lang="en-US" altLang="ko-KR" sz="1800"/>
              <a:t>, </a:t>
            </a:r>
            <a:r>
              <a:rPr lang="ko-KR" altLang="en-US" sz="1800"/>
              <a:t>주정도료</a:t>
            </a:r>
            <a:r>
              <a:rPr lang="en-US" altLang="ko-KR" sz="1800"/>
              <a:t>, </a:t>
            </a:r>
            <a:r>
              <a:rPr lang="ko-KR" altLang="en-US" sz="1800"/>
              <a:t>에멀젼 도료 등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가교형 </a:t>
            </a:r>
            <a:r>
              <a:rPr lang="en-US" altLang="ko-KR" sz="2000" b="1"/>
              <a:t>(</a:t>
            </a:r>
            <a:r>
              <a:rPr lang="ko-KR" altLang="en-US" sz="2000" b="1"/>
              <a:t>중합형</a:t>
            </a:r>
            <a:r>
              <a:rPr lang="en-US" altLang="ko-KR" sz="2000" b="1"/>
              <a:t>) </a:t>
            </a:r>
            <a:r>
              <a:rPr lang="ko-KR" altLang="en-US" sz="2000" b="1"/>
              <a:t>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1) </a:t>
            </a:r>
            <a:r>
              <a:rPr lang="ko-KR" altLang="en-US" sz="1800"/>
              <a:t>도막 주요소의 분자량이 작아 도장 후 건조과정 중 산소</a:t>
            </a:r>
            <a:r>
              <a:rPr lang="en-US" altLang="ko-KR" sz="1800"/>
              <a:t>, </a:t>
            </a:r>
            <a:r>
              <a:rPr lang="ko-KR" altLang="en-US" sz="1800"/>
              <a:t>촉매</a:t>
            </a:r>
            <a:r>
              <a:rPr lang="en-US" altLang="ko-KR" sz="1800"/>
              <a:t>, </a:t>
            </a:r>
            <a:r>
              <a:rPr lang="ko-KR" altLang="en-US" sz="1800"/>
              <a:t>경화제</a:t>
            </a:r>
            <a:r>
              <a:rPr lang="en-US" altLang="ko-KR" sz="1800"/>
              <a:t>, </a:t>
            </a:r>
            <a:r>
              <a:rPr lang="ko-KR" altLang="en-US" sz="1800"/>
              <a:t>가열에 의해 가교반응이 일어나 분자량이 큰 연속적인 도막이 형성되는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2) </a:t>
            </a:r>
            <a:r>
              <a:rPr lang="ko-KR" altLang="en-US" sz="1800"/>
              <a:t>신나에 의해 용해되지 않으며 작업성</a:t>
            </a:r>
            <a:r>
              <a:rPr lang="en-US" altLang="ko-KR" sz="1800"/>
              <a:t>, </a:t>
            </a:r>
            <a:r>
              <a:rPr lang="ko-KR" altLang="en-US" sz="1800"/>
              <a:t>물리적 화학적 성질 등을 고려하면 가교형 도료가 유리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3) </a:t>
            </a:r>
            <a:r>
              <a:rPr lang="ko-KR" altLang="en-US" sz="1800"/>
              <a:t>유성</a:t>
            </a:r>
            <a:r>
              <a:rPr lang="en-US" altLang="ko-KR" sz="1800"/>
              <a:t>, </a:t>
            </a:r>
            <a:r>
              <a:rPr lang="ko-KR" altLang="en-US" sz="1800"/>
              <a:t>알키드수지</a:t>
            </a:r>
            <a:r>
              <a:rPr lang="en-US" altLang="ko-KR" sz="1800"/>
              <a:t>, </a:t>
            </a:r>
            <a:r>
              <a:rPr lang="ko-KR" altLang="en-US" sz="1800"/>
              <a:t>폴리에스테르</a:t>
            </a:r>
            <a:r>
              <a:rPr lang="en-US" altLang="ko-KR" sz="1800"/>
              <a:t>, </a:t>
            </a:r>
            <a:r>
              <a:rPr lang="ko-KR" altLang="en-US" sz="1800"/>
              <a:t>에폭시수지</a:t>
            </a:r>
            <a:r>
              <a:rPr lang="en-US" altLang="ko-KR" sz="1800"/>
              <a:t>, </a:t>
            </a:r>
            <a:r>
              <a:rPr lang="ko-KR" altLang="en-US" sz="1800"/>
              <a:t>우레탄수지</a:t>
            </a:r>
            <a:r>
              <a:rPr lang="en-US" altLang="ko-KR" sz="1800"/>
              <a:t>, </a:t>
            </a:r>
            <a:r>
              <a:rPr lang="ko-KR" altLang="en-US" sz="1800"/>
              <a:t>소부 아크릴수지 등이 여기에 포함 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도막형성기구 </a:t>
            </a:r>
            <a:r>
              <a:rPr lang="en-US" altLang="ko-KR" sz="3600" b="1">
                <a:latin typeface="Arial"/>
              </a:rPr>
              <a:t>–</a:t>
            </a:r>
            <a:r>
              <a:rPr lang="en-US" altLang="ko-KR" sz="3600" b="1"/>
              <a:t> </a:t>
            </a:r>
            <a:r>
              <a:rPr lang="ko-KR" altLang="en-US" sz="2800" b="1"/>
              <a:t>건조기구에 따른 분류</a:t>
            </a:r>
            <a:r>
              <a:rPr lang="ko-KR" altLang="en-US" sz="36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도막에 우레탄 결합</a:t>
            </a:r>
            <a:r>
              <a:rPr lang="en-US" altLang="ko-KR" sz="1800"/>
              <a:t>(-OCONH-)</a:t>
            </a:r>
            <a:r>
              <a:rPr lang="ko-KR" altLang="en-US" sz="1800"/>
              <a:t>을 가지고 있는 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이용방법에 따라 다양한 타입이 존재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이액형 우레탄 수지도료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아이소시아네이트 </a:t>
            </a:r>
            <a:r>
              <a:rPr lang="en-US" altLang="ko-KR" sz="1800"/>
              <a:t>(-N=C=O)</a:t>
            </a:r>
            <a:r>
              <a:rPr lang="ko-KR" altLang="en-US" sz="1800"/>
              <a:t>기를 가진 경화제와 수산기를 가진 폴리올 성분의 주제를 사용직전 혼합하여 건조 중 우레탄결합을 형성하여 도막을 생성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부착성</a:t>
            </a:r>
            <a:r>
              <a:rPr lang="en-US" altLang="ko-KR" sz="1800"/>
              <a:t>, </a:t>
            </a:r>
            <a:r>
              <a:rPr lang="ko-KR" altLang="en-US" sz="1800"/>
              <a:t>내약품성</a:t>
            </a:r>
            <a:r>
              <a:rPr lang="en-US" altLang="ko-KR" sz="1800"/>
              <a:t>, </a:t>
            </a:r>
            <a:r>
              <a:rPr lang="ko-KR" altLang="en-US" sz="1800"/>
              <a:t>내마모성이 우수해 목재용</a:t>
            </a:r>
            <a:r>
              <a:rPr lang="en-US" altLang="ko-KR" sz="1800"/>
              <a:t>, </a:t>
            </a:r>
            <a:r>
              <a:rPr lang="ko-KR" altLang="en-US" sz="1800"/>
              <a:t>마루</a:t>
            </a:r>
            <a:r>
              <a:rPr lang="en-US" altLang="ko-KR" sz="1800"/>
              <a:t>, </a:t>
            </a:r>
            <a:r>
              <a:rPr lang="ko-KR" altLang="en-US" sz="1800"/>
              <a:t>콘크리트 바닥용</a:t>
            </a:r>
            <a:r>
              <a:rPr lang="en-US" altLang="ko-KR" sz="1800"/>
              <a:t>, </a:t>
            </a:r>
            <a:r>
              <a:rPr lang="ko-KR" altLang="en-US" sz="1800"/>
              <a:t>자동차 보수 도장용</a:t>
            </a:r>
            <a:r>
              <a:rPr lang="en-US" altLang="ko-KR" sz="1800"/>
              <a:t>, </a:t>
            </a:r>
            <a:r>
              <a:rPr lang="ko-KR" altLang="en-US" sz="1800"/>
              <a:t>금속용</a:t>
            </a:r>
            <a:r>
              <a:rPr lang="en-US" altLang="ko-KR" sz="1800"/>
              <a:t>, </a:t>
            </a:r>
            <a:r>
              <a:rPr lang="ko-KR" altLang="en-US" sz="1800"/>
              <a:t>우레탄 피혁용</a:t>
            </a:r>
            <a:r>
              <a:rPr lang="en-US" altLang="ko-KR" sz="1800"/>
              <a:t>, </a:t>
            </a:r>
            <a:r>
              <a:rPr lang="ko-KR" altLang="en-US" sz="1800"/>
              <a:t>전기절연 에나멜용으로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블록형 폴리우레탄 수지도료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유리 </a:t>
            </a:r>
            <a:r>
              <a:rPr lang="en-US" altLang="ko-KR" sz="1800"/>
              <a:t>-N=C=O</a:t>
            </a:r>
            <a:r>
              <a:rPr lang="ko-KR" altLang="en-US" sz="1800"/>
              <a:t>기를 페놀 또는 알코올성 수산기로 차단시켜 반응을 차단해 실온에서 안정하지만 가열하면 차단된 곳이 활성화되어 도료 중에 수산기와 반응하여 도막을 형성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전기절연 에나멜 </a:t>
            </a:r>
            <a:r>
              <a:rPr lang="en-US" altLang="ko-KR" sz="1800"/>
              <a:t>(</a:t>
            </a:r>
            <a:r>
              <a:rPr lang="ko-KR" altLang="en-US" sz="1800"/>
              <a:t>동선의 코팅용</a:t>
            </a:r>
            <a:r>
              <a:rPr lang="en-US" altLang="ko-KR" sz="1800"/>
              <a:t>)</a:t>
            </a:r>
            <a:r>
              <a:rPr lang="ko-KR" altLang="en-US" sz="1800"/>
              <a:t>으로 사용 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폴리우레탄 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습기강화형 폴리우레탄 수지도료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-N=C=O</a:t>
            </a:r>
            <a:r>
              <a:rPr lang="ko-KR" altLang="en-US" sz="1800"/>
              <a:t>기가 도장 후 습기와 반응하여 가교결합을 일으켜 도막을 형성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용기를 개봉한 후 저장안전성이 나쁘고 안료의 혼입이 어려움</a:t>
            </a:r>
            <a:r>
              <a:rPr lang="en-US" altLang="ko-KR" sz="1800"/>
              <a:t>.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목공</a:t>
            </a:r>
            <a:r>
              <a:rPr lang="en-US" altLang="ko-KR" sz="1800"/>
              <a:t>, </a:t>
            </a:r>
            <a:r>
              <a:rPr lang="ko-KR" altLang="en-US" sz="1800"/>
              <a:t>플라스틱</a:t>
            </a:r>
            <a:r>
              <a:rPr lang="en-US" altLang="ko-KR" sz="1800"/>
              <a:t>, </a:t>
            </a:r>
            <a:r>
              <a:rPr lang="ko-KR" altLang="en-US" sz="1800"/>
              <a:t>바닥도장</a:t>
            </a:r>
            <a:r>
              <a:rPr lang="en-US" altLang="ko-KR" sz="1800"/>
              <a:t>, </a:t>
            </a:r>
            <a:r>
              <a:rPr lang="ko-KR" altLang="en-US" sz="1800"/>
              <a:t>낚시대 도장용으로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유변성 폴리우레탄 수지 도료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알키드 수지에 </a:t>
            </a:r>
            <a:r>
              <a:rPr lang="en-US" altLang="ko-KR" sz="1800"/>
              <a:t>-N=C=O</a:t>
            </a:r>
            <a:r>
              <a:rPr lang="ko-KR" altLang="en-US" sz="1800"/>
              <a:t>기를 도입하여 분자 중에 우레탄 결합을 갖도록 한 도료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산화중합에 의해 건조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건조성</a:t>
            </a:r>
            <a:r>
              <a:rPr lang="en-US" altLang="ko-KR" sz="1800"/>
              <a:t>, </a:t>
            </a:r>
            <a:r>
              <a:rPr lang="ko-KR" altLang="en-US" sz="1800"/>
              <a:t>부착성</a:t>
            </a:r>
            <a:r>
              <a:rPr lang="en-US" altLang="ko-KR" sz="1800"/>
              <a:t>, </a:t>
            </a:r>
            <a:r>
              <a:rPr lang="ko-KR" altLang="en-US" sz="1800"/>
              <a:t>내마모성</a:t>
            </a:r>
            <a:r>
              <a:rPr lang="en-US" altLang="ko-KR" sz="1800"/>
              <a:t>, </a:t>
            </a:r>
            <a:r>
              <a:rPr lang="ko-KR" altLang="en-US" sz="1800"/>
              <a:t>내약품성이 좋아 마루바닥과 같은 목재용으로 사용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부착성</a:t>
            </a:r>
            <a:r>
              <a:rPr lang="en-US" altLang="ko-KR" sz="1800"/>
              <a:t>, </a:t>
            </a:r>
            <a:r>
              <a:rPr lang="ko-KR" altLang="en-US" sz="1800"/>
              <a:t>내약품성</a:t>
            </a:r>
            <a:r>
              <a:rPr lang="en-US" altLang="ko-KR" sz="1800"/>
              <a:t>, </a:t>
            </a:r>
            <a:r>
              <a:rPr lang="ko-KR" altLang="en-US" sz="1800"/>
              <a:t>내마모성이 우수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황변이 발생 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폴리우레탄 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열경화성 아크릴 수지를 소부도료 또는 열가소성 수지를 자연건조형 아크릴 락카</a:t>
            </a:r>
            <a:r>
              <a:rPr lang="en-US" altLang="ko-KR" sz="1600"/>
              <a:t>, </a:t>
            </a:r>
            <a:r>
              <a:rPr lang="ko-KR" altLang="en-US" sz="1600"/>
              <a:t>에멀젼 수지를 수성도료로 이용하는 방법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아크릴산 등의 공중합체의 골격에 각종 활성 관능기 </a:t>
            </a:r>
            <a:r>
              <a:rPr lang="en-US" altLang="ko-KR" sz="1600"/>
              <a:t>(</a:t>
            </a:r>
            <a:r>
              <a:rPr lang="ko-KR" altLang="en-US" sz="1600"/>
              <a:t>수산기</a:t>
            </a:r>
            <a:r>
              <a:rPr lang="en-US" altLang="ko-KR" sz="1600"/>
              <a:t>, </a:t>
            </a:r>
            <a:r>
              <a:rPr lang="ko-KR" altLang="en-US" sz="1600"/>
              <a:t>카르복실기</a:t>
            </a:r>
            <a:r>
              <a:rPr lang="en-US" altLang="ko-KR" sz="1600"/>
              <a:t>, </a:t>
            </a:r>
            <a:r>
              <a:rPr lang="ko-KR" altLang="en-US" sz="1600"/>
              <a:t>아마이드기 등</a:t>
            </a:r>
            <a:r>
              <a:rPr lang="en-US" altLang="ko-KR" sz="1600"/>
              <a:t>)</a:t>
            </a:r>
            <a:r>
              <a:rPr lang="ko-KR" altLang="en-US" sz="1600"/>
              <a:t>가 있어 이 것들이 다른 수지의 관능기와 열또는 촉매에 의해 반응하여 </a:t>
            </a:r>
            <a:r>
              <a:rPr lang="en-US" altLang="ko-KR" sz="1600"/>
              <a:t>3</a:t>
            </a:r>
            <a:r>
              <a:rPr lang="ko-KR" altLang="en-US" sz="1600"/>
              <a:t>차원의 망목구조를 형성하여 건조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반응성 관능기가 많을수록 치밀해 강도가 우수하고 내약품성이 향상되며 에폭시 수지와 혼합하면 부착성이 향상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가전제품</a:t>
            </a:r>
            <a:r>
              <a:rPr lang="en-US" altLang="ko-KR" sz="1600"/>
              <a:t>, </a:t>
            </a:r>
            <a:r>
              <a:rPr lang="ko-KR" altLang="en-US" sz="1600"/>
              <a:t>자동차</a:t>
            </a:r>
            <a:r>
              <a:rPr lang="en-US" altLang="ko-KR" sz="1600"/>
              <a:t>, </a:t>
            </a:r>
            <a:r>
              <a:rPr lang="ko-KR" altLang="en-US" sz="1600"/>
              <a:t>강판</a:t>
            </a:r>
            <a:r>
              <a:rPr lang="en-US" altLang="ko-KR" sz="1600"/>
              <a:t>, </a:t>
            </a:r>
            <a:r>
              <a:rPr lang="ko-KR" altLang="en-US" sz="1600"/>
              <a:t>사무용기기</a:t>
            </a:r>
            <a:r>
              <a:rPr lang="en-US" altLang="ko-KR" sz="1600"/>
              <a:t>, </a:t>
            </a:r>
            <a:r>
              <a:rPr lang="ko-KR" altLang="en-US" sz="1600"/>
              <a:t>기계부품등의 도장에 널리 사용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내후성이 우수하고 광택과 그 유지성과 색상 보유력이 우수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물성이 우수하고 내약품성</a:t>
            </a:r>
            <a:r>
              <a:rPr lang="en-US" altLang="ko-KR" sz="1600"/>
              <a:t>, </a:t>
            </a:r>
            <a:r>
              <a:rPr lang="ko-KR" altLang="en-US" sz="1600"/>
              <a:t>부착성</a:t>
            </a:r>
            <a:r>
              <a:rPr lang="en-US" altLang="ko-KR" sz="1600"/>
              <a:t>, </a:t>
            </a:r>
            <a:r>
              <a:rPr lang="ko-KR" altLang="en-US" sz="1600"/>
              <a:t>내오염성이 상당히 우수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소부온도가 높아 일반적으로 경화를 위해 </a:t>
            </a:r>
            <a:r>
              <a:rPr lang="en-US" altLang="ko-KR" sz="1600"/>
              <a:t>150</a:t>
            </a:r>
            <a:r>
              <a:rPr lang="en-US" altLang="ko-KR" sz="1600">
                <a:latin typeface="Arial" charset="0"/>
                <a:cs typeface="Arial" charset="0"/>
              </a:rPr>
              <a:t>°</a:t>
            </a:r>
            <a:r>
              <a:rPr lang="en-US" altLang="ko-KR" sz="1600"/>
              <a:t>C </a:t>
            </a:r>
            <a:r>
              <a:rPr lang="ko-KR" altLang="en-US" sz="1600"/>
              <a:t>이상의 온도가 필요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다른 수지와 상용성에 문제가 있으나 현재 사용되고 있는 도료중 가장 뛰어난 도료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열경화성 아크릴 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471" name="Picture 7" descr="바닥재">
            <a:hlinkClick r:id="rId2"/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827088" y="3500438"/>
            <a:ext cx="2028825" cy="1474787"/>
          </a:xfrm>
          <a:ln/>
        </p:spPr>
      </p:pic>
      <p:pic>
        <p:nvPicPr>
          <p:cNvPr id="190474" name="Picture 10" descr="실란트">
            <a:hlinkClick r:id="rId4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/>
          <a:srcRect/>
          <a:stretch>
            <a:fillRect/>
          </a:stretch>
        </p:blipFill>
        <p:spPr>
          <a:xfrm>
            <a:off x="1042988" y="692150"/>
            <a:ext cx="2028825" cy="1474788"/>
          </a:xfrm>
          <a:ln/>
        </p:spPr>
      </p:pic>
      <p:pic>
        <p:nvPicPr>
          <p:cNvPr id="190478" name="Picture 14" descr="접착제">
            <a:hlinkClick r:id="rId6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/>
          <a:srcRect/>
          <a:stretch>
            <a:fillRect/>
          </a:stretch>
        </p:blipFill>
        <p:spPr>
          <a:xfrm>
            <a:off x="5940425" y="765175"/>
            <a:ext cx="2028825" cy="1474788"/>
          </a:xfrm>
          <a:ln/>
        </p:spPr>
      </p:pic>
      <p:pic>
        <p:nvPicPr>
          <p:cNvPr id="190482" name="Picture 18" descr="에폭시바닥재">
            <a:hlinkClick r:id="rId8"/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9"/>
          <a:srcRect/>
          <a:stretch>
            <a:fillRect/>
          </a:stretch>
        </p:blipFill>
        <p:spPr>
          <a:xfrm>
            <a:off x="3563938" y="3500438"/>
            <a:ext cx="2028825" cy="1474787"/>
          </a:xfrm>
          <a:ln/>
        </p:spPr>
      </p:pic>
      <p:pic>
        <p:nvPicPr>
          <p:cNvPr id="190486" name="Picture 22" descr="산업용 폼">
            <a:hlinkClick r:id="rId10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492500" y="765175"/>
            <a:ext cx="2028825" cy="1474788"/>
          </a:xfrm>
          <a:prstGeom prst="rect">
            <a:avLst/>
          </a:prstGeom>
          <a:noFill/>
        </p:spPr>
      </p:pic>
      <p:sp>
        <p:nvSpPr>
          <p:cNvPr id="190487" name="Text Box 23"/>
          <p:cNvSpPr txBox="1">
            <a:spLocks noChangeArrowheads="1"/>
          </p:cNvSpPr>
          <p:nvPr/>
        </p:nvSpPr>
        <p:spPr bwMode="auto">
          <a:xfrm>
            <a:off x="2627313" y="2349500"/>
            <a:ext cx="39608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폴리우레탄수지 도료</a:t>
            </a:r>
          </a:p>
        </p:txBody>
      </p:sp>
      <p:sp>
        <p:nvSpPr>
          <p:cNvPr id="190488" name="Text Box 24"/>
          <p:cNvSpPr txBox="1">
            <a:spLocks noChangeArrowheads="1"/>
          </p:cNvSpPr>
          <p:nvPr/>
        </p:nvSpPr>
        <p:spPr bwMode="auto">
          <a:xfrm>
            <a:off x="395288" y="5084763"/>
            <a:ext cx="2881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폴리우레탄수지 도료</a:t>
            </a:r>
          </a:p>
        </p:txBody>
      </p:sp>
      <p:sp>
        <p:nvSpPr>
          <p:cNvPr id="190489" name="Text Box 25"/>
          <p:cNvSpPr txBox="1">
            <a:spLocks noChangeArrowheads="1"/>
          </p:cNvSpPr>
          <p:nvPr/>
        </p:nvSpPr>
        <p:spPr bwMode="auto">
          <a:xfrm>
            <a:off x="3203575" y="5084763"/>
            <a:ext cx="2808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에폭시수지 도료</a:t>
            </a:r>
          </a:p>
        </p:txBody>
      </p:sp>
      <p:pic>
        <p:nvPicPr>
          <p:cNvPr id="190491" name="Picture 27" descr="9">
            <a:hlinkClick r:id="rId12"/>
          </p:cNvPr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156325" y="3500438"/>
            <a:ext cx="2016125" cy="1441450"/>
          </a:xfrm>
          <a:prstGeom prst="rect">
            <a:avLst/>
          </a:prstGeom>
          <a:noFill/>
        </p:spPr>
      </p:pic>
      <p:sp>
        <p:nvSpPr>
          <p:cNvPr id="190492" name="Text Box 28"/>
          <p:cNvSpPr txBox="1">
            <a:spLocks noChangeArrowheads="1"/>
          </p:cNvSpPr>
          <p:nvPr/>
        </p:nvSpPr>
        <p:spPr bwMode="auto">
          <a:xfrm>
            <a:off x="5508625" y="5084763"/>
            <a:ext cx="3419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열경화성 아크릴수지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용제의 휘발에 의해 도막을 형성하는 도료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도막형성 주요소의 분자량은 </a:t>
            </a:r>
            <a:r>
              <a:rPr lang="en-US" altLang="ko-KR" sz="1800"/>
              <a:t>25,000~70,000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니트로셀룰로오스와 아크릴 등이 포함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아크릴 락카</a:t>
            </a:r>
            <a:r>
              <a:rPr lang="ko-KR" altLang="en-US" sz="1800" b="1"/>
              <a:t>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열가소성의 아크릴 수지를 도막 주요소로 함유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가교작용을 하는 관능기를 보유하지 않아 용제의 휘발만으로 도막을 형성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담색으로 광택이 있고 내후성이 우수하고 내약품성</a:t>
            </a:r>
            <a:r>
              <a:rPr lang="en-US" altLang="ko-KR" sz="1800"/>
              <a:t>, </a:t>
            </a:r>
            <a:r>
              <a:rPr lang="ko-KR" altLang="en-US" sz="1800"/>
              <a:t>부착성도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철도차량</a:t>
            </a:r>
            <a:r>
              <a:rPr lang="en-US" altLang="ko-KR" sz="1800"/>
              <a:t>, </a:t>
            </a:r>
            <a:r>
              <a:rPr lang="ko-KR" altLang="en-US" sz="1800"/>
              <a:t>대형자동차의 외장</a:t>
            </a:r>
            <a:r>
              <a:rPr lang="en-US" altLang="ko-KR" sz="1800"/>
              <a:t>, </a:t>
            </a:r>
            <a:r>
              <a:rPr lang="ko-KR" altLang="en-US" sz="1800"/>
              <a:t>자동차의 보수도장</a:t>
            </a:r>
            <a:r>
              <a:rPr lang="en-US" altLang="ko-KR" sz="1800"/>
              <a:t>, </a:t>
            </a:r>
            <a:r>
              <a:rPr lang="ko-KR" altLang="en-US" sz="1800"/>
              <a:t>금속제품의 고급 마감재용으로 사용  </a:t>
            </a:r>
            <a:endParaRPr lang="ko-KR" altLang="en-US" sz="1800" b="1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락카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니트로 셀룰로오스 락카 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질화면 </a:t>
            </a:r>
            <a:r>
              <a:rPr lang="en-US" altLang="ko-KR" sz="1800"/>
              <a:t>(NO</a:t>
            </a:r>
            <a:r>
              <a:rPr lang="en-US" altLang="ko-KR" sz="1800" baseline="-25000"/>
              <a:t>2</a:t>
            </a:r>
            <a:r>
              <a:rPr lang="en-US" altLang="ko-KR" sz="1800"/>
              <a:t>), </a:t>
            </a:r>
            <a:r>
              <a:rPr lang="ko-KR" altLang="en-US" sz="1800"/>
              <a:t>수지</a:t>
            </a:r>
            <a:r>
              <a:rPr lang="en-US" altLang="ko-KR" sz="1800"/>
              <a:t>, </a:t>
            </a:r>
            <a:r>
              <a:rPr lang="ko-KR" altLang="en-US" sz="1800"/>
              <a:t>가소제를 도막요소로 한 속건형으로 가장 널리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질화면은 분자량</a:t>
            </a:r>
            <a:r>
              <a:rPr lang="en-US" altLang="ko-KR" sz="1800"/>
              <a:t>(</a:t>
            </a:r>
            <a:r>
              <a:rPr lang="ko-KR" altLang="en-US" sz="1800"/>
              <a:t>중합도</a:t>
            </a:r>
            <a:r>
              <a:rPr lang="en-US" altLang="ko-KR" sz="1800"/>
              <a:t>)</a:t>
            </a:r>
            <a:r>
              <a:rPr lang="ko-KR" altLang="en-US" sz="1800"/>
              <a:t>에 따라 </a:t>
            </a:r>
            <a:r>
              <a:rPr lang="en-US" altLang="ko-KR" sz="1800"/>
              <a:t>1/8~20</a:t>
            </a:r>
            <a:r>
              <a:rPr lang="ko-KR" altLang="en-US" sz="1800"/>
              <a:t>초로 구분</a:t>
            </a:r>
            <a:r>
              <a:rPr lang="en-US" altLang="ko-KR" sz="1800"/>
              <a:t>; </a:t>
            </a:r>
            <a:r>
              <a:rPr lang="ko-KR" altLang="en-US" sz="1800"/>
              <a:t>하이솔리드 </a:t>
            </a:r>
            <a:r>
              <a:rPr lang="en-US" altLang="ko-KR" sz="1800"/>
              <a:t>(1/4</a:t>
            </a:r>
            <a:r>
              <a:rPr lang="ko-KR" altLang="en-US" sz="1800"/>
              <a:t>초</a:t>
            </a:r>
            <a:r>
              <a:rPr lang="en-US" altLang="ko-KR" sz="1800"/>
              <a:t>), </a:t>
            </a:r>
            <a:r>
              <a:rPr lang="ko-KR" altLang="en-US" sz="1800"/>
              <a:t>일반 락카 </a:t>
            </a:r>
            <a:r>
              <a:rPr lang="en-US" altLang="ko-KR" sz="1800"/>
              <a:t>(1/2</a:t>
            </a:r>
            <a:r>
              <a:rPr lang="ko-KR" altLang="en-US" sz="1800"/>
              <a:t>초</a:t>
            </a:r>
            <a:r>
              <a:rPr lang="en-US" altLang="ko-KR" sz="1800"/>
              <a:t>), </a:t>
            </a:r>
            <a:r>
              <a:rPr lang="ko-KR" altLang="en-US" sz="1800"/>
              <a:t>종이나 피혁용 </a:t>
            </a:r>
            <a:r>
              <a:rPr lang="en-US" altLang="ko-KR" sz="1800"/>
              <a:t>(20</a:t>
            </a:r>
            <a:r>
              <a:rPr lang="ko-KR" altLang="en-US" sz="1800"/>
              <a:t>초</a:t>
            </a:r>
            <a:r>
              <a:rPr lang="en-US" altLang="ko-KR" sz="1800"/>
              <a:t>)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수지로 알키드수지와 말레인산 수지가 주로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사용목적</a:t>
            </a:r>
            <a:r>
              <a:rPr lang="en-US" altLang="ko-KR" sz="1800"/>
              <a:t>: </a:t>
            </a:r>
            <a:r>
              <a:rPr lang="ko-KR" altLang="en-US" sz="1800"/>
              <a:t>광택</a:t>
            </a:r>
            <a:r>
              <a:rPr lang="en-US" altLang="ko-KR" sz="1800"/>
              <a:t>, </a:t>
            </a:r>
            <a:r>
              <a:rPr lang="ko-KR" altLang="en-US" sz="1800"/>
              <a:t>부착</a:t>
            </a:r>
            <a:r>
              <a:rPr lang="en-US" altLang="ko-KR" sz="1800"/>
              <a:t>, </a:t>
            </a:r>
            <a:r>
              <a:rPr lang="ko-KR" altLang="en-US" sz="1800"/>
              <a:t>기계적 물성</a:t>
            </a:r>
            <a:r>
              <a:rPr lang="en-US" altLang="ko-KR" sz="1800"/>
              <a:t>, </a:t>
            </a:r>
            <a:r>
              <a:rPr lang="ko-KR" altLang="en-US" sz="1800"/>
              <a:t>내후성 개선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제조비율</a:t>
            </a:r>
            <a:r>
              <a:rPr lang="en-US" altLang="ko-KR" sz="1800"/>
              <a:t>: </a:t>
            </a:r>
            <a:r>
              <a:rPr lang="ko-KR" altLang="en-US" sz="1800"/>
              <a:t>수지</a:t>
            </a:r>
            <a:r>
              <a:rPr lang="en-US" altLang="ko-KR" sz="1800"/>
              <a:t>:</a:t>
            </a:r>
            <a:r>
              <a:rPr lang="ko-KR" altLang="en-US" sz="1800"/>
              <a:t>질화면 </a:t>
            </a:r>
            <a:r>
              <a:rPr lang="en-US" altLang="ko-KR" sz="1800"/>
              <a:t>= 1~2 : 1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가소제</a:t>
            </a:r>
            <a:r>
              <a:rPr lang="en-US" altLang="ko-KR" sz="1800"/>
              <a:t>: </a:t>
            </a:r>
            <a:r>
              <a:rPr lang="ko-KR" altLang="en-US" sz="1800"/>
              <a:t>프탈산 다이부틸과 프탈산 디옥칠이 주로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질화면은 고분자이기에 점도가 높아 다량의 혼합 용제가 필요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특징</a:t>
            </a:r>
            <a:r>
              <a:rPr lang="en-US" altLang="ko-KR" sz="1800"/>
              <a:t>: </a:t>
            </a:r>
            <a:r>
              <a:rPr lang="ko-KR" altLang="en-US" sz="1800"/>
              <a:t>건조속도가 빠르고 경도</a:t>
            </a:r>
            <a:r>
              <a:rPr lang="en-US" altLang="ko-KR" sz="1800"/>
              <a:t>, </a:t>
            </a:r>
            <a:r>
              <a:rPr lang="ko-KR" altLang="en-US" sz="1800"/>
              <a:t>내유성</a:t>
            </a:r>
            <a:r>
              <a:rPr lang="en-US" altLang="ko-KR" sz="1800"/>
              <a:t>, </a:t>
            </a:r>
            <a:r>
              <a:rPr lang="ko-KR" altLang="en-US" sz="1800"/>
              <a:t>내구성이 우수</a:t>
            </a:r>
            <a:r>
              <a:rPr lang="en-US" altLang="ko-KR" sz="1800"/>
              <a:t>, 1</a:t>
            </a:r>
            <a:r>
              <a:rPr lang="ko-KR" altLang="en-US" sz="1800"/>
              <a:t>회 도장으로 얻은 도막의 두께가 얇고 내후성이 나쁜 것이 결점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종류</a:t>
            </a:r>
            <a:r>
              <a:rPr lang="en-US" altLang="ko-KR" sz="1800"/>
              <a:t>: </a:t>
            </a:r>
            <a:r>
              <a:rPr lang="ko-KR" altLang="en-US" sz="1800"/>
              <a:t>하이솔리드 락카</a:t>
            </a:r>
            <a:r>
              <a:rPr lang="en-US" altLang="ko-KR" sz="1800"/>
              <a:t>, </a:t>
            </a:r>
            <a:r>
              <a:rPr lang="ko-KR" altLang="en-US" sz="1800"/>
              <a:t>정전도장용 락카 등과 락카 </a:t>
            </a:r>
            <a:r>
              <a:rPr lang="en-US" altLang="ko-KR" sz="1800"/>
              <a:t>Primer, Surfacer, wood sealer, sanding sealer </a:t>
            </a:r>
            <a:r>
              <a:rPr lang="ko-KR" altLang="en-US" sz="1800"/>
              <a:t>등의 하지도료로도 사용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용도</a:t>
            </a:r>
            <a:r>
              <a:rPr lang="en-US" altLang="ko-KR" sz="1800"/>
              <a:t>: </a:t>
            </a:r>
            <a:r>
              <a:rPr lang="ko-KR" altLang="en-US" sz="1800"/>
              <a:t>건재용</a:t>
            </a:r>
            <a:r>
              <a:rPr lang="en-US" altLang="ko-KR" sz="1800"/>
              <a:t>, </a:t>
            </a:r>
            <a:r>
              <a:rPr lang="ko-KR" altLang="en-US" sz="1800"/>
              <a:t>차량용</a:t>
            </a:r>
            <a:r>
              <a:rPr lang="en-US" altLang="ko-KR" sz="1800"/>
              <a:t>, </a:t>
            </a:r>
            <a:r>
              <a:rPr lang="ko-KR" altLang="en-US" sz="1800"/>
              <a:t>기계용</a:t>
            </a:r>
            <a:r>
              <a:rPr lang="en-US" altLang="ko-KR" sz="1800"/>
              <a:t>, </a:t>
            </a:r>
            <a:r>
              <a:rPr lang="ko-KR" altLang="en-US" sz="1800"/>
              <a:t>목재용</a:t>
            </a:r>
            <a:r>
              <a:rPr lang="en-US" altLang="ko-KR" sz="1800"/>
              <a:t>, </a:t>
            </a:r>
            <a:r>
              <a:rPr lang="ko-KR" altLang="en-US" sz="1800"/>
              <a:t>종이</a:t>
            </a:r>
            <a:r>
              <a:rPr lang="en-US" altLang="ko-KR" sz="1800"/>
              <a:t>, </a:t>
            </a:r>
            <a:r>
              <a:rPr lang="ko-KR" altLang="en-US" sz="1800"/>
              <a:t>피혁용</a:t>
            </a:r>
            <a:r>
              <a:rPr lang="en-US" altLang="ko-KR" sz="1800"/>
              <a:t>, </a:t>
            </a:r>
            <a:r>
              <a:rPr lang="ko-KR" altLang="en-US" sz="1800"/>
              <a:t>보수 도장용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락카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991" name="Picture 7" descr="101889664">
            <a:hlinkClick r:id="rId2"/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476375" y="260350"/>
            <a:ext cx="2519363" cy="2519363"/>
          </a:xfrm>
          <a:ln/>
        </p:spPr>
      </p:pic>
      <p:pic>
        <p:nvPicPr>
          <p:cNvPr id="169994" name="Picture 10" descr="pro_03">
            <a:hlinkClick r:id="rId4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/>
          <a:srcRect/>
          <a:stretch>
            <a:fillRect/>
          </a:stretch>
        </p:blipFill>
        <p:spPr>
          <a:xfrm>
            <a:off x="5219700" y="333375"/>
            <a:ext cx="2519363" cy="2520950"/>
          </a:xfrm>
          <a:ln/>
        </p:spPr>
      </p:pic>
      <p:pic>
        <p:nvPicPr>
          <p:cNvPr id="169998" name="Picture 14" descr="008">
            <a:hlinkClick r:id="rId6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/>
          <a:srcRect/>
          <a:stretch>
            <a:fillRect/>
          </a:stretch>
        </p:blipFill>
        <p:spPr>
          <a:xfrm>
            <a:off x="1476375" y="3716338"/>
            <a:ext cx="2520950" cy="2486025"/>
          </a:xfrm>
          <a:ln/>
        </p:spPr>
      </p:pic>
      <p:pic>
        <p:nvPicPr>
          <p:cNvPr id="170002" name="Picture 18" descr="01">
            <a:hlinkClick r:id="rId8"/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9"/>
          <a:srcRect/>
          <a:stretch>
            <a:fillRect/>
          </a:stretch>
        </p:blipFill>
        <p:spPr>
          <a:xfrm>
            <a:off x="5219700" y="3716338"/>
            <a:ext cx="2519363" cy="2484437"/>
          </a:xfrm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spcBef>
                <a:spcPct val="10000"/>
              </a:spcBef>
              <a:tabLst>
                <a:tab pos="271463" algn="l"/>
              </a:tabLst>
            </a:pPr>
            <a:r>
              <a:rPr lang="ko-KR" altLang="en-US" sz="2000" b="1"/>
              <a:t>진용제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 </a:t>
            </a:r>
            <a:r>
              <a:rPr lang="en-US" altLang="ko-KR" sz="1800" b="1"/>
              <a:t>- </a:t>
            </a:r>
            <a:r>
              <a:rPr lang="ko-KR" altLang="en-US" sz="1800"/>
              <a:t>흔히 일반 용제를 지칭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단독으로 수지를 용해하는 능력을 가진 용제로 락카에 대해서는 </a:t>
            </a:r>
            <a:r>
              <a:rPr lang="en-US" altLang="ko-KR" sz="1800"/>
              <a:t>ketone, ester, glycol, ether </a:t>
            </a:r>
            <a:r>
              <a:rPr lang="ko-KR" altLang="en-US" sz="1800"/>
              <a:t>등이 여기에 속함</a:t>
            </a:r>
          </a:p>
          <a:p>
            <a:pPr marL="304800" indent="-304800">
              <a:spcBef>
                <a:spcPct val="1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spcBef>
                <a:spcPct val="10000"/>
              </a:spcBef>
              <a:tabLst>
                <a:tab pos="271463" algn="l"/>
              </a:tabLst>
            </a:pPr>
            <a:r>
              <a:rPr lang="ko-KR" altLang="en-US" sz="2000" b="1"/>
              <a:t>조용제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단독으로 수지를 용해하지 못함</a:t>
            </a:r>
            <a:r>
              <a:rPr lang="en-US" altLang="ko-KR" sz="1800"/>
              <a:t>.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다른 용제와 사용하면 어느 조성 범위내에서 용제로 작용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락카에 대해서는 알콜류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10000"/>
              </a:spcBef>
              <a:tabLst>
                <a:tab pos="271463" algn="l"/>
              </a:tabLst>
            </a:pPr>
            <a:r>
              <a:rPr lang="ko-KR" altLang="en-US" sz="2000" b="1"/>
              <a:t>희석제</a:t>
            </a:r>
            <a:r>
              <a:rPr lang="ko-KR" altLang="en-US" sz="1800" b="1"/>
              <a:t>  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단지 용액의 점도를 낮추는 작용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락카에 대해서는 톨루엔과 크실렌 등이 포함 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락카는 용제의 함유량이 함유량이 높아 혼합용제 비의 결정은 도료의 성능과 가격에 큰 영향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조성은 휘발속도의 급격한 변화가 없고 휘발과정의 각 단계에서 용제</a:t>
            </a:r>
            <a:r>
              <a:rPr lang="en-US" altLang="ko-KR" sz="1800"/>
              <a:t>/</a:t>
            </a:r>
            <a:r>
              <a:rPr lang="ko-KR" altLang="en-US" sz="1800"/>
              <a:t>희석제 비에 큰 변화가 없는 것이 좋음</a:t>
            </a:r>
            <a:r>
              <a:rPr lang="en-US" altLang="ko-KR" sz="1800"/>
              <a:t>.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희석제의 농도는 </a:t>
            </a:r>
            <a:r>
              <a:rPr lang="en-US" altLang="ko-KR" sz="1800"/>
              <a:t>55% </a:t>
            </a:r>
            <a:r>
              <a:rPr lang="ko-KR" altLang="en-US" sz="1800"/>
              <a:t>이하가 적당   </a:t>
            </a:r>
            <a:endParaRPr lang="ko-KR" altLang="en-US" sz="1800" b="1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도료용 용제 </a:t>
            </a:r>
            <a:r>
              <a:rPr lang="en-US" altLang="ko-KR" sz="3600" b="1">
                <a:latin typeface="Arial"/>
              </a:rPr>
              <a:t>–</a:t>
            </a:r>
            <a:r>
              <a:rPr lang="en-US" altLang="ko-KR" sz="3600" b="1"/>
              <a:t> </a:t>
            </a:r>
            <a:r>
              <a:rPr lang="ko-KR" altLang="en-US" sz="2800" b="1"/>
              <a:t>용해력에 따른 분류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비닐부치랄</a:t>
            </a:r>
            <a:r>
              <a:rPr lang="en-US" altLang="ko-KR" sz="1800"/>
              <a:t>, </a:t>
            </a:r>
            <a:r>
              <a:rPr lang="ko-KR" altLang="en-US" sz="1800"/>
              <a:t>염화비닐 등의 비닐수지를 도막형성요소로 하는 도료를 총칭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속건성</a:t>
            </a:r>
            <a:r>
              <a:rPr lang="en-US" altLang="ko-KR" sz="1800"/>
              <a:t>, </a:t>
            </a:r>
            <a:r>
              <a:rPr lang="ko-KR" altLang="en-US" sz="1800"/>
              <a:t>내약품성이 우수하나 금속에 대한 부착성</a:t>
            </a:r>
            <a:r>
              <a:rPr lang="en-US" altLang="ko-KR" sz="1800"/>
              <a:t>, </a:t>
            </a:r>
            <a:r>
              <a:rPr lang="ko-KR" altLang="en-US" sz="1800"/>
              <a:t>안료 분산성에 문제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비닐수지를 용제에 녹인 용액형 도료와 비닐수지를 가소제 또는 가소제와 소량의 비용제에 분산시킨 졸 도료가 있음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에칭</a:t>
            </a:r>
            <a:r>
              <a:rPr lang="en-US" altLang="ko-KR" sz="2000" b="1"/>
              <a:t>/</a:t>
            </a:r>
            <a:r>
              <a:rPr lang="ko-KR" altLang="en-US" sz="2000" b="1"/>
              <a:t>웟시 프라이머</a:t>
            </a:r>
            <a:r>
              <a:rPr lang="ko-KR" altLang="en-US" sz="1800" b="1"/>
              <a:t>  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비닐 부치랄 수지를 도막의 주요소로 함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금속소지와 복잡한 반응을 일으켜 불용성의 도막을 형성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에칭 프라이머는 일종의 금속표면 처리제로 두껍게 도장되지 않도록 주의 필요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비철금속에 부착이 우수해 경금속의 하지도료로 널리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알콜가용성 페놀수지와 병용하여 목재용 도료</a:t>
            </a:r>
            <a:r>
              <a:rPr lang="en-US" altLang="ko-KR" sz="1800"/>
              <a:t>, </a:t>
            </a:r>
            <a:r>
              <a:rPr lang="ko-KR" altLang="en-US" sz="1800"/>
              <a:t>캔 내면용 도료에도 사용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비닐수지도료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염화비닐수지 도료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비닐 고분자에는 염화비닐</a:t>
            </a:r>
            <a:r>
              <a:rPr lang="en-US" altLang="ko-KR" sz="1800"/>
              <a:t>/</a:t>
            </a:r>
            <a:r>
              <a:rPr lang="ko-KR" altLang="en-US" sz="1800"/>
              <a:t>초산비닐 공중합체 등이 널리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초산비닐의 함유량이 </a:t>
            </a:r>
            <a:r>
              <a:rPr lang="en-US" altLang="ko-KR" sz="1800"/>
              <a:t>10~30% </a:t>
            </a:r>
            <a:r>
              <a:rPr lang="ko-KR" altLang="en-US" sz="1800"/>
              <a:t>정도이며 평균분자량은 </a:t>
            </a:r>
            <a:r>
              <a:rPr lang="en-US" altLang="ko-KR" sz="1800"/>
              <a:t>6,000 ~ 16,000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도막은 난연성</a:t>
            </a:r>
            <a:r>
              <a:rPr lang="en-US" altLang="ko-KR" sz="1800"/>
              <a:t>, </a:t>
            </a:r>
            <a:r>
              <a:rPr lang="ko-KR" altLang="en-US" sz="1800"/>
              <a:t>내약품성</a:t>
            </a:r>
            <a:r>
              <a:rPr lang="en-US" altLang="ko-KR" sz="1800"/>
              <a:t>, </a:t>
            </a:r>
            <a:r>
              <a:rPr lang="ko-KR" altLang="en-US" sz="1800"/>
              <a:t>내수성이 우수하나 부착성이 불량해 다른 프라이머가 팔요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콘크리트</a:t>
            </a:r>
            <a:r>
              <a:rPr lang="en-US" altLang="ko-KR" sz="1800"/>
              <a:t>, </a:t>
            </a:r>
            <a:r>
              <a:rPr lang="ko-KR" altLang="en-US" sz="1800"/>
              <a:t>몰탈</a:t>
            </a:r>
            <a:r>
              <a:rPr lang="en-US" altLang="ko-KR" sz="1800"/>
              <a:t>, </a:t>
            </a:r>
            <a:r>
              <a:rPr lang="ko-KR" altLang="en-US" sz="1800"/>
              <a:t>석면</a:t>
            </a:r>
            <a:r>
              <a:rPr lang="en-US" altLang="ko-KR" sz="1800"/>
              <a:t>, </a:t>
            </a:r>
            <a:r>
              <a:rPr lang="ko-KR" altLang="en-US" sz="1800"/>
              <a:t>슬레이트 등 흡수방지 공장설비에 널리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비닐졸 도료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비닐 수지의 분말을 가소제 또는 비용제에 분산시켜 도포하고 가열을 통해 수지의 입자를 융착시켜 연속도막 형성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분말수지를 가소제에 분산한 것을 프라스티졸 </a:t>
            </a:r>
            <a:r>
              <a:rPr lang="en-US" altLang="ko-KR" sz="1800"/>
              <a:t>(plastisol) </a:t>
            </a:r>
            <a:r>
              <a:rPr lang="ko-KR" altLang="en-US" sz="1800"/>
              <a:t>도료라 하며</a:t>
            </a:r>
            <a:r>
              <a:rPr lang="en-US" altLang="ko-KR" sz="1800"/>
              <a:t>, </a:t>
            </a:r>
            <a:r>
              <a:rPr lang="ko-KR" altLang="en-US" sz="1800"/>
              <a:t>가소제와 비용제에 분산시킨 것을 오가노졸 </a:t>
            </a:r>
            <a:r>
              <a:rPr lang="en-US" altLang="ko-KR" sz="1800"/>
              <a:t>(organosol) </a:t>
            </a:r>
            <a:r>
              <a:rPr lang="ko-KR" altLang="en-US" sz="1800"/>
              <a:t>도료라 함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무용제 또는 소량의 용제를 포함 </a:t>
            </a:r>
            <a:r>
              <a:rPr lang="en-US" altLang="ko-KR" sz="1800"/>
              <a:t>1</a:t>
            </a:r>
            <a:r>
              <a:rPr lang="ko-KR" altLang="en-US" sz="1800"/>
              <a:t>회 도장으로 두꺼운 도막을 형성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기계</a:t>
            </a:r>
            <a:r>
              <a:rPr lang="en-US" altLang="ko-KR" sz="1800"/>
              <a:t>, </a:t>
            </a:r>
            <a:r>
              <a:rPr lang="ko-KR" altLang="en-US" sz="1800"/>
              <a:t>화학</a:t>
            </a:r>
            <a:r>
              <a:rPr lang="en-US" altLang="ko-KR" sz="1800"/>
              <a:t>, </a:t>
            </a:r>
            <a:r>
              <a:rPr lang="ko-KR" altLang="en-US" sz="1800"/>
              <a:t>전기적 물성이 우수하고 후막</a:t>
            </a:r>
            <a:r>
              <a:rPr lang="en-US" altLang="ko-KR" sz="1800"/>
              <a:t>, </a:t>
            </a:r>
            <a:r>
              <a:rPr lang="ko-KR" altLang="en-US" sz="1800"/>
              <a:t>내약품성이 있어 방식성이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점도 조정이 어려워 로울러도장과 특수한 도장법이 필요하고 가격이 고가임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포장지</a:t>
            </a:r>
            <a:r>
              <a:rPr lang="en-US" altLang="ko-KR" sz="1800"/>
              <a:t>, </a:t>
            </a:r>
            <a:r>
              <a:rPr lang="ko-KR" altLang="en-US" sz="1800"/>
              <a:t>공업용지</a:t>
            </a:r>
            <a:r>
              <a:rPr lang="en-US" altLang="ko-KR" sz="1800"/>
              <a:t>, </a:t>
            </a:r>
            <a:r>
              <a:rPr lang="ko-KR" altLang="en-US" sz="1800"/>
              <a:t>천의 방수가공에 이용</a:t>
            </a:r>
            <a:r>
              <a:rPr lang="en-US" altLang="ko-KR" sz="1800"/>
              <a:t>, </a:t>
            </a:r>
            <a:r>
              <a:rPr lang="ko-KR" altLang="en-US" sz="1800"/>
              <a:t>금속판에 도장하여 가죽</a:t>
            </a:r>
            <a:r>
              <a:rPr lang="en-US" altLang="ko-KR" sz="1800"/>
              <a:t>, </a:t>
            </a:r>
            <a:r>
              <a:rPr lang="ko-KR" altLang="en-US" sz="1800"/>
              <a:t>천과 같은 감촉과 방음효과의 가공이 되고 연속도장으로 생산성을 올리는 것이 가능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비닐수지도료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4402</TotalTime>
  <Words>3078</Words>
  <Application>Microsoft PowerPoint</Application>
  <PresentationFormat>화면 슬라이드 쇼(4:3)</PresentationFormat>
  <Paragraphs>354</Paragraphs>
  <Slides>33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33</vt:i4>
      </vt:variant>
    </vt:vector>
  </HeadingPairs>
  <TitlesOfParts>
    <vt:vector size="34" baseType="lpstr">
      <vt:lpstr>점과 선</vt:lpstr>
      <vt:lpstr>도료의 구성 및 종류</vt:lpstr>
      <vt:lpstr>도막형성기구 – 도료의 조성</vt:lpstr>
      <vt:lpstr>도막형성기구 – 건조기구에 따른 분류 </vt:lpstr>
      <vt:lpstr>락카</vt:lpstr>
      <vt:lpstr>락카</vt:lpstr>
      <vt:lpstr>슬라이드 6</vt:lpstr>
      <vt:lpstr>도료용 용제 – 용해력에 따른 분류</vt:lpstr>
      <vt:lpstr>비닐수지도료</vt:lpstr>
      <vt:lpstr>비닐수지도료</vt:lpstr>
      <vt:lpstr>에멀젼도료</vt:lpstr>
      <vt:lpstr>주정도료</vt:lpstr>
      <vt:lpstr>슬라이드 12</vt:lpstr>
      <vt:lpstr>유성도료 - I</vt:lpstr>
      <vt:lpstr>유성도료 - II</vt:lpstr>
      <vt:lpstr>수용성 수지 도료 - I</vt:lpstr>
      <vt:lpstr>수용성 수지 도료 - II</vt:lpstr>
      <vt:lpstr>분체 도료 -I</vt:lpstr>
      <vt:lpstr>분체 도료 – 열경화성 분체도료</vt:lpstr>
      <vt:lpstr>슬라이드 19</vt:lpstr>
      <vt:lpstr>자외선/전자선 경화 도료</vt:lpstr>
      <vt:lpstr>무기질 도료</vt:lpstr>
      <vt:lpstr>불소수지 도료</vt:lpstr>
      <vt:lpstr>실리콘수지 도료</vt:lpstr>
      <vt:lpstr>알키드수지 도료 - I</vt:lpstr>
      <vt:lpstr>알키드수지 도료 - II</vt:lpstr>
      <vt:lpstr>아미노 알키드수지 도료</vt:lpstr>
      <vt:lpstr>슬라이드 27</vt:lpstr>
      <vt:lpstr>불포화 폴리에스테르 수지 도료</vt:lpstr>
      <vt:lpstr>에폭시 수지 도료</vt:lpstr>
      <vt:lpstr>폴리우레탄 수지 도료</vt:lpstr>
      <vt:lpstr>폴리우레탄 수지 도료</vt:lpstr>
      <vt:lpstr>열경화성 아크릴 수지 도료</vt:lpstr>
      <vt:lpstr>슬라이드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user</cp:lastModifiedBy>
  <cp:revision>65</cp:revision>
  <dcterms:created xsi:type="dcterms:W3CDTF">2005-09-01T06:05:51Z</dcterms:created>
  <dcterms:modified xsi:type="dcterms:W3CDTF">2011-11-01T11:22:55Z</dcterms:modified>
</cp:coreProperties>
</file>