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71" r:id="rId2"/>
    <p:sldId id="257" r:id="rId3"/>
    <p:sldId id="272" r:id="rId4"/>
    <p:sldId id="265" r:id="rId5"/>
    <p:sldId id="258" r:id="rId6"/>
    <p:sldId id="259" r:id="rId7"/>
    <p:sldId id="262" r:id="rId8"/>
    <p:sldId id="261" r:id="rId9"/>
    <p:sldId id="260" r:id="rId10"/>
    <p:sldId id="273" r:id="rId11"/>
    <p:sldId id="263" r:id="rId12"/>
    <p:sldId id="266" r:id="rId13"/>
    <p:sldId id="267" r:id="rId14"/>
    <p:sldId id="264" r:id="rId15"/>
    <p:sldId id="268" r:id="rId16"/>
    <p:sldId id="274" r:id="rId17"/>
    <p:sldId id="275" r:id="rId18"/>
    <p:sldId id="276" r:id="rId19"/>
    <p:sldId id="269" r:id="rId20"/>
    <p:sldId id="270" r:id="rId2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2CFFDF-A3E7-47C2-9513-D52F7EE937D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6F3A7-63B2-4395-9D11-3BEADF214A1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1A858-C06A-4298-A4D7-2F4B7BFAF61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제목 및 다이어그램 또는 조직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SmartArt 개체 틀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F489E-64D2-43CF-A5F8-9FB6B91D07D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6E503-2689-4517-BD89-81503A4AA7E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0D253-80FD-439A-A95B-E738188EC9C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DC192-3D74-40A6-B0DF-094CA60C010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E92F3-AFA2-47C0-9C25-7CDD699E31B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2CCC8-F96C-4B4A-B17F-1922F582264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54ECC-E50F-4124-A7FF-922CE7EEE41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13AB5-18AB-4F31-8CB0-BC9DCBB0C5D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F6BF2-419F-43BE-9475-316E4159342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5F17D-9D87-4DAF-A8C9-9AF664535CD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16B64-FA53-4EFE-9A70-3D1054CB7A4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AB95AD2-29D7-4C41-8E0C-3A465E92B7C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lnSpc>
                <a:spcPct val="80000"/>
              </a:lnSpc>
              <a:defRPr/>
            </a:pPr>
            <a:r>
              <a:rPr lang="ko-KR" altLang="en-US" sz="4000" b="1" dirty="0" err="1" smtClean="0"/>
              <a:t>목재가공학</a:t>
            </a:r>
            <a:r>
              <a:rPr lang="en-US" altLang="ko-KR" sz="4000" b="1" dirty="0" smtClean="0"/>
              <a:t> </a:t>
            </a:r>
            <a:r>
              <a:rPr lang="ko-KR" altLang="en-US" sz="4000" b="1" dirty="0" smtClean="0"/>
              <a:t>및 실습</a:t>
            </a:r>
            <a:r>
              <a:rPr lang="ko-KR" altLang="en-US" sz="4000" b="1" dirty="0" smtClean="0"/>
              <a:t/>
            </a:r>
            <a:br>
              <a:rPr lang="ko-KR" altLang="en-US" sz="4000" b="1" dirty="0" smtClean="0"/>
            </a:br>
            <a:r>
              <a:rPr lang="en-US" altLang="ko-KR" sz="3200" b="1" dirty="0" smtClean="0"/>
              <a:t>- </a:t>
            </a:r>
            <a:r>
              <a:rPr lang="ko-KR" altLang="en-US" sz="3200" b="1" dirty="0" smtClean="0"/>
              <a:t>도료 </a:t>
            </a:r>
            <a:r>
              <a:rPr lang="en-US" altLang="ko-KR" sz="3200" b="1" dirty="0" smtClean="0"/>
              <a:t>– </a:t>
            </a:r>
            <a:r>
              <a:rPr lang="ko-KR" altLang="en-US" sz="3200" b="1" dirty="0" smtClean="0"/>
              <a:t>정의</a:t>
            </a:r>
            <a:r>
              <a:rPr lang="en-US" altLang="ko-KR" sz="3200" b="1" dirty="0" smtClean="0"/>
              <a:t>/</a:t>
            </a:r>
            <a:r>
              <a:rPr lang="ko-KR" altLang="en-US" sz="3200" b="1" dirty="0" smtClean="0"/>
              <a:t>구성</a:t>
            </a:r>
            <a:r>
              <a:rPr lang="ko-KR" altLang="en-US" sz="4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908050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도막형성 부요소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908050"/>
            <a:ext cx="8569325" cy="5689600"/>
          </a:xfrm>
        </p:spPr>
        <p:txBody>
          <a:bodyPr/>
          <a:lstStyle/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r>
              <a:rPr lang="ko-KR" altLang="en-US" sz="1800" b="1" smtClean="0"/>
              <a:t>건조제 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조합페인트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유면성 페인트</a:t>
            </a:r>
            <a:r>
              <a:rPr lang="en-US" altLang="ko-KR" sz="1600" smtClean="0"/>
              <a:t>, </a:t>
            </a:r>
            <a:r>
              <a:rPr lang="ko-KR" altLang="en-US" sz="1600" smtClean="0"/>
              <a:t>합성수지도료 등 산화반응으로 도료의 건조를 촉진시키는 물질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납</a:t>
            </a:r>
            <a:r>
              <a:rPr lang="en-US" altLang="ko-KR" sz="1600" smtClean="0"/>
              <a:t>, </a:t>
            </a:r>
            <a:r>
              <a:rPr lang="ko-KR" altLang="en-US" sz="1600" smtClean="0"/>
              <a:t>망간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코발트 등의 수지산염</a:t>
            </a:r>
            <a:r>
              <a:rPr lang="en-US" altLang="ko-KR" sz="1600" smtClean="0"/>
              <a:t>, </a:t>
            </a:r>
            <a:r>
              <a:rPr lang="ko-KR" altLang="en-US" sz="1600" smtClean="0"/>
              <a:t>지방산염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나프텔산염</a:t>
            </a:r>
            <a:r>
              <a:rPr lang="en-US" altLang="ko-KR" sz="1600" smtClean="0"/>
              <a:t>, </a:t>
            </a:r>
            <a:r>
              <a:rPr lang="ko-KR" altLang="en-US" sz="1600" smtClean="0"/>
              <a:t>황산아연과 같은 무기산염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건조제는 유류와 상용성은 좋으나 보일유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바니쉬 등에는 약 </a:t>
            </a:r>
            <a:r>
              <a:rPr lang="en-US" altLang="ko-KR" sz="1600" smtClean="0"/>
              <a:t>1% </a:t>
            </a:r>
            <a:r>
              <a:rPr lang="ko-KR" altLang="en-US" sz="1600" smtClean="0"/>
              <a:t>중량비 정도만 첨가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과도하게 첨가하면 도막에 주름 등의 결함 발생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납염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건조촉진력은 약하나 도막을 내부부터 건조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망간염</a:t>
            </a:r>
            <a:r>
              <a:rPr lang="en-US" altLang="ko-KR" sz="1600" smtClean="0"/>
              <a:t>: </a:t>
            </a:r>
            <a:r>
              <a:rPr lang="ko-KR" altLang="en-US" sz="1600" smtClean="0"/>
              <a:t>납과 코발트의 중간에 속함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코발트염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건조 촉진력은 강하나 도막의 상부건조를 촉진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r>
              <a:rPr lang="ko-KR" altLang="en-US" sz="1800" b="1" smtClean="0"/>
              <a:t>가소제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b="1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도막에 적합한 탄력성과 유연성을 향상시키기 위해 배합하는 물질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락카 등의 섬유소도료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비닐계 수지도료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염화고무 도료 등에 쓰임</a:t>
            </a:r>
            <a:r>
              <a:rPr lang="en-US" altLang="ko-KR" sz="1600" smtClean="0"/>
              <a:t>.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프탈산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인산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아디피산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에폭시계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폴리 에스테르계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염소 화합물계 등 있으며 </a:t>
            </a:r>
            <a:r>
              <a:rPr lang="en-US" altLang="ko-KR" sz="1600" smtClean="0"/>
              <a:t>dioctyl phthalate</a:t>
            </a:r>
            <a:r>
              <a:rPr lang="ko-KR" altLang="en-US" sz="1600" smtClean="0"/>
              <a:t>와 </a:t>
            </a:r>
            <a:r>
              <a:rPr lang="en-US" altLang="ko-KR" sz="1600" smtClean="0"/>
              <a:t>dibutyl phthalate</a:t>
            </a:r>
            <a:r>
              <a:rPr lang="ko-KR" altLang="en-US" sz="1600" smtClean="0"/>
              <a:t>가 주로 사용  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lnSpc>
                <a:spcPct val="90000"/>
              </a:lnSpc>
              <a:tabLst>
                <a:tab pos="271463" algn="l"/>
              </a:tabLst>
              <a:defRPr/>
            </a:pPr>
            <a:r>
              <a:rPr lang="ko-KR" altLang="en-US" sz="1800" smtClean="0"/>
              <a:t> </a:t>
            </a:r>
            <a:r>
              <a:rPr lang="ko-KR" altLang="en-US" sz="1800" b="1" smtClean="0"/>
              <a:t>기타</a:t>
            </a:r>
          </a:p>
          <a:p>
            <a:pPr marL="304800" indent="-304800" eaLnBrk="1" hangingPunct="1">
              <a:lnSpc>
                <a:spcPct val="9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b="1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흐름방지제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광택 소광제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안정제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유화제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침전방지제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경화제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경화촉진제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피막방지제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살충제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방화제 등이 있음</a:t>
            </a:r>
            <a:r>
              <a:rPr lang="en-US" altLang="ko-KR" sz="16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안료</a:t>
            </a: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765175"/>
            <a:ext cx="8785225" cy="4533900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정의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도막에 색과 불투명성을 부여하거나 도막의 기계적 성질을 보강하기 위해 사용되는 불용성 분체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무기안료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유기안료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체질안료가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도막형성요소나 용제에 불용성으로 도료 중에 아주 미세한 입자 </a:t>
            </a:r>
            <a:r>
              <a:rPr lang="en-US" altLang="ko-KR" sz="1600" smtClean="0"/>
              <a:t>(0.1~10</a:t>
            </a:r>
            <a:r>
              <a:rPr lang="en-US" altLang="ko-KR" sz="1600" smtClean="0">
                <a:sym typeface="Symbol" pitchFamily="18" charset="2"/>
              </a:rPr>
              <a:t>m)</a:t>
            </a:r>
            <a:r>
              <a:rPr lang="ko-KR" altLang="en-US" sz="1600" smtClean="0">
                <a:sym typeface="Symbol" pitchFamily="18" charset="2"/>
              </a:rPr>
              <a:t>로 분산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endParaRPr lang="ko-KR" altLang="en-US" sz="1600" b="1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특징</a:t>
            </a:r>
            <a:r>
              <a:rPr lang="ko-KR" altLang="en-US" sz="1600" b="1" smtClean="0"/>
              <a:t>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전색제와 함께 섞어 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인쇄잉크</a:t>
            </a:r>
            <a:r>
              <a:rPr lang="en-US" altLang="ko-KR" sz="1600" smtClean="0"/>
              <a:t>, </a:t>
            </a:r>
            <a:r>
              <a:rPr lang="ko-KR" altLang="en-US" sz="1600" smtClean="0"/>
              <a:t>그림물감 등을 제조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합성수지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고무</a:t>
            </a:r>
            <a:r>
              <a:rPr lang="en-US" altLang="ko-KR" sz="1600" smtClean="0"/>
              <a:t>, </a:t>
            </a:r>
            <a:r>
              <a:rPr lang="ko-KR" altLang="en-US" sz="1600" smtClean="0"/>
              <a:t>셀룰로오스 등에 혼합시켜  물체의 표면을 착색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전색제 </a:t>
            </a:r>
            <a:r>
              <a:rPr lang="en-US" altLang="ko-KR" sz="1600" smtClean="0"/>
              <a:t>(vehicle): </a:t>
            </a:r>
            <a:r>
              <a:rPr lang="ko-KR" altLang="en-US" sz="1600" smtClean="0"/>
              <a:t>안료가 함유되지 않은 유체성분 또는 도막형성 요소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부요소와 용제를 합한 성분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페인트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안료를 함유한 무용제형 도료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에나멜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안료를 함유한 용제형 도료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투명도료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바니쉬</a:t>
            </a:r>
            <a:r>
              <a:rPr lang="en-US" altLang="ko-KR" sz="1600" smtClean="0"/>
              <a:t>, </a:t>
            </a:r>
            <a:r>
              <a:rPr lang="ko-KR" altLang="en-US" sz="1600" smtClean="0"/>
              <a:t>니스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안료를 포함하지 않은 도료로서 투명한 도막을 형성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무기안료와 유기안료의 성질 비교 </a:t>
            </a:r>
            <a:endParaRPr lang="ko-KR" altLang="en-US" sz="1800" smtClean="0"/>
          </a:p>
        </p:txBody>
      </p:sp>
      <p:graphicFrame>
        <p:nvGraphicFramePr>
          <p:cNvPr id="111691" name="Group 75"/>
          <p:cNvGraphicFramePr>
            <a:graphicFrameLocks noGrp="1"/>
          </p:cNvGraphicFramePr>
          <p:nvPr>
            <p:ph sz="half" idx="2"/>
          </p:nvPr>
        </p:nvGraphicFramePr>
        <p:xfrm>
          <a:off x="323850" y="5229225"/>
          <a:ext cx="8569325" cy="1230313"/>
        </p:xfrm>
        <a:graphic>
          <a:graphicData uri="http://schemas.openxmlformats.org/drawingml/2006/table">
            <a:tbl>
              <a:tblPr/>
              <a:tblGrid>
                <a:gridCol w="857250"/>
                <a:gridCol w="654050"/>
                <a:gridCol w="649288"/>
                <a:gridCol w="863600"/>
                <a:gridCol w="863600"/>
                <a:gridCol w="1008062"/>
                <a:gridCol w="1103313"/>
                <a:gridCol w="855662"/>
                <a:gridCol w="857250"/>
                <a:gridCol w="857250"/>
              </a:tblGrid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안료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색조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농도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내광성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내열성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내변색성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내용제성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은폐력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비중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흡유량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선명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무기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약간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안료의 종류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방청안료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도막이 형성되었을 때 녹을 방지하는 기능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염기성안료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가용성안료</a:t>
            </a:r>
            <a:r>
              <a:rPr lang="en-US" altLang="ko-KR" sz="1600" smtClean="0"/>
              <a:t>, </a:t>
            </a:r>
            <a:r>
              <a:rPr lang="ko-KR" altLang="en-US" sz="1600" smtClean="0"/>
              <a:t>금속분안료</a:t>
            </a: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endParaRPr lang="ko-KR" altLang="en-US" sz="1600" b="1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착색안료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도막의 색체를 얻기 위한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유기계와 무기계가 존재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체질안료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전색제에 분산이 되면 불투명 또는 반투명으로 변화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도료의 중량과 도막의 피복력을 증대시키고 경도 등 도막의 성질을 개선하기 위해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  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독성안료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어패류</a:t>
            </a:r>
            <a:r>
              <a:rPr lang="en-US" altLang="ko-KR" sz="1600" smtClean="0"/>
              <a:t>, </a:t>
            </a:r>
            <a:r>
              <a:rPr lang="ko-KR" altLang="en-US" sz="1600" smtClean="0"/>
              <a:t>해초류 등 해중 생물의 부착을 방지하기 위해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산화수은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아산화동 등의 무기질 외에 최근에는 유기독물이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내약품안료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내산 또는 내알칼리성 도료에 사용되는 안료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약품에 용해 또는 분해되지 않는 물질을 사용 </a:t>
            </a:r>
            <a:endParaRPr lang="ko-KR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안료의 종류</a:t>
            </a:r>
            <a:r>
              <a:rPr lang="en-US" altLang="ko-KR" sz="3600" b="1" smtClean="0"/>
              <a:t>/</a:t>
            </a:r>
            <a:r>
              <a:rPr lang="ko-KR" altLang="en-US" sz="3600" b="1" smtClean="0"/>
              <a:t>분류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내열안료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열에 안전한 물질을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일반적으로 알루미늄 분말이 사용</a:t>
            </a:r>
            <a:endParaRPr lang="ko-KR" altLang="en-US" sz="1600" smtClean="0">
              <a:sym typeface="Symbol" pitchFamily="18" charset="2"/>
            </a:endParaRP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endParaRPr lang="ko-KR" altLang="en-US" sz="1600" b="1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발광안료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어두운 곳에서 빛을 발하는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황산아연</a:t>
            </a:r>
            <a:r>
              <a:rPr lang="en-US" altLang="ko-KR" sz="1600" smtClean="0"/>
              <a:t>, </a:t>
            </a:r>
            <a:r>
              <a:rPr lang="ko-KR" altLang="en-US" sz="1600" smtClean="0"/>
              <a:t>황산칼슘 등의 발광물질에 미량의 활성제를 함유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물체의 표식을 위해 사용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시온안료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온도의 변화에 따라 색이 변화하는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불가역성</a:t>
            </a:r>
            <a:r>
              <a:rPr lang="en-US" altLang="ko-KR" sz="1600" smtClean="0"/>
              <a:t>: </a:t>
            </a:r>
            <a:r>
              <a:rPr lang="ko-KR" altLang="en-US" sz="1600" smtClean="0"/>
              <a:t>변색 후 온도가 내려가도 원색으로 돌아가지 않는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가역성</a:t>
            </a:r>
            <a:r>
              <a:rPr lang="en-US" altLang="ko-KR" sz="1600" smtClean="0"/>
              <a:t>: </a:t>
            </a:r>
            <a:r>
              <a:rPr lang="ko-KR" altLang="en-US" sz="1600" smtClean="0"/>
              <a:t>온도가 내려가면 원색으로 돌아가는 안료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  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안료분류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색소</a:t>
            </a:r>
            <a:r>
              <a:rPr lang="en-US" altLang="ko-KR" sz="1600" smtClean="0"/>
              <a:t>: </a:t>
            </a:r>
            <a:r>
              <a:rPr lang="ko-KR" altLang="en-US" sz="1600" smtClean="0"/>
              <a:t>유색과 백색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용도</a:t>
            </a:r>
            <a:r>
              <a:rPr lang="en-US" altLang="ko-KR" sz="1600" smtClean="0"/>
              <a:t>: </a:t>
            </a:r>
            <a:r>
              <a:rPr lang="ko-KR" altLang="en-US" sz="1600" smtClean="0"/>
              <a:t>착색과 체질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반응형식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건식반응과 습식반응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화학구조</a:t>
            </a:r>
            <a:r>
              <a:rPr lang="en-US" altLang="ko-KR" sz="1600" smtClean="0"/>
              <a:t>: </a:t>
            </a:r>
            <a:r>
              <a:rPr lang="ko-KR" altLang="en-US" sz="1600" smtClean="0"/>
              <a:t>유기 및 무기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안료</a:t>
            </a:r>
          </a:p>
        </p:txBody>
      </p:sp>
      <p:graphicFrame>
        <p:nvGraphicFramePr>
          <p:cNvPr id="113755" name="Group 91"/>
          <p:cNvGraphicFramePr>
            <a:graphicFrameLocks noGrp="1"/>
          </p:cNvGraphicFramePr>
          <p:nvPr>
            <p:ph type="tbl" idx="1"/>
          </p:nvPr>
        </p:nvGraphicFramePr>
        <p:xfrm>
          <a:off x="457200" y="981075"/>
          <a:ext cx="8229600" cy="4780282"/>
        </p:xfrm>
        <a:graphic>
          <a:graphicData uri="http://schemas.openxmlformats.org/drawingml/2006/table">
            <a:tbl>
              <a:tblPr/>
              <a:tblGrid>
                <a:gridCol w="1235075"/>
                <a:gridCol w="1366838"/>
                <a:gridCol w="5627687"/>
              </a:tblGrid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착색안료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티탄백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아연화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리토폰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연백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안티몬백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적색안료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카드늄레드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톨루이딘레드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레이크레드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황색안료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황연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티탄황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안트라퀴논 옐로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벤지딘 옐로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한사 옐로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퍼머넌트 옐로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녹색안료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산화크롬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프탈로시아닌 그린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청색안료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감청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군청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프탈로시아닌 블루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스티렌블루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흑색안료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카본블랙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철흑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흑연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금속분안료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알루미늄분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브론즈분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체질안료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바라이트분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활석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규조토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알루미뉴백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광택소재안료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 실리카본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보강안료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아스베스틴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운모분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방청안료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연단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아여말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아산화납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크롬산아연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사인화납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납산칼슘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독성안료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아산화 동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황색산화 수은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도막형성 조요소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정의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용제성분으로 고체인 도막형성요소를 용해하는 성분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도막형성요소가 유동성인 경우 희석하여 점도를 낮추기 위해 사용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특징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용제성분은 도료에 유동성을 부여하기 위한 성분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적용 후 건조과정 중 휘발하여 도막에 남지 않음</a:t>
            </a:r>
            <a:r>
              <a:rPr lang="en-US" altLang="ko-KR" sz="1600" smtClean="0"/>
              <a:t>.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각종 유기용제가 사용되지만 물을 용제로 사용하는 경우도 있음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분류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비점</a:t>
            </a:r>
            <a:r>
              <a:rPr lang="en-US" altLang="ko-KR" sz="1600" smtClean="0"/>
              <a:t>, </a:t>
            </a:r>
            <a:r>
              <a:rPr lang="ko-KR" altLang="en-US" sz="1600" smtClean="0"/>
              <a:t>화학구조</a:t>
            </a:r>
            <a:r>
              <a:rPr lang="en-US" altLang="ko-KR" sz="1600" smtClean="0"/>
              <a:t>, </a:t>
            </a:r>
            <a:r>
              <a:rPr lang="ko-KR" altLang="en-US" sz="1600" smtClean="0"/>
              <a:t>증발속도</a:t>
            </a:r>
            <a:r>
              <a:rPr lang="en-US" altLang="ko-KR" sz="1600" smtClean="0"/>
              <a:t>, </a:t>
            </a:r>
            <a:r>
              <a:rPr lang="ko-KR" altLang="en-US" sz="1600" smtClean="0"/>
              <a:t>극성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용해력에 의해 분류</a:t>
            </a:r>
            <a:endParaRPr lang="ko-KR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도료의 성질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개요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- 20~40</a:t>
            </a:r>
            <a:r>
              <a:rPr lang="en-US" altLang="ko-KR" sz="1600" smtClean="0">
                <a:sym typeface="Symbol" pitchFamily="18" charset="2"/>
              </a:rPr>
              <a:t>m</a:t>
            </a:r>
            <a:r>
              <a:rPr lang="ko-KR" altLang="en-US" sz="1600" smtClean="0">
                <a:sym typeface="Symbol" pitchFamily="18" charset="2"/>
              </a:rPr>
              <a:t>의 얇은 박막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요구되는 성질은 감각적</a:t>
            </a:r>
            <a:r>
              <a:rPr lang="en-US" altLang="ko-KR" sz="1600" smtClean="0">
                <a:sym typeface="Symbol" pitchFamily="18" charset="2"/>
              </a:rPr>
              <a:t>/</a:t>
            </a:r>
            <a:r>
              <a:rPr lang="ko-KR" altLang="en-US" sz="1600" smtClean="0">
                <a:sym typeface="Symbol" pitchFamily="18" charset="2"/>
              </a:rPr>
              <a:t>심리적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색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광택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작업성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물리적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경도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굴곡성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내충격성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화학적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내약품성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내용제성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전기적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정전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전착도장적성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전기절연성</a:t>
            </a:r>
            <a:r>
              <a:rPr lang="en-US" altLang="ko-KR" sz="1600" smtClean="0">
                <a:sym typeface="Symbol" pitchFamily="18" charset="2"/>
              </a:rPr>
              <a:t>), </a:t>
            </a:r>
            <a:r>
              <a:rPr lang="ko-KR" altLang="en-US" sz="1600" smtClean="0">
                <a:sym typeface="Symbol" pitchFamily="18" charset="2"/>
              </a:rPr>
              <a:t>계면물리화학적 </a:t>
            </a:r>
            <a:r>
              <a:rPr lang="en-US" altLang="ko-KR" sz="1600" smtClean="0">
                <a:sym typeface="Symbol" pitchFamily="18" charset="2"/>
              </a:rPr>
              <a:t>(</a:t>
            </a:r>
            <a:r>
              <a:rPr lang="ko-KR" altLang="en-US" sz="1600" smtClean="0">
                <a:sym typeface="Symbol" pitchFamily="18" charset="2"/>
              </a:rPr>
              <a:t>안료분산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부착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내식성</a:t>
            </a:r>
            <a:r>
              <a:rPr lang="en-US" altLang="ko-KR" sz="1600" smtClean="0">
                <a:sym typeface="Symbol" pitchFamily="18" charset="2"/>
              </a:rPr>
              <a:t>) 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구비조건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- 1</a:t>
            </a:r>
            <a:r>
              <a:rPr lang="ko-KR" altLang="en-US" sz="1600" smtClean="0"/>
              <a:t>회도장으로 두꺼운 막을 형성하도록 가능한 고감도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저점도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속건성 또는 저온경화성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평활하고 광택이 있는 도막을 형성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도막은 단단하고 유연하며 부착성이 좋아야 함</a:t>
            </a:r>
            <a:r>
              <a:rPr lang="en-US" altLang="ko-KR" sz="1600" smtClean="0"/>
              <a:t>.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내후성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화학적 저항성이 커야 함</a:t>
            </a:r>
            <a:r>
              <a:rPr lang="en-US" altLang="ko-KR" sz="1600" smtClean="0"/>
              <a:t>.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균형이 잘 조화시키는 것이 도료 배합의 기술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물성 영향인자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원료의 종류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배합비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경화조건 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도료의 건조기구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개요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도료를 피도물의 표면에 도장하여 일정한 시간동안 자연방치 또는 가열 </a:t>
            </a:r>
            <a:r>
              <a:rPr lang="en-US" altLang="ko-KR" sz="1600" smtClean="0"/>
              <a:t>(</a:t>
            </a:r>
            <a:r>
              <a:rPr lang="ko-KR" altLang="en-US" sz="1600" smtClean="0"/>
              <a:t>소부</a:t>
            </a:r>
            <a:r>
              <a:rPr lang="en-US" altLang="ko-KR" sz="1600" smtClean="0"/>
              <a:t>) </a:t>
            </a:r>
            <a:r>
              <a:rPr lang="ko-KR" altLang="en-US" sz="1600" smtClean="0"/>
              <a:t>등으로 도료가 도막으로 되는 것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고려조건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정화된 공기의 환기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온도 및 습도의 조절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열량공급의 적정화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결과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소지에 대한 충분한 부착성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표면구조 및 내부구조의 균형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화학적 및 물리적으로 우수한 도막을 얻음</a:t>
            </a:r>
            <a:r>
              <a:rPr lang="en-US" altLang="ko-KR" sz="160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건조의 분류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472113"/>
          </a:xfrm>
        </p:spPr>
        <p:txBody>
          <a:bodyPr/>
          <a:lstStyle/>
          <a:p>
            <a:pPr marL="304800" indent="-304800" eaLnBrk="1" hangingPunct="1">
              <a:lnSpc>
                <a:spcPct val="80000"/>
              </a:lnSpc>
              <a:tabLst>
                <a:tab pos="271463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일반적인 분류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자연건조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강제건조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가열건조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화학반응형 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자연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강제 병행건조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80000"/>
              </a:lnSpc>
              <a:tabLst>
                <a:tab pos="271463" algn="l"/>
              </a:tabLst>
              <a:defRPr/>
            </a:pPr>
            <a:r>
              <a:rPr lang="ko-KR" altLang="en-US" sz="2000" b="1" smtClean="0"/>
              <a:t> </a:t>
            </a:r>
            <a:r>
              <a:rPr lang="en-US" altLang="ko-KR" sz="2000" b="1" smtClean="0"/>
              <a:t>KS </a:t>
            </a:r>
            <a:r>
              <a:rPr lang="ko-KR" altLang="en-US" sz="2000" b="1" smtClean="0"/>
              <a:t>규격의 분류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정의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도료를 얇게 칠한 층이 액체에서 고체로 변화되는 현상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종류</a:t>
            </a:r>
            <a:r>
              <a:rPr lang="en-US" altLang="ko-KR" sz="1800" smtClean="0"/>
              <a:t>: </a:t>
            </a:r>
            <a:r>
              <a:rPr lang="ko-KR" altLang="en-US" sz="1800" smtClean="0"/>
              <a:t>용매의 휘발</a:t>
            </a:r>
            <a:r>
              <a:rPr lang="en-US" altLang="ko-KR" sz="1800" smtClean="0"/>
              <a:t>, </a:t>
            </a:r>
            <a:r>
              <a:rPr lang="ko-KR" altLang="en-US" sz="1800" smtClean="0"/>
              <a:t>증발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도막형성 요소의 산화</a:t>
            </a:r>
            <a:r>
              <a:rPr lang="en-US" altLang="ko-KR" sz="1800" smtClean="0"/>
              <a:t>, </a:t>
            </a:r>
            <a:r>
              <a:rPr lang="ko-KR" altLang="en-US" sz="1800" smtClean="0"/>
              <a:t>중합</a:t>
            </a:r>
            <a:r>
              <a:rPr lang="en-US" altLang="ko-KR" sz="1800" smtClean="0"/>
              <a:t>, </a:t>
            </a:r>
            <a:r>
              <a:rPr lang="ko-KR" altLang="en-US" sz="1800" smtClean="0"/>
              <a:t>축합 등이 포함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건조의 조건</a:t>
            </a:r>
            <a:r>
              <a:rPr lang="en-US" altLang="ko-KR" sz="1800" smtClean="0"/>
              <a:t>: </a:t>
            </a:r>
            <a:r>
              <a:rPr lang="ko-KR" altLang="en-US" sz="1800" smtClean="0"/>
              <a:t>자연건조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가열건조</a:t>
            </a:r>
            <a:r>
              <a:rPr lang="en-US" altLang="ko-KR" sz="1800" smtClean="0"/>
              <a:t>, </a:t>
            </a:r>
            <a:r>
              <a:rPr lang="ko-KR" altLang="en-US" sz="1800" smtClean="0"/>
              <a:t>강제건조 등이 있음</a:t>
            </a:r>
            <a:r>
              <a:rPr lang="en-US" altLang="ko-KR" sz="1800" smtClean="0"/>
              <a:t>.  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</a:t>
            </a:r>
          </a:p>
          <a:p>
            <a:pPr marL="304800" indent="-304800" eaLnBrk="1" hangingPunct="1">
              <a:lnSpc>
                <a:spcPct val="80000"/>
              </a:lnSpc>
              <a:tabLst>
                <a:tab pos="271463" algn="l"/>
              </a:tabLst>
              <a:defRPr/>
            </a:pPr>
            <a:r>
              <a:rPr lang="ko-KR" altLang="en-US" sz="2000" b="1" smtClean="0"/>
              <a:t>건조상태에 따라 </a:t>
            </a:r>
            <a:r>
              <a:rPr lang="en-US" altLang="ko-KR" sz="2000" b="1" smtClean="0"/>
              <a:t>KSM 5000-2511</a:t>
            </a:r>
            <a:r>
              <a:rPr lang="ko-KR" altLang="en-US" sz="2000" b="1" smtClean="0"/>
              <a:t>의 구분 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지촉건조 </a:t>
            </a:r>
            <a:r>
              <a:rPr lang="en-US" altLang="ko-KR" sz="1800" smtClean="0"/>
              <a:t>(Set-to-touch)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점착건조 </a:t>
            </a:r>
            <a:r>
              <a:rPr lang="en-US" altLang="ko-KR" sz="1800" smtClean="0"/>
              <a:t>(Dust free)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고착건조 </a:t>
            </a:r>
            <a:r>
              <a:rPr lang="en-US" altLang="ko-KR" sz="1800" smtClean="0"/>
              <a:t>(Tack free)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고화건조 </a:t>
            </a:r>
            <a:r>
              <a:rPr lang="en-US" altLang="ko-KR" sz="1800" smtClean="0"/>
              <a:t>(Dry hard)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경화건조 </a:t>
            </a:r>
            <a:r>
              <a:rPr lang="en-US" altLang="ko-KR" sz="1800" smtClean="0"/>
              <a:t>(Dry through)</a:t>
            </a:r>
          </a:p>
          <a:p>
            <a:pPr marL="304800" indent="-304800" eaLnBrk="1" hangingPunct="1">
              <a:lnSpc>
                <a:spcPct val="80000"/>
              </a:lnSpc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완전건조 </a:t>
            </a:r>
            <a:r>
              <a:rPr lang="en-US" altLang="ko-KR" sz="1800" smtClean="0"/>
              <a:t>(Full hardness)</a:t>
            </a:r>
            <a:endParaRPr lang="en-US" altLang="ko-KR" sz="1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도막형성 조요소의 분류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81075"/>
            <a:ext cx="8785225" cy="5688013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비점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저비점용제</a:t>
            </a:r>
            <a:r>
              <a:rPr lang="en-US" altLang="ko-KR" sz="1600" smtClean="0"/>
              <a:t>: 100</a:t>
            </a:r>
            <a:r>
              <a:rPr lang="en-US" altLang="ko-KR" sz="1600" smtClean="0">
                <a:latin typeface="Arial" charset="0"/>
                <a:cs typeface="Arial" charset="0"/>
              </a:rPr>
              <a:t>°</a:t>
            </a:r>
            <a:r>
              <a:rPr lang="en-US" altLang="ko-KR" sz="1600" smtClean="0"/>
              <a:t>C </a:t>
            </a:r>
            <a:r>
              <a:rPr lang="ko-KR" altLang="en-US" sz="1600" smtClean="0"/>
              <a:t>이하의 비점을 가지며 증발속도가 빠르고 강한 활성을 가지고 있어 높은 희석력을 보유하나 냄새가 심한 단점 </a:t>
            </a:r>
            <a:r>
              <a:rPr lang="en-US" altLang="ko-KR" sz="1600" smtClean="0"/>
              <a:t>(</a:t>
            </a:r>
            <a:r>
              <a:rPr lang="ko-KR" altLang="en-US" sz="1600" smtClean="0"/>
              <a:t>아세톤</a:t>
            </a:r>
            <a:r>
              <a:rPr lang="en-US" altLang="ko-KR" sz="1600" smtClean="0"/>
              <a:t>, </a:t>
            </a:r>
            <a:r>
              <a:rPr lang="ko-KR" altLang="en-US" sz="1600" smtClean="0"/>
              <a:t>메탄올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에탄올</a:t>
            </a:r>
            <a:r>
              <a:rPr lang="en-US" altLang="ko-KR" sz="1600" smtClean="0"/>
              <a:t>, acetate, benzene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중비점용제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비점이 </a:t>
            </a:r>
            <a:r>
              <a:rPr lang="en-US" altLang="ko-KR" sz="1600" smtClean="0"/>
              <a:t>100~150</a:t>
            </a:r>
            <a:r>
              <a:rPr lang="en-US" altLang="ko-KR" sz="1600" smtClean="0">
                <a:latin typeface="Arial" charset="0"/>
                <a:cs typeface="Arial" charset="0"/>
              </a:rPr>
              <a:t>°</a:t>
            </a:r>
            <a:r>
              <a:rPr lang="en-US" altLang="ko-KR" sz="1600" smtClean="0"/>
              <a:t>C</a:t>
            </a:r>
            <a:r>
              <a:rPr lang="ko-KR" altLang="en-US" sz="1600" smtClean="0"/>
              <a:t>로 도료용제로 가장 많이 사용 </a:t>
            </a:r>
            <a:r>
              <a:rPr lang="en-US" altLang="ko-KR" sz="1600" smtClean="0"/>
              <a:t>(toluene, xylene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  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고비점용제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비점이 </a:t>
            </a:r>
            <a:r>
              <a:rPr lang="en-US" altLang="ko-KR" sz="1600" smtClean="0"/>
              <a:t>150</a:t>
            </a:r>
            <a:r>
              <a:rPr lang="en-US" altLang="ko-KR" sz="1600" smtClean="0">
                <a:latin typeface="Arial" charset="0"/>
                <a:cs typeface="Arial" charset="0"/>
              </a:rPr>
              <a:t>°</a:t>
            </a:r>
            <a:r>
              <a:rPr lang="en-US" altLang="ko-KR" sz="1600" smtClean="0"/>
              <a:t>C </a:t>
            </a:r>
            <a:r>
              <a:rPr lang="ko-KR" altLang="en-US" sz="1600" smtClean="0"/>
              <a:t>이상으로 강한 용해력과 증발속도가 느리며 광택을 부여하거나 백화현상 등을 막는데 사용 </a:t>
            </a:r>
            <a:r>
              <a:rPr lang="en-US" altLang="ko-KR" sz="1600" smtClean="0"/>
              <a:t>(cyclohexanon, ethyl amyl ketone, mineral spirit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증발속도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속건성 용제</a:t>
            </a:r>
            <a:r>
              <a:rPr lang="en-US" altLang="ko-KR" sz="1600" smtClean="0"/>
              <a:t>: butyl acetate</a:t>
            </a:r>
            <a:r>
              <a:rPr lang="ko-KR" altLang="en-US" sz="1600" smtClean="0"/>
              <a:t>보다 </a:t>
            </a:r>
            <a:r>
              <a:rPr lang="en-US" altLang="ko-KR" sz="1600" smtClean="0"/>
              <a:t>3</a:t>
            </a:r>
            <a:r>
              <a:rPr lang="ko-KR" altLang="en-US" sz="1600" smtClean="0"/>
              <a:t>배 이상 증발속도가 빠름 </a:t>
            </a:r>
            <a:r>
              <a:rPr lang="en-US" altLang="ko-KR" sz="1600" smtClean="0"/>
              <a:t>(</a:t>
            </a:r>
            <a:r>
              <a:rPr lang="ko-KR" altLang="en-US" sz="1600" smtClean="0"/>
              <a:t>아세톤</a:t>
            </a:r>
            <a:r>
              <a:rPr lang="en-US" altLang="ko-KR" sz="1600" smtClean="0"/>
              <a:t>, ethyl acetate, benzene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중건조성 용제</a:t>
            </a:r>
            <a:r>
              <a:rPr lang="en-US" altLang="ko-KR" sz="1600" smtClean="0"/>
              <a:t>: butyl acetate</a:t>
            </a:r>
            <a:r>
              <a:rPr lang="ko-KR" altLang="en-US" sz="1600" smtClean="0"/>
              <a:t>보다 </a:t>
            </a:r>
            <a:r>
              <a:rPr lang="en-US" altLang="ko-KR" sz="1600" smtClean="0"/>
              <a:t>1.5</a:t>
            </a:r>
            <a:r>
              <a:rPr lang="ko-KR" altLang="en-US" sz="1600" smtClean="0"/>
              <a:t>배 증발속도가 빠름 </a:t>
            </a:r>
            <a:r>
              <a:rPr lang="en-US" altLang="ko-KR" sz="1600" smtClean="0"/>
              <a:t>(ethyl alcohol, toluene, 2-butyl acetate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저건조성 용제</a:t>
            </a:r>
            <a:r>
              <a:rPr lang="en-US" altLang="ko-KR" sz="1600" smtClean="0"/>
              <a:t>: pentanol</a:t>
            </a:r>
            <a:r>
              <a:rPr lang="ko-KR" altLang="en-US" sz="1600" smtClean="0"/>
              <a:t>보다 증발속도가 빠르고 </a:t>
            </a:r>
            <a:r>
              <a:rPr lang="en-US" altLang="ko-KR" sz="1600" smtClean="0"/>
              <a:t>2-butyl acetate</a:t>
            </a:r>
            <a:r>
              <a:rPr lang="ko-KR" altLang="en-US" sz="1600" smtClean="0"/>
              <a:t>보다는 증발속도가 느림</a:t>
            </a:r>
            <a:r>
              <a:rPr lang="en-US" altLang="ko-KR" sz="1600" smtClean="0"/>
              <a:t>. (butyl acetate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아주 저건조성 용제</a:t>
            </a:r>
            <a:r>
              <a:rPr lang="en-US" altLang="ko-KR" sz="1600" smtClean="0"/>
              <a:t>: pentanol</a:t>
            </a:r>
            <a:r>
              <a:rPr lang="ko-KR" altLang="en-US" sz="1600" smtClean="0"/>
              <a:t>보다 증발속도가 느림 </a:t>
            </a:r>
            <a:r>
              <a:rPr lang="en-US" altLang="ko-KR" sz="1600" smtClean="0"/>
              <a:t>(diacetonalcohol </a:t>
            </a:r>
            <a:r>
              <a:rPr lang="ko-KR" altLang="en-US" sz="1600" smtClean="0"/>
              <a:t>등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용해력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진용제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단독으로 용해하는 능력을 지닌 용제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조용제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단독으로 용해하지 못하나 다른 용제와 혼합하면 용제로 사용 가능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희석제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수지를 용해하는 것이 아니고 용액의 점도를 낮추는 작용하는 용제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도료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액상의 유동상태로 물체의 표면에 도포하면 얇은 층이 되고 시간의 경과와 가열 그 외의 에너지의 공급에 의해서 표면에 부착하고 고화하여 물체에 보호와 미관을 부여하는 연속피막이 되는 것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도장하는데 적당하게 설계되고 배합되고 여러 공정을 거쳐 제조되고 조사된 화학제품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유동상태에서 피도물 </a:t>
            </a:r>
            <a:r>
              <a:rPr lang="en-US" altLang="ko-KR" sz="1600" smtClean="0"/>
              <a:t>(</a:t>
            </a:r>
            <a:r>
              <a:rPr lang="ko-KR" altLang="en-US" sz="1600" smtClean="0"/>
              <a:t>건축물</a:t>
            </a:r>
            <a:r>
              <a:rPr lang="en-US" altLang="ko-KR" sz="1600" smtClean="0"/>
              <a:t>, </a:t>
            </a:r>
            <a:r>
              <a:rPr lang="ko-KR" altLang="en-US" sz="1600" smtClean="0"/>
              <a:t>구조물</a:t>
            </a:r>
            <a:r>
              <a:rPr lang="en-US" altLang="ko-KR" sz="1600" smtClean="0"/>
              <a:t>, </a:t>
            </a:r>
            <a:r>
              <a:rPr lang="ko-KR" altLang="en-US" sz="1600" smtClean="0"/>
              <a:t>선박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자동차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전자기계</a:t>
            </a:r>
            <a:r>
              <a:rPr lang="en-US" altLang="ko-KR" sz="1600" smtClean="0"/>
              <a:t>, </a:t>
            </a:r>
            <a:r>
              <a:rPr lang="ko-KR" altLang="en-US" sz="1600" smtClean="0"/>
              <a:t>금속제품</a:t>
            </a:r>
            <a:r>
              <a:rPr lang="en-US" altLang="ko-KR" sz="1600" smtClean="0"/>
              <a:t>, </a:t>
            </a:r>
            <a:r>
              <a:rPr lang="ko-KR" altLang="en-US" sz="1600" smtClean="0"/>
              <a:t>목공품 등</a:t>
            </a:r>
            <a:r>
              <a:rPr lang="en-US" altLang="ko-KR" sz="1600" smtClean="0"/>
              <a:t>)</a:t>
            </a:r>
            <a:r>
              <a:rPr lang="ko-KR" altLang="en-US" sz="1600" smtClean="0"/>
              <a:t>에 도포된 후 시간과 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다른 에너지에 의해서 경화하거나 </a:t>
            </a:r>
            <a:r>
              <a:rPr lang="en-US" altLang="ko-KR" sz="1600" smtClean="0"/>
              <a:t>3</a:t>
            </a:r>
            <a:r>
              <a:rPr lang="ko-KR" altLang="en-US" sz="1600" smtClean="0"/>
              <a:t>차원적인 그물망상 구조를 만들어 고체물질로 변화하는 특성을 가진 제품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액체에서 고체로 즉 졸에서 겔로의 이행을 이용하는 유기화학제품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600" b="1" smtClean="0"/>
              <a:t>기타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</a:t>
            </a:r>
            <a:r>
              <a:rPr lang="en-US" altLang="ko-KR" sz="1600" smtClean="0"/>
              <a:t>: </a:t>
            </a:r>
            <a:r>
              <a:rPr lang="ko-KR" altLang="en-US" sz="1600" smtClean="0"/>
              <a:t>도료를 물체 표면에 칠하는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</a:t>
            </a:r>
            <a:r>
              <a:rPr lang="en-US" altLang="ko-KR" sz="1600" smtClean="0"/>
              <a:t>: </a:t>
            </a:r>
            <a:r>
              <a:rPr lang="ko-KR" altLang="en-US" sz="1600" smtClean="0"/>
              <a:t>칠한 도료의 엷은 층이 경화하는 것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</a:t>
            </a:r>
            <a:r>
              <a:rPr lang="en-US" altLang="ko-KR" sz="1600" smtClean="0"/>
              <a:t>: </a:t>
            </a:r>
            <a:r>
              <a:rPr lang="ko-KR" altLang="en-US" sz="1600" smtClean="0"/>
              <a:t>건조된 연속피막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도장과 건조는 최종목적인 도막을 합리적으로 가장 좋은 상태로 형성시키기 위한 수단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정의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025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용제의 종류</a:t>
            </a:r>
            <a:r>
              <a:rPr lang="en-US" altLang="ko-KR" sz="3600" b="1" smtClean="0"/>
              <a:t>/</a:t>
            </a:r>
            <a:r>
              <a:rPr lang="ko-KR" altLang="en-US" sz="3600" b="1" smtClean="0"/>
              <a:t>용도</a:t>
            </a:r>
          </a:p>
        </p:txBody>
      </p:sp>
      <p:graphicFrame>
        <p:nvGraphicFramePr>
          <p:cNvPr id="122258" name="Group 402"/>
          <p:cNvGraphicFramePr>
            <a:graphicFrameLocks noGrp="1"/>
          </p:cNvGraphicFramePr>
          <p:nvPr>
            <p:ph type="tbl" idx="1"/>
          </p:nvPr>
        </p:nvGraphicFramePr>
        <p:xfrm>
          <a:off x="250825" y="1052513"/>
          <a:ext cx="8713788" cy="5364162"/>
        </p:xfrm>
        <a:graphic>
          <a:graphicData uri="http://schemas.openxmlformats.org/drawingml/2006/table">
            <a:tbl>
              <a:tblPr/>
              <a:tblGrid>
                <a:gridCol w="1328738"/>
                <a:gridCol w="1843087"/>
                <a:gridCol w="1106488"/>
                <a:gridCol w="1327150"/>
                <a:gridCol w="3108325"/>
              </a:tblGrid>
              <a:tr h="179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분류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품명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비점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인화점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굴림" charset="-127"/>
                          <a:cs typeface="Arial" charset="0"/>
                        </a:rPr>
                        <a:t>°C)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용도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탄화수소계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지방족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백등유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170~250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보일류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유변성 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미네랄스프리트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140~220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26~38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탄화수소 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방향족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톨루엔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110~112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7~23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레커계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합성수지도료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크실렌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137~142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솔벤트나프타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75~82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15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에스테르계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초산에틸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124~126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레커계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아크릴수지계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 아키드계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초산부틸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138~142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초산아밀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138~142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케톤계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아세톤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55~60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래커계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메틸에틸케톤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77~80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알코올계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메탄올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64~65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 알키드수지도료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래커계 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주정도료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에탄올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78~79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부틸알코올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114~118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에테르계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셀로솔브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128~157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래커계도료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아미노 알키드도료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부틸셀로솔브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163~174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137525" cy="5761038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en-US" altLang="ko-KR" sz="1800" b="1" smtClean="0"/>
              <a:t> </a:t>
            </a:r>
            <a:r>
              <a:rPr lang="ko-KR" altLang="en-US" sz="2000" b="1" smtClean="0"/>
              <a:t>도장 소재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철판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알루미늄과 같은 금속재료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목재</a:t>
            </a:r>
            <a:r>
              <a:rPr lang="en-US" altLang="ko-KR" sz="1800" smtClean="0"/>
              <a:t>, </a:t>
            </a:r>
            <a:r>
              <a:rPr lang="ko-KR" altLang="en-US" sz="1800" smtClean="0"/>
              <a:t>합판과 같은 목재류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시멘트</a:t>
            </a:r>
            <a:r>
              <a:rPr lang="en-US" altLang="ko-KR" sz="1800" smtClean="0"/>
              <a:t>, </a:t>
            </a:r>
            <a:r>
              <a:rPr lang="ko-KR" altLang="en-US" sz="1800" smtClean="0"/>
              <a:t>콘크리트와 같은 무기재료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각종 플라스틱 등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 도장 물체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건축물</a:t>
            </a:r>
            <a:r>
              <a:rPr lang="en-US" altLang="ko-KR" sz="1800" smtClean="0"/>
              <a:t>, </a:t>
            </a:r>
            <a:r>
              <a:rPr lang="ko-KR" altLang="en-US" sz="1800" smtClean="0"/>
              <a:t>플랜트</a:t>
            </a:r>
            <a:r>
              <a:rPr lang="en-US" altLang="ko-KR" sz="1800" smtClean="0"/>
              <a:t>, </a:t>
            </a:r>
            <a:r>
              <a:rPr lang="ko-KR" altLang="en-US" sz="1800" smtClean="0"/>
              <a:t>탱크</a:t>
            </a:r>
            <a:r>
              <a:rPr lang="en-US" altLang="ko-KR" sz="1800" smtClean="0"/>
              <a:t>, </a:t>
            </a:r>
            <a:r>
              <a:rPr lang="ko-KR" altLang="en-US" sz="1800" smtClean="0"/>
              <a:t>교량 등의 강구조물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선박</a:t>
            </a:r>
            <a:r>
              <a:rPr lang="en-US" altLang="ko-KR" sz="1800" smtClean="0"/>
              <a:t>, </a:t>
            </a:r>
            <a:r>
              <a:rPr lang="ko-KR" altLang="en-US" sz="1800" smtClean="0"/>
              <a:t>자동차</a:t>
            </a:r>
            <a:r>
              <a:rPr lang="en-US" altLang="ko-KR" sz="1800" smtClean="0"/>
              <a:t>, </a:t>
            </a:r>
            <a:r>
              <a:rPr lang="ko-KR" altLang="en-US" sz="1800" smtClean="0"/>
              <a:t>기계</a:t>
            </a:r>
            <a:r>
              <a:rPr lang="en-US" altLang="ko-KR" sz="1800" smtClean="0"/>
              <a:t>, </a:t>
            </a:r>
            <a:r>
              <a:rPr lang="ko-KR" altLang="en-US" sz="1800" smtClean="0"/>
              <a:t>기기와 같은 공산품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악기 등의 목제품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TV </a:t>
            </a:r>
            <a:r>
              <a:rPr lang="ko-KR" altLang="en-US" sz="1800" smtClean="0"/>
              <a:t>등의 각종 플라스틱 제품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도료의 이용 분야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600" b="1" smtClean="0"/>
              <a:t>유사이전 </a:t>
            </a:r>
            <a:r>
              <a:rPr lang="en-US" altLang="ko-KR" sz="1600" b="1" smtClean="0"/>
              <a:t>~ 18</a:t>
            </a:r>
            <a:r>
              <a:rPr lang="ko-KR" altLang="en-US" sz="1600" b="1" smtClean="0"/>
              <a:t>세기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이집트의 미라가 옻칠로 도장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고분에서 발견되는 돌화살촉이 도장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천연물로 존재하는 역청질</a:t>
            </a:r>
            <a:r>
              <a:rPr lang="en-US" altLang="ko-KR" sz="1600" smtClean="0"/>
              <a:t>, </a:t>
            </a:r>
            <a:r>
              <a:rPr lang="ko-KR" altLang="en-US" sz="1600" smtClean="0"/>
              <a:t>천연수지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건성유</a:t>
            </a:r>
            <a:r>
              <a:rPr lang="en-US" altLang="ko-KR" sz="1600" smtClean="0"/>
              <a:t>, </a:t>
            </a:r>
            <a:r>
              <a:rPr lang="ko-KR" altLang="en-US" sz="1600" smtClean="0"/>
              <a:t>생옻칠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동물성 단백질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유채색의 분말을 혼합시켜 아름다움을 부여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en-US" altLang="ko-KR" sz="1600" b="1" smtClean="0"/>
              <a:t>18</a:t>
            </a:r>
            <a:r>
              <a:rPr lang="ko-KR" altLang="en-US" sz="1600" b="1" smtClean="0"/>
              <a:t>세기</a:t>
            </a:r>
            <a:r>
              <a:rPr lang="en-US" altLang="ko-KR" sz="1600" b="1" smtClean="0"/>
              <a:t>~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용제로 희석한 도료를 처음 사용한 시기 </a:t>
            </a:r>
            <a:r>
              <a:rPr lang="en-US" altLang="ko-KR" sz="1600" smtClean="0"/>
              <a:t>(</a:t>
            </a:r>
            <a:r>
              <a:rPr lang="ko-KR" altLang="en-US" sz="1600" smtClean="0"/>
              <a:t>감즙이나 옻칠이 바뀌어 오늘날의 식물유를 사용한 유성페인트가 등장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- 1920</a:t>
            </a:r>
            <a:r>
              <a:rPr lang="ko-KR" altLang="en-US" sz="1600" smtClean="0"/>
              <a:t>년 이후 니트로셀룰로오스를 합성하여 락카에 응용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도장기기로써 스프레이건과 </a:t>
            </a:r>
            <a:r>
              <a:rPr lang="en-US" altLang="ko-KR" sz="1600" smtClean="0"/>
              <a:t>Air spray gun</a:t>
            </a:r>
            <a:r>
              <a:rPr lang="ko-KR" altLang="en-US" sz="1600" smtClean="0"/>
              <a:t>을 사용한 연속 공업도장도 가능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제 </a:t>
            </a:r>
            <a:r>
              <a:rPr lang="en-US" altLang="ko-KR" sz="1600" smtClean="0"/>
              <a:t>2</a:t>
            </a:r>
            <a:r>
              <a:rPr lang="ko-KR" altLang="en-US" sz="1600" smtClean="0"/>
              <a:t>차 세계대전 중 알키드수지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초산비닐 에멀젼수지 등이 개발 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전후</a:t>
            </a:r>
            <a:r>
              <a:rPr lang="en-US" altLang="ko-KR" sz="1600" smtClean="0"/>
              <a:t>: </a:t>
            </a:r>
            <a:r>
              <a:rPr lang="ko-KR" altLang="en-US" sz="1600" smtClean="0"/>
              <a:t>에폭시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아크릴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비닐</a:t>
            </a:r>
            <a:r>
              <a:rPr lang="en-US" altLang="ko-KR" sz="1600" smtClean="0"/>
              <a:t>, </a:t>
            </a:r>
            <a:r>
              <a:rPr lang="ko-KR" altLang="en-US" sz="1600" smtClean="0"/>
              <a:t>실리콘수지도 사용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도장방법</a:t>
            </a:r>
            <a:r>
              <a:rPr lang="en-US" altLang="ko-KR" sz="1600" smtClean="0"/>
              <a:t>: </a:t>
            </a:r>
            <a:r>
              <a:rPr lang="ko-KR" altLang="en-US" sz="1600" smtClean="0"/>
              <a:t>정전도장 </a:t>
            </a:r>
            <a:r>
              <a:rPr lang="en-US" altLang="ko-KR" sz="1600" smtClean="0"/>
              <a:t>(1940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Airless spray (1952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roller coater (1962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</a:t>
            </a:r>
            <a:r>
              <a:rPr lang="ko-KR" altLang="en-US" sz="1600" smtClean="0"/>
              <a:t>전착도장 </a:t>
            </a:r>
            <a:r>
              <a:rPr lang="en-US" altLang="ko-KR" sz="1600" smtClean="0"/>
              <a:t>(1963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건조방법</a:t>
            </a:r>
            <a:r>
              <a:rPr lang="en-US" altLang="ko-KR" sz="1600" smtClean="0"/>
              <a:t>: </a:t>
            </a:r>
            <a:r>
              <a:rPr lang="ko-KR" altLang="en-US" sz="1600" smtClean="0"/>
              <a:t>열풍가열법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적외선 가열법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자외선경화 </a:t>
            </a:r>
            <a:r>
              <a:rPr lang="en-US" altLang="ko-KR" sz="1600" smtClean="0"/>
              <a:t>(1967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), </a:t>
            </a:r>
            <a:r>
              <a:rPr lang="ko-KR" altLang="en-US" sz="1600" smtClean="0"/>
              <a:t>전자선경화 </a:t>
            </a:r>
            <a:r>
              <a:rPr lang="en-US" altLang="ko-KR" sz="1600" smtClean="0"/>
              <a:t>(1966</a:t>
            </a:r>
            <a:r>
              <a:rPr lang="ko-KR" altLang="en-US" sz="1600" smtClean="0"/>
              <a:t>년</a:t>
            </a:r>
            <a:r>
              <a:rPr lang="en-US" altLang="ko-KR" sz="1600" smtClean="0"/>
              <a:t>) </a:t>
            </a:r>
          </a:p>
          <a:p>
            <a:pPr marL="304800" indent="-304800" eaLnBrk="1" hangingPunct="1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용제에 의한 대기오염등의 공해방지 측면에서 무공해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무용제형 분체도료의 출현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도료와 도장의 역사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713787" cy="5761038"/>
          </a:xfrm>
        </p:spPr>
        <p:txBody>
          <a:bodyPr/>
          <a:lstStyle/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물체의 보호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물체표면의 내부식성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내후성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내수성 및 내약품성 등을 향상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일반적으로 </a:t>
            </a:r>
            <a:r>
              <a:rPr lang="en-US" altLang="ko-KR" sz="1600" smtClean="0"/>
              <a:t>1</a:t>
            </a:r>
            <a:r>
              <a:rPr lang="ko-KR" altLang="en-US" sz="1600" smtClean="0"/>
              <a:t>회 도장의 두께는 </a:t>
            </a:r>
            <a:r>
              <a:rPr lang="en-US" altLang="ko-KR" sz="1600" smtClean="0"/>
              <a:t>10~40</a:t>
            </a:r>
            <a:r>
              <a:rPr lang="en-US" altLang="ko-KR" sz="1600" smtClean="0">
                <a:sym typeface="Symbol" pitchFamily="18" charset="2"/>
              </a:rPr>
              <a:t>m, </a:t>
            </a:r>
            <a:r>
              <a:rPr lang="ko-KR" altLang="en-US" sz="1600" smtClean="0">
                <a:sym typeface="Symbol" pitchFamily="18" charset="2"/>
              </a:rPr>
              <a:t>특수한 경우 수백 </a:t>
            </a:r>
            <a:r>
              <a:rPr lang="en-US" altLang="ko-KR" sz="1600" smtClean="0">
                <a:sym typeface="Symbol" pitchFamily="18" charset="2"/>
              </a:rPr>
              <a:t>m</a:t>
            </a:r>
            <a:r>
              <a:rPr lang="ko-KR" altLang="en-US" sz="1600" smtClean="0">
                <a:sym typeface="Symbol" pitchFamily="18" charset="2"/>
              </a:rPr>
              <a:t>에서 수 </a:t>
            </a:r>
            <a:r>
              <a:rPr lang="en-US" altLang="ko-KR" sz="1600" smtClean="0">
                <a:sym typeface="Symbol" pitchFamily="18" charset="2"/>
              </a:rPr>
              <a:t>mm</a:t>
            </a:r>
            <a:r>
              <a:rPr lang="ko-KR" altLang="en-US" sz="1600" smtClean="0">
                <a:sym typeface="Symbol" pitchFamily="18" charset="2"/>
              </a:rPr>
              <a:t>까지 가능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- 2</a:t>
            </a:r>
            <a:r>
              <a:rPr lang="ko-KR" altLang="en-US" sz="1600" smtClean="0"/>
              <a:t>회 도장이 일반적이며 도막의 두께는 </a:t>
            </a:r>
            <a:r>
              <a:rPr lang="en-US" altLang="ko-KR" sz="1600" smtClean="0"/>
              <a:t>40~150 </a:t>
            </a:r>
            <a:r>
              <a:rPr lang="en-US" altLang="ko-KR" sz="1600" smtClean="0">
                <a:sym typeface="Symbol" pitchFamily="18" charset="2"/>
              </a:rPr>
              <a:t>m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600" smtClean="0"/>
              <a:t>   - </a:t>
            </a:r>
            <a:r>
              <a:rPr lang="ko-KR" altLang="en-US" sz="1600" smtClean="0"/>
              <a:t>금속도장의 경우 보호를 위해서 방청안료가 들어간 하도도료를 사용하고 그 위에 미장을 위해서 각종 색채를 가진 상도도료를 사용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물체의 미장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색체</a:t>
            </a:r>
            <a:r>
              <a:rPr lang="en-US" altLang="ko-KR" sz="1600" smtClean="0"/>
              <a:t>, </a:t>
            </a:r>
            <a:r>
              <a:rPr lang="ko-KR" altLang="en-US" sz="1600" smtClean="0"/>
              <a:t>광택</a:t>
            </a:r>
            <a:r>
              <a:rPr lang="en-US" altLang="ko-KR" sz="1600" smtClean="0"/>
              <a:t>, </a:t>
            </a:r>
            <a:r>
              <a:rPr lang="ko-KR" altLang="en-US" sz="1600" smtClean="0"/>
              <a:t>모양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도막의 평활성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입체성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연속성 등의 마무리감을 가지고 아름다운 외관을 연출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도막을 통해서 물체에 이미지를 주고 아름다움을 부여하는 것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spcBef>
                <a:spcPct val="1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물체의 특성부여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모든 물체의 표면 특성을 칠하는 것 만으로 변화 가능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생물저항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선박에 벌레와 식물이 부착방지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곰팡이의 발생방지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열적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발열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내열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방화 등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전기전자적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절연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반도체용</a:t>
            </a:r>
            <a:r>
              <a:rPr lang="en-US" altLang="ko-KR" sz="1600" smtClean="0"/>
              <a:t>, </a:t>
            </a:r>
            <a:r>
              <a:rPr lang="ko-KR" altLang="en-US" sz="1600" smtClean="0"/>
              <a:t>대전방지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도전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전파흡수</a:t>
            </a:r>
            <a:r>
              <a:rPr lang="en-US" altLang="ko-KR" sz="1600" smtClean="0"/>
              <a:t>, </a:t>
            </a:r>
            <a:r>
              <a:rPr lang="ko-KR" altLang="en-US" sz="1600" smtClean="0"/>
              <a:t>전자파차폐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자성 등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기계적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탄성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윤할</a:t>
            </a:r>
            <a:r>
              <a:rPr lang="en-US" altLang="ko-KR" sz="1600" smtClean="0"/>
              <a:t>, </a:t>
            </a:r>
            <a:r>
              <a:rPr lang="ko-KR" altLang="en-US" sz="1600" smtClean="0"/>
              <a:t>도막보호</a:t>
            </a:r>
            <a:r>
              <a:rPr lang="en-US" altLang="ko-KR" sz="1600" smtClean="0"/>
              <a:t>, </a:t>
            </a:r>
            <a:r>
              <a:rPr lang="ko-KR" altLang="en-US" sz="1600" smtClean="0"/>
              <a:t>후막 등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환경보전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결빙</a:t>
            </a:r>
            <a:r>
              <a:rPr lang="en-US" altLang="ko-KR" sz="1600" smtClean="0"/>
              <a:t>, </a:t>
            </a:r>
            <a:r>
              <a:rPr lang="ko-KR" altLang="en-US" sz="1600" smtClean="0"/>
              <a:t>결노</a:t>
            </a:r>
            <a:r>
              <a:rPr lang="en-US" altLang="ko-KR" sz="1600" smtClean="0"/>
              <a:t>, </a:t>
            </a:r>
            <a:r>
              <a:rPr lang="ko-KR" altLang="en-US" sz="1600" smtClean="0"/>
              <a:t>내후성</a:t>
            </a:r>
            <a:r>
              <a:rPr lang="en-US" altLang="ko-KR" sz="1600" smtClean="0"/>
              <a:t>, </a:t>
            </a:r>
            <a:r>
              <a:rPr lang="ko-KR" altLang="en-US" sz="1600" smtClean="0"/>
              <a:t>이끄럼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방음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방진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방사선 차폐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자기세정 기능 </a:t>
            </a:r>
          </a:p>
          <a:p>
            <a:pPr marL="304800" indent="-304800" eaLnBrk="1" hangingPunct="1">
              <a:spcBef>
                <a:spcPct val="1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광학적 기능</a:t>
            </a:r>
            <a:r>
              <a:rPr lang="en-US" altLang="ko-KR" sz="1600" smtClean="0"/>
              <a:t>: </a:t>
            </a:r>
            <a:r>
              <a:rPr lang="ko-KR" altLang="en-US" sz="1600" smtClean="0"/>
              <a:t>형광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발광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자기발광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반사</a:t>
            </a:r>
            <a:r>
              <a:rPr lang="en-US" altLang="ko-KR" sz="1600" smtClean="0"/>
              <a:t>, </a:t>
            </a:r>
            <a:r>
              <a:rPr lang="ko-KR" altLang="en-US" sz="1600" smtClean="0"/>
              <a:t>광선택 흡수</a:t>
            </a:r>
            <a:r>
              <a:rPr lang="en-US" altLang="ko-KR" sz="1600" smtClean="0"/>
              <a:t>, </a:t>
            </a:r>
            <a:r>
              <a:rPr lang="ko-KR" altLang="en-US" sz="1600" smtClean="0"/>
              <a:t>태양광 흡수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자외선차단</a:t>
            </a:r>
            <a:r>
              <a:rPr lang="en-US" altLang="ko-KR" sz="1600" smtClean="0"/>
              <a:t>, </a:t>
            </a:r>
            <a:r>
              <a:rPr lang="ko-KR" altLang="en-US" sz="1600" smtClean="0"/>
              <a:t>레이저광용</a:t>
            </a:r>
            <a:r>
              <a:rPr lang="en-US" altLang="ko-KR" sz="1600" smtClean="0"/>
              <a:t>, </a:t>
            </a:r>
            <a:r>
              <a:rPr lang="ko-KR" altLang="en-US" sz="1600" smtClean="0"/>
              <a:t>액정표시 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도료의 역할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777875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smtClean="0"/>
              <a:t>도료의 구성</a:t>
            </a:r>
          </a:p>
        </p:txBody>
      </p:sp>
      <p:sp>
        <p:nvSpPr>
          <p:cNvPr id="8195" name="Rectangle 18"/>
          <p:cNvSpPr>
            <a:spLocks noChangeArrowheads="1"/>
          </p:cNvSpPr>
          <p:nvPr/>
        </p:nvSpPr>
        <p:spPr bwMode="auto">
          <a:xfrm>
            <a:off x="2195513" y="1412875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도막성분</a:t>
            </a:r>
          </a:p>
          <a:p>
            <a:pPr algn="ctr"/>
            <a:r>
              <a:rPr lang="en-US" altLang="ko-KR" sz="2000" b="1"/>
              <a:t>(</a:t>
            </a:r>
            <a:r>
              <a:rPr lang="ko-KR" altLang="en-US" sz="2000" b="1"/>
              <a:t>불휘발 성분</a:t>
            </a:r>
            <a:r>
              <a:rPr lang="en-US" altLang="ko-KR" sz="2000" b="1"/>
              <a:t>)</a:t>
            </a:r>
          </a:p>
        </p:txBody>
      </p:sp>
      <p:sp>
        <p:nvSpPr>
          <p:cNvPr id="8196" name="Rectangle 20"/>
          <p:cNvSpPr>
            <a:spLocks noChangeArrowheads="1"/>
          </p:cNvSpPr>
          <p:nvPr/>
        </p:nvSpPr>
        <p:spPr bwMode="auto">
          <a:xfrm>
            <a:off x="6586538" y="1412875"/>
            <a:ext cx="1801812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휘발성분</a:t>
            </a:r>
          </a:p>
        </p:txBody>
      </p:sp>
      <p:sp>
        <p:nvSpPr>
          <p:cNvPr id="8197" name="Rectangle 21"/>
          <p:cNvSpPr>
            <a:spLocks noChangeArrowheads="1"/>
          </p:cNvSpPr>
          <p:nvPr/>
        </p:nvSpPr>
        <p:spPr bwMode="auto">
          <a:xfrm>
            <a:off x="4211638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안료</a:t>
            </a:r>
          </a:p>
        </p:txBody>
      </p:sp>
      <p:sp>
        <p:nvSpPr>
          <p:cNvPr id="8198" name="Rectangle 22"/>
          <p:cNvSpPr>
            <a:spLocks noChangeArrowheads="1"/>
          </p:cNvSpPr>
          <p:nvPr/>
        </p:nvSpPr>
        <p:spPr bwMode="auto">
          <a:xfrm>
            <a:off x="179388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도막형성 </a:t>
            </a:r>
          </a:p>
          <a:p>
            <a:pPr algn="ctr"/>
            <a:r>
              <a:rPr lang="ko-KR" altLang="en-US" sz="2000" b="1"/>
              <a:t>주요소</a:t>
            </a:r>
          </a:p>
        </p:txBody>
      </p:sp>
      <p:sp>
        <p:nvSpPr>
          <p:cNvPr id="8199" name="Rectangle 23"/>
          <p:cNvSpPr>
            <a:spLocks noChangeArrowheads="1"/>
          </p:cNvSpPr>
          <p:nvPr/>
        </p:nvSpPr>
        <p:spPr bwMode="auto">
          <a:xfrm>
            <a:off x="2195513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도막형성</a:t>
            </a:r>
          </a:p>
          <a:p>
            <a:pPr algn="ctr"/>
            <a:r>
              <a:rPr lang="ko-KR" altLang="en-US" sz="2000" b="1"/>
              <a:t>부요소</a:t>
            </a:r>
          </a:p>
        </p:txBody>
      </p:sp>
      <p:sp>
        <p:nvSpPr>
          <p:cNvPr id="8200" name="Rectangle 24"/>
          <p:cNvSpPr>
            <a:spLocks noChangeArrowheads="1"/>
          </p:cNvSpPr>
          <p:nvPr/>
        </p:nvSpPr>
        <p:spPr bwMode="auto">
          <a:xfrm>
            <a:off x="6588125" y="2636838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도막형성</a:t>
            </a:r>
          </a:p>
          <a:p>
            <a:pPr algn="ctr"/>
            <a:r>
              <a:rPr lang="ko-KR" altLang="en-US" sz="2000" b="1"/>
              <a:t>조요소</a:t>
            </a:r>
          </a:p>
        </p:txBody>
      </p:sp>
      <p:sp>
        <p:nvSpPr>
          <p:cNvPr id="8201" name="Rectangle 25"/>
          <p:cNvSpPr>
            <a:spLocks noChangeArrowheads="1"/>
          </p:cNvSpPr>
          <p:nvPr/>
        </p:nvSpPr>
        <p:spPr bwMode="auto">
          <a:xfrm>
            <a:off x="2771775" y="4003675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 sz="2000" b="1"/>
              <a:t>Vehicle</a:t>
            </a:r>
          </a:p>
        </p:txBody>
      </p:sp>
      <p:sp>
        <p:nvSpPr>
          <p:cNvPr id="8202" name="Rectangle 26"/>
          <p:cNvSpPr>
            <a:spLocks noChangeArrowheads="1"/>
          </p:cNvSpPr>
          <p:nvPr/>
        </p:nvSpPr>
        <p:spPr bwMode="auto">
          <a:xfrm>
            <a:off x="539750" y="4003675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투명도료</a:t>
            </a:r>
          </a:p>
        </p:txBody>
      </p:sp>
      <p:sp>
        <p:nvSpPr>
          <p:cNvPr id="8203" name="Rectangle 27"/>
          <p:cNvSpPr>
            <a:spLocks noChangeArrowheads="1"/>
          </p:cNvSpPr>
          <p:nvPr/>
        </p:nvSpPr>
        <p:spPr bwMode="auto">
          <a:xfrm>
            <a:off x="2195513" y="5516563"/>
            <a:ext cx="18002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ko-KR" altLang="en-US" sz="2000" b="1"/>
              <a:t>유색도료</a:t>
            </a:r>
          </a:p>
          <a:p>
            <a:pPr algn="ctr"/>
            <a:r>
              <a:rPr lang="en-US" altLang="ko-KR" sz="2000" b="1"/>
              <a:t>(</a:t>
            </a:r>
            <a:r>
              <a:rPr lang="ko-KR" altLang="en-US" sz="2000" b="1"/>
              <a:t>에나멜</a:t>
            </a:r>
            <a:r>
              <a:rPr lang="en-US" altLang="ko-KR" sz="2000" b="1"/>
              <a:t>)</a:t>
            </a:r>
          </a:p>
        </p:txBody>
      </p:sp>
      <p:sp>
        <p:nvSpPr>
          <p:cNvPr id="8204" name="Line 28"/>
          <p:cNvSpPr>
            <a:spLocks noChangeShapeType="1"/>
          </p:cNvSpPr>
          <p:nvPr/>
        </p:nvSpPr>
        <p:spPr bwMode="auto">
          <a:xfrm>
            <a:off x="3132138" y="21336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5" name="Line 29"/>
          <p:cNvSpPr>
            <a:spLocks noChangeShapeType="1"/>
          </p:cNvSpPr>
          <p:nvPr/>
        </p:nvSpPr>
        <p:spPr bwMode="auto">
          <a:xfrm>
            <a:off x="1042988" y="2420938"/>
            <a:ext cx="4105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6" name="Line 30"/>
          <p:cNvSpPr>
            <a:spLocks noChangeShapeType="1"/>
          </p:cNvSpPr>
          <p:nvPr/>
        </p:nvSpPr>
        <p:spPr bwMode="auto">
          <a:xfrm>
            <a:off x="1042988" y="24209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7" name="Line 31"/>
          <p:cNvSpPr>
            <a:spLocks noChangeShapeType="1"/>
          </p:cNvSpPr>
          <p:nvPr/>
        </p:nvSpPr>
        <p:spPr bwMode="auto">
          <a:xfrm>
            <a:off x="5148263" y="24209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8" name="Line 34"/>
          <p:cNvSpPr>
            <a:spLocks noChangeShapeType="1"/>
          </p:cNvSpPr>
          <p:nvPr/>
        </p:nvSpPr>
        <p:spPr bwMode="auto">
          <a:xfrm>
            <a:off x="1042988" y="3644900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09" name="Line 35"/>
          <p:cNvSpPr>
            <a:spLocks noChangeShapeType="1"/>
          </p:cNvSpPr>
          <p:nvPr/>
        </p:nvSpPr>
        <p:spPr bwMode="auto">
          <a:xfrm>
            <a:off x="1042988" y="33575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0" name="Line 36"/>
          <p:cNvSpPr>
            <a:spLocks noChangeShapeType="1"/>
          </p:cNvSpPr>
          <p:nvPr/>
        </p:nvSpPr>
        <p:spPr bwMode="auto">
          <a:xfrm>
            <a:off x="3132138" y="33575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1" name="Line 37"/>
          <p:cNvSpPr>
            <a:spLocks noChangeShapeType="1"/>
          </p:cNvSpPr>
          <p:nvPr/>
        </p:nvSpPr>
        <p:spPr bwMode="auto">
          <a:xfrm>
            <a:off x="1403350" y="36449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2" name="Line 38"/>
          <p:cNvSpPr>
            <a:spLocks noChangeShapeType="1"/>
          </p:cNvSpPr>
          <p:nvPr/>
        </p:nvSpPr>
        <p:spPr bwMode="auto">
          <a:xfrm>
            <a:off x="3708400" y="36449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3" name="Line 39"/>
          <p:cNvSpPr>
            <a:spLocks noChangeShapeType="1"/>
          </p:cNvSpPr>
          <p:nvPr/>
        </p:nvSpPr>
        <p:spPr bwMode="auto">
          <a:xfrm>
            <a:off x="7524750" y="21336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4" name="Line 40"/>
          <p:cNvSpPr>
            <a:spLocks noChangeShapeType="1"/>
          </p:cNvSpPr>
          <p:nvPr/>
        </p:nvSpPr>
        <p:spPr bwMode="auto">
          <a:xfrm>
            <a:off x="7524750" y="33575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5" name="Line 41"/>
          <p:cNvSpPr>
            <a:spLocks noChangeShapeType="1"/>
          </p:cNvSpPr>
          <p:nvPr/>
        </p:nvSpPr>
        <p:spPr bwMode="auto">
          <a:xfrm>
            <a:off x="3708400" y="3644900"/>
            <a:ext cx="3816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6" name="Line 42"/>
          <p:cNvSpPr>
            <a:spLocks noChangeShapeType="1"/>
          </p:cNvSpPr>
          <p:nvPr/>
        </p:nvSpPr>
        <p:spPr bwMode="auto">
          <a:xfrm>
            <a:off x="1403350" y="5157788"/>
            <a:ext cx="2305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7" name="Line 43"/>
          <p:cNvSpPr>
            <a:spLocks noChangeShapeType="1"/>
          </p:cNvSpPr>
          <p:nvPr/>
        </p:nvSpPr>
        <p:spPr bwMode="auto">
          <a:xfrm>
            <a:off x="1403350" y="4724400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8" name="Line 44"/>
          <p:cNvSpPr>
            <a:spLocks noChangeShapeType="1"/>
          </p:cNvSpPr>
          <p:nvPr/>
        </p:nvSpPr>
        <p:spPr bwMode="auto">
          <a:xfrm>
            <a:off x="3708400" y="4724400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19" name="Line 45"/>
          <p:cNvSpPr>
            <a:spLocks noChangeShapeType="1"/>
          </p:cNvSpPr>
          <p:nvPr/>
        </p:nvSpPr>
        <p:spPr bwMode="auto">
          <a:xfrm>
            <a:off x="5148263" y="3357563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20" name="Line 46"/>
          <p:cNvSpPr>
            <a:spLocks noChangeShapeType="1"/>
          </p:cNvSpPr>
          <p:nvPr/>
        </p:nvSpPr>
        <p:spPr bwMode="auto">
          <a:xfrm>
            <a:off x="3059113" y="5300663"/>
            <a:ext cx="208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221" name="Line 47"/>
          <p:cNvSpPr>
            <a:spLocks noChangeShapeType="1"/>
          </p:cNvSpPr>
          <p:nvPr/>
        </p:nvSpPr>
        <p:spPr bwMode="auto">
          <a:xfrm>
            <a:off x="3059113" y="5157788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정의 및 종류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도막의 주성분으로 건성유</a:t>
            </a:r>
            <a:r>
              <a:rPr lang="en-US" altLang="ko-KR" sz="1600" smtClean="0"/>
              <a:t>, </a:t>
            </a:r>
            <a:r>
              <a:rPr lang="ko-KR" altLang="en-US" sz="1600" smtClean="0"/>
              <a:t>천여수지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합성수지</a:t>
            </a:r>
            <a:r>
              <a:rPr lang="en-US" altLang="ko-KR" sz="1600" smtClean="0"/>
              <a:t>, </a:t>
            </a:r>
            <a:r>
              <a:rPr lang="ko-KR" altLang="en-US" sz="1600" smtClean="0"/>
              <a:t>섬유소 유도체 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연속피막을 형성하는 성분으로써 유기고분자 물질로 구성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고체상 및 액체상이 존재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>
                <a:sym typeface="Symbol" pitchFamily="18" charset="2"/>
              </a:rPr>
              <a:t>   </a:t>
            </a:r>
            <a:r>
              <a:rPr lang="en-US" altLang="ko-KR" sz="1600" smtClean="0">
                <a:sym typeface="Symbol" pitchFamily="18" charset="2"/>
              </a:rPr>
              <a:t>- </a:t>
            </a:r>
            <a:r>
              <a:rPr lang="ko-KR" altLang="en-US" sz="1600" smtClean="0">
                <a:sym typeface="Symbol" pitchFamily="18" charset="2"/>
              </a:rPr>
              <a:t>건성유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천연수지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합성수지</a:t>
            </a:r>
            <a:r>
              <a:rPr lang="en-US" altLang="ko-KR" sz="1600" smtClean="0">
                <a:sym typeface="Symbol" pitchFamily="18" charset="2"/>
              </a:rPr>
              <a:t>, </a:t>
            </a:r>
            <a:r>
              <a:rPr lang="ko-KR" altLang="en-US" sz="1600" smtClean="0">
                <a:sym typeface="Symbol" pitchFamily="18" charset="2"/>
              </a:rPr>
              <a:t>섬유소 유도체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1800" b="1" smtClean="0"/>
              <a:t>특징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 및 도막 성능은 도막형성 주요소의 성질에 따라 결정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투명도료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안료를 함유하지 않은 도료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불투명도료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안료의 입자가 도막형성요소에 결합되어 도막이 형성되며 에니멜이 대표적 불투명도료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도료가 건조되어 도막화할 때 고체상의 도막형성 주요소는 화학반응이 일어나지 않으나 액상의 것은 화학적 반응이나 물리화학적 반응에 의해 고체로 변화 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도막형성 주요소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도막형성 주요소의 종류</a:t>
            </a:r>
          </a:p>
        </p:txBody>
      </p:sp>
      <p:graphicFrame>
        <p:nvGraphicFramePr>
          <p:cNvPr id="107619" name="Group 99"/>
          <p:cNvGraphicFramePr>
            <a:graphicFrameLocks noGrp="1"/>
          </p:cNvGraphicFramePr>
          <p:nvPr>
            <p:ph type="tbl" idx="1"/>
          </p:nvPr>
        </p:nvGraphicFramePr>
        <p:xfrm>
          <a:off x="457200" y="1196975"/>
          <a:ext cx="8229600" cy="5273040"/>
        </p:xfrm>
        <a:graphic>
          <a:graphicData uri="http://schemas.openxmlformats.org/drawingml/2006/table">
            <a:tbl>
              <a:tblPr/>
              <a:tblGrid>
                <a:gridCol w="1666875"/>
                <a:gridCol w="1943100"/>
                <a:gridCol w="461962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액체 도막형성요소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아마인유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들기름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대두유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오동유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개량건성유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탈수피마자유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말레인산화유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스티렌화유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솔빈산화유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우레탄화유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에폭시화유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액체합성수지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불포화 폴리에스테르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합성옻칠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합성건성유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8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고체 도막형성요소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천연페놀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생옻칠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캐슈낫트셀유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천연수지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로진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셀락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담마르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코팔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가공수지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에스테르고무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석회로진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말레인산화 로진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고체합성수지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알키드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부틸에테르화 아미노알데히드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페놀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초산비닐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아크릴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탄화수소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우레탄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비닐부틸랄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규소수지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셀룰로오스 유도체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니트로셀룰로오즈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아세틸 또는 아세틸부틸 셀룰로오스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고무유도체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염화고무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환화고무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역청질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아스팔트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길소나이트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타르피치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팽윤탄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수용성결합체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폴리비닐알코올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카르복시 메틸셀룰로오스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카제인 수용성전분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865187"/>
          </a:xfrm>
        </p:spPr>
        <p:txBody>
          <a:bodyPr/>
          <a:lstStyle/>
          <a:p>
            <a:pPr algn="l" eaLnBrk="1" hangingPunct="1">
              <a:defRPr/>
            </a:pPr>
            <a:r>
              <a:rPr lang="ko-KR" altLang="en-US" sz="3600" b="1" smtClean="0"/>
              <a:t>도막성분 </a:t>
            </a:r>
            <a:r>
              <a:rPr lang="en-US" altLang="ko-KR" sz="3600" b="1" smtClean="0"/>
              <a:t>- </a:t>
            </a:r>
            <a:r>
              <a:rPr lang="ko-KR" altLang="en-US" sz="3600" b="1" smtClean="0"/>
              <a:t>도막형성 부요소</a:t>
            </a: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908050"/>
            <a:ext cx="8497887" cy="2374900"/>
          </a:xfrm>
        </p:spPr>
        <p:txBody>
          <a:bodyPr/>
          <a:lstStyle/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정의 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정의</a:t>
            </a:r>
            <a:r>
              <a:rPr lang="en-US" altLang="ko-KR" sz="1600" smtClean="0"/>
              <a:t>: </a:t>
            </a:r>
            <a:r>
              <a:rPr lang="ko-KR" altLang="en-US" sz="1600" smtClean="0"/>
              <a:t>도막의 성능을 향상시킬 목적으로 도료에 첨가하는 물질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가소제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도막에 적합한 탄력성과 유연성을 향상시키기위해 배합하는 물질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건조제나 경화제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액상 도막형성 주요소의 경화를 촉진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분산제</a:t>
            </a:r>
            <a:r>
              <a:rPr lang="en-US" altLang="ko-KR" sz="1600" smtClean="0"/>
              <a:t>: </a:t>
            </a:r>
            <a:r>
              <a:rPr lang="ko-KR" altLang="en-US" sz="1600" smtClean="0"/>
              <a:t>안료의 분산을 개선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 </a:t>
            </a:r>
            <a:r>
              <a:rPr lang="en-US" altLang="ko-KR" sz="1600" smtClean="0"/>
              <a:t>- </a:t>
            </a:r>
            <a:r>
              <a:rPr lang="ko-KR" altLang="en-US" sz="1600" smtClean="0"/>
              <a:t>피막방지제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증점제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표면평활재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방부재</a:t>
            </a:r>
            <a:r>
              <a:rPr lang="en-US" altLang="ko-KR" sz="1600" smtClean="0"/>
              <a:t>, </a:t>
            </a:r>
            <a:r>
              <a:rPr lang="ko-KR" altLang="en-US" sz="1600" smtClean="0"/>
              <a:t>방청제</a:t>
            </a:r>
            <a:r>
              <a:rPr lang="en-US" altLang="ko-KR" sz="1600" smtClean="0"/>
              <a:t>, </a:t>
            </a:r>
            <a:r>
              <a:rPr lang="ko-KR" altLang="en-US" sz="1600" smtClean="0"/>
              <a:t>자외선 흡수제 등</a:t>
            </a:r>
          </a:p>
          <a:p>
            <a:pPr marL="304800" indent="-304800" eaLnBrk="1" hangingPunct="1"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600" smtClean="0"/>
          </a:p>
          <a:p>
            <a:pPr marL="304800" indent="-304800" eaLnBrk="1" hangingPunct="1">
              <a:tabLst>
                <a:tab pos="271463" algn="l"/>
              </a:tabLst>
              <a:defRPr/>
            </a:pPr>
            <a:r>
              <a:rPr lang="ko-KR" altLang="en-US" sz="1800" b="1" smtClean="0"/>
              <a:t>종류</a:t>
            </a:r>
          </a:p>
        </p:txBody>
      </p:sp>
      <p:graphicFrame>
        <p:nvGraphicFramePr>
          <p:cNvPr id="106566" name="Group 70"/>
          <p:cNvGraphicFramePr>
            <a:graphicFrameLocks noGrp="1"/>
          </p:cNvGraphicFramePr>
          <p:nvPr>
            <p:ph sz="half" idx="2"/>
          </p:nvPr>
        </p:nvGraphicFramePr>
        <p:xfrm>
          <a:off x="395288" y="3357563"/>
          <a:ext cx="8291512" cy="3048000"/>
        </p:xfrm>
        <a:graphic>
          <a:graphicData uri="http://schemas.openxmlformats.org/drawingml/2006/table">
            <a:tbl>
              <a:tblPr/>
              <a:tblGrid>
                <a:gridCol w="1008062"/>
                <a:gridCol w="1728788"/>
                <a:gridCol w="5554662"/>
              </a:tblGrid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가소제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프탈산부틸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인산트리크실렌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프탈산옥틸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프탈산디프로필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건조제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건성유용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리놀산코발트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나프텐산납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나프텐산지로코늄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경화제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액체합성수지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과산화벤조일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과산화케틸에틸케톤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옥트이산코발트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안료 분산제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스테아린산 알루미늄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레시틴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폴리에틸렌글리콜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유화제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트리에탄올 아민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증점제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알루미늄 스테아레이드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피막 방지제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디벤틴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옥심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살충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살균제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DDT, PCP, BHC,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할로겐화 페날사딘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3527</TotalTime>
  <Words>2220</Words>
  <Application>Microsoft Office PowerPoint</Application>
  <PresentationFormat>화면 슬라이드 쇼(4:3)</PresentationFormat>
  <Paragraphs>415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점과 선</vt:lpstr>
      <vt:lpstr>목재가공학 및 실습 - 도료 – 정의/구성 </vt:lpstr>
      <vt:lpstr>정의</vt:lpstr>
      <vt:lpstr>도료의 이용 분야</vt:lpstr>
      <vt:lpstr>도료와 도장의 역사</vt:lpstr>
      <vt:lpstr>도료의 역할</vt:lpstr>
      <vt:lpstr>도료의 구성</vt:lpstr>
      <vt:lpstr>도막성분 - 도막형성 주요소</vt:lpstr>
      <vt:lpstr>도막형성 주요소의 종류</vt:lpstr>
      <vt:lpstr>도막성분 - 도막형성 부요소</vt:lpstr>
      <vt:lpstr>도막성분 - 도막형성 부요소</vt:lpstr>
      <vt:lpstr>도막성분 - 안료</vt:lpstr>
      <vt:lpstr>안료의 종류</vt:lpstr>
      <vt:lpstr>안료의 종류/분류</vt:lpstr>
      <vt:lpstr>도막성분 - 안료</vt:lpstr>
      <vt:lpstr>도막형성 조요소</vt:lpstr>
      <vt:lpstr>도료의 성질</vt:lpstr>
      <vt:lpstr>도료의 건조기구</vt:lpstr>
      <vt:lpstr>건조의 분류</vt:lpstr>
      <vt:lpstr>도막형성 조요소의 분류</vt:lpstr>
      <vt:lpstr>용제의 종류/용도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53</cp:revision>
  <dcterms:created xsi:type="dcterms:W3CDTF">2005-09-01T06:05:51Z</dcterms:created>
  <dcterms:modified xsi:type="dcterms:W3CDTF">2011-10-19T16:51:38Z</dcterms:modified>
</cp:coreProperties>
</file>