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2 </a:t>
            </a:r>
            <a:r>
              <a:rPr lang="ko-KR" altLang="en-US" sz="4400" dirty="0" smtClean="0"/>
              <a:t>장 건조와 관련된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목재성질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종류와 의의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비중은 목재 밀도 대 </a:t>
            </a:r>
            <a:r>
              <a:rPr lang="en-US" altLang="ko-KR" sz="1800" dirty="0" smtClean="0"/>
              <a:t>4°C</a:t>
            </a:r>
            <a:r>
              <a:rPr lang="ko-KR" altLang="en-US" sz="1800" dirty="0" smtClean="0"/>
              <a:t>의 순순한 물의 밀도 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밀도는 단위 용적당 전건질량을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기건상태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용적을 측정할 수 있어 </a:t>
            </a:r>
            <a:r>
              <a:rPr lang="en-US" altLang="ko-KR" sz="1800" dirty="0" smtClean="0"/>
              <a:t>3 </a:t>
            </a:r>
            <a:r>
              <a:rPr lang="ko-KR" altLang="en-US" sz="1800" dirty="0" smtClean="0"/>
              <a:t>종류의 목재밀도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생재비중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전건비중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밀도는 온도가 상승함에 따라 감소하지만 그 변화율이 극히 작아 실온에서도 차이가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목재에서 전건비중이 가장 크고 </a:t>
            </a:r>
            <a:r>
              <a:rPr lang="ko-KR" altLang="en-US" sz="1800" dirty="0" err="1" smtClean="0"/>
              <a:t>생재비중이</a:t>
            </a:r>
            <a:r>
              <a:rPr lang="ko-KR" altLang="en-US" sz="1800" dirty="0" smtClean="0"/>
              <a:t> 가장 적은데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수축률이 큰 목재일수록 더욱 현저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비중이 큰 목재는 건조속도가 비중이 작은 목재보다 </a:t>
            </a:r>
            <a:r>
              <a:rPr lang="ko-KR" altLang="en-US" sz="1800" dirty="0" err="1" smtClean="0"/>
              <a:t>느릴뿐만</a:t>
            </a:r>
            <a:r>
              <a:rPr lang="ko-KR" altLang="en-US" sz="1800" dirty="0" smtClean="0"/>
              <a:t> 아니라 건조 중에 건조 결함이 잘 나타나는데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이는 단위 용적 당 </a:t>
            </a:r>
            <a:r>
              <a:rPr lang="ko-KR" altLang="en-US" sz="1800" dirty="0" err="1" smtClean="0"/>
              <a:t>실질량이</a:t>
            </a:r>
            <a:r>
              <a:rPr lang="ko-KR" altLang="en-US" sz="1800" dirty="0" smtClean="0"/>
              <a:t> 많아짐에 따라 많은 수분을 보유하고 수분의 이동거리가 증대되기 때문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수종의 세포의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구성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크기와 세포막의 두께 등이 서로 다르고 추출물의 함량도 영향을 미침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수종간의 차이</a:t>
            </a:r>
            <a:r>
              <a:rPr lang="en-US" altLang="ko-KR" sz="1800" dirty="0" smtClean="0"/>
              <a:t>: balsa wood</a:t>
            </a:r>
            <a:r>
              <a:rPr lang="ko-KR" altLang="en-US" sz="1800" dirty="0" smtClean="0"/>
              <a:t>의 비중은 </a:t>
            </a:r>
            <a:r>
              <a:rPr lang="en-US" altLang="ko-KR" sz="1800" dirty="0" smtClean="0"/>
              <a:t>0.04~1.40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수종의 수령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 등에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침엽수재는 </a:t>
            </a:r>
            <a:r>
              <a:rPr lang="ko-KR" altLang="en-US" sz="1800" dirty="0" err="1" smtClean="0"/>
              <a:t>유령기에</a:t>
            </a:r>
            <a:r>
              <a:rPr lang="ko-KR" altLang="en-US" sz="1800" dirty="0" smtClean="0"/>
              <a:t> 자란 목재는 급속한 생장으로 </a:t>
            </a:r>
            <a:r>
              <a:rPr lang="ko-KR" altLang="en-US" sz="1800" dirty="0" err="1" smtClean="0"/>
              <a:t>춘재율이</a:t>
            </a:r>
            <a:r>
              <a:rPr lang="ko-KR" altLang="en-US" sz="1800" dirty="0" smtClean="0"/>
              <a:t> 높아 </a:t>
            </a:r>
            <a:r>
              <a:rPr lang="ko-KR" altLang="en-US" sz="1800" dirty="0" err="1" smtClean="0"/>
              <a:t>장령기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노령기에</a:t>
            </a:r>
            <a:r>
              <a:rPr lang="ko-KR" altLang="en-US" sz="1800" dirty="0" smtClean="0"/>
              <a:t> 자란 성숙재보다 비중이 작음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</a:t>
            </a:r>
            <a:r>
              <a:rPr lang="ko-KR" altLang="en-US" sz="1800" dirty="0" err="1" smtClean="0"/>
              <a:t>수목내</a:t>
            </a:r>
            <a:r>
              <a:rPr lang="ko-KR" altLang="en-US" sz="1800" dirty="0" smtClean="0"/>
              <a:t> 비중의 변이는 직경 생장 부위와 수고부위에 따라 차이가 있으며 주로 </a:t>
            </a:r>
            <a:r>
              <a:rPr lang="ko-KR" altLang="en-US" sz="1800" dirty="0" err="1" smtClean="0"/>
              <a:t>춘재율과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추재율에</a:t>
            </a:r>
            <a:r>
              <a:rPr lang="ko-KR" altLang="en-US" sz="1800" dirty="0" smtClean="0"/>
              <a:t> 따라 영향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세포간층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액상으로 존재하는 수분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유리수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세포막질과 결합 관계가 없고 단순히 모세관인력에 의해 이동하며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물분자</a:t>
            </a:r>
            <a:r>
              <a:rPr lang="ko-KR" altLang="en-US" sz="1800" dirty="0" smtClean="0"/>
              <a:t> 상호 간의 응집력에 의해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결합수보다</a:t>
            </a:r>
            <a:r>
              <a:rPr lang="ko-KR" altLang="en-US" sz="1800" dirty="0" smtClean="0"/>
              <a:t> 쉽게 제거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물리적 기계적 성질에는 영향을 미치지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무게의 증감과 열과 전기에 대한 성질에 약간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세포막중에 존재하는 수분으로 세포막질과 수소결합 또는 </a:t>
            </a:r>
            <a:r>
              <a:rPr lang="ko-KR" altLang="en-US" sz="1800" dirty="0" err="1" smtClean="0"/>
              <a:t>반데르발스의</a:t>
            </a:r>
            <a:r>
              <a:rPr lang="ko-KR" altLang="en-US" sz="1800" dirty="0" smtClean="0"/>
              <a:t> 힘으로 결합되어 존재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흡착수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자유수보다</a:t>
            </a:r>
            <a:r>
              <a:rPr lang="ko-KR" altLang="en-US" sz="1800" dirty="0" smtClean="0"/>
              <a:t> 수분이동이 어려워 </a:t>
            </a:r>
            <a:r>
              <a:rPr lang="ko-KR" altLang="en-US" sz="1800" dirty="0" err="1" smtClean="0"/>
              <a:t>굘합수</a:t>
            </a:r>
            <a:r>
              <a:rPr lang="ko-KR" altLang="en-US" sz="1800" dirty="0" smtClean="0"/>
              <a:t> 제고를 위하여 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증감은 목재의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성질에 현저하게 영향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5" name="Picture 7" descr="EMB00000674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984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정의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 </a:t>
            </a:r>
            <a:r>
              <a:rPr lang="ko-KR" altLang="en-US" sz="1800" dirty="0" smtClean="0"/>
              <a:t>함유 수분의 무게에 대한 전건재의 무게비율로 백분율로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가공업에서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펄프공업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연료재의 열량계산에 사용</a:t>
            </a:r>
            <a:endParaRPr lang="ko-KR" altLang="en-US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측정의 영향인자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성질의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연륜곡도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연륜폭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결점의 존재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생장의 균일성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재면의 평활도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 목분과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 경사와 수분 분포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생산인자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송재속도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휴지시간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샘플 수량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재목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측정장치의 통과시 판재의 방향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인자로 인해 함수율의 최대치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최소치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변이성 등을 고려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건조에서는 전건법과 전기적 수분계에 의해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중의 수분을 분리하는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전건법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내에 상대습도를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습도법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전기적 성질을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전기적 수분계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각 국에서 널리 사용되는 있는 함수율의 측정법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함수율을 비교적 정확하게 측정할 수 있는 장점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측정하는 소요시간이 다소 길고 함수율을 측정코자하는 목재가 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정유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크레오소트 등 휘발성 성분을 함유하고 있으면 건조 중 이들 성분이 휘발하여 측정한 함수율이 과도하게 나올 수 있는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횡단면에서 최소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결점이 없는 부분을 두께 </a:t>
            </a:r>
            <a:r>
              <a:rPr lang="en-US" altLang="ko-KR" sz="1800" dirty="0" smtClean="0"/>
              <a:t>1.5~2.2cm </a:t>
            </a:r>
            <a:r>
              <a:rPr lang="ko-KR" altLang="en-US" sz="1800" dirty="0" smtClean="0"/>
              <a:t>정도의 함수율 시험편을 무작위로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시험편의 채취 즉시 저울로 건조전 무게를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순환이 잘 되고 온도가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를 유지하는 건조기에 넣어 항량이 될때까지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살아있는 조직으로 담색을 띤 </a:t>
            </a:r>
            <a:r>
              <a:rPr lang="ko-KR" altLang="en-US" sz="1800" dirty="0" err="1" smtClean="0"/>
              <a:t>면재와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내측부에</a:t>
            </a:r>
            <a:r>
              <a:rPr lang="ko-KR" altLang="en-US" sz="1800" dirty="0" smtClean="0"/>
              <a:t> 죽은 조직인 </a:t>
            </a:r>
            <a:r>
              <a:rPr lang="ko-KR" altLang="en-US" sz="1800" dirty="0" err="1" smtClean="0"/>
              <a:t>농색의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심재로</a:t>
            </a:r>
            <a:r>
              <a:rPr lang="ko-KR" altLang="en-US" sz="1800" dirty="0" smtClean="0"/>
              <a:t>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변재와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내구력 등에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침엽수 변재의 </a:t>
            </a:r>
            <a:r>
              <a:rPr lang="ko-KR" altLang="en-US" sz="1800" dirty="0" err="1" smtClean="0"/>
              <a:t>생재함수율은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것보다 휠씬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투과성은 변재보다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투과성이 낮아 건조속도가 느리고 약제 주입과 펄프화에도 문제점 야기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추출물을 다량 함유하고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심재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물관에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타이로시스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tyloses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형성되고 침엽수는 유연막공 </a:t>
            </a:r>
            <a:r>
              <a:rPr lang="en-US" altLang="ko-KR" sz="1800" dirty="0" smtClean="0"/>
              <a:t>(bordered pit)</a:t>
            </a:r>
            <a:r>
              <a:rPr lang="ko-KR" altLang="en-US" sz="1800" dirty="0" smtClean="0"/>
              <a:t>에 토러스 </a:t>
            </a:r>
            <a:r>
              <a:rPr lang="en-US" altLang="ko-KR" sz="1800" dirty="0" smtClean="0"/>
              <a:t>(torus)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한쪽으로 편중되어 입구를 폐쇄시키거나 </a:t>
            </a:r>
            <a:r>
              <a:rPr lang="ko-KR" altLang="en-US" sz="1800" dirty="0" err="1" smtClean="0"/>
              <a:t>막공막에</a:t>
            </a:r>
            <a:r>
              <a:rPr lang="ko-KR" altLang="en-US" sz="1800" dirty="0" smtClean="0"/>
              <a:t> 추출물의 퇴적으로 수분 이동이 늦어짐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항량에 도달하는 시간은 목재의 비중과 초기함수율에 따라 상이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무게 </a:t>
            </a:r>
            <a:r>
              <a:rPr lang="en-US" altLang="ko-KR" sz="1800" dirty="0" smtClean="0"/>
              <a:t>20g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5~20</a:t>
            </a:r>
            <a:r>
              <a:rPr lang="ko-KR" altLang="en-US" sz="1800" dirty="0" smtClean="0"/>
              <a:t>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</a:t>
            </a:r>
            <a:r>
              <a:rPr lang="en-US" altLang="ko-KR" sz="1800" dirty="0" smtClean="0"/>
              <a:t>100g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20~60</a:t>
            </a:r>
            <a:r>
              <a:rPr lang="ko-KR" altLang="en-US" sz="1800" dirty="0" smtClean="0"/>
              <a:t>시간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함수율은 개개의 시험편에서 소수점 한자리까지 구하여 평균헤서 산출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성질에 따라 저항식 수분계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고주파저항식 수분계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휴대용으로 시험편을 채취하지 않고 현장에서 즉시 함수율 측정 가능하여 매우 편리하나 측정된 함수율은 오차가 있어 보정이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목재의 비저항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 </a:t>
            </a:r>
            <a:r>
              <a:rPr lang="ko-KR" altLang="en-US" sz="1800" dirty="0" smtClean="0"/>
              <a:t>또는 비전기전도도 </a:t>
            </a:r>
            <a:r>
              <a:rPr lang="en-US" altLang="ko-KR" sz="1800" dirty="0" smtClean="0"/>
              <a:t>(1/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</a:t>
            </a:r>
            <a:r>
              <a:rPr lang="ko-KR" altLang="en-US" sz="1800" dirty="0" smtClean="0"/>
              <a:t>와 목재의 함수율의 관계를 이용하여 만든 수분계로써 함수율 증가와 함께 비저항은 감소하거나 비전기전도도는 증가하는 성질을 이용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가능 함수율은 </a:t>
            </a:r>
            <a:r>
              <a:rPr lang="en-US" altLang="ko-KR" sz="1800" dirty="0" smtClean="0"/>
              <a:t>7~35%</a:t>
            </a:r>
            <a:r>
              <a:rPr lang="ko-KR" altLang="en-US" sz="1800" dirty="0" smtClean="0"/>
              <a:t>인데 </a:t>
            </a:r>
            <a:r>
              <a:rPr lang="en-US" altLang="ko-KR" sz="1800" dirty="0" smtClean="0"/>
              <a:t>7% </a:t>
            </a:r>
            <a:r>
              <a:rPr lang="ko-KR" altLang="en-US" sz="1800" dirty="0" smtClean="0"/>
              <a:t>이하와 섬유포화점 이상에서는 측정의 정밀도가 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수분계로 측정한 함수율은 전건법에 비해 오차가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측정할 목재의 재면이 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안개 등에 의해 젖어있는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방붑처리목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접착제로 접착한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바닷물에 장시간 저목된 목재 등을 측절할 때 과대치의 함수율이 측정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 내의 전기력 침투가 낮아 목재의 평균함수율 측정이 곤란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건조함에 따라 수분경사가 나타나 평균함수율을 측정하기 위하여 제재품 두께의 </a:t>
            </a:r>
            <a:r>
              <a:rPr lang="en-US" altLang="ko-KR" sz="1800" dirty="0" smtClean="0"/>
              <a:t>¼~1/5 </a:t>
            </a:r>
            <a:r>
              <a:rPr lang="ko-KR" altLang="en-US" sz="1800" dirty="0" smtClean="0"/>
              <a:t>부위까지 전극을 박아서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소경목의 평균함수율의 추정치를 얻기 위하여 전극을 원목 지름의 약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넣어서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온도에 따라 함수율에 차이가 크기 때문에 온도에 따른 함수율 보정이 필요한데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온도가 높아짐에 따라 목재의 비저항이 감소해서 실제보다 과대함수율을 나타내므로 </a:t>
            </a:r>
            <a:r>
              <a:rPr lang="en-US" altLang="ko-KR" sz="1800" dirty="0" smtClean="0"/>
              <a:t>(-)</a:t>
            </a:r>
            <a:r>
              <a:rPr lang="ko-KR" altLang="en-US" sz="1800" dirty="0" smtClean="0"/>
              <a:t>의 보정이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추출법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 긴 시간 동안 가열됨에 따라 휘발분이 수분과 같이 증발하게 됨으로 과대한 함수율을 나타내는데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이와 같은 목재는 추출법으로 비교적 정확하게 함수율을 구할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목재에서 칩이나 톹밥 </a:t>
            </a:r>
            <a:r>
              <a:rPr lang="en-US" altLang="ko-KR" sz="1800" dirty="0" smtClean="0"/>
              <a:t>20~50g </a:t>
            </a:r>
            <a:r>
              <a:rPr lang="ko-KR" altLang="en-US" sz="1800" dirty="0" smtClean="0"/>
              <a:t>정도를 만들어 건조되지 않게 이들의 시료를 </a:t>
            </a:r>
            <a:r>
              <a:rPr lang="en-US" altLang="ko-KR" sz="1800" dirty="0" smtClean="0"/>
              <a:t>500~1,000ml</a:t>
            </a:r>
            <a:r>
              <a:rPr lang="ko-KR" altLang="en-US" sz="1800" dirty="0" smtClean="0"/>
              <a:t>의 증류용 플라스크에 넣고 불수용성인 용매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크실렌</a:t>
            </a:r>
            <a:r>
              <a:rPr lang="en-US" altLang="ko-KR" sz="1800" dirty="0" smtClean="0"/>
              <a:t>, trichloro ethylene, </a:t>
            </a:r>
            <a:r>
              <a:rPr lang="ko-KR" altLang="en-US" sz="1800" dirty="0" smtClean="0"/>
              <a:t>톨루엔</a:t>
            </a:r>
            <a:r>
              <a:rPr lang="en-US" altLang="ko-KR" sz="1800" dirty="0" smtClean="0"/>
              <a:t>) 120~130ml</a:t>
            </a:r>
            <a:r>
              <a:rPr lang="ko-KR" altLang="en-US" sz="1800" dirty="0" smtClean="0"/>
              <a:t>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넣어 혼합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적당한 방법으로 가열하면 목재 내의 추출된 물과 휘발 성분 그리고 용매는 역류냉각기에서 냉각되어 물은 측정용 눈금이 있는 용기로 용매와 휘발성분은 플라스크로 돌아가는데 보통 </a:t>
            </a:r>
            <a:r>
              <a:rPr lang="en-US" altLang="ko-KR" sz="1800" dirty="0" smtClean="0"/>
              <a:t>4~24</a:t>
            </a:r>
            <a:r>
              <a:rPr lang="ko-KR" altLang="en-US" sz="1800" dirty="0" smtClean="0"/>
              <a:t>시간 정도 소요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습도법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주위의 상대습도에 따라 변하므로 목재 내부의 상대습도를 측정하여 함수율을 측정하는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목재습도계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내부의 상대증기압을 측정하여 함수율을 측정하는 방법으로 목재에 </a:t>
            </a:r>
            <a:r>
              <a:rPr lang="en-US" altLang="ko-KR" sz="1800" dirty="0" smtClean="0"/>
              <a:t>6mm </a:t>
            </a:r>
            <a:r>
              <a:rPr lang="ko-KR" altLang="en-US" sz="1800" dirty="0" smtClean="0"/>
              <a:t>정도의 구멍을 깊이 </a:t>
            </a:r>
            <a:r>
              <a:rPr lang="en-US" altLang="ko-KR" sz="1800" dirty="0" smtClean="0"/>
              <a:t>95mm </a:t>
            </a:r>
            <a:r>
              <a:rPr lang="ko-KR" altLang="en-US" sz="1800" dirty="0" smtClean="0"/>
              <a:t>정도 판후 습도에 민감한 습도계의 관부를 바로 넣고 </a:t>
            </a:r>
            <a:r>
              <a:rPr lang="en-US" altLang="ko-KR" sz="1800" dirty="0" smtClean="0"/>
              <a:t>10~15</a:t>
            </a:r>
            <a:r>
              <a:rPr lang="ko-KR" altLang="en-US" sz="1800" dirty="0" smtClean="0"/>
              <a:t>분간 방치한 후 수분을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3~25%)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지시종이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염화코발트가 공기의 습도에 따라 색깔이 변하는 성질을 이용한 염화코발트로 처리한 지시종이로 함수율을 측정하는 방법으로 무수의 염화코발트지의 새은 </a:t>
            </a:r>
            <a:r>
              <a:rPr lang="en-US" altLang="ko-KR" sz="1800" dirty="0" smtClean="0"/>
              <a:t>pale blue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습도가 올라감에 따라 </a:t>
            </a:r>
            <a:r>
              <a:rPr lang="en-US" altLang="ko-KR" sz="1800" dirty="0" smtClean="0"/>
              <a:t>blue-violet, rose-violet, peach blossom red, rose</a:t>
            </a:r>
            <a:r>
              <a:rPr lang="ko-KR" altLang="en-US" sz="1800" dirty="0" smtClean="0"/>
              <a:t>로 색이 변하고 이를 근거로 함수율을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6~23%)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내부의 세포막이나 세포 간극 및 세포 내강 등 모든 공극에 수분으로 완전히 포화되어 있는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임목의 경우 드문 현상으로 목재를 오랫동안 수중저목을 하면 포수상태에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 상태의 목재와 함수율을 포수재 및 최대함수율이라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포수재를 천연건조하지 않고 바로 열기 건조를 실시하면 찌그러짐 등 건조 결함이 발생하기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수중 저목된 어떤 목재가 포수재인가를 확인하기 위하여 생재비중과 전건비중을 각각 사용해서 최대 함수율을 계산하고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그목재의 함수율을 직접 구한 후 서로 비교하여 확인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67889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생재상태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수분이 포함되어 있으나 세포 간극 또는 세포 내강 등 공극에는 액상의 수분이 완전히 채워져 있지 않고 일부분만 존재하는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 또는 벌채 직후의 원목 또는 수중저목 중인 목재 일지라도 섬유포화점 이상의 함수율을 갖고 있는 목재에서 흔히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목재를 생재라 하며 생재함수율은 임목 또는 벌채 직ㅎ수의 목재가 가지는 함수율을 말함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생재함수율은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입지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수간의 부위 등에 따라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생재함수율은 </a:t>
            </a:r>
            <a:r>
              <a:rPr lang="en-US" altLang="ko-KR" sz="1800" dirty="0" smtClean="0"/>
              <a:t>45~160%</a:t>
            </a:r>
            <a:r>
              <a:rPr lang="ko-KR" altLang="en-US" sz="1800" dirty="0" smtClean="0"/>
              <a:t>이나 대부분의 침엽수와 활엽수는 </a:t>
            </a:r>
            <a:r>
              <a:rPr lang="en-US" altLang="ko-KR" sz="1800" dirty="0" smtClean="0"/>
              <a:t>30~200%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섬유포화점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완전히 수분으로 포화되어 있으나 세포내강과 세포간극에는 액상의 수분이 존재하지 않는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섬유포화점의 함수율은 수종과 목재의 성질에 따라 차이가 있으나 상온에서 </a:t>
            </a:r>
            <a:r>
              <a:rPr lang="en-US" altLang="ko-KR" sz="1800" dirty="0" smtClean="0"/>
              <a:t>25~35% </a:t>
            </a:r>
            <a:r>
              <a:rPr lang="ko-KR" altLang="en-US" sz="1800" dirty="0" smtClean="0"/>
              <a:t>범위에 있고 일반적으로 </a:t>
            </a:r>
            <a:r>
              <a:rPr lang="en-US" altLang="ko-KR" sz="1800" dirty="0" smtClean="0"/>
              <a:t>28%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30%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섬유포화점 이하로 건조하면 목재는 수축하고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이하에서는 그 이상보다 동일량의 수분을 </a:t>
            </a:r>
            <a:r>
              <a:rPr lang="ko-KR" altLang="en-US" sz="1800" dirty="0" smtClean="0"/>
              <a:t>제거하는데 </a:t>
            </a:r>
            <a:r>
              <a:rPr lang="ko-KR" altLang="en-US" sz="1800" dirty="0" smtClean="0"/>
              <a:t>많은 열량이 필요하고 건조 속도도 느림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함수율이 대기 온도와 습도에 평행에 도달한 상태로 이런 목재와 함수율을 기건재와 기건함수율이라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기건함수율은 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장소에 따라 차이가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우리나라의 경우 중부지방은 남부지방보다 약간 높으며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연중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월이 최저</a:t>
            </a:r>
            <a:r>
              <a:rPr lang="en-US" altLang="ko-KR" sz="1800" dirty="0" smtClean="0"/>
              <a:t>, 8</a:t>
            </a:r>
            <a:r>
              <a:rPr lang="ko-KR" altLang="en-US" sz="1800" dirty="0" smtClean="0"/>
              <a:t>월이 최대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전국의 연중 기건 함수율의 범위는 </a:t>
            </a:r>
            <a:r>
              <a:rPr lang="en-US" altLang="ko-KR" sz="1800" dirty="0" smtClean="0"/>
              <a:t>12~16%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 기건함수율은 </a:t>
            </a:r>
            <a:r>
              <a:rPr lang="en-US" altLang="ko-KR" sz="1800" dirty="0" smtClean="0"/>
              <a:t>14% </a:t>
            </a:r>
            <a:r>
              <a:rPr lang="ko-KR" altLang="en-US" sz="1800" dirty="0" smtClean="0"/>
              <a:t>정도로 일본의 기건함수율 </a:t>
            </a:r>
            <a:r>
              <a:rPr lang="en-US" altLang="ko-KR" sz="1800" dirty="0" smtClean="0"/>
              <a:t>15% </a:t>
            </a:r>
            <a:r>
              <a:rPr lang="ko-KR" altLang="en-US" sz="1800" dirty="0" smtClean="0"/>
              <a:t>비해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옥외에 사용할 목재는 기건함수율까지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방습과정에서 일정한 온도와 상대습도하에서 평형상태에 도달한 목재의 함수율을 평형함수율 </a:t>
            </a:r>
            <a:r>
              <a:rPr lang="en-US" altLang="ko-KR" sz="1800" dirty="0" smtClean="0"/>
              <a:t>(EMC)</a:t>
            </a:r>
            <a:r>
              <a:rPr lang="ko-KR" altLang="en-US" sz="1800" dirty="0" smtClean="0"/>
              <a:t>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평형함수율은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추출물의 함량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응력의 종류ㅡ 열처리 및 목질제품의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흡착의 방향 등에 따라 차이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4806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변재는 동일함수율을 가질 경우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수분이동이 잘 안되므로 건조시간이 길고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 등의 건조결함이 유발되기 쉬움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" name="Picture 6" descr="UNI00000db000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880320" cy="2592288"/>
          </a:xfrm>
          <a:prstGeom prst="rect">
            <a:avLst/>
          </a:prstGeom>
          <a:noFill/>
        </p:spPr>
      </p:pic>
      <p:pic>
        <p:nvPicPr>
          <p:cNvPr id="5" name="Picture 8" descr="EMB00000db000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880320" cy="2592288"/>
          </a:xfrm>
          <a:prstGeom prst="rect">
            <a:avLst/>
          </a:prstGeom>
          <a:noFill/>
        </p:spPr>
      </p:pic>
      <p:pic>
        <p:nvPicPr>
          <p:cNvPr id="6" name="Picture 6" descr="EMB00000db00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880319" cy="261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온도가 높을수록 상대습도가 낮을수록 평형함수율은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온도와 상대습도에서 헤미셀룰로오스의 함량이 낮고 추출물이 많은 목재는 그렇지 않은 목재보다 평형함수율이 낮음</a:t>
            </a:r>
            <a:r>
              <a:rPr lang="en-US" altLang="ko-KR" sz="1800" dirty="0" smtClean="0"/>
              <a:t>. (</a:t>
            </a:r>
            <a:r>
              <a:rPr lang="ko-KR" altLang="en-US" sz="1800" dirty="0" smtClean="0"/>
              <a:t>이는 헤미 셀룰로오스가 목재의 성분 중에서 친수성이 가장 크고 추출물의 존재로 인하여 수분이 함유될 장소를 배재하기 대문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사용 중에 압축응력을 나타내는 목재는 인장응력을 나타내는 목재보다 평형함수율이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열처리를 받으면 목재의 친수성의 수산기의 일부가 에테르 결합으로 인하여 흡습성이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전건재를 습윤한 공기에 두면 흡습하고 생재를 건조한 공기에 두면 방습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섬유포화점에서 전건상태까지 건조될 때의 방습평형함수율은 약간 높고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섬유포화점까지 흡습될 때 흡습 평형함수율은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흡습시에 생기는 흡착곡선과 방습시에 생기는 탈착곡선이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현상을 이력현상이라 하고 상대습도 </a:t>
            </a:r>
            <a:r>
              <a:rPr lang="en-US" altLang="ko-KR" sz="1800" dirty="0" smtClean="0"/>
              <a:t>0%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사이에서 이 두 곡선을 연결하여 생기는 간극을 이력곡선이라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전건재가 흡습할 때 흡습성이 줄어드는 원인은 목재가 한번 전건상태까지 건조하면 목재 내에 있는 친수성의 수산기의 일부가 에테르 결합을 하여 흡습성을 상실하기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결과로 물분자와 결합할 수 있는 수산기 수의 약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가 비흡습성이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이력 현상은 목재 외에 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등의 흡습성 물질에서도 나타남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의 온도를 유지하는 건조기에서 항량에 도달할 때까지 건조한 무수상태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상태에서도 </a:t>
            </a:r>
            <a:r>
              <a:rPr lang="en-US" altLang="ko-KR" sz="1800" dirty="0" smtClean="0"/>
              <a:t>0.5% </a:t>
            </a:r>
            <a:r>
              <a:rPr lang="ko-KR" altLang="en-US" sz="1800" dirty="0" smtClean="0"/>
              <a:t>이하의 구조수가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 </a:t>
            </a:r>
            <a:r>
              <a:rPr lang="ko-KR" altLang="en-US" sz="1800" dirty="0" smtClean="0"/>
              <a:t>구조수는 세포막을 구성하는 셀룰로오스의 수산기와 수소결합에 의해 존재하는 수분으로서 열분해에 의해서만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구조수는 목재 가공 이용과는 거의 무관한 수준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 상태의 목재를 전건재라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3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함수율은 목재 내의 함유수분의 무게 대 전건무게의 백분율로 표시하기에 목재 건조에서 목재내 함유된 물의 양 즉 실재함수율을 알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실재함수율은 비중과 함수율을 이용하여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전체에 함유된 총실재함수율은 단위재적당 실재함수량과 목재의 전체 재적을 곱하여 구함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목재가 건조에 의해 탈수된 수분량 또는 수분 흡수에 의한 수분량을 구할 때는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</a:t>
            </a:r>
            <a:r>
              <a:rPr lang="en-US" altLang="ko-KR" sz="1800" dirty="0" smtClean="0"/>
              <a:t>U1 (</a:t>
            </a:r>
            <a:r>
              <a:rPr lang="ko-KR" altLang="en-US" sz="1800" dirty="0" smtClean="0"/>
              <a:t>초기함수율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</a:t>
            </a:r>
            <a:r>
              <a:rPr lang="en-US" altLang="ko-KR" sz="1800" dirty="0" smtClean="0"/>
              <a:t>U2 (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사용하여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(U1-U2)</a:t>
            </a:r>
            <a:r>
              <a:rPr lang="ko-KR" altLang="en-US" sz="1800" dirty="0" smtClean="0"/>
              <a:t>의 값이 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면 탈수된 수분량이며</a:t>
            </a:r>
            <a:r>
              <a:rPr lang="en-US" altLang="ko-KR" sz="1800" dirty="0" smtClean="0"/>
              <a:t>, - </a:t>
            </a:r>
            <a:r>
              <a:rPr lang="ko-KR" altLang="en-US" sz="1800" dirty="0" smtClean="0"/>
              <a:t>이라면 흡수된 흡수량임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중에 임의의 함수율에서 평형함수율을 뺀 것을 자유함수율이라 하며 이는 건조시에 제거될 함수율을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어떤 건조 시간 중에 건조로 제거할 목재 수분이 얼마나 잔존하고 있는가의 정도는 증발수분잔존율 </a:t>
            </a:r>
            <a:r>
              <a:rPr lang="en-US" altLang="ko-KR" sz="1800" dirty="0" smtClean="0"/>
              <a:t>(evaporable moisture remaining: EMR)</a:t>
            </a:r>
            <a:r>
              <a:rPr lang="ko-KR" altLang="en-US" sz="1800" dirty="0" smtClean="0"/>
              <a:t>로 표시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714884"/>
            <a:ext cx="46434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흡수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확산 또는 모세관 작용 등에 의해 액체 또는 가스가 다른 물질에 의해 혼합 또는 화합하는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수분 흡수에는 흡습과 흡수로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흡습은 수분을 기체상태로 흡수하는 것이며 수분을 액체상태로 흡수하는 것을 흡수라 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흡착이란 가스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액체 또는 용해된 물질이 분자 간의 인력에 의해 고체 표면에 응축하는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목재와 수분 사이에는 흡착과 흡수현상이 모두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수분 흡착량은 흡착매인 목재와 흡착질인 물의 결합력과 흡착점의 수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표면의 크기와 관계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결정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  <a:endParaRPr lang="ko-KR" alt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429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1" y="1084263"/>
            <a:ext cx="505090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미성숙재와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성숙재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 부근에서 형성된 목재인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형성된 성숙재보다 재질이 떨어지는데 그 정도는 침엽수재가 활엽수재보다 더욱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섬유장이</a:t>
            </a:r>
            <a:r>
              <a:rPr lang="ko-KR" altLang="en-US" sz="1800" dirty="0" smtClean="0"/>
              <a:t> 짧고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추재율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인장강도 등이 적으며 </a:t>
            </a:r>
            <a:r>
              <a:rPr lang="en-US" altLang="ko-KR" sz="1800" dirty="0" smtClean="0"/>
              <a:t>fibril </a:t>
            </a:r>
            <a:r>
              <a:rPr lang="ko-KR" altLang="en-US" sz="1800" dirty="0" smtClean="0"/>
              <a:t>경사각이 큼에 따라 종축방향 수축이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잘 틀어지는 등 건조결함이 유발되기 쉬워 주의 요망 </a:t>
            </a:r>
            <a:endParaRPr lang="ko-KR" altLang="en-US" sz="1800" dirty="0"/>
          </a:p>
        </p:txBody>
      </p:sp>
      <p:pic>
        <p:nvPicPr>
          <p:cNvPr id="4" name="Picture 7" descr="EMB00000674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80320" cy="2664296"/>
          </a:xfrm>
          <a:prstGeom prst="rect">
            <a:avLst/>
          </a:prstGeom>
          <a:noFill/>
        </p:spPr>
      </p:pic>
      <p:pic>
        <p:nvPicPr>
          <p:cNvPr id="5" name="Picture 9" descr="EMB00000674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1"/>
            <a:ext cx="2880319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내부 표면은 선재적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영구표면으로 불리고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건조상태에서 존재하는 세포 내강 등 현미경으로 볼 수 있는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3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일시적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팽윤제의 침입에 의하여 형성되고 이탈에 의해 소멸되는 세포막 내 미세한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6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</a:t>
            </a:r>
            <a:r>
              <a:rPr lang="ko-KR" altLang="en-US" sz="1800" dirty="0" smtClean="0"/>
              <a:t>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흡착의 경우 일시적 표면이 더 중요한 역할을 담당함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물 분자가 흡착될 때 열이 발생하는데 이를 흡착열이라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미분흡착열과 적분흡착열로 구분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미분흡착열은 어떤 </a:t>
            </a:r>
            <a:r>
              <a:rPr lang="ko-KR" altLang="en-US" sz="1800" dirty="0" smtClean="0"/>
              <a:t>함수율의 목재가 단위무게의 수분을 흡착할 시에 발생하는 </a:t>
            </a:r>
            <a:r>
              <a:rPr lang="ko-KR" altLang="en-US" sz="1800" dirty="0" smtClean="0"/>
              <a:t>열로 목재 건조에서 목재 중에 함유된 단위 무게의 결합수를 이탈시키기 위하여 그 분자에 가해져야 할 열에너지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전건상태에서 </a:t>
            </a:r>
            <a:r>
              <a:rPr lang="en-US" altLang="ko-KR" sz="1800" dirty="0" smtClean="0"/>
              <a:t>50°C</a:t>
            </a:r>
            <a:r>
              <a:rPr lang="ko-KR" altLang="en-US" sz="1800" dirty="0" smtClean="0"/>
              <a:t>의 온도에서의 미분흡착열은 물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당 </a:t>
            </a:r>
            <a:r>
              <a:rPr lang="en-US" altLang="ko-KR" sz="1800" dirty="0" smtClean="0"/>
              <a:t>260kcal</a:t>
            </a:r>
            <a:r>
              <a:rPr lang="ko-KR" altLang="en-US" sz="1800" dirty="0" smtClean="0"/>
              <a:t>이며 섬유포화점에서는 </a:t>
            </a:r>
            <a:r>
              <a:rPr lang="en-US" altLang="ko-KR" sz="1800" dirty="0" smtClean="0"/>
              <a:t>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세포막 내의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증발시키기 위하여 필요로 하는 열에너지는 물의 기화열보다 미분흡착열만큼 더 많은 열에너지가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얼음을 녹이는데 필요한 융해열과 비슷한 성질을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- 1g</a:t>
            </a:r>
            <a:r>
              <a:rPr lang="ko-KR" altLang="en-US" sz="1800" dirty="0" smtClean="0"/>
              <a:t>을 증발시키는데 요하는 열에너지량은 얼음의 승화열과 비숫하며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50°C </a:t>
            </a:r>
            <a:r>
              <a:rPr lang="ko-KR" altLang="en-US" sz="1800" dirty="0" smtClean="0"/>
              <a:t>조건에서 물의 기화열은 </a:t>
            </a:r>
            <a:r>
              <a:rPr lang="en-US" altLang="ko-KR" sz="1800" dirty="0" smtClean="0"/>
              <a:t>569cal</a:t>
            </a:r>
            <a:r>
              <a:rPr lang="ko-KR" altLang="en-US" sz="1800" dirty="0" smtClean="0"/>
              <a:t>이므로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증발시키는데 요하는 열에너지는 전건상태에서 </a:t>
            </a:r>
            <a:r>
              <a:rPr lang="en-US" altLang="ko-KR" sz="1800" dirty="0" smtClean="0"/>
              <a:t>829cal </a:t>
            </a:r>
            <a:r>
              <a:rPr lang="ko-KR" altLang="en-US" sz="1800" dirty="0" smtClean="0"/>
              <a:t>섬유포화점에서 </a:t>
            </a:r>
            <a:r>
              <a:rPr lang="en-US" altLang="ko-KR" sz="1800" dirty="0" smtClean="0"/>
              <a:t>569cal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같은 양의 수분을 증발시킬 때에도 결합수는 자유수보다 더 많은 열에너지가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결합수 증발에도 함수율이 낮을수록 더 많은 에너지가 소모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수축의 원리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25607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목재수선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수를 중심으로 하여 방사방향으로 배열된 목재 수선 </a:t>
            </a:r>
            <a:r>
              <a:rPr lang="en-US" altLang="ko-KR" sz="1800" dirty="0" smtClean="0"/>
              <a:t>(wood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ray)</a:t>
            </a:r>
            <a:r>
              <a:rPr lang="ko-KR" altLang="en-US" sz="1800" dirty="0" smtClean="0"/>
              <a:t>는 목재 세포 중에 매우 약해 건조 중에 나타난 건조 응력에 의하여 쉽게 할열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너도밤나무와 같은 큰 수선을 가진 목재는 건조 초기에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위한 특별한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  <p:pic>
        <p:nvPicPr>
          <p:cNvPr id="4" name="Picture 6" descr="EMB00000db0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896544" cy="2016224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51720" y="5805264"/>
            <a:ext cx="50101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참나무재의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띠모양의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긴 방사조직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조직은 구성세포의 지름에 따라 작은 세포로 구성된 고운 조직목재 </a:t>
            </a:r>
            <a:r>
              <a:rPr lang="en-US" altLang="ko-KR" sz="1800" dirty="0" smtClean="0"/>
              <a:t>(fine-textured wood)</a:t>
            </a:r>
            <a:r>
              <a:rPr lang="ko-KR" altLang="en-US" sz="1800" dirty="0" smtClean="0"/>
              <a:t>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큰 세포로 구성된 거친 조직목재 </a:t>
            </a:r>
            <a:r>
              <a:rPr lang="en-US" altLang="ko-KR" sz="1800" dirty="0" smtClean="0"/>
              <a:t>(coarse-textured wood)</a:t>
            </a:r>
            <a:r>
              <a:rPr lang="ko-KR" altLang="en-US" sz="1800" dirty="0" smtClean="0"/>
              <a:t>보다 건조 속도가 느림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침엽수의 세포와 활엽수의 </a:t>
            </a:r>
            <a:r>
              <a:rPr lang="ko-KR" altLang="en-US" sz="1800" dirty="0" err="1" smtClean="0"/>
              <a:t>관공의</a:t>
            </a:r>
            <a:r>
              <a:rPr lang="ko-KR" altLang="en-US" sz="1800" dirty="0" smtClean="0"/>
              <a:t> 크기에 따라 </a:t>
            </a:r>
            <a:r>
              <a:rPr lang="ko-KR" altLang="en-US" sz="1800" dirty="0" err="1" smtClean="0"/>
              <a:t>대소차가</a:t>
            </a:r>
            <a:r>
              <a:rPr lang="ko-KR" altLang="en-US" sz="1800" dirty="0" smtClean="0"/>
              <a:t> 큰 조직을 가진 </a:t>
            </a:r>
            <a:r>
              <a:rPr lang="ko-KR" altLang="en-US" sz="1800" dirty="0" err="1" smtClean="0"/>
              <a:t>불균일조직목재는</a:t>
            </a:r>
            <a:r>
              <a:rPr lang="ko-KR" altLang="en-US" sz="1800" dirty="0" smtClean="0"/>
              <a:t> 크기가 거이 같은 조직을 가진 균일조직목재보다 건조결함이 잘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목리는</a:t>
            </a:r>
            <a:r>
              <a:rPr lang="ko-KR" altLang="en-US" sz="1800" dirty="0" smtClean="0"/>
              <a:t> 목재를 구성하는 세포의 배열과 방향이 재면에 나타난 상태를 나타내는 용어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원목이나 제재품의 가로 잘라낸 면을 횡단면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세로로 켜낸 면을 종단면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종단면에는 수선과 제재품의 재면이 이루는 각도에 따라 </a:t>
            </a:r>
            <a:r>
              <a:rPr lang="ko-KR" altLang="en-US" sz="1800" dirty="0" err="1" smtClean="0"/>
              <a:t>촉단면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(flat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과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경단면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(edge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횡단면은 다른 면보다 건조가 빨리 되나 </a:t>
            </a:r>
            <a:r>
              <a:rPr lang="ko-KR" altLang="en-US" sz="1800" dirty="0" err="1" smtClean="0"/>
              <a:t>할열이</a:t>
            </a:r>
            <a:r>
              <a:rPr lang="ko-KR" altLang="en-US" sz="1800" dirty="0" smtClean="0"/>
              <a:t>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재면이 </a:t>
            </a:r>
            <a:r>
              <a:rPr lang="ko-KR" altLang="en-US" sz="1800" dirty="0" err="1" smtClean="0"/>
              <a:t>경단면을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정목판은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판목판보다</a:t>
            </a:r>
            <a:r>
              <a:rPr lang="ko-KR" altLang="en-US" sz="1800" dirty="0" smtClean="0"/>
              <a:t> 두께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크나 폭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적고 건조 결함이 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세포가 제재품의 재축과 이루는 각도가 평행한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목재는 재축과 어떤 각도를 이루는 </a:t>
            </a:r>
            <a:r>
              <a:rPr lang="ko-KR" altLang="en-US" sz="1800" dirty="0" err="1" smtClean="0"/>
              <a:t>교주목리를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적어서 건조 중에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(bow),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(crook), </a:t>
            </a:r>
            <a:r>
              <a:rPr lang="ko-KR" altLang="en-US" sz="1800" dirty="0" smtClean="0"/>
              <a:t>비틀림 등의 건조 결함이 적게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목재도 제재 중에 오류로 인해 </a:t>
            </a:r>
            <a:r>
              <a:rPr lang="ko-KR" altLang="en-US" sz="1800" dirty="0" err="1" smtClean="0"/>
              <a:t>교주목리가</a:t>
            </a:r>
            <a:r>
              <a:rPr lang="ko-KR" altLang="en-US" sz="1800" dirty="0" smtClean="0"/>
              <a:t> 발생함</a:t>
            </a:r>
            <a:r>
              <a:rPr lang="en-US" altLang="ko-KR" sz="1800" dirty="0" smtClean="0"/>
              <a:t>.  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목재구조의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생장인장재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생장압축재</a:t>
            </a:r>
            <a:r>
              <a:rPr lang="ko-KR" altLang="en-US" sz="1800" dirty="0" smtClean="0"/>
              <a:t> 등의 자연결점을 지니는 목재 구조를 가질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 주위의 목재는 불규칙 </a:t>
            </a:r>
            <a:r>
              <a:rPr lang="ko-KR" altLang="en-US" sz="1800" dirty="0" err="1" smtClean="0"/>
              <a:t>목리를</a:t>
            </a:r>
            <a:r>
              <a:rPr lang="ko-KR" altLang="en-US" sz="1800" dirty="0" smtClean="0"/>
              <a:t> 나타내고 있어 옹이와 인접 목재 사이에 </a:t>
            </a:r>
            <a:r>
              <a:rPr lang="ko-KR" altLang="en-US" sz="1800" dirty="0" err="1" smtClean="0"/>
              <a:t>수축률</a:t>
            </a:r>
            <a:r>
              <a:rPr lang="ko-KR" altLang="en-US" sz="1800" dirty="0" smtClean="0"/>
              <a:t> 차이로 인하여 옹이의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옹이의 인접목재 간의 분리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 빠짐 등 건조결함이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건조결함 정도는 산옹이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죽은 옹이 등 옹이의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모양 등에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인장이상재의</a:t>
            </a:r>
            <a:r>
              <a:rPr lang="ko-KR" altLang="en-US" sz="1800" dirty="0" smtClean="0"/>
              <a:t> 경우 정상재보다 섬유방향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휠씬 크기 때문에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길이 굽음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측면굽음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비틀림 등의 건조결함이 유발되기 쉬움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2230</TotalTime>
  <Words>2797</Words>
  <Application>Microsoft Office PowerPoint</Application>
  <PresentationFormat>화면 슬라이드 쇼(4:3)</PresentationFormat>
  <Paragraphs>260</Paragraphs>
  <Slides>43</Slides>
  <Notes>34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점과 선</vt:lpstr>
      <vt:lpstr>제 2 장 건조와 관련된  목재성질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목재비중</vt:lpstr>
      <vt:lpstr>목재비중</vt:lpstr>
      <vt:lpstr>목재비중</vt:lpstr>
      <vt:lpstr>목재 수분과 수축</vt:lpstr>
      <vt:lpstr>목재 수분과 수축</vt:lpstr>
      <vt:lpstr>목재 수분과 수축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 수축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100</cp:revision>
  <dcterms:created xsi:type="dcterms:W3CDTF">2005-09-01T06:05:51Z</dcterms:created>
  <dcterms:modified xsi:type="dcterms:W3CDTF">2011-09-27T03:45:16Z</dcterms:modified>
</cp:coreProperties>
</file>