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9" r:id="rId3"/>
    <p:sldId id="260" r:id="rId4"/>
    <p:sldId id="262" r:id="rId5"/>
    <p:sldId id="261" r:id="rId6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3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7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8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9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0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2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6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7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8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19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0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9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1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2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3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4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2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3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4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5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latin typeface="Arial" charset="0"/>
              </a:endParaRPr>
            </a:p>
          </p:txBody>
        </p:sp>
        <p:sp>
          <p:nvSpPr>
            <p:cNvPr id="37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8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39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0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1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2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3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4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5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6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7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8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49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0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1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2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3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4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5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6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7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8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59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0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1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2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3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4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5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6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7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8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69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0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1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2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3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4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5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6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7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8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79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0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1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2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3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4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5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6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7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8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89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0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1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2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3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4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5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6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7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8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99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0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1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2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3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4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5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6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7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8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09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0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1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2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3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4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5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6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7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8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19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0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1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2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3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4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5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6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7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8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29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0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1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2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3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4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5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6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7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8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39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0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1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2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3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4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5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6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7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8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49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0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1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2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3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4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5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6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7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8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59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0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1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2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3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4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5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6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7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8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69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0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1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2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3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4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5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6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7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8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79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0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1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2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3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4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5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6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7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8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89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0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1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2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3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4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5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6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7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8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199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0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1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2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3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4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5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6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7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8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09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0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1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2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3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4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8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9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0" name="Rectangle 220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1" name="Rectangle 22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22" name="Rectangle 222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C25030-ACA4-41F2-81CE-DB8CE4CDB97E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D7EF70-C787-4C06-82AD-441DECA96D2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76232D-F823-4AF5-ACA2-74959D2784FD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EF6D97-FC3D-42DF-99C5-ECED33EB5B7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99D14-14E0-4165-91E1-59BA16AA881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5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60C966-83B2-40BE-9F80-939CB7F379B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38593-BF2D-4F0F-AC60-95E46B29759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21E7A-B741-460E-89F7-E324E8C0BC9F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4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26BAE5-F1CF-447E-B4C2-4FC7C799CA0C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3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BEB393-8F15-4206-B32C-16B629CE45C1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 smtClean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B0BF36-E932-43E7-B464-C70FC148EC89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6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3" y="3503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>
                <a:defRPr/>
              </a:pPr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F3FF421C-0EF4-4DF7-A2E9-90A208EEA94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pPr eaLnBrk="1" hangingPunct="1">
              <a:defRPr/>
            </a:pPr>
            <a:r>
              <a:rPr lang="ko-KR" altLang="en-US" sz="4400" b="1" smtClean="0"/>
              <a:t>석유화학계 접착제</a:t>
            </a:r>
            <a:br>
              <a:rPr lang="ko-KR" altLang="en-US" sz="4400" b="1" smtClean="0"/>
            </a:br>
            <a:r>
              <a:rPr lang="en-US" altLang="ko-KR" sz="3200" b="1" smtClean="0"/>
              <a:t>- </a:t>
            </a:r>
            <a:r>
              <a:rPr lang="ko-KR" altLang="en-US" sz="3200" b="1" smtClean="0"/>
              <a:t>레조시놀 접착제</a:t>
            </a:r>
            <a:r>
              <a:rPr lang="ko-KR" altLang="en-US" sz="440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서론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05000"/>
              </a:lnSpc>
              <a:defRPr/>
            </a:pPr>
            <a:r>
              <a:rPr lang="ko-KR" altLang="en-US" sz="2000" b="1" smtClean="0"/>
              <a:t>개요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레조시놀 접착제 </a:t>
            </a:r>
            <a:r>
              <a:rPr lang="en-US" altLang="ko-KR" sz="1800" smtClean="0"/>
              <a:t>(Resorcinol-formaldehyde resin , RF) 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– </a:t>
            </a:r>
            <a:r>
              <a:rPr lang="ko-KR" altLang="en-US" sz="1800" smtClean="0"/>
              <a:t>열경화성 고분자 물질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05000"/>
              </a:lnSpc>
              <a:defRPr/>
            </a:pPr>
            <a:r>
              <a:rPr lang="ko-KR" altLang="en-US" sz="2000" b="1" smtClean="0"/>
              <a:t>역사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개발 초기단계에서 레조시놀의 높은 반응성으로 단시간에 경화가 되는 문제점에 봉착  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- 1930</a:t>
            </a:r>
            <a:r>
              <a:rPr lang="ko-KR" altLang="en-US" sz="1800" smtClean="0"/>
              <a:t>년대 </a:t>
            </a:r>
            <a:r>
              <a:rPr lang="en-US" altLang="ko-KR" sz="1800" smtClean="0"/>
              <a:t>Novotny</a:t>
            </a:r>
            <a:r>
              <a:rPr lang="ko-KR" altLang="en-US" sz="1800" smtClean="0"/>
              <a:t>가 제어가 가능한 </a:t>
            </a:r>
            <a:r>
              <a:rPr lang="en-US" altLang="ko-KR" sz="1800" smtClean="0"/>
              <a:t>RF </a:t>
            </a:r>
            <a:r>
              <a:rPr lang="ko-KR" altLang="en-US" sz="1800" smtClean="0"/>
              <a:t>접착제를 개발 </a:t>
            </a:r>
            <a:r>
              <a:rPr lang="en-US" altLang="ko-KR" sz="1800" smtClean="0"/>
              <a:t>(resorcinol + HCHO + paraformaldehyde)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- 1943</a:t>
            </a:r>
            <a:r>
              <a:rPr lang="ko-KR" altLang="en-US" sz="1800" smtClean="0"/>
              <a:t>년 처음으로 접착능이 우수하고 상온경화가 가능한 </a:t>
            </a:r>
            <a:r>
              <a:rPr lang="en-US" altLang="ko-KR" sz="1800" smtClean="0"/>
              <a:t>RF </a:t>
            </a:r>
            <a:r>
              <a:rPr lang="ko-KR" altLang="en-US" sz="1800" smtClean="0"/>
              <a:t>접착제 상용화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05000"/>
              </a:lnSpc>
              <a:defRPr/>
            </a:pPr>
            <a:r>
              <a:rPr lang="ko-KR" altLang="en-US" sz="2000" b="1" smtClean="0"/>
              <a:t>제조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resorcinol + formaldehyde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</a:t>
            </a:r>
            <a:r>
              <a:rPr lang="ko-KR" altLang="en-US" sz="1800" b="1" smtClean="0"/>
              <a:t>상온</a:t>
            </a:r>
            <a:r>
              <a:rPr lang="ko-KR" altLang="en-US" sz="1800" smtClean="0"/>
              <a:t> </a:t>
            </a:r>
            <a:r>
              <a:rPr lang="en-US" altLang="ko-KR" sz="1800" smtClean="0">
                <a:latin typeface="Arial"/>
              </a:rPr>
              <a:t>–</a:t>
            </a:r>
            <a:r>
              <a:rPr lang="en-US" altLang="ko-KR" sz="1800" smtClean="0"/>
              <a:t> RF (Figure)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 - mole ratio F/R = 0.6~0.7/1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목재의 함수율 </a:t>
            </a:r>
            <a:r>
              <a:rPr lang="en-US" altLang="ko-KR" sz="1800" smtClean="0"/>
              <a:t>(18%)</a:t>
            </a:r>
            <a:r>
              <a:rPr lang="ko-KR" altLang="en-US" sz="1800" smtClean="0"/>
              <a:t>이 이 높은 조건에서도 경화</a:t>
            </a:r>
          </a:p>
          <a:p>
            <a:pPr marL="269875" indent="-269875" eaLnBrk="1" hangingPunct="1">
              <a:lnSpc>
                <a:spcPct val="105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경화온도</a:t>
            </a:r>
            <a:r>
              <a:rPr lang="en-US" altLang="ko-KR" sz="1800" smtClean="0"/>
              <a:t>: </a:t>
            </a:r>
            <a:r>
              <a:rPr lang="ko-KR" altLang="en-US" sz="1800" smtClean="0"/>
              <a:t>상온 </a:t>
            </a:r>
            <a:endParaRPr lang="ko-KR" altLang="en-US" sz="18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ko-KR" sz="3200" b="1" smtClean="0"/>
              <a:t>RF</a:t>
            </a:r>
            <a:r>
              <a:rPr lang="ko-KR" altLang="en-US" sz="3200" b="1" smtClean="0"/>
              <a:t>의 사용방법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특징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접착력이 매우 강하며 내수성이 우수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산과 알칼리와 같은 화학약품에 저항성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암갈색이며 작업에 어려움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고가이기에 사용성이 상당히 제한적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endParaRPr lang="ko-KR" altLang="en-US" sz="1800" smtClean="0"/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defRPr/>
            </a:pPr>
            <a:r>
              <a:rPr lang="ko-KR" altLang="en-US" sz="2000" b="1" smtClean="0"/>
              <a:t>석탄산 수지와 혼합사용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PF </a:t>
            </a:r>
            <a:r>
              <a:rPr lang="ko-KR" altLang="en-US" sz="1800" smtClean="0"/>
              <a:t>접착제의 가격과 </a:t>
            </a:r>
            <a:r>
              <a:rPr lang="en-US" altLang="ko-KR" sz="1800" smtClean="0"/>
              <a:t>RF</a:t>
            </a:r>
            <a:r>
              <a:rPr lang="ko-KR" altLang="en-US" sz="1800" smtClean="0"/>
              <a:t>의 상온경화 성질을 이용한 </a:t>
            </a:r>
            <a:r>
              <a:rPr lang="en-US" altLang="ko-KR" sz="1800" smtClean="0"/>
              <a:t>PRF </a:t>
            </a:r>
            <a:r>
              <a:rPr lang="ko-KR" altLang="en-US" sz="1800" smtClean="0"/>
              <a:t>접착제로 사용 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특수합판과 해양용 합판에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집성재 생산에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플라스틱과 목재 접합에 사용</a:t>
            </a:r>
          </a:p>
          <a:p>
            <a:pPr marL="269875" indent="-269875" eaLnBrk="1" hangingPunct="1">
              <a:lnSpc>
                <a:spcPct val="120000"/>
              </a:lnSpc>
              <a:spcBef>
                <a:spcPct val="30000"/>
              </a:spcBef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금속과 목재 접합부에 사용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접착제 화학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en-US" altLang="ko-KR" sz="2000" b="1" smtClean="0"/>
              <a:t>PRF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</a:t>
            </a:r>
            <a:r>
              <a:rPr lang="ko-KR" altLang="en-US" sz="1800" smtClean="0"/>
              <a:t>약 </a:t>
            </a:r>
            <a:r>
              <a:rPr lang="en-US" altLang="ko-KR" sz="1800" smtClean="0"/>
              <a:t>15%</a:t>
            </a:r>
            <a:r>
              <a:rPr lang="ko-KR" altLang="en-US" sz="1800" smtClean="0"/>
              <a:t>의 </a:t>
            </a:r>
            <a:r>
              <a:rPr lang="en-US" altLang="ko-KR" sz="1800" smtClean="0"/>
              <a:t>PF </a:t>
            </a:r>
            <a:r>
              <a:rPr lang="ko-KR" altLang="en-US" sz="1800" smtClean="0"/>
              <a:t>함유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느린 경화</a:t>
            </a:r>
            <a:r>
              <a:rPr lang="en-US" altLang="ko-KR" sz="1800" smtClean="0"/>
              <a:t>, </a:t>
            </a:r>
            <a:r>
              <a:rPr lang="ko-KR" altLang="en-US" sz="1800" smtClean="0"/>
              <a:t>경화온도의 감소</a:t>
            </a:r>
            <a:r>
              <a:rPr lang="en-US" altLang="ko-KR" sz="1800" smtClean="0"/>
              <a:t>, </a:t>
            </a:r>
            <a:r>
              <a:rPr lang="ko-KR" altLang="en-US" sz="1800" smtClean="0"/>
              <a:t>저가</a:t>
            </a:r>
            <a:r>
              <a:rPr lang="en-US" altLang="ko-KR" sz="1800" smtClean="0"/>
              <a:t>, </a:t>
            </a:r>
            <a:r>
              <a:rPr lang="ko-KR" altLang="en-US" sz="1800" smtClean="0"/>
              <a:t>경화억지제 없이 가사시간이 짧음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endParaRPr lang="en-US" altLang="ko-KR" sz="1800" b="1" smtClean="0"/>
          </a:p>
          <a:p>
            <a:pPr marL="269875" indent="-269875" eaLnBrk="1" hangingPunct="1">
              <a:lnSpc>
                <a:spcPct val="120000"/>
              </a:lnSpc>
              <a:defRPr/>
            </a:pPr>
            <a:r>
              <a:rPr lang="en-US" altLang="ko-KR" sz="2000" b="1" smtClean="0"/>
              <a:t>RF</a:t>
            </a:r>
            <a:r>
              <a:rPr lang="ko-KR" altLang="en-US" sz="2000" b="1" smtClean="0"/>
              <a:t>의 화학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레조시놀에 </a:t>
            </a:r>
            <a:r>
              <a:rPr lang="en-US" altLang="ko-KR" sz="1800" smtClean="0"/>
              <a:t>2</a:t>
            </a:r>
            <a:r>
              <a:rPr lang="ko-KR" altLang="en-US" sz="1800" smtClean="0"/>
              <a:t>개의 수산기로 인해 </a:t>
            </a:r>
            <a:r>
              <a:rPr lang="en-US" altLang="ko-KR" sz="1800" smtClean="0"/>
              <a:t>HCHO </a:t>
            </a:r>
            <a:r>
              <a:rPr lang="ko-KR" altLang="en-US" sz="1800" smtClean="0"/>
              <a:t>첨가시 축합반응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R:F = 1:0.6~0.65 </a:t>
            </a:r>
            <a:r>
              <a:rPr lang="ko-KR" altLang="en-US" sz="1800" smtClean="0"/>
              <a:t>이며 무촉매로 </a:t>
            </a:r>
            <a:r>
              <a:rPr lang="en-US" altLang="ko-KR" sz="1800" smtClean="0"/>
              <a:t>100~150</a:t>
            </a:r>
            <a:r>
              <a:rPr lang="en-US" altLang="ko-KR" sz="1800" smtClean="0">
                <a:latin typeface="Arial" charset="0"/>
                <a:cs typeface="Arial" charset="0"/>
              </a:rPr>
              <a:t>°</a:t>
            </a:r>
            <a:r>
              <a:rPr lang="en-US" altLang="ko-KR" sz="1800" smtClean="0"/>
              <a:t>C</a:t>
            </a:r>
            <a:r>
              <a:rPr lang="ko-KR" altLang="en-US" sz="1800" smtClean="0"/>
              <a:t>에서 반응시키며 중합반응 억제를 위해 </a:t>
            </a:r>
            <a:r>
              <a:rPr lang="en-US" altLang="ko-KR" sz="1800" smtClean="0"/>
              <a:t>ethyl alcohol</a:t>
            </a:r>
            <a:r>
              <a:rPr lang="ko-KR" altLang="en-US" sz="1800" smtClean="0"/>
              <a:t>로 희석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고형분 함량은 </a:t>
            </a:r>
            <a:r>
              <a:rPr lang="en-US" altLang="ko-KR" sz="1800" smtClean="0"/>
              <a:t>65% </a:t>
            </a:r>
            <a:r>
              <a:rPr lang="ko-KR" altLang="en-US" sz="1800" smtClean="0"/>
              <a:t>내외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적용 전 추가적인 </a:t>
            </a:r>
            <a:r>
              <a:rPr lang="en-US" altLang="ko-KR" sz="1800" smtClean="0"/>
              <a:t>HCHO </a:t>
            </a:r>
            <a:r>
              <a:rPr lang="ko-KR" altLang="en-US" sz="1800" smtClean="0"/>
              <a:t>또는 </a:t>
            </a:r>
            <a:r>
              <a:rPr lang="en-US" altLang="ko-KR" sz="1800" smtClean="0"/>
              <a:t>paraformaldehyde</a:t>
            </a:r>
            <a:r>
              <a:rPr lang="ko-KR" altLang="en-US" sz="1800" smtClean="0"/>
              <a:t>를 경화제로 첨가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접착강화제로 </a:t>
            </a:r>
            <a:r>
              <a:rPr lang="en-US" altLang="ko-KR" sz="1800" smtClean="0"/>
              <a:t>paraformaldehyde</a:t>
            </a:r>
            <a:r>
              <a:rPr lang="ko-KR" altLang="en-US" sz="1800" smtClean="0"/>
              <a:t>와 땅콩껍질을 함께 사용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Pot life</a:t>
            </a:r>
            <a:r>
              <a:rPr lang="ko-KR" altLang="en-US" sz="1800" smtClean="0"/>
              <a:t>는 일반적으로 </a:t>
            </a:r>
            <a:r>
              <a:rPr lang="en-US" altLang="ko-KR" sz="1800" smtClean="0"/>
              <a:t>11/2~4</a:t>
            </a:r>
            <a:r>
              <a:rPr lang="ko-KR" altLang="en-US" sz="1800" smtClean="0"/>
              <a:t>시간이며 제조조건에 따라 변함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en-US" altLang="ko-KR" sz="1800" smtClean="0"/>
              <a:t>  - Assembly time</a:t>
            </a:r>
            <a:r>
              <a:rPr lang="ko-KR" altLang="en-US" sz="1800" smtClean="0"/>
              <a:t>은 </a:t>
            </a:r>
            <a:r>
              <a:rPr lang="en-US" altLang="ko-KR" sz="1800" smtClean="0"/>
              <a:t>15~45</a:t>
            </a:r>
            <a:r>
              <a:rPr lang="ko-KR" altLang="en-US" sz="1800" smtClean="0"/>
              <a:t>분</a:t>
            </a:r>
          </a:p>
          <a:p>
            <a:pPr marL="269875" indent="-269875" eaLnBrk="1" hangingPunct="1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접착선은 단단하고</a:t>
            </a:r>
            <a:r>
              <a:rPr lang="en-US" altLang="ko-KR" sz="1800" smtClean="0"/>
              <a:t>, </a:t>
            </a:r>
            <a:r>
              <a:rPr lang="ko-KR" altLang="en-US" sz="1800" smtClean="0"/>
              <a:t>유리같으며 매우 단단함</a:t>
            </a:r>
            <a:r>
              <a:rPr lang="en-US" altLang="ko-KR" sz="18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pPr eaLnBrk="1" hangingPunct="1">
              <a:defRPr/>
            </a:pPr>
            <a:r>
              <a:rPr lang="ko-KR" altLang="en-US" sz="3200" b="1" smtClean="0"/>
              <a:t>적용</a:t>
            </a:r>
            <a:r>
              <a:rPr lang="en-US" altLang="ko-KR" sz="3200" b="1" smtClean="0"/>
              <a:t>/</a:t>
            </a:r>
            <a:r>
              <a:rPr lang="ko-KR" altLang="en-US" sz="3200" b="1" smtClean="0"/>
              <a:t>접착력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207375" cy="5616575"/>
          </a:xfrm>
        </p:spPr>
        <p:txBody>
          <a:bodyPr/>
          <a:lstStyle/>
          <a:p>
            <a:pPr marL="269875" indent="-269875" eaLnBrk="1" hangingPunct="1">
              <a:defRPr/>
            </a:pPr>
            <a:r>
              <a:rPr lang="ko-KR" altLang="en-US" sz="2000" b="1" smtClean="0"/>
              <a:t>적용 시 고려사항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점도</a:t>
            </a:r>
            <a:r>
              <a:rPr lang="en-US" altLang="ko-KR" sz="1800" smtClean="0"/>
              <a:t>, </a:t>
            </a:r>
            <a:r>
              <a:rPr lang="ko-KR" altLang="en-US" sz="1800" smtClean="0"/>
              <a:t>고형분 함량</a:t>
            </a:r>
            <a:r>
              <a:rPr lang="en-US" altLang="ko-KR" sz="1800" smtClean="0"/>
              <a:t>, </a:t>
            </a:r>
            <a:r>
              <a:rPr lang="ko-KR" altLang="en-US" sz="1800" smtClean="0"/>
              <a:t>경화제의 사용량</a:t>
            </a:r>
            <a:r>
              <a:rPr lang="en-US" altLang="ko-KR" sz="1800" smtClean="0"/>
              <a:t>, </a:t>
            </a:r>
            <a:r>
              <a:rPr lang="ko-KR" altLang="en-US" sz="1800" smtClean="0"/>
              <a:t>적용량 등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적용 후 접착력의 실험은 압축 </a:t>
            </a:r>
            <a:r>
              <a:rPr lang="en-US" altLang="ko-KR" sz="1800" smtClean="0"/>
              <a:t>shear </a:t>
            </a:r>
            <a:r>
              <a:rPr lang="ko-KR" altLang="en-US" sz="1800" smtClean="0"/>
              <a:t>테스트로 실시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경화제 없이 경화가 일어나지 않으나 온도에 민감하기 때문에 보관 상 주의 필요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Pot life, </a:t>
            </a:r>
            <a:r>
              <a:rPr lang="ko-KR" altLang="en-US" sz="1800" smtClean="0"/>
              <a:t>도포 또는 적용량</a:t>
            </a:r>
            <a:r>
              <a:rPr lang="en-US" altLang="ko-KR" sz="1800" smtClean="0"/>
              <a:t>, assembly time, </a:t>
            </a:r>
            <a:r>
              <a:rPr lang="ko-KR" altLang="en-US" sz="1800" smtClean="0"/>
              <a:t>경화온도 및 시간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</a:p>
          <a:p>
            <a:pPr marL="269875" indent="-269875" eaLnBrk="1" hangingPunct="1">
              <a:defRPr/>
            </a:pPr>
            <a:r>
              <a:rPr lang="ko-KR" altLang="en-US" sz="2000" b="1" smtClean="0"/>
              <a:t>접착력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목재용 접착제 중 가장 강한 접착력을 보유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해양에 사용되는 판상재료에 적용 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</a:t>
            </a:r>
            <a:r>
              <a:rPr lang="en-US" altLang="ko-KR" sz="1800" smtClean="0"/>
              <a:t>- Creep</a:t>
            </a:r>
            <a:r>
              <a:rPr lang="ko-KR" altLang="en-US" sz="1800" smtClean="0"/>
              <a:t>와 </a:t>
            </a:r>
            <a:r>
              <a:rPr lang="en-US" altLang="ko-KR" sz="1800" smtClean="0"/>
              <a:t>fatigue</a:t>
            </a:r>
            <a:r>
              <a:rPr lang="ko-KR" altLang="en-US" sz="1800" smtClean="0"/>
              <a:t>는 </a:t>
            </a:r>
            <a:r>
              <a:rPr lang="en-US" altLang="ko-KR" sz="1800" smtClean="0"/>
              <a:t>PF</a:t>
            </a:r>
            <a:r>
              <a:rPr lang="ko-KR" altLang="en-US" sz="1800" smtClean="0"/>
              <a:t>에 비해 전혀 문제가 되지 않음</a:t>
            </a:r>
            <a:r>
              <a:rPr lang="en-US" altLang="ko-KR" sz="1800" smtClean="0"/>
              <a:t>.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endParaRPr lang="en-US" altLang="ko-KR" sz="1800" smtClean="0"/>
          </a:p>
          <a:p>
            <a:pPr marL="269875" indent="-269875" eaLnBrk="1" hangingPunct="1">
              <a:defRPr/>
            </a:pPr>
            <a:r>
              <a:rPr lang="en-US" altLang="ko-KR" sz="1800" smtClean="0"/>
              <a:t> </a:t>
            </a:r>
            <a:r>
              <a:rPr lang="ko-KR" altLang="en-US" sz="2000" b="1" smtClean="0"/>
              <a:t>용도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ko-KR" altLang="en-US" sz="1800" smtClean="0"/>
              <a:t>   </a:t>
            </a:r>
            <a:r>
              <a:rPr lang="en-US" altLang="ko-KR" sz="1800" smtClean="0"/>
              <a:t>- </a:t>
            </a:r>
            <a:r>
              <a:rPr lang="ko-KR" altLang="en-US" sz="1800" smtClean="0"/>
              <a:t>외장용 건축용재 </a:t>
            </a:r>
            <a:r>
              <a:rPr lang="en-US" altLang="ko-KR" sz="1800" smtClean="0"/>
              <a:t>(</a:t>
            </a:r>
            <a:r>
              <a:rPr lang="ko-KR" altLang="en-US" sz="1800" smtClean="0"/>
              <a:t>접착력</a:t>
            </a:r>
            <a:r>
              <a:rPr lang="en-US" altLang="ko-KR" sz="1800" smtClean="0"/>
              <a:t>, </a:t>
            </a:r>
            <a:r>
              <a:rPr lang="ko-KR" altLang="en-US" sz="1800" smtClean="0"/>
              <a:t>내수</a:t>
            </a:r>
            <a:r>
              <a:rPr lang="en-US" altLang="ko-KR" sz="1800" smtClean="0"/>
              <a:t>/</a:t>
            </a:r>
            <a:r>
              <a:rPr lang="ko-KR" altLang="en-US" sz="1800" smtClean="0"/>
              <a:t>내후성</a:t>
            </a:r>
            <a:r>
              <a:rPr lang="en-US" altLang="ko-KR" sz="1800" smtClean="0"/>
              <a:t>/</a:t>
            </a:r>
            <a:r>
              <a:rPr lang="ko-KR" altLang="en-US" sz="1800" smtClean="0"/>
              <a:t>낮은 경화온도</a:t>
            </a:r>
            <a:r>
              <a:rPr lang="en-US" altLang="ko-KR" sz="1800" smtClean="0"/>
              <a:t>) </a:t>
            </a:r>
          </a:p>
          <a:p>
            <a:pPr marL="269875" indent="-269875" eaLnBrk="1" hangingPunct="1">
              <a:buFont typeface="Wingdings" pitchFamily="2" charset="2"/>
              <a:buNone/>
              <a:defRPr/>
            </a:pPr>
            <a:r>
              <a:rPr lang="en-US" altLang="ko-KR" sz="1800" smtClean="0"/>
              <a:t>   - </a:t>
            </a:r>
            <a:r>
              <a:rPr lang="ko-KR" altLang="en-US" sz="1800" smtClean="0"/>
              <a:t>비싼 가격으로 페놀수지와 공축합하여 사용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1924</TotalTime>
  <Words>388</Words>
  <Application>Microsoft Office PowerPoint</Application>
  <PresentationFormat>화면 슬라이드 쇼(4:3)</PresentationFormat>
  <Paragraphs>58</Paragraphs>
  <Slides>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6" baseType="lpstr">
      <vt:lpstr>점과 선</vt:lpstr>
      <vt:lpstr>석유화학계 접착제 - 레조시놀 접착제 </vt:lpstr>
      <vt:lpstr>서론 </vt:lpstr>
      <vt:lpstr>RF의 사용방법</vt:lpstr>
      <vt:lpstr>접착제 화학</vt:lpstr>
      <vt:lpstr>적용/접착력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37</cp:revision>
  <dcterms:created xsi:type="dcterms:W3CDTF">2005-09-01T06:05:51Z</dcterms:created>
  <dcterms:modified xsi:type="dcterms:W3CDTF">2011-09-30T12:45:31Z</dcterms:modified>
</cp:coreProperties>
</file>