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 varScale="1">
        <p:scale>
          <a:sx n="67" d="100"/>
          <a:sy n="67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2011-11-12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5 </a:t>
            </a:r>
            <a:r>
              <a:rPr lang="ko-KR" altLang="en-US" sz="4400" dirty="0" smtClean="0"/>
              <a:t>장 천연건조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건조장의 설계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건조장의 설계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목재관리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원목의 보호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건조 결함 예방하고 건조 비용 절감을 위한 주위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더운 계절에서 건조가 촉진되어 횡단면 할렬이 일어나고 병충해가 일어나기 쉬우므로 가능한 신속히 제재를 하고 건조를 실시할 필요가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잔적전 제재목의 보호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고온의 날씨의 경우 균과 해충의 침해를 받기 쉽고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직사광선에 노출되면 할렬과 스프리트가 일어나기 쉬우므로 간이 방부처리 후에 재목을 빨리 쌓아 병츙해 예방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수평적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사용하면서 재면에 수평이 되도록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경사적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사용하면서 재면에 약간 경사지게 쌓는 방식으로 경사는 </a:t>
            </a:r>
            <a:r>
              <a:rPr lang="en-US" altLang="ko-KR" sz="1800" dirty="0" smtClean="0"/>
              <a:t>1/50~1/10 </a:t>
            </a:r>
            <a:r>
              <a:rPr lang="ko-KR" altLang="en-US" sz="1800" dirty="0" smtClean="0"/>
              <a:t>정도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수직적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건조할 판재에 잔목을 끼워가면서 거의 수직방향으로 세워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엔드랙킹 </a:t>
            </a:r>
            <a:r>
              <a:rPr lang="en-US" altLang="ko-KR" sz="1800" dirty="0" smtClean="0"/>
              <a:t>(end racking): </a:t>
            </a:r>
            <a:r>
              <a:rPr lang="ko-KR" altLang="en-US" sz="1800" dirty="0" smtClean="0"/>
              <a:t>잔목을 사용하지 않고 막대기로 받쳐서 판재를 서로 엇갈리게 해서 </a:t>
            </a:r>
            <a:r>
              <a:rPr lang="en-US" altLang="ko-KR" sz="1800" dirty="0" smtClean="0"/>
              <a:t>x</a:t>
            </a:r>
            <a:r>
              <a:rPr lang="ko-KR" altLang="en-US" sz="1800" dirty="0" smtClean="0"/>
              <a:t>형으로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수직적과 엔드랙킹은 신속한 건조가 가능하나 상하부간 함수율차이가 크고 할렬 또는 틀어짐의 피해가 잘 나타나는 결점이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삼각적 및 사각적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사용하지 않고 목재의 끝부분 재면이 서로 접촉하여 삼각형 및 사각형으로 쌓아 올리는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삼각적과 사각적은 비교적 신속한 건조가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4644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4644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계단적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사용하면서 재장이 긴 재목은 잔적 하부에 쌓고 재장이 짧은 재목일수록 상부에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교호적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두꺼운 재목을 쌓을 때 잔목을 사용하지 않고 건조할 재목 사이 인접한 재간 공간 위에 재목을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층적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재목의 재면이 잔목에 의해 분리되어 공간을 갖도록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실적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사용하지 않고 재목의 모든 재면이 서로 접촉하도록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층적은 천연건조에 널리 사용하며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실적은 건조재의 저목 또는 운재 중에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복스적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수평적과 경사적에서 잔적의 전면과 후면이 평면이 되도록 하여 잔적의 외형이 상자모양으로 쌓는 방식으로 균일한 건조가 가능하고 할렬과 틀어짐 등의 건조결함이 적음</a:t>
            </a:r>
            <a:r>
              <a:rPr lang="en-US" altLang="ko-KR" sz="1800" dirty="0" smtClean="0"/>
              <a:t>.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2344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수적과 기계적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기타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철도침목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갱목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단척물 등을 건조하기 위한 특수한 적재방식도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침목은 큰 각재를 사용하므로 건조할 때 통풍관계와 강우 후의 배수 등을 고려한 특수한 방법의 잔적이 필요</a:t>
            </a:r>
            <a:endParaRPr lang="ko-KR" alt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36004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받침목과 잔목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잔적을 하기 전에 각 기초를 연결하기 위하여 잔적의 세로 방향과 가로 방향에 받침목을 설치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쌓을 때 잔목을 사용하는데 잔적 내 통풍이 잘 되도록 건조할 재목의 제축에 직각방향으로 배치해서 상하 간의 재목을 띄어 놓는데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잔목은 대부분 목재를 사용하는데 성숙재를 사용하고저질재보다는 옹이 등의 결점이 없고통직목의 곧은 목재가 좋으며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저렴한 비용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단풍나무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너도밤나무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힉코리 등의 활엽수와 미송과 낙엽소 등의 침엽수재가 흔히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잔목의 두께는 </a:t>
            </a:r>
            <a:r>
              <a:rPr lang="en-US" altLang="ko-KR" sz="1800" dirty="0" smtClean="0"/>
              <a:t>2.0~3.0cm, </a:t>
            </a:r>
            <a:r>
              <a:rPr lang="ko-KR" altLang="en-US" sz="1800" dirty="0" smtClean="0"/>
              <a:t>너비는 </a:t>
            </a:r>
            <a:r>
              <a:rPr lang="en-US" altLang="ko-KR" sz="1800" dirty="0" smtClean="0"/>
              <a:t>2.5~7.5cm</a:t>
            </a:r>
            <a:r>
              <a:rPr lang="ko-KR" altLang="en-US" sz="1800" dirty="0" smtClean="0"/>
              <a:t>로 균일한 것을 사용하고 건조할 목재가 클수록 두꺼운 것을 사용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크기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잔적의 너비는 </a:t>
            </a:r>
            <a:r>
              <a:rPr lang="en-US" altLang="ko-KR" sz="1800" dirty="0" smtClean="0"/>
              <a:t>1.05~4.8m </a:t>
            </a:r>
            <a:r>
              <a:rPr lang="ko-KR" altLang="en-US" sz="1800" dirty="0" smtClean="0"/>
              <a:t>범위이고 침엽수는 활엽수 보다 거의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배의 크기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잔적의 크기가 너무 크면 잔적 내부와 하부는 건조가 지연되므로 적절한 통풍이 일어나도록 통로를 설치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청변균의 우려가 있는 경우 좁게 쌓는 것이 유리하며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할렬이 일어나기 쉬운 재목은 넓게 샇음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잔적의 높이가 높으면 하부의 건조가 느리고 과도한 하중이 기초와 하부에 쌓여진 재목과 잔목에 부하되어 경고한 기초와 많은 적재비용이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일반적으로 </a:t>
            </a:r>
            <a:r>
              <a:rPr lang="en-US" altLang="ko-KR" sz="1800" dirty="0" smtClean="0"/>
              <a:t>4.5m </a:t>
            </a:r>
            <a:r>
              <a:rPr lang="ko-KR" altLang="en-US" sz="1800" dirty="0" smtClean="0"/>
              <a:t>이하로 조절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낮은 잔적은 쇼규모 공장에서 많이 사용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서론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 </a:t>
            </a:r>
            <a:r>
              <a:rPr lang="en-US" altLang="ko-KR" sz="1800" dirty="0" smtClean="0"/>
              <a:t>(air or natural drying)</a:t>
            </a:r>
            <a:r>
              <a:rPr lang="ko-KR" altLang="en-US" sz="1800" dirty="0" smtClean="0"/>
              <a:t>란 생재 또는 기타 목제품을 천연건조장에 쌓아 자연의 대기 조건에 폭로시켜 말리는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천연건조장은 옥외건조장과 가열시설이 없는 옥내건조장이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천연건조는 주로 옥외건조장에서 실시되며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이를 옥외건조라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옥내건조는 귀중재 건조에 유리하고 건조결함의 예방과 비교적 저함수율까지 건조 가능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재간간격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재간간격은 통풍과 잔적률을 좌우하며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넓으면 통풍이 잘되어 건조시간을 단축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너무 넓으면 단위면적당 적재량이 적어져서 건조장의 과대한 면적이 소요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 내 공기의 이동은 수평이동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바람에 의한 이동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수직이동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냉각에 의한 이동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으로 구분 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바람의 작용과 잔목에 의해 생긴 수평공간을 통해 수평이동이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수평이동 중에 주위 목재로부터 열을 뺏겨서 냉각되고 흡습한 무거운 공기는 재간의 수직통로를 통해 하부로 수직이동하면서 기초로 빠져 나감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습한 공기가 배재되고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신선하며 건조한 공기가 대치되면서 건조가 진행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잔적지붕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잔적을 강우와 직사광선으롭터 보호하여 건조할 재목의 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틀어짐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변색과 부후 등의 방지와 건조속도를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저습고온일 때 잔적 하층부의 재목은 할렬과 틀어짐이 잘 일어나고 균일한 건조가 불가능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지붕은 건조속도를 증가시키고 저한수율까지 건조하는데 도움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일시지붕과 영구지붕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저급재를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층으로 덮거나 방수지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합판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슬레이트 등을 재료로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지붕은 강풍에 견딜 수 있도록 지붕 위에 무거운 배판을 올려 놓거나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나이론 또는 철사줄로 고정이 필요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잔적시기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천연건조는 열기건조보다 건조 초기에 습도가 낮아서 두꺼운 재목에서 할렬이 잘 나타나고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 건조기간을 통해서 온도가 낮기 때문에 건조초기에 변색이 쉬움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청변의 위험성이 있으면 봄에 건조하는 것이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할렬리 우려되면 가을에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활엽수재는 청변의 우려는 적으나 할렬이 잘되고 침엽수재는 반대 현상이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활엽수재는 저온고습 조건이 적당하며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침엽수재는 고온저습이 적당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신속히 건조가 되는 기간이나 계절을 활성건조기간이라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매월 유효천연건조일수 </a:t>
            </a:r>
            <a:r>
              <a:rPr lang="en-US" altLang="ko-KR" sz="1800" dirty="0" smtClean="0"/>
              <a:t>(effective air drying days-EADD)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EADD: </a:t>
            </a:r>
            <a:r>
              <a:rPr lang="ko-KR" altLang="en-US" sz="1800" dirty="0" smtClean="0"/>
              <a:t>월간 평균상대습도가 연간평균상대습도보다 </a:t>
            </a:r>
            <a:r>
              <a:rPr lang="en-US" altLang="ko-KR" sz="1800" dirty="0" smtClean="0"/>
              <a:t>5% </a:t>
            </a:r>
            <a:r>
              <a:rPr lang="ko-KR" altLang="en-US" sz="1800" dirty="0" smtClean="0"/>
              <a:t>이상이고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월간평균풍속이 연가평균풍속보다 시속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마일 이하의 조건을 갖는 달은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일을 공제해서 </a:t>
            </a:r>
            <a:r>
              <a:rPr lang="en-US" altLang="ko-KR" sz="1800" dirty="0" smtClean="0"/>
              <a:t>EADD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28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EADD</a:t>
            </a:r>
            <a:r>
              <a:rPr lang="ko-KR" altLang="en-US" sz="1800" dirty="0" smtClean="0"/>
              <a:t>를 결정하는 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온도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36306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잔적시기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EADD</a:t>
            </a:r>
            <a:r>
              <a:rPr lang="ko-KR" altLang="en-US" sz="1800" dirty="0" smtClean="0"/>
              <a:t>를 결정하는 주요 인자는 온도로 어떤 지역의 기상자료를 이요하면 유효천연건조일수를 산출할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생재상태의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인치 참나무를 적단히 천연건조장에서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월초에 쌓아서 함수율 </a:t>
            </a:r>
            <a:r>
              <a:rPr lang="en-US" altLang="ko-KR" sz="1800" dirty="0" smtClean="0"/>
              <a:t>20%</a:t>
            </a:r>
            <a:r>
              <a:rPr lang="ko-KR" altLang="en-US" sz="1800" dirty="0" smtClean="0"/>
              <a:t>까지 건조하는데 </a:t>
            </a:r>
            <a:r>
              <a:rPr lang="en-US" altLang="ko-KR" sz="1800" dirty="0" smtClean="0"/>
              <a:t>60</a:t>
            </a:r>
            <a:r>
              <a:rPr lang="ko-KR" altLang="en-US" sz="1800" dirty="0" smtClean="0"/>
              <a:t>일이 소요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- 11</a:t>
            </a:r>
            <a:r>
              <a:rPr lang="ko-KR" altLang="en-US" sz="1800" dirty="0" smtClean="0"/>
              <a:t>월 초에 적재한다면 </a:t>
            </a:r>
            <a:r>
              <a:rPr lang="en-US" altLang="ko-KR" sz="1800" dirty="0" smtClean="0"/>
              <a:t>EADD </a:t>
            </a:r>
            <a:r>
              <a:rPr lang="ko-KR" altLang="en-US" sz="1800" dirty="0" smtClean="0"/>
              <a:t>기초로 계산하면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월말에 종료되며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건조소요일수는 </a:t>
            </a:r>
            <a:r>
              <a:rPr lang="en-US" altLang="ko-KR" sz="1800" dirty="0" smtClean="0"/>
              <a:t>2.5</a:t>
            </a:r>
            <a:r>
              <a:rPr lang="ko-KR" altLang="en-US" sz="1800" dirty="0" smtClean="0"/>
              <a:t>배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온도 다음으로 상대습도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풍속이 결정인자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건조결함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천연건조는 건조조건을 조절할 수 없으므로 건조결함의 위험이 큼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천연건조의 건조 결함은 수축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병충해의 감염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화학적 작용 등에 의해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수축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표면할렬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스프리트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내부할렬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틀어짐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균의 감염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청변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곰팡이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부후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해충의 감염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충공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화학반응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갈변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잔목표시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건조결함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할렬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예방법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 내에 지나친 통풍을 억제하는 것이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잔적의 폭을 넓히고 잔적의 간격을 좁힐 것 </a:t>
            </a:r>
            <a:r>
              <a:rPr lang="en-US" altLang="ko-KR" sz="1800" dirty="0" smtClean="0"/>
              <a:t>(0.6m </a:t>
            </a:r>
            <a:r>
              <a:rPr lang="ko-KR" altLang="en-US" sz="1800" dirty="0" smtClean="0"/>
              <a:t>정도까지 가능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재간간격을 좁히고 </a:t>
            </a:r>
            <a:r>
              <a:rPr lang="en-US" altLang="ko-KR" sz="1800" dirty="0" smtClean="0"/>
              <a:t>(2.5cm </a:t>
            </a:r>
            <a:r>
              <a:rPr lang="ko-KR" altLang="en-US" sz="1800" dirty="0" smtClean="0"/>
              <a:t>정도까지 가능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가급적 얇은 잔목을 사용하고 잔적 전면과 잔목이 많이 나오도록 할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가급적 복스적을 실시하고 잔적지붕을 설치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귀중재일 경우 엔드 코팅을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항할렬 족쇄를 사용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건조결함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변색과 부후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예방법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 내의 통풍을 촉진시키거나 예비 방부처리를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잔적의 폭을 가급적 좁히고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재간간격과 잔적간격을 넓힐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잔적지부을 설치하고 건조장의 청결을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잔적하부에 통풍이 잘 되도록 하고 두꺼운 잔목을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보조 통로의 폭울 넓히고 건조 전에 예비 방부처리 또는 잔적 후 실시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피해가 우려되는 곳에 방부액을 분무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가능한 신속한 건조를 실시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건조결함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틀어짐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예방법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잔목은 기초의 가로받침목과 직각으로 수직이 되도록 배치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잔목간격을 좁히고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약 </a:t>
            </a:r>
            <a:r>
              <a:rPr lang="en-US" altLang="ko-KR" sz="1800" dirty="0" smtClean="0"/>
              <a:t>40cm </a:t>
            </a:r>
            <a:r>
              <a:rPr lang="ko-KR" altLang="en-US" sz="1800" dirty="0" smtClean="0"/>
              <a:t>정도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잔목의 두께를 같이 하고 건조할 판재의 두께도 일정하게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잔적지붕을 설치하고 잔적 상부에 콘크리트 블럭이나 기타 재료로 </a:t>
            </a:r>
            <a:r>
              <a:rPr lang="en-US" altLang="ko-KR" sz="1800" dirty="0" smtClean="0"/>
              <a:t>4kg/cm2 </a:t>
            </a:r>
            <a:r>
              <a:rPr lang="ko-KR" altLang="en-US" sz="1800" dirty="0" smtClean="0"/>
              <a:t>정도로 하중을 전후면에 균등하게 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꺽쇠 크램프 </a:t>
            </a:r>
            <a:r>
              <a:rPr lang="en-US" altLang="ko-KR" sz="1800" dirty="0" smtClean="0"/>
              <a:t>(hold-down clamp)</a:t>
            </a:r>
            <a:r>
              <a:rPr lang="ko-KR" altLang="en-US" sz="1800" dirty="0" smtClean="0"/>
              <a:t>로 틀어짐을 억제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건조속도와 건조일수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대부분의 재목은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개월 이내에 건조가 잘 되나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 이상에서는 건조속도도 지연되고 기상조건에 의해 큰 영향을 받음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목리방향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투과성과 수분의 확산성 그리고 변재율에 의해 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기후인자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강우량 등이 크게 작용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건조속도는 겨울 중에 저온에 의해 지연되며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평형함수율도 중요한 영향인자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저습에서 빨리 건조되며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고습일 경우 통풍이 잘 되도록 조절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건조장인자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건조장의 설계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지면과 배수 설비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적재인자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적재방향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적재크기와 간격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기초와 지붕 및 잔목 두께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건조속도와 건조일수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장점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특별한 건조 장치가 필요없어 시설비용과 작업비용이 적고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넓은 부지와 간이한 시설이 필요하나 열기건조시설보다 적은 자본이 요구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열에너지가 절약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작업이 비교적 간단하며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특수한 건조기술이 덜 요구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열기건조의 예비건조로써 효과가 매우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 전에 사전 예비건조는 보다 균일한 초종함수율을 얻을 수 있고 건조 결함 예방하며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열기건조실 능력을 보완하고 건조 비용을 절감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29162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건조속도와 건조일수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태양열 복사는 잔적 사이 공간지면을 가열하고 잔적상부의 공기는 대류에 의해 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태양열복사와 대류는 건조장의 온도상승과 습도 저하로 건조 촉진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건조일수를 보면 미송과 소나무류는 </a:t>
            </a:r>
            <a:r>
              <a:rPr lang="en-US" altLang="ko-KR" sz="1800" dirty="0" smtClean="0"/>
              <a:t>20~300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활엽수는 </a:t>
            </a:r>
            <a:r>
              <a:rPr lang="en-US" altLang="ko-KR" sz="1800" dirty="0" smtClean="0"/>
              <a:t>50~200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비중이 크고 건조가 느린 목재는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년 이상 소요</a:t>
            </a:r>
            <a:endParaRPr lang="ko-KR" altLang="en-US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80648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건조속도와 건조일수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768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비용감소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 비용의 감소를 위하여 건조 손상의 감소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건조시간의 단축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노무비의 절약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기계적을 사용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등이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건조시간 단축의 필요성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건조중 재목의 제고비가 너무 큰 비중을 차지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무거운 활엽수재는 가벼운 활엽수재나 대부분의 침엽수재보다 건조가 느려 천연건조 비용이 높음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손상비는 급속 건조에 의하여 발생하므로 급속건조를 피해야 함</a:t>
            </a:r>
            <a:r>
              <a:rPr lang="en-US" altLang="ko-KR" sz="1800" smtClean="0"/>
              <a:t>.</a:t>
            </a:r>
            <a:r>
              <a:rPr lang="ko-KR" altLang="en-US" sz="1800" smtClean="0"/>
              <a:t> 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3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장점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59046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단점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 소요시간이 길다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기건함수율 이하로 건조할 수 없다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통상 건조도</a:t>
            </a:r>
            <a:r>
              <a:rPr lang="en-US" altLang="ko-KR" sz="1800" dirty="0" smtClean="0"/>
              <a:t>: 12~25%)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기후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강우량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광선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바람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와 입지 등 자연조건의 영향을 많이 받음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넓은 장소 필요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이용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여러 단점에도 불구하고 천연건조는 널리 이용되고 있는데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목재의 수송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저목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사용 중에 일어날 수 있는 곰팡이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변색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썩음 등의 피해 예방과 목재를 건조하지 않고 옥외요으로 사용했을 때 예상되는 수축량을 감소시킬 목적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가능한 최종함수율은 기후</a:t>
            </a:r>
            <a:r>
              <a:rPr lang="en-US" altLang="ko-KR" sz="1800" dirty="0" smtClean="0"/>
              <a:t> (</a:t>
            </a:r>
            <a:r>
              <a:rPr lang="ko-KR" altLang="en-US" sz="1800" dirty="0" smtClean="0"/>
              <a:t>대기의 평형함수율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따라 광범위하게 변함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최종함수율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고온 저습 지역은 </a:t>
            </a:r>
            <a:r>
              <a:rPr lang="en-US" altLang="ko-KR" sz="1800" dirty="0" smtClean="0"/>
              <a:t>6%, </a:t>
            </a:r>
            <a:r>
              <a:rPr lang="ko-KR" altLang="en-US" sz="1800" dirty="0" smtClean="0"/>
              <a:t>조온 다습지역 </a:t>
            </a:r>
            <a:r>
              <a:rPr lang="en-US" altLang="ko-KR" sz="1800" dirty="0" smtClean="0"/>
              <a:t>24%, </a:t>
            </a:r>
            <a:r>
              <a:rPr lang="ko-KR" altLang="en-US" sz="1800" dirty="0" smtClean="0"/>
              <a:t>온대지역 </a:t>
            </a:r>
            <a:r>
              <a:rPr lang="en-US" altLang="ko-KR" sz="1800" dirty="0" smtClean="0"/>
              <a:t>12~18%</a:t>
            </a:r>
            <a:r>
              <a:rPr lang="ko-KR" altLang="en-US" sz="1800" dirty="0" smtClean="0"/>
              <a:t>로 우리나라의 경우 </a:t>
            </a:r>
            <a:r>
              <a:rPr lang="en-US" altLang="ko-KR" sz="1800" dirty="0" smtClean="0"/>
              <a:t>12%</a:t>
            </a:r>
            <a:r>
              <a:rPr lang="ko-KR" altLang="en-US" sz="1800" dirty="0" smtClean="0"/>
              <a:t>까지 건조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인공건조의 경우 함수율 </a:t>
            </a:r>
            <a:r>
              <a:rPr lang="en-US" altLang="ko-KR" sz="1800" dirty="0" smtClean="0"/>
              <a:t>25% </a:t>
            </a:r>
            <a:r>
              <a:rPr lang="ko-KR" altLang="en-US" sz="1800" dirty="0" smtClean="0"/>
              <a:t>정도로 천연건조하는 것이 경제적으로 유리하며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때 표층의 함수율은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또는 그 이하가 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열기건조에 문제가 발생하지 않음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천연건조로 곡가공용재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옥외용 가구용재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비난방용 건축재 등은 함수율 </a:t>
            </a:r>
            <a:r>
              <a:rPr lang="en-US" altLang="ko-KR" sz="1800" dirty="0" smtClean="0"/>
              <a:t>20%</a:t>
            </a:r>
            <a:r>
              <a:rPr lang="ko-KR" altLang="en-US" sz="1800" dirty="0" smtClean="0"/>
              <a:t>이하로 천연건조하여 사용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이용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열압용 곡가공용재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실내용 건축재 등은 낮은 함수율 </a:t>
            </a:r>
            <a:r>
              <a:rPr lang="en-US" altLang="ko-KR" sz="1800" dirty="0" smtClean="0"/>
              <a:t>12~18%</a:t>
            </a:r>
            <a:r>
              <a:rPr lang="ko-KR" altLang="en-US" sz="1800" dirty="0" smtClean="0"/>
              <a:t>까지 건조해서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실내가구용재와 공작재 간은 것은 천연건조로서 충분치 않아 인공건조의 예비건조로 천연건조를 실시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입지 선정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재목을 쌓을 수 있는 충분한 부지가 있는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주풍의 접근이 용이하고 햇빛이 잘 드는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배수가 잘 되는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운재의 편리를 위하여 목재 가공공장 근처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평지 또는 경사가 완만한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변색 및 부후균 발생의 근원이 되고 공기 이동을 방해하는 잡초나 나무 부스러기 등 오물이 없는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습지를 피하고 약간의 고지가 좋음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정방형의 부지보다 장방형의 부지가 더 유리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남북으로 향한 긴 부지보다 동서로 향한 긴 부지가 더욱 유리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바람이 입목과 건물 등 유사한 방해물에 차단되지 않고 화재 위험이 없는 곳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건조장의 설계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천연건조를 잘 할 수 있도록 잔적과 통로 등을 계획배치하는 것이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통로의 방향과 크기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잔적의 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크기 수량 및 간격을 고려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통로에는 주통로와 횡단통로가 있는데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공기의 이동을 촉진하고 재목의 운반과 방화선으로 이용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주통로는 남북 방향과 일치하는 것이 바람직하고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횡단통로는 잔적 내에 공기 순환을 촉진하는 방향으로 맞추는 것이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잔적의 크기는 건조 속도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변색 또는 할렬 등의 위험 정도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지가 등을 고려하는데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보통 </a:t>
            </a:r>
            <a:r>
              <a:rPr lang="en-US" altLang="ko-KR" sz="1800" dirty="0" smtClean="0"/>
              <a:t>1.5~4.8m</a:t>
            </a:r>
            <a:r>
              <a:rPr lang="ko-KR" altLang="en-US" sz="1800" dirty="0" smtClean="0"/>
              <a:t>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활엽수는 </a:t>
            </a:r>
            <a:r>
              <a:rPr lang="en-US" altLang="ko-KR" sz="1800" dirty="0" smtClean="0"/>
              <a:t>2.4m </a:t>
            </a:r>
            <a:r>
              <a:rPr lang="ko-KR" altLang="en-US" sz="1800" dirty="0" smtClean="0"/>
              <a:t>그리고 침엽수는 </a:t>
            </a:r>
            <a:r>
              <a:rPr lang="en-US" altLang="ko-KR" sz="1800" dirty="0" smtClean="0"/>
              <a:t>2.4~4.8m</a:t>
            </a:r>
            <a:r>
              <a:rPr lang="ko-KR" altLang="en-US" sz="1800" dirty="0" smtClean="0"/>
              <a:t>로 잔적의 높이는 </a:t>
            </a:r>
            <a:r>
              <a:rPr lang="en-US" altLang="ko-KR" sz="1800" dirty="0" smtClean="0"/>
              <a:t>6m </a:t>
            </a:r>
            <a:r>
              <a:rPr lang="ko-KR" altLang="en-US" sz="1800" dirty="0" smtClean="0"/>
              <a:t>정도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잔적의 배치는 주풍의 방향과 일치하는 것이 좋으며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잔적 기초는 습한 공기가 쉽게 빠져 나가고 튼튼한 기초가 필요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4211</TotalTime>
  <Words>1955</Words>
  <Application>Microsoft Office PowerPoint</Application>
  <PresentationFormat>화면 슬라이드 쇼(4:3)</PresentationFormat>
  <Paragraphs>192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점과 선</vt:lpstr>
      <vt:lpstr>제 5 장 천연건조</vt:lpstr>
      <vt:lpstr>서론</vt:lpstr>
      <vt:lpstr>천연건조의 장단점/이용</vt:lpstr>
      <vt:lpstr>천연건조의 장단점/이용</vt:lpstr>
      <vt:lpstr>천연건조의 장단점/이용</vt:lpstr>
      <vt:lpstr>천연건조의 장단점/이용</vt:lpstr>
      <vt:lpstr>천연건조의 장단점/이용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263</cp:revision>
  <dcterms:created xsi:type="dcterms:W3CDTF">2005-09-01T06:05:51Z</dcterms:created>
  <dcterms:modified xsi:type="dcterms:W3CDTF">2011-11-12T06:11:35Z</dcterms:modified>
</cp:coreProperties>
</file>