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8" r:id="rId3"/>
    <p:sldId id="348" r:id="rId4"/>
    <p:sldId id="373" r:id="rId5"/>
    <p:sldId id="374" r:id="rId6"/>
    <p:sldId id="358" r:id="rId7"/>
    <p:sldId id="375" r:id="rId8"/>
    <p:sldId id="376" r:id="rId9"/>
    <p:sldId id="359" r:id="rId10"/>
    <p:sldId id="377" r:id="rId11"/>
    <p:sldId id="360" r:id="rId12"/>
    <p:sldId id="361" r:id="rId13"/>
    <p:sldId id="362" r:id="rId14"/>
    <p:sldId id="378" r:id="rId15"/>
    <p:sldId id="354" r:id="rId16"/>
    <p:sldId id="380" r:id="rId17"/>
    <p:sldId id="379" r:id="rId18"/>
    <p:sldId id="369" r:id="rId19"/>
    <p:sldId id="368" r:id="rId20"/>
    <p:sldId id="381" r:id="rId21"/>
    <p:sldId id="370" r:id="rId22"/>
    <p:sldId id="371" r:id="rId23"/>
    <p:sldId id="382" r:id="rId24"/>
    <p:sldId id="367" r:id="rId25"/>
    <p:sldId id="384" r:id="rId26"/>
    <p:sldId id="385" r:id="rId27"/>
    <p:sldId id="364" r:id="rId28"/>
    <p:sldId id="365" r:id="rId29"/>
    <p:sldId id="366" r:id="rId30"/>
    <p:sldId id="386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6278E4"/>
    <a:srgbClr val="7B75EB"/>
    <a:srgbClr val="6855DD"/>
    <a:srgbClr val="536ADF"/>
    <a:srgbClr val="677CE3"/>
    <a:srgbClr val="3651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45" autoAdjust="0"/>
    <p:restoredTop sz="81329" autoAdjust="0"/>
  </p:normalViewPr>
  <p:slideViewPr>
    <p:cSldViewPr>
      <p:cViewPr varScale="1">
        <p:scale>
          <a:sx n="87" d="100"/>
          <a:sy n="87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DE0C73-1A42-41FE-B0AB-B9775C7F98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39324-93B1-4F70-BDED-33A03447F06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FD24F-7E8B-4769-ADDD-BF4A15FFCDCE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757C1-BF89-4F57-B3E0-8E21AD2D4E71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7D3FC-3138-43AC-A707-01CC74E8CBC4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BC4FE-159A-476B-AAD3-0C5F3AA52610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D854-662B-4B72-BC94-5374D058C9D1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A38DE-B272-458B-952A-22E75EA3FDF0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500"/>
              <a:t>. </a:t>
            </a:r>
            <a:br>
              <a:rPr lang="en-US" altLang="ko-KR" sz="500"/>
            </a:br>
            <a:r>
              <a:rPr lang="en-US" altLang="ko-KR" sz="500">
                <a:latin typeface="Times New Roman"/>
              </a:rPr>
              <a:t> </a:t>
            </a:r>
            <a:r>
              <a:rPr lang="en-US" altLang="ko-KR" sz="500"/>
              <a:t> </a:t>
            </a:r>
            <a:r>
              <a:rPr lang="en-US" altLang="ko-KR" sz="500">
                <a:latin typeface="Times New Roman"/>
              </a:rPr>
              <a:t> </a:t>
            </a:r>
            <a:endParaRPr lang="en-US" altLang="ko-KR" sz="5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89CFA-3C31-4EF8-B8CD-9CBA207BD0AA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1E2A1-F8D5-4A91-AEF4-DE1B27D57D50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41116-8530-49DC-AD7B-CB212D3E23F4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C762-F9C4-4396-ABD8-E9D871150188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2789D-E070-4A67-9BF5-EC089A752F1D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F8FD9-5EAA-4B6A-8FAB-1C2BC4A8A944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A9DBF-EE36-4DCE-BF1D-92831F30CB03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06B0B-0BEB-4CAC-8DAB-1E818D4B79CA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이후 인체의 생태학적 기술개발의 완결과 </a:t>
            </a:r>
          </a:p>
          <a:p>
            <a:pPr algn="just"/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물성 향상에 중점을 두어 선진국에서 활성화</a:t>
            </a:r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endParaRPr lang="en-US" altLang="ko-KR">
              <a:solidFill>
                <a:srgbClr val="000000"/>
              </a:solidFill>
              <a:ea typeface="바탕" pitchFamily="18" charset="-127"/>
            </a:endParaRPr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BD42D-B063-44E6-9589-3D8910C0630F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가격이 비싸다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유성 페인트같이 도막이 두껍게 형성되지 않는다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일정 시간이 지난 후에는 왁스 작업을 지속적으로 해야 한다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2AEE0-72BB-41E8-A73E-3C2F846E592B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84721-686C-42E3-8CE7-3F119AADDA9F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26AFC-2393-4253-B4A0-D39B3B9599C1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F2DA3-1689-41EB-ADD0-79E0FE207EDC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7489C-E75F-41F1-93E5-79A6AFD4DBA8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F44B0-9376-4847-8BA1-21E4E2131D4E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D7D04-A637-49FB-B405-32DB53BAF32F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9CCFE-BFDC-4B99-A406-2A7C046FDB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5B64D-5254-4A1A-97D5-DC9296E45F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909F-06BE-446C-996B-9B1931AD13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9776DD-554E-4B9C-8204-2D6A562036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15D3-3806-4570-9652-AD47F5545CB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2FFA-E9FB-4880-AFC4-81D0B61159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44E8-DF10-4481-871A-FBAC226D94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8477-B713-4114-8F58-F4B955512B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3D4A4-C01F-4EA4-B8A2-4B994DF198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15CCC-67F1-46F5-A6AB-61619B6630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170E0-F9C8-4A36-87AD-2204697BF4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D263-D7A5-471F-A4A4-E3F795E99D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704CA7-7DBB-42E4-BEF0-6D4ED0B9F8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69900"/>
            <a:ext cx="9144000" cy="1612900"/>
          </a:xfrm>
          <a:prstGeom prst="rect">
            <a:avLst/>
          </a:prstGeom>
          <a:gradFill rotWithShape="1">
            <a:gsLst>
              <a:gs pos="0">
                <a:srgbClr val="EAEAEA">
                  <a:alpha val="39999"/>
                </a:srgbClr>
              </a:gs>
              <a:gs pos="100000">
                <a:srgbClr val="EAEAEA">
                  <a:gamma/>
                  <a:shade val="46275"/>
                  <a:invGamma/>
                  <a:alpha val="3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1295400"/>
            <a:ext cx="7845425" cy="5286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076" name="Picture 4" descr="독일 농촌이미지_1"/>
          <p:cNvPicPr>
            <a:picLocks noChangeAspect="1" noChangeArrowheads="1"/>
          </p:cNvPicPr>
          <p:nvPr/>
        </p:nvPicPr>
        <p:blipFill>
          <a:blip r:embed="rId3">
            <a:lum bright="12000" contrast="30000"/>
          </a:blip>
          <a:srcRect/>
          <a:stretch>
            <a:fillRect/>
          </a:stretch>
        </p:blipFill>
        <p:spPr bwMode="auto">
          <a:xfrm>
            <a:off x="2228850" y="471488"/>
            <a:ext cx="6915150" cy="1616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584200" cy="2451100"/>
          </a:xfrm>
          <a:prstGeom prst="rect">
            <a:avLst/>
          </a:prstGeom>
          <a:solidFill>
            <a:srgbClr val="33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1003300"/>
            <a:ext cx="1473200" cy="58547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25475" y="0"/>
            <a:ext cx="63500" cy="685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38200" y="2286000"/>
            <a:ext cx="789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천연도료의 과거</a:t>
            </a:r>
            <a:r>
              <a:rPr lang="en-US" altLang="ko-KR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미래</a:t>
            </a:r>
          </a:p>
          <a:p>
            <a:pPr algn="ctr"/>
            <a:endParaRPr lang="en-US" altLang="ko-K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 rot="5400000">
            <a:off x="4787900" y="477838"/>
            <a:ext cx="73025" cy="6696075"/>
          </a:xfrm>
          <a:prstGeom prst="rect">
            <a:avLst/>
          </a:prstGeom>
          <a:gradFill rotWithShape="1">
            <a:gsLst>
              <a:gs pos="0">
                <a:srgbClr val="3366CC">
                  <a:gamma/>
                  <a:shade val="57255"/>
                  <a:invGamma/>
                </a:srgbClr>
              </a:gs>
              <a:gs pos="50000">
                <a:srgbClr val="3366CC"/>
              </a:gs>
              <a:gs pos="100000">
                <a:srgbClr val="3366CC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2698" name="Picture 10"/>
          <p:cNvPicPr>
            <a:picLocks noChangeAspect="1" noChangeArrowheads="1"/>
          </p:cNvPicPr>
          <p:nvPr/>
        </p:nvPicPr>
        <p:blipFill>
          <a:blip r:embed="rId3"/>
          <a:srcRect l="17122" t="15511" r="17903" b="39453"/>
          <a:stretch>
            <a:fillRect/>
          </a:stretch>
        </p:blipFill>
        <p:spPr bwMode="auto">
          <a:xfrm>
            <a:off x="900113" y="2133600"/>
            <a:ext cx="76327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9" name="WordArt 11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1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구성성분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196850" y="2019300"/>
            <a:ext cx="5959475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우루시올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(Urushiol,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옻산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 40-80%,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15-30%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당류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5-10%,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함질소물질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(Glycoprotein) 3-5%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기타성분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락카제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(Laccase),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스텔라시아닌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(Stellcyanin),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 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퍼옥시다제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(Peroxidase)</a:t>
            </a:r>
          </a:p>
        </p:txBody>
      </p:sp>
      <p:grpSp>
        <p:nvGrpSpPr>
          <p:cNvPr id="214041" name="Group 25"/>
          <p:cNvGrpSpPr>
            <a:grpSpLocks/>
          </p:cNvGrpSpPr>
          <p:nvPr/>
        </p:nvGrpSpPr>
        <p:grpSpPr bwMode="auto">
          <a:xfrm>
            <a:off x="6588125" y="4005263"/>
            <a:ext cx="2449513" cy="2454275"/>
            <a:chOff x="3923" y="2150"/>
            <a:chExt cx="1543" cy="1546"/>
          </a:xfrm>
        </p:grpSpPr>
        <p:grpSp>
          <p:nvGrpSpPr>
            <p:cNvPr id="214039" name="Group 23"/>
            <p:cNvGrpSpPr>
              <a:grpSpLocks/>
            </p:cNvGrpSpPr>
            <p:nvPr/>
          </p:nvGrpSpPr>
          <p:grpSpPr bwMode="auto">
            <a:xfrm>
              <a:off x="3923" y="2455"/>
              <a:ext cx="1031" cy="1167"/>
              <a:chOff x="4241" y="2205"/>
              <a:chExt cx="909" cy="1043"/>
            </a:xfrm>
          </p:grpSpPr>
          <p:sp>
            <p:nvSpPr>
              <p:cNvPr id="214028" name="AutoShape 12"/>
              <p:cNvSpPr>
                <a:spLocks noChangeArrowheads="1"/>
              </p:cNvSpPr>
              <p:nvPr/>
            </p:nvSpPr>
            <p:spPr bwMode="auto">
              <a:xfrm rot="5400000">
                <a:off x="4173" y="2500"/>
                <a:ext cx="816" cy="680"/>
              </a:xfrm>
              <a:prstGeom prst="flowChartPreparation">
                <a:avLst/>
              </a:prstGeom>
              <a:noFill/>
              <a:ln w="571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29" name="Line 13"/>
              <p:cNvSpPr>
                <a:spLocks noChangeShapeType="1"/>
              </p:cNvSpPr>
              <p:nvPr/>
            </p:nvSpPr>
            <p:spPr bwMode="auto">
              <a:xfrm>
                <a:off x="4583" y="2205"/>
                <a:ext cx="0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0" name="Line 14"/>
              <p:cNvSpPr>
                <a:spLocks noChangeShapeType="1"/>
              </p:cNvSpPr>
              <p:nvPr/>
            </p:nvSpPr>
            <p:spPr bwMode="auto">
              <a:xfrm>
                <a:off x="4876" y="2614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1" name="Line 15"/>
              <p:cNvSpPr>
                <a:spLocks noChangeShapeType="1"/>
              </p:cNvSpPr>
              <p:nvPr/>
            </p:nvSpPr>
            <p:spPr bwMode="auto">
              <a:xfrm rot="4076781" flipH="1" flipV="1">
                <a:off x="4416" y="2379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2" name="Line 16"/>
              <p:cNvSpPr>
                <a:spLocks noChangeShapeType="1"/>
              </p:cNvSpPr>
              <p:nvPr/>
            </p:nvSpPr>
            <p:spPr bwMode="auto">
              <a:xfrm rot="17523219" flipV="1">
                <a:off x="4418" y="2957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3" name="Line 17"/>
              <p:cNvSpPr>
                <a:spLocks noChangeShapeType="1"/>
              </p:cNvSpPr>
              <p:nvPr/>
            </p:nvSpPr>
            <p:spPr bwMode="auto">
              <a:xfrm rot="3649780" flipH="1" flipV="1">
                <a:off x="5019" y="2417"/>
                <a:ext cx="12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4" name="Line 18"/>
              <p:cNvSpPr>
                <a:spLocks noChangeShapeType="1"/>
              </p:cNvSpPr>
              <p:nvPr/>
            </p:nvSpPr>
            <p:spPr bwMode="auto">
              <a:xfrm rot="17523219" flipV="1">
                <a:off x="5020" y="3019"/>
                <a:ext cx="22" cy="23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4128" y="2150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4900" y="2556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4900" y="3369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03" name="Text Box 39"/>
          <p:cNvSpPr txBox="1">
            <a:spLocks noChangeArrowheads="1"/>
          </p:cNvSpPr>
          <p:nvPr/>
        </p:nvSpPr>
        <p:spPr bwMode="auto">
          <a:xfrm>
            <a:off x="323850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16109" name="Text Box 45"/>
          <p:cNvSpPr txBox="1">
            <a:spLocks noChangeArrowheads="1"/>
          </p:cNvSpPr>
          <p:nvPr/>
        </p:nvSpPr>
        <p:spPr bwMode="auto">
          <a:xfrm>
            <a:off x="4716463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16113" name="WordArt 49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>
            <a:off x="323850" y="2324100"/>
            <a:ext cx="4248150" cy="4356100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9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우수한 부착성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내염성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천연방부성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내화학성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내약품성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최고의 방청과 내부식성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전자파와 전파 흡수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분해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원적외선 방사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방사율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95%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방오성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향균성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살균능력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절연성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매끄러운 표면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친환경성</a:t>
            </a:r>
          </a:p>
        </p:txBody>
      </p:sp>
      <p:sp>
        <p:nvSpPr>
          <p:cNvPr id="216115" name="Text Box 51"/>
          <p:cNvSpPr txBox="1">
            <a:spLocks noChangeArrowheads="1"/>
          </p:cNvSpPr>
          <p:nvPr/>
        </p:nvSpPr>
        <p:spPr bwMode="auto">
          <a:xfrm>
            <a:off x="4716463" y="2317750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저생산성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약한 내후성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수분이 많은 경우 보관의 어려움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일반도장에의 어려움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높은 점도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연하고 얇은 발색은 되지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긴 건조시간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강한 독성</a:t>
            </a:r>
          </a:p>
          <a:p>
            <a:pPr>
              <a:spcBef>
                <a:spcPct val="50000"/>
              </a:spcBef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44656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보완점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58340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Cashew </a:t>
            </a: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도료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낮은 생산량과 비싼 단가의 보완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정제기술의 연구개발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교반공정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가열교반공정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고온경화법의 응용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고급 승용차와 고급선박에 이용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1" name="WordArt 5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</a:t>
            </a:r>
          </a:p>
        </p:txBody>
      </p:sp>
      <p:pic>
        <p:nvPicPr>
          <p:cNvPr id="244743" name="Picture 7" descr="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460500"/>
            <a:ext cx="53975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  <p:bldP spid="244741" grpId="1" animBg="1"/>
      <p:bldP spid="24474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611188" y="358775"/>
            <a:ext cx="3673475" cy="1366838"/>
          </a:xfrm>
          <a:prstGeom prst="rect">
            <a:avLst/>
          </a:prstGeom>
          <a:solidFill>
            <a:srgbClr val="B6B6B6">
              <a:alpha val="5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4" name="WordArt 6"/>
          <p:cNvSpPr>
            <a:spLocks noChangeArrowheads="1" noChangeShapeType="1" noTextEdit="1"/>
          </p:cNvSpPr>
          <p:nvPr/>
        </p:nvSpPr>
        <p:spPr bwMode="auto">
          <a:xfrm>
            <a:off x="644525" y="404813"/>
            <a:ext cx="3671888" cy="99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01738" name="WordArt 10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3816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HY헤드라인M"/>
                <a:ea typeface="HY헤드라인M"/>
              </a:rPr>
              <a:t>Dendropanax morbifera 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HY헤드라인M"/>
              <a:ea typeface="HY헤드라인M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916238" y="2420938"/>
            <a:ext cx="5849937" cy="3870325"/>
          </a:xfrm>
          <a:prstGeom prst="rect">
            <a:avLst/>
          </a:prstGeom>
          <a:solidFill>
            <a:srgbClr val="DDDDDD">
              <a:alpha val="6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두릅나무과 황칠나무속</a:t>
            </a:r>
          </a:p>
          <a:p>
            <a:r>
              <a:rPr lang="ko-KR" altLang="en-US" sz="10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상록교목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세계적으로도 귀한 난지성 수목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목본 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+ 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전능약</a:t>
            </a:r>
          </a:p>
          <a:p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(Dendro)    (panax)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수피의 유액은 천연도료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0" name="Picture 8" descr="통전"/>
          <p:cNvPicPr>
            <a:picLocks noChangeAspect="1" noChangeArrowheads="1"/>
          </p:cNvPicPr>
          <p:nvPr/>
        </p:nvPicPr>
        <p:blipFill>
          <a:blip r:embed="rId3"/>
          <a:srcRect l="-70506" t="-50888" r="-11160" b="-13644"/>
          <a:stretch>
            <a:fillRect/>
          </a:stretch>
        </p:blipFill>
        <p:spPr bwMode="auto">
          <a:xfrm>
            <a:off x="900113" y="614363"/>
            <a:ext cx="8243887" cy="6243637"/>
          </a:xfrm>
          <a:prstGeom prst="rect">
            <a:avLst/>
          </a:prstGeom>
          <a:noFill/>
        </p:spPr>
      </p:pic>
      <p:sp>
        <p:nvSpPr>
          <p:cNvPr id="24883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50825" y="1984375"/>
            <a:ext cx="8640763" cy="4489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삼국시대 </a:t>
            </a:r>
          </a:p>
          <a:p>
            <a:r>
              <a:rPr lang="ko-KR" altLang="en-US">
                <a:solidFill>
                  <a:srgbClr val="0099FF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황칠을 갑옷에 칠하니 황금빛이 찬란하였다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”</a:t>
            </a:r>
            <a:endParaRPr lang="en-US" altLang="ko-KR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삼국사절요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고려시대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월에 채취하며 신라철이라고도 함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계림지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원나라에 황칠을 제물로 보냄 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고려실록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 b="1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원종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조선시대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완도에서 황칠을 징수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휴먼둥근헤드라인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조선실록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정조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이수광이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지봉유설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에서 소개</a:t>
            </a:r>
          </a:p>
          <a:p>
            <a:endParaRPr lang="en-US" altLang="ko-KR" sz="9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250825" y="1773238"/>
            <a:ext cx="3673475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정약용의 황칠 예찬 시 </a:t>
            </a:r>
          </a:p>
          <a:p>
            <a:endParaRPr lang="ko-KR" altLang="en-US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君不見弓福山中滿山黃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金泥瀅潔生蕤光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割皮取汁如取漆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拱把椔殘纔濫觴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감箱潤色奪髹碧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巵子腐腸那得方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書家硬黃尤絶妙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蠟紙羊角皆退藏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此樹名聲達天下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博物往往收遺芳</a:t>
            </a:r>
          </a:p>
        </p:txBody>
      </p:sp>
      <p:pic>
        <p:nvPicPr>
          <p:cNvPr id="246799" name="Picture 15" descr="갑옷에황칠하는모습]"/>
          <p:cNvPicPr>
            <a:picLocks noChangeAspect="1" noChangeArrowheads="1"/>
          </p:cNvPicPr>
          <p:nvPr/>
        </p:nvPicPr>
        <p:blipFill>
          <a:blip r:embed="rId3"/>
          <a:srcRect l="3290" t="441" r="3253" b="1202"/>
          <a:stretch>
            <a:fillRect/>
          </a:stretch>
        </p:blipFill>
        <p:spPr bwMode="auto">
          <a:xfrm>
            <a:off x="4067175" y="1844675"/>
            <a:ext cx="4826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황칠수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00213"/>
            <a:ext cx="3629025" cy="4537075"/>
          </a:xfrm>
          <a:prstGeom prst="rect">
            <a:avLst/>
          </a:prstGeom>
          <a:noFill/>
        </p:spPr>
      </p:pic>
      <p:sp>
        <p:nvSpPr>
          <p:cNvPr id="224265" name="WordArt 9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채취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684213" y="1704975"/>
            <a:ext cx="4032250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수간에 상처를 내어 채취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이상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채취령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2mg/cm</a:t>
            </a:r>
            <a:r>
              <a:rPr lang="en-US" altLang="ko-KR" baseline="30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토기 바닥에 남겨진 황칠덩어리"/>
          <p:cNvPicPr>
            <a:picLocks noChangeAspect="1" noChangeArrowheads="1"/>
          </p:cNvPicPr>
          <p:nvPr/>
        </p:nvPicPr>
        <p:blipFill>
          <a:blip r:embed="rId3"/>
          <a:srcRect b="2864"/>
          <a:stretch>
            <a:fillRect/>
          </a:stretch>
        </p:blipFill>
        <p:spPr bwMode="auto">
          <a:xfrm>
            <a:off x="4575175" y="2168525"/>
            <a:ext cx="4286250" cy="3132138"/>
          </a:xfrm>
          <a:prstGeom prst="rect">
            <a:avLst/>
          </a:prstGeom>
          <a:noFill/>
          <a:effectLst/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239838" y="4083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sp>
        <p:nvSpPr>
          <p:cNvPr id="223240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구성성분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471488" y="2165350"/>
            <a:ext cx="4033837" cy="31353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쌍환성 정유성분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(Sesqiuterpenoid)</a:t>
            </a:r>
          </a:p>
          <a:p>
            <a:endParaRPr lang="en-US" altLang="ko-KR" sz="12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β-Cubebene 30.1%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γ-Se1inene16.1%, 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∂-Cadinene 13.5%</a:t>
            </a:r>
          </a:p>
          <a:p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1727200" y="482600"/>
            <a:ext cx="5567363" cy="554038"/>
          </a:xfrm>
          <a:prstGeom prst="roundRect">
            <a:avLst>
              <a:gd name="adj" fmla="val 43398"/>
            </a:avLst>
          </a:prstGeom>
          <a:solidFill>
            <a:srgbClr val="1B2F19">
              <a:alpha val="50000"/>
            </a:srgbClr>
          </a:solidFill>
          <a:ln w="57150">
            <a:solidFill>
              <a:schemeClr val="hlink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851150" y="458788"/>
            <a:ext cx="3546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천연도료의 정의</a:t>
            </a:r>
          </a:p>
        </p:txBody>
      </p:sp>
      <p:pic>
        <p:nvPicPr>
          <p:cNvPr id="28747" name="Picture 75" descr="58252"/>
          <p:cNvPicPr>
            <a:picLocks noChangeAspect="1" noChangeArrowheads="1"/>
          </p:cNvPicPr>
          <p:nvPr/>
        </p:nvPicPr>
        <p:blipFill>
          <a:blip r:embed="rId3"/>
          <a:srcRect l="5959" t="4588" r="6238" b="1749"/>
          <a:stretch>
            <a:fillRect/>
          </a:stretch>
        </p:blipFill>
        <p:spPr bwMode="auto">
          <a:xfrm>
            <a:off x="4356100" y="2060575"/>
            <a:ext cx="4464050" cy="3571875"/>
          </a:xfrm>
          <a:prstGeom prst="rect">
            <a:avLst/>
          </a:prstGeom>
          <a:noFill/>
        </p:spPr>
      </p:pic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95288" y="2060575"/>
            <a:ext cx="3600450" cy="35591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순수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식물성 화학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이라는 원칙으로 모든 원재료는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태양 빛에서 제공하는 에너지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를 사용함으로써 자연에서 얻는 도료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52933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276225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668838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276225" y="239712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금빛의 색체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안식향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항암제 및 면역강화제 함유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내열성과 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부작용을 일으키지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좋은 침투력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내수성이 강함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도막의 경도와 부착성 및 광택이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자외선 차단에 뛰어남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4668838" y="239077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채취시기의 한정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저 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어려운 작업 공정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경화가 느림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온도와 습도의 구애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879475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pic>
        <p:nvPicPr>
          <p:cNvPr id="225285" name="Picture 5" descr="촛대"/>
          <p:cNvPicPr>
            <a:picLocks noChangeAspect="1" noChangeArrowheads="1"/>
          </p:cNvPicPr>
          <p:nvPr/>
        </p:nvPicPr>
        <p:blipFill>
          <a:blip r:embed="rId2"/>
          <a:srcRect l="3160" t="2510" r="3889" b="6401"/>
          <a:stretch>
            <a:fillRect/>
          </a:stretch>
        </p:blipFill>
        <p:spPr bwMode="auto">
          <a:xfrm>
            <a:off x="268288" y="404813"/>
            <a:ext cx="4249737" cy="5761037"/>
          </a:xfrm>
          <a:prstGeom prst="rect">
            <a:avLst/>
          </a:prstGeom>
          <a:noFill/>
        </p:spPr>
      </p:pic>
      <p:pic>
        <p:nvPicPr>
          <p:cNvPr id="225286" name="Picture 6" descr="황칠장식"/>
          <p:cNvPicPr>
            <a:picLocks noChangeAspect="1" noChangeArrowheads="1"/>
          </p:cNvPicPr>
          <p:nvPr/>
        </p:nvPicPr>
        <p:blipFill>
          <a:blip r:embed="rId3"/>
          <a:srcRect l="1563" t="4794" r="2361" b="6401"/>
          <a:stretch>
            <a:fillRect/>
          </a:stretch>
        </p:blipFill>
        <p:spPr bwMode="auto">
          <a:xfrm>
            <a:off x="4518025" y="404813"/>
            <a:ext cx="4392613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7" name="Picture 3" descr="탁자"/>
          <p:cNvPicPr>
            <a:picLocks noChangeAspect="1" noChangeArrowheads="1"/>
          </p:cNvPicPr>
          <p:nvPr/>
        </p:nvPicPr>
        <p:blipFill>
          <a:blip r:embed="rId2"/>
          <a:srcRect r="3986"/>
          <a:stretch>
            <a:fillRect/>
          </a:stretch>
        </p:blipFill>
        <p:spPr bwMode="auto">
          <a:xfrm>
            <a:off x="4643438" y="404813"/>
            <a:ext cx="4321175" cy="2808287"/>
          </a:xfrm>
          <a:prstGeom prst="rect">
            <a:avLst/>
          </a:prstGeom>
          <a:noFill/>
        </p:spPr>
      </p:pic>
      <p:pic>
        <p:nvPicPr>
          <p:cNvPr id="226310" name="Picture 6" descr="%C7%D7%BE%C6%B8%AE_1"/>
          <p:cNvPicPr>
            <a:picLocks noChangeAspect="1" noChangeArrowheads="1"/>
          </p:cNvPicPr>
          <p:nvPr/>
        </p:nvPicPr>
        <p:blipFill>
          <a:blip r:embed="rId3"/>
          <a:srcRect l="1598" t="1129" r="764" b="5522"/>
          <a:stretch>
            <a:fillRect/>
          </a:stretch>
        </p:blipFill>
        <p:spPr bwMode="auto">
          <a:xfrm>
            <a:off x="298450" y="404813"/>
            <a:ext cx="4356100" cy="5761037"/>
          </a:xfrm>
          <a:prstGeom prst="rect">
            <a:avLst/>
          </a:prstGeom>
          <a:noFill/>
        </p:spPr>
      </p:pic>
      <p:pic>
        <p:nvPicPr>
          <p:cNvPr id="226311" name="Picture 7" descr="350"/>
          <p:cNvPicPr>
            <a:picLocks noChangeAspect="1" noChangeArrowheads="1"/>
          </p:cNvPicPr>
          <p:nvPr/>
        </p:nvPicPr>
        <p:blipFill>
          <a:blip r:embed="rId4"/>
          <a:srcRect t="25999" b="25999"/>
          <a:stretch>
            <a:fillRect/>
          </a:stretch>
        </p:blipFill>
        <p:spPr bwMode="auto">
          <a:xfrm>
            <a:off x="4643438" y="3276600"/>
            <a:ext cx="43211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WordArt 7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9592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>
                <a:solidFill>
                  <a:srgbClr val="FFCC00"/>
                </a:solidFill>
                <a:latin typeface="HY헤드라인M"/>
                <a:ea typeface="HY헤드라인M"/>
              </a:rPr>
              <a:t>황칠의 보완점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채취량의 증가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수지액의 약품처리를 통하여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도막성능의 개선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대량생산으로의 연구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가격을 낮춤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옻에 비해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배 정도 비쌈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WordArt 6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정의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 자체의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함유량을 근본적으로 줄인 도료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VOC ( Violatile Organic Compounds )</a:t>
            </a:r>
            <a:r>
              <a:rPr lang="en-US" altLang="ko-KR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대기중으로 쉽게 증발되는 유기화합물의 총칭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광화학 스모그 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질병유발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지구온난화 촉진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24368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제정 배경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대기환경 여건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대기오염으로 인한 사회적 피해와 국가경쟁력 손실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대기오염배출량</a:t>
            </a:r>
          </a:p>
          <a:p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pic>
        <p:nvPicPr>
          <p:cNvPr id="259077" name="Picture 5" descr="gi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149725"/>
            <a:ext cx="618172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title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157788"/>
            <a:ext cx="6840538" cy="1441450"/>
          </a:xfrm>
          <a:prstGeom prst="rect">
            <a:avLst/>
          </a:prstGeom>
          <a:noFill/>
        </p:spPr>
      </p:pic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3379788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기준설정 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5~7%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도료에 대한 휘발성유기화합물함유기준</a:t>
            </a:r>
            <a:r>
              <a:rPr lang="ko-KR" altLang="en-US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”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설정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기존보다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15~17%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6" name="Picture 10" descr="14-0920007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838"/>
            <a:ext cx="3455987" cy="2847975"/>
          </a:xfrm>
          <a:prstGeom prst="rect">
            <a:avLst/>
          </a:prstGeom>
          <a:noFill/>
        </p:spPr>
      </p:pic>
      <p:sp>
        <p:nvSpPr>
          <p:cNvPr id="219141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현재의 천연도료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8640763" cy="337820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1972</a:t>
            </a:r>
            <a:r>
              <a:rPr lang="en-US" altLang="ko-KR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독일에서 벽화물감 개발이 시발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1974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세계최초 천연페인트 제조회사 설립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현 재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 생태학적 기술개발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물성향상에 중점 두어 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주요 선진국에서 활성화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56165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250825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4668838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276225" y="259238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칠에 용이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인체에 무해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원목의 결을 살려줌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향이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도포면적이 넓음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4668838" y="258603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얇은 도막의 두께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관리의 번거로움</a:t>
            </a: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889000" y="1557338"/>
            <a:ext cx="7488238" cy="482441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ko-KR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21188" name="Picture 4" descr="UNI7a0b"/>
          <p:cNvPicPr>
            <a:picLocks noChangeAspect="1" noChangeArrowheads="1"/>
          </p:cNvPicPr>
          <p:nvPr/>
        </p:nvPicPr>
        <p:blipFill>
          <a:blip r:embed="rId2"/>
          <a:srcRect r="12994"/>
          <a:stretch>
            <a:fillRect/>
          </a:stretch>
        </p:blipFill>
        <p:spPr bwMode="auto">
          <a:xfrm>
            <a:off x="971550" y="1628775"/>
            <a:ext cx="7200900" cy="4752975"/>
          </a:xfrm>
          <a:prstGeom prst="rect">
            <a:avLst/>
          </a:prstGeom>
          <a:noFill/>
        </p:spPr>
      </p:pic>
      <p:sp>
        <p:nvSpPr>
          <p:cNvPr id="2211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7041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천연도료와 화학도료의 비교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68313" y="2060575"/>
            <a:ext cx="2808287" cy="36099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천연수지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주원료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안료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색감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용제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접착제</a:t>
            </a:r>
          </a:p>
          <a:p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8428" name="Picture 12" descr="xm177a40_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133600"/>
            <a:ext cx="5214938" cy="3476625"/>
          </a:xfrm>
          <a:prstGeom prst="rect">
            <a:avLst/>
          </a:prstGeom>
          <a:noFill/>
        </p:spPr>
      </p:pic>
      <p:grpSp>
        <p:nvGrpSpPr>
          <p:cNvPr id="188429" name="Group 13"/>
          <p:cNvGrpSpPr>
            <a:grpSpLocks/>
          </p:cNvGrpSpPr>
          <p:nvPr/>
        </p:nvGrpSpPr>
        <p:grpSpPr bwMode="auto">
          <a:xfrm>
            <a:off x="1357313" y="458788"/>
            <a:ext cx="6373812" cy="579437"/>
            <a:chOff x="1088" y="289"/>
            <a:chExt cx="3507" cy="365"/>
          </a:xfrm>
        </p:grpSpPr>
        <p:sp>
          <p:nvSpPr>
            <p:cNvPr id="188430" name="AutoShape 14"/>
            <p:cNvSpPr>
              <a:spLocks noChangeArrowheads="1"/>
            </p:cNvSpPr>
            <p:nvPr/>
          </p:nvSpPr>
          <p:spPr bwMode="auto">
            <a:xfrm>
              <a:off x="1088" y="304"/>
              <a:ext cx="3507" cy="349"/>
            </a:xfrm>
            <a:prstGeom prst="roundRect">
              <a:avLst>
                <a:gd name="adj" fmla="val 43398"/>
              </a:avLst>
            </a:prstGeom>
            <a:solidFill>
              <a:srgbClr val="1B2F19">
                <a:alpha val="50000"/>
              </a:srgbClr>
            </a:solidFill>
            <a:ln w="57150">
              <a:solidFill>
                <a:schemeClr val="hlink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431" name="Rectangle 15"/>
            <p:cNvSpPr>
              <a:spLocks noChangeArrowheads="1"/>
            </p:cNvSpPr>
            <p:nvPr/>
          </p:nvSpPr>
          <p:spPr bwMode="auto">
            <a:xfrm>
              <a:off x="1796" y="289"/>
              <a:ext cx="22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3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천연도료의 구성요소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4163" cy="3576638"/>
          </a:xfrm>
          <a:prstGeom prst="rect">
            <a:avLst/>
          </a:prstGeom>
          <a:noFill/>
        </p:spPr>
      </p:pic>
      <p:pic>
        <p:nvPicPr>
          <p:cNvPr id="265219" name="Picture 3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425825"/>
            <a:ext cx="5148262" cy="3432175"/>
          </a:xfrm>
          <a:prstGeom prst="rect">
            <a:avLst/>
          </a:prstGeom>
          <a:noFill/>
        </p:spPr>
      </p:pic>
      <p:pic>
        <p:nvPicPr>
          <p:cNvPr id="265220" name="Picture 4" descr="anibaerang_2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89363"/>
            <a:ext cx="2879725" cy="2879725"/>
          </a:xfrm>
          <a:prstGeom prst="rect">
            <a:avLst/>
          </a:prstGeom>
          <a:noFill/>
        </p:spPr>
      </p:pic>
      <p:pic>
        <p:nvPicPr>
          <p:cNvPr id="265221" name="Picture 5" descr="%BE%C6%BF%EC%B7%CE-%BA%B8%BD%BA%C5%E6%C4%B7%C6%DB%BD%BA%BF%B5%BE%EE%C7%D0%BF%F85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60350"/>
            <a:ext cx="3421063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9" name="WordArt 9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</a:t>
            </a:r>
          </a:p>
        </p:txBody>
      </p:sp>
      <p:pic>
        <p:nvPicPr>
          <p:cNvPr id="230412" name="Picture 12" descr="c0047806_11110026_1-leejh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484313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09" grpId="1" animBg="1"/>
      <p:bldP spid="23040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827088" y="549275"/>
            <a:ext cx="2952750" cy="1439863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3" name="WordArt 7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3168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34504" name="WordArt 8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3399"/>
                </a:solidFill>
                <a:latin typeface="HY헤드라인M"/>
                <a:ea typeface="HY헤드라인M"/>
              </a:rPr>
              <a:t>Rhus verniciflua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3399"/>
              </a:solidFill>
              <a:latin typeface="HY헤드라인M"/>
              <a:ea typeface="HY헤드라인M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916238" y="3213100"/>
            <a:ext cx="5849937" cy="25622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옻나무과 옻나무속</a:t>
            </a:r>
          </a:p>
          <a:p>
            <a:r>
              <a:rPr lang="ko-KR" altLang="en-US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낙엽활엽교목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여속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600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여종 분포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옻 채취수종은 한정됨</a:t>
            </a:r>
          </a:p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600075" y="371475"/>
            <a:ext cx="3600450" cy="1035050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50825" y="19843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중국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전의 칠기가 출토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이집트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신왕조의 소년왕 투탄카멘의 유적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대한민국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가야의 고분에서 화살촉이 출토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낙랑군유적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삼국시대 유적에서 옻칠을 한 토기 출토</a:t>
            </a:r>
          </a:p>
        </p:txBody>
      </p:sp>
      <p:sp>
        <p:nvSpPr>
          <p:cNvPr id="209935" name="WordArt 1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052006040500500_1"/>
          <p:cNvPicPr>
            <a:picLocks noChangeAspect="1" noChangeArrowheads="1"/>
          </p:cNvPicPr>
          <p:nvPr/>
        </p:nvPicPr>
        <p:blipFill>
          <a:blip r:embed="rId2"/>
          <a:srcRect t="7585" b="9468"/>
          <a:stretch>
            <a:fillRect/>
          </a:stretch>
        </p:blipFill>
        <p:spPr bwMode="auto">
          <a:xfrm>
            <a:off x="760413" y="1695450"/>
            <a:ext cx="3810000" cy="2447925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643438" y="4292600"/>
            <a:ext cx="37449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서산 부장리 백제고분서 </a:t>
            </a:r>
          </a:p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흑색마연토기</a:t>
            </a:r>
            <a:r>
              <a:rPr lang="ko-KR" altLang="en-US" sz="2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algn="ctr">
              <a:spcBef>
                <a:spcPct val="50000"/>
              </a:spcBef>
            </a:pPr>
            <a:endParaRPr lang="ko-KR" altLang="en-US" sz="2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연합뉴스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2006-04-05 11:02] </a:t>
            </a:r>
          </a:p>
          <a:p>
            <a:pPr algn="ctr"/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 taeshik@yna.co.kr </a:t>
            </a:r>
          </a:p>
        </p:txBody>
      </p:sp>
      <p:pic>
        <p:nvPicPr>
          <p:cNvPr id="240647" name="Picture 7" descr="05200604050050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4070350"/>
            <a:ext cx="3887787" cy="2671763"/>
          </a:xfrm>
          <a:prstGeom prst="rect">
            <a:avLst/>
          </a:prstGeom>
          <a:noFill/>
        </p:spPr>
      </p:pic>
      <p:pic>
        <p:nvPicPr>
          <p:cNvPr id="240648" name="Picture 8" descr="052006040500500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6763" y="1766888"/>
            <a:ext cx="3810000" cy="2309812"/>
          </a:xfrm>
          <a:prstGeom prst="rect">
            <a:avLst/>
          </a:prstGeom>
          <a:noFill/>
        </p:spPr>
      </p:pic>
      <p:sp>
        <p:nvSpPr>
          <p:cNvPr id="240650" name="WordArt 10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 descr="6e262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73238"/>
            <a:ext cx="4681537" cy="2447925"/>
          </a:xfrm>
          <a:prstGeom prst="rect">
            <a:avLst/>
          </a:prstGeom>
          <a:noFill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58888" y="4581525"/>
            <a:ext cx="68040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월성해자 신라유물 대량 출토</a:t>
            </a:r>
          </a:p>
          <a:p>
            <a:pPr algn="ctr">
              <a:spcBef>
                <a:spcPct val="50000"/>
              </a:spcBef>
            </a:pP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1,500</a:t>
            </a: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년전 신라 사람들이 사용했던 머리 빗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나무에 옻칠을 했다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경향신문 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</a:p>
        </p:txBody>
      </p:sp>
      <p:sp>
        <p:nvSpPr>
          <p:cNvPr id="241671" name="WordArt 7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1975" name="Picture 7" descr="옻칠액 채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844675"/>
            <a:ext cx="4105275" cy="4437063"/>
          </a:xfrm>
          <a:prstGeom prst="rect">
            <a:avLst/>
          </a:prstGeom>
          <a:noFill/>
        </p:spPr>
      </p:pic>
      <p:sp>
        <p:nvSpPr>
          <p:cNvPr id="211980" name="WordArt 12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250825" y="1844675"/>
            <a:ext cx="4465638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수피에 상처를 내어 수액채취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옻액구를 절단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8~10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중순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하순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살목채취법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생채취법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화칠채취법 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808</Words>
  <Application>Microsoft PowerPoint</Application>
  <PresentationFormat>화면 슬라이드 쇼(4:3)</PresentationFormat>
  <Paragraphs>298</Paragraphs>
  <Slides>30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Pro</dc:creator>
  <cp:lastModifiedBy>user</cp:lastModifiedBy>
  <cp:revision>44</cp:revision>
  <dcterms:created xsi:type="dcterms:W3CDTF">2006-05-31T18:09:50Z</dcterms:created>
  <dcterms:modified xsi:type="dcterms:W3CDTF">2011-11-01T11:25:29Z</dcterms:modified>
</cp:coreProperties>
</file>