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handoutMasterIdLst>
    <p:handoutMasterId r:id="rId27"/>
  </p:handoutMasterIdLst>
  <p:sldIdLst>
    <p:sldId id="286" r:id="rId2"/>
    <p:sldId id="287" r:id="rId3"/>
    <p:sldId id="257" r:id="rId4"/>
    <p:sldId id="258" r:id="rId5"/>
    <p:sldId id="262" r:id="rId6"/>
    <p:sldId id="260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5" r:id="rId15"/>
    <p:sldId id="273" r:id="rId16"/>
    <p:sldId id="274" r:id="rId17"/>
    <p:sldId id="276" r:id="rId18"/>
    <p:sldId id="278" r:id="rId19"/>
    <p:sldId id="277" r:id="rId20"/>
    <p:sldId id="279" r:id="rId21"/>
    <p:sldId id="280" r:id="rId22"/>
    <p:sldId id="282" r:id="rId23"/>
    <p:sldId id="283" r:id="rId24"/>
    <p:sldId id="288" r:id="rId25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3583" autoAdjust="0"/>
  </p:normalViewPr>
  <p:slideViewPr>
    <p:cSldViewPr>
      <p:cViewPr>
        <p:scale>
          <a:sx n="75" d="100"/>
          <a:sy n="75" d="100"/>
        </p:scale>
        <p:origin x="-182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74" d="100"/>
          <a:sy n="74" d="100"/>
        </p:scale>
        <p:origin x="-894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81B3-E708-4D27-8568-96DE333ABF8C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881D3-4C29-4B45-8FF8-24EF75E5CF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D36B4-28C3-4D37-88E9-B61AC1258134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88EC-DE21-4F29-8CA6-C19AB5C76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4078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88EC-DE21-4F29-8CA6-C19AB5C764B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D88EC-DE21-4F29-8CA6-C19AB5C764B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9071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523140-895E-4AFC-9CB6-F4ED07EA1462}" type="datetimeFigureOut">
              <a:rPr lang="ko-KR" altLang="en-US" smtClean="0"/>
              <a:pPr/>
              <a:t>2011-06-03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17CE9B-CF78-4D6E-AD11-391908E533A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838688" cy="1368152"/>
          </a:xfrm>
        </p:spPr>
        <p:txBody>
          <a:bodyPr>
            <a:normAutofit/>
          </a:bodyPr>
          <a:lstStyle/>
          <a:p>
            <a:pPr algn="ctr"/>
            <a:r>
              <a:rPr lang="ko-KR" altLang="en-US" sz="8000" dirty="0" smtClean="0">
                <a:solidFill>
                  <a:schemeClr val="accent2">
                    <a:lumMod val="75000"/>
                  </a:schemeClr>
                </a:solidFill>
              </a:rPr>
              <a:t>나는 목재다</a:t>
            </a:r>
            <a:endParaRPr lang="ko-KR" alt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7406640" cy="1584176"/>
          </a:xfrm>
        </p:spPr>
        <p:txBody>
          <a:bodyPr/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독수리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6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조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 algn="r"/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김예찬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백인주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김세호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장정이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박성옥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배성학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환경재료학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개론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활엽수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28604"/>
            <a:ext cx="7858180" cy="5643602"/>
          </a:xfrm>
        </p:spPr>
      </p:pic>
      <p:sp>
        <p:nvSpPr>
          <p:cNvPr id="5" name="직사각형 4"/>
          <p:cNvSpPr/>
          <p:nvPr/>
        </p:nvSpPr>
        <p:spPr>
          <a:xfrm>
            <a:off x="4929190" y="621508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http://mi2744.egloos.com/10683761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/>
          <a:lstStyle/>
          <a:p>
            <a:r>
              <a:rPr lang="ko-KR" altLang="en-US" dirty="0" smtClean="0"/>
              <a:t>목재의 특성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071538" y="1571612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2800" b="1" dirty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800" b="1" dirty="0">
                <a:latin typeface="HY강B" pitchFamily="18" charset="-127"/>
                <a:ea typeface="HY강B" pitchFamily="18" charset="-127"/>
              </a:rPr>
              <a:t>수축과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팽창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800" dirty="0">
                <a:solidFill>
                  <a:schemeClr val="bg1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①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 수축과 팽창을 결정짓는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요소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 err="1" smtClean="0">
                <a:latin typeface="HY강B" pitchFamily="18" charset="-127"/>
                <a:ea typeface="HY강B" pitchFamily="18" charset="-127"/>
              </a:rPr>
              <a:t>ㄴ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환경</a:t>
            </a:r>
          </a:p>
          <a:p>
            <a:pPr fontAlgn="base"/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가구가 놓여진 환경의 </a:t>
            </a:r>
            <a:r>
              <a:rPr lang="ko-KR" altLang="en-US" sz="2800" u="sng" dirty="0">
                <a:latin typeface="HY강B" pitchFamily="18" charset="-127"/>
                <a:ea typeface="HY강B" pitchFamily="18" charset="-127"/>
              </a:rPr>
              <a:t>습도 </a:t>
            </a:r>
            <a:r>
              <a:rPr lang="ko-KR" altLang="en-US" sz="2800" u="sng" dirty="0" smtClean="0">
                <a:latin typeface="HY강B" pitchFamily="18" charset="-127"/>
                <a:ea typeface="HY강B" pitchFamily="18" charset="-127"/>
              </a:rPr>
              <a:t>차이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가구를 만드는 곳과 가구가 놓여질 곳의 환경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차이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ex)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욕실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습함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에 놓을 가구 </a:t>
            </a:r>
          </a:p>
          <a:p>
            <a:pPr fontAlgn="base"/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        → 건조한 곳에서 작업 </a:t>
            </a:r>
          </a:p>
          <a:p>
            <a:pPr fontAlgn="base"/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        → 수분을 먹어 팽창할 것을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대비하여</a:t>
            </a:r>
            <a:endParaRPr lang="en-US" altLang="ko-KR" sz="2800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sz="2800" dirty="0" smtClean="0">
                <a:latin typeface="HY강B" pitchFamily="18" charset="-127"/>
                <a:ea typeface="HY강B" pitchFamily="18" charset="-127"/>
              </a:rPr>
              <a:t>       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미리 넉넉히 간격을 두어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제작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1538" y="642918"/>
            <a:ext cx="788782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② 가구 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제작 시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수축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팽창 고려</a:t>
            </a: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수축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팽창은 나무결의 직각 방향으로 </a:t>
            </a:r>
            <a:r>
              <a:rPr lang="ko-KR" altLang="en-US" sz="2400" u="sng" dirty="0">
                <a:latin typeface="HY강B" pitchFamily="18" charset="-127"/>
                <a:ea typeface="HY강B" pitchFamily="18" charset="-127"/>
              </a:rPr>
              <a:t>심하게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일어남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특히 나이테 방향으로의 수축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팽창이 가장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심함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수축률의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비율은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'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결방향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결직각방향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나이테방향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= 1 : 10 : 20'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정도로 볼 수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있음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71891664" descr="EMB0000174433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403960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71891664" descr="EMB0000174433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744416" cy="29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509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713602"/>
            <a:ext cx="810039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2) 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결강도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 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-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목재의 결의 방향에 따른 강도를 말함</a:t>
            </a:r>
            <a:endParaRPr kumimoji="1" lang="en-US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 -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결 방향으론 강한 강도를 지니나</a:t>
            </a:r>
            <a:r>
              <a:rPr kumimoji="1" lang="en-US" altLang="ko-K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, </a:t>
            </a:r>
            <a:r>
              <a:rPr kumimoji="1" lang="ko-KR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결 직각 방향은 매우 강도가 약함</a:t>
            </a:r>
            <a:endParaRPr kumimoji="1" lang="en-US" altLang="ko-K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pic>
        <p:nvPicPr>
          <p:cNvPr id="2049" name="_x274169152" descr="EMB0000174433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376" y="2996952"/>
            <a:ext cx="74350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3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22028" y="404664"/>
            <a:ext cx="7683004" cy="1008980"/>
          </a:xfrm>
        </p:spPr>
        <p:txBody>
          <a:bodyPr/>
          <a:lstStyle/>
          <a:p>
            <a:r>
              <a:rPr lang="ko-KR" altLang="en-US" dirty="0" smtClean="0"/>
              <a:t>목재의 종류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099472" y="1628800"/>
            <a:ext cx="40445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2800" b="1" dirty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2800" b="1" dirty="0">
                <a:latin typeface="HY강B" pitchFamily="18" charset="-127"/>
                <a:ea typeface="HY강B" pitchFamily="18" charset="-127"/>
              </a:rPr>
              <a:t>원목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통나무를 자르고 건조시켜 필요한 두께로 켜서 얻어지는 상태의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목재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ㄴ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장점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나무의 자연스러움을 최대한 살릴 수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있음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   단점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원하는 규격의 판재를 구하기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힘듦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가공이 복잡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수축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팽창의 변형이 잘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일어남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385840" cy="41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1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15616" y="33265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ㄴ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표면 결에 따른 분류</a:t>
            </a:r>
          </a:p>
          <a:p>
            <a:pPr fontAlgn="base"/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정목결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마사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) :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목리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나무결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가 거의 일직선상으로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나타남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변형이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적고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가구 재료로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적합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 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판목결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이다메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) :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목리가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자연 그대로 화려하게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나타남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변형이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있을 수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있음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76048840" descr="EMB0000174433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46085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96136" y="3356992"/>
            <a:ext cx="25922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◀ </a:t>
            </a:r>
            <a:r>
              <a:rPr lang="ko-KR" altLang="en-US" sz="2400" b="1" dirty="0" err="1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정목결</a:t>
            </a:r>
            <a:r>
              <a:rPr lang="ko-KR" altLang="en-US" sz="2400" b="1" dirty="0" smtClean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b="1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>
                <a:solidFill>
                  <a:sysClr val="windowText" lastClr="000000"/>
                </a:solidFill>
                <a:latin typeface="HY견고딕" pitchFamily="18" charset="-127"/>
                <a:ea typeface="HY견고딕" pitchFamily="18" charset="-127"/>
              </a:rPr>
              <a:t>마사</a:t>
            </a:r>
            <a:r>
              <a:rPr lang="en-US" altLang="ko-KR" sz="2400" dirty="0" smtClean="0">
                <a:solidFill>
                  <a:sysClr val="windowText" lastClr="000000"/>
                </a:solidFill>
              </a:rPr>
              <a:t>)</a:t>
            </a:r>
            <a:endParaRPr lang="ko-KR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796136" y="5245024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◀ </a:t>
            </a:r>
            <a:r>
              <a:rPr lang="ko-KR" altLang="en-US" sz="2400" b="1" dirty="0" err="1">
                <a:latin typeface="HY견고딕" pitchFamily="18" charset="-127"/>
                <a:ea typeface="HY견고딕" pitchFamily="18" charset="-127"/>
              </a:rPr>
              <a:t>판목결</a:t>
            </a:r>
            <a:r>
              <a:rPr lang="ko-KR" altLang="en-US" sz="24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b="1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b="1" dirty="0" err="1">
                <a:latin typeface="HY견고딕" pitchFamily="18" charset="-127"/>
                <a:ea typeface="HY견고딕" pitchFamily="18" charset="-127"/>
              </a:rPr>
              <a:t>이다메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86816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42976" y="42860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2) </a:t>
            </a:r>
            <a:r>
              <a:rPr lang="en-US" altLang="ko-KR" sz="3200" b="1" dirty="0" err="1" smtClean="0">
                <a:latin typeface="HY강B" pitchFamily="18" charset="-127"/>
                <a:ea typeface="HY강B" pitchFamily="18" charset="-127"/>
              </a:rPr>
              <a:t>집성목</a:t>
            </a:r>
            <a:endParaRPr lang="en-US" altLang="ko-KR" sz="3200" b="1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3419717"/>
              </p:ext>
            </p:extLst>
          </p:nvPr>
        </p:nvGraphicFramePr>
        <p:xfrm>
          <a:off x="1000100" y="2071678"/>
          <a:ext cx="8001056" cy="4309650"/>
        </p:xfrm>
        <a:graphic>
          <a:graphicData uri="http://schemas.openxmlformats.org/drawingml/2006/table">
            <a:tbl>
              <a:tblPr/>
              <a:tblGrid>
                <a:gridCol w="3709581"/>
                <a:gridCol w="4291475"/>
              </a:tblGrid>
              <a:tr h="69386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장     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53145" marR="53145" marT="14693" marB="14693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단     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53145" marR="53145" marT="14693" marB="14693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78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 </a:t>
                      </a: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원하는 규격의 각재와 판재를 얻을 수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있음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목재의 흠을 제거해 집성할 수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있음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원목의 느낌을 살릴 수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있음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53145" marR="53145" marT="14693" marB="14693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수축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/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팽창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/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휨 등의 변형을 완전 극복할 순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없음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집성한 결합 부분이 떨어질 수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있음</a:t>
                      </a:r>
                      <a:endParaRPr lang="ko-KR" altLang="en-US" sz="2000" kern="0" spc="0" dirty="0">
                        <a:solidFill>
                          <a:schemeClr val="tx1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목재의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목리가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짧게 집성되어 있어 통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원목에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비해 외관이 미려하지 않을 수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있음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53145" marR="53145" marT="14693" marB="14693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798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28728" y="1142984"/>
            <a:ext cx="6287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작은 나무를 모아 붙여서 굵게 만든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재목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0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_x274210832" descr="EMB0000174433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3668836" cy="25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43608" y="361535"/>
            <a:ext cx="7812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ㄴ</a:t>
            </a: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집성목의</a:t>
            </a: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종류별 특징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① 소프트우드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(soft wood) 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집성목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: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나무의 성질이 </a:t>
            </a:r>
            <a:r>
              <a:rPr kumimoji="1" lang="ko-KR" altLang="en-US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무름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67536" y="1928802"/>
            <a:ext cx="41764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◀ </a:t>
            </a:r>
            <a:r>
              <a:rPr kumimoji="1" lang="ko-K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미송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- 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핑거조인트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접합 방식</a:t>
            </a:r>
            <a:endParaRPr kumimoji="1" lang="en-US" altLang="ko-KR" sz="2400" dirty="0">
              <a:latin typeface="HY강B" pitchFamily="18" charset="-127"/>
              <a:ea typeface="HY강B" pitchFamily="18" charset="-127"/>
              <a:cs typeface="함초롬바탕" pitchFamily="18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  -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옹이가 없음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15886" y="4214818"/>
            <a:ext cx="422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/>
              <a:t> 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◀ </a:t>
            </a:r>
            <a:r>
              <a:rPr lang="ko-KR" altLang="en-US" sz="2400" b="1" dirty="0" err="1">
                <a:latin typeface="HY강B" pitchFamily="18" charset="-127"/>
                <a:ea typeface="HY강B" pitchFamily="18" charset="-127"/>
              </a:rPr>
              <a:t>스프러스</a:t>
            </a:r>
            <a:r>
              <a:rPr lang="ko-KR" altLang="en-US" sz="2400" b="1" dirty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솔리드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접합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방식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옹이가 있어 원목에 가까운 느낌이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남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수축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/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팽창의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변화가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심함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127" name="_x171891424" descr="EMB0000174433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768" y="4077072"/>
            <a:ext cx="3753546" cy="245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24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71890224" descr="EMB0000174433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290"/>
            <a:ext cx="3429024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572000" y="6429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◀ </a:t>
            </a:r>
            <a:r>
              <a:rPr lang="ko-KR" altLang="en-US" sz="2400" b="1" dirty="0" err="1" smtClean="0">
                <a:latin typeface="HY강B" pitchFamily="18" charset="-127"/>
                <a:ea typeface="HY강B" pitchFamily="18" charset="-127"/>
              </a:rPr>
              <a:t>레드파인</a:t>
            </a:r>
            <a:r>
              <a:rPr lang="en-US" altLang="ko-KR" sz="2400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b="1" dirty="0" err="1">
                <a:latin typeface="HY강B" pitchFamily="18" charset="-127"/>
                <a:ea typeface="HY강B" pitchFamily="18" charset="-127"/>
              </a:rPr>
              <a:t>홍송</a:t>
            </a:r>
            <a:r>
              <a:rPr lang="en-US" altLang="ko-KR" sz="2400" b="1" dirty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솔리드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핑거조인트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접합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방식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스프러스보단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단단하여 변형이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적음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붉은 색이 나타남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99592" y="3240197"/>
            <a:ext cx="779412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②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하드우드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(hard wood) </a:t>
            </a:r>
            <a:r>
              <a:rPr kumimoji="1" lang="ko-KR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집성목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: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나무의 성질이 </a:t>
            </a:r>
            <a:r>
              <a:rPr kumimoji="1" lang="ko-KR" altLang="en-US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단단함</a:t>
            </a:r>
            <a:endParaRPr kumimoji="1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함초롬바탕" pitchFamily="18" charset="-127"/>
                <a:cs typeface="함초롬바탕" pitchFamily="18" charset="-127"/>
              </a:rPr>
              <a:t>   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6147" name="_x176049160" descr="EMB0000174433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786190"/>
            <a:ext cx="3429024" cy="28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85840" y="4214818"/>
            <a:ext cx="46581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◀ </a:t>
            </a:r>
            <a:r>
              <a:rPr kumimoji="1" lang="ko-K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애쉬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(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물푸레나무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)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 - </a:t>
            </a:r>
            <a:r>
              <a:rPr kumimoji="1" lang="ko-KR" altLang="en-US" sz="2400" dirty="0" err="1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솔리드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 방식으로 접합</a:t>
            </a:r>
            <a:r>
              <a:rPr kumimoji="1"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,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매우 </a:t>
            </a:r>
            <a:r>
              <a:rPr kumimoji="1" lang="ko-KR" alt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단단하고 무거움</a:t>
            </a:r>
            <a:r>
              <a:rPr kumimoji="1" lang="en-US" altLang="ko-KR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    </a:t>
            </a:r>
            <a:endParaRPr kumimoji="1" lang="ko-KR" alt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- 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무늬가 곱고 아름다워 우아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함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함초롬바탕" pitchFamily="18" charset="-127"/>
              </a:rPr>
              <a:t> -  </a:t>
            </a:r>
            <a:r>
              <a:rPr kumimoji="1" lang="ko-KR" altLang="en-US" sz="2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  <a:cs typeface="굴림" pitchFamily="50" charset="-127"/>
              </a:rPr>
              <a:t>테이블 상판으로 가장 선호</a:t>
            </a:r>
            <a:endParaRPr kumimoji="1" lang="en-US" altLang="ko-KR" sz="2400" dirty="0" smtClean="0"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290"/>
            <a:ext cx="7885540" cy="6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28794" y="1643050"/>
            <a:ext cx="6357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◀ </a:t>
            </a:r>
            <a:r>
              <a:rPr lang="ko-KR" altLang="en-US" sz="2400" b="1" dirty="0" err="1">
                <a:latin typeface="HY강B" pitchFamily="18" charset="-127"/>
                <a:ea typeface="HY강B" pitchFamily="18" charset="-127"/>
              </a:rPr>
              <a:t>오크</a:t>
            </a:r>
            <a:r>
              <a:rPr lang="en-US" altLang="ko-KR" sz="2400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400" b="1" dirty="0">
                <a:latin typeface="HY강B" pitchFamily="18" charset="-127"/>
                <a:ea typeface="HY강B" pitchFamily="18" charset="-127"/>
              </a:rPr>
              <a:t>참나무</a:t>
            </a:r>
            <a:r>
              <a:rPr lang="en-US" altLang="ko-KR" sz="2400" b="1" dirty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   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매우 단단하고 무거우며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핑거조인트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방식으로 접합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특유의 굵고 뚜렷한 무늬와 황토색 색감을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갖음</a:t>
            </a:r>
            <a:endParaRPr lang="en-US" altLang="ko-KR" sz="2400" dirty="0" smtClean="0">
              <a:latin typeface="HY강B" pitchFamily="18" charset="-127"/>
              <a:ea typeface="HY강B" pitchFamily="18" charset="-127"/>
            </a:endParaRPr>
          </a:p>
          <a:p>
            <a:pPr fontAlgn="base"/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-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테이블 및 책상 등의 상판으로 주로 사용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목</a:t>
            </a:r>
            <a:r>
              <a:rPr lang="ko-KR" altLang="en-US" sz="5400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4400" dirty="0" smtClean="0"/>
          </a:p>
          <a:p>
            <a:r>
              <a:rPr lang="en-US" altLang="ko-KR" sz="4400" dirty="0" smtClean="0"/>
              <a:t>1. </a:t>
            </a:r>
            <a:r>
              <a:rPr lang="ko-KR" altLang="en-US" sz="4400" dirty="0" smtClean="0"/>
              <a:t>목재의 구조</a:t>
            </a:r>
            <a:endParaRPr lang="en-US" altLang="ko-KR" sz="4400" dirty="0" smtClean="0"/>
          </a:p>
          <a:p>
            <a:r>
              <a:rPr lang="en-US" altLang="ko-KR" sz="4400" dirty="0" smtClean="0"/>
              <a:t>2. </a:t>
            </a:r>
            <a:r>
              <a:rPr lang="ko-KR" altLang="en-US" sz="4400" dirty="0" smtClean="0"/>
              <a:t>목재의 특성</a:t>
            </a:r>
            <a:endParaRPr lang="en-US" altLang="ko-KR" sz="4400" dirty="0" smtClean="0"/>
          </a:p>
          <a:p>
            <a:r>
              <a:rPr lang="en-US" altLang="ko-KR" sz="4400" dirty="0" smtClean="0"/>
              <a:t>3. </a:t>
            </a:r>
            <a:r>
              <a:rPr lang="ko-KR" altLang="en-US" sz="4400" dirty="0" smtClean="0"/>
              <a:t>목재의 종류</a:t>
            </a:r>
            <a:endParaRPr lang="en-US" altLang="ko-KR" sz="4400" dirty="0" smtClean="0"/>
          </a:p>
        </p:txBody>
      </p:sp>
    </p:spTree>
    <p:extLst>
      <p:ext uri="{BB962C8B-B14F-4D97-AF65-F5344CB8AC3E}">
        <p14:creationId xmlns:p14="http://schemas.microsoft.com/office/powerpoint/2010/main" xmlns="" val="40714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2976" y="285728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latin typeface="HY강B" pitchFamily="18" charset="-127"/>
                <a:ea typeface="HY강B" pitchFamily="18" charset="-127"/>
              </a:rPr>
              <a:t>3) </a:t>
            </a:r>
            <a:r>
              <a:rPr lang="ko-KR" altLang="en-US" sz="3200" b="1" dirty="0" err="1">
                <a:latin typeface="HY강B" pitchFamily="18" charset="-127"/>
                <a:ea typeface="HY강B" pitchFamily="18" charset="-127"/>
              </a:rPr>
              <a:t>합성목</a:t>
            </a:r>
            <a:endParaRPr lang="ko-KR" altLang="en-US" sz="3200" b="1" dirty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 </a:t>
            </a:r>
            <a:r>
              <a:rPr lang="ko-KR" altLang="en-US" sz="2800" dirty="0" smtClean="0">
                <a:latin typeface="HY강B" pitchFamily="18" charset="-127"/>
                <a:ea typeface="HY강B" pitchFamily="18" charset="-127"/>
              </a:rPr>
              <a:t>① 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합판 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(PLY wood)</a:t>
            </a:r>
          </a:p>
          <a:p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  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얇은 판재를 </a:t>
            </a:r>
            <a:r>
              <a:rPr lang="ko-KR" altLang="en-US" sz="2400" dirty="0" err="1">
                <a:latin typeface="HY강B" pitchFamily="18" charset="-127"/>
                <a:ea typeface="HY강B" pitchFamily="18" charset="-127"/>
              </a:rPr>
              <a:t>여러장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 겹쳐 만든 것으로</a:t>
            </a: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,</a:t>
            </a:r>
            <a:r>
              <a:rPr lang="en-US" altLang="ko-KR" sz="2400" dirty="0">
                <a:latin typeface="HY강B" pitchFamily="18" charset="-127"/>
                <a:ea typeface="HY강B" pitchFamily="18" charset="-127"/>
              </a:rPr>
              <a:t> 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섬유 방향이 서로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직교하도록 </a:t>
            </a:r>
            <a:r>
              <a:rPr lang="ko-KR" altLang="en-US" sz="2400" dirty="0">
                <a:latin typeface="HY강B" pitchFamily="18" charset="-127"/>
                <a:ea typeface="HY강B" pitchFamily="18" charset="-127"/>
              </a:rPr>
              <a:t>겹치며 그 사이에 본드를 넣어 접착하고 홀수로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적층함</a:t>
            </a:r>
            <a:endParaRPr lang="ko-KR" altLang="en-US" sz="2400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6343596"/>
              </p:ext>
            </p:extLst>
          </p:nvPr>
        </p:nvGraphicFramePr>
        <p:xfrm>
          <a:off x="1142977" y="2643182"/>
          <a:ext cx="7643866" cy="3928075"/>
        </p:xfrm>
        <a:graphic>
          <a:graphicData uri="http://schemas.openxmlformats.org/drawingml/2006/table">
            <a:tbl>
              <a:tblPr/>
              <a:tblGrid>
                <a:gridCol w="3857311"/>
                <a:gridCol w="3786555"/>
              </a:tblGrid>
              <a:tr h="62977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2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장     점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200" b="1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단     점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29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넓은 면적의 판재를 얻을 수 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있음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수축</a:t>
                      </a:r>
                      <a:r>
                        <a:rPr lang="en-US" altLang="ko-KR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/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팽창의 변형이 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적음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곡면 작업에 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용이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- 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자연목재의 흠을 제거 할 수 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있음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 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접착제가 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주로 포르말린 성분으로 되어 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있어</a:t>
                      </a:r>
                      <a:r>
                        <a:rPr lang="ko-KR" altLang="en-US" sz="22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인체에 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유해함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절단면이 </a:t>
                      </a:r>
                      <a:r>
                        <a:rPr lang="ko-KR" altLang="en-US" sz="22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거침</a:t>
                      </a:r>
                      <a:endParaRPr lang="ko-KR" altLang="en-US" sz="2200" kern="0" spc="0" baseline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02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96817" y="4046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ㄴ 합판의 종류 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800" dirty="0">
                <a:latin typeface="HY강B" pitchFamily="18" charset="-127"/>
                <a:ea typeface="HY강B" pitchFamily="18" charset="-127"/>
              </a:rPr>
              <a:t>목공에 많이 사용되는 합판</a:t>
            </a:r>
            <a:r>
              <a:rPr lang="en-US" altLang="ko-KR" sz="2800" dirty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2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89213" y="4221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7679871"/>
              </p:ext>
            </p:extLst>
          </p:nvPr>
        </p:nvGraphicFramePr>
        <p:xfrm>
          <a:off x="4839320" y="1196753"/>
          <a:ext cx="4176464" cy="5059048"/>
        </p:xfrm>
        <a:graphic>
          <a:graphicData uri="http://schemas.openxmlformats.org/drawingml/2006/table">
            <a:tbl>
              <a:tblPr/>
              <a:tblGrid>
                <a:gridCol w="1233048"/>
                <a:gridCol w="2943416"/>
              </a:tblGrid>
              <a:tr h="216080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일반합판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나뭇결이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없는 것으로 저렴하게 많이 사용 됨</a:t>
                      </a: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823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미송합판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표면이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나뭇결 모양을 가지고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있어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인테리어 용도나 가구 뒷판으로 주로 사용 됨</a:t>
                      </a: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23" name="_x273171512" descr="EMB000017443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00108"/>
            <a:ext cx="3589111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_x273846896" descr="EMB0000174433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429000"/>
            <a:ext cx="3517314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19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4458696"/>
              </p:ext>
            </p:extLst>
          </p:nvPr>
        </p:nvGraphicFramePr>
        <p:xfrm>
          <a:off x="1075600" y="3643314"/>
          <a:ext cx="8068400" cy="2928958"/>
        </p:xfrm>
        <a:graphic>
          <a:graphicData uri="http://schemas.openxmlformats.org/drawingml/2006/table">
            <a:tbl>
              <a:tblPr/>
              <a:tblGrid>
                <a:gridCol w="3309639"/>
                <a:gridCol w="4758761"/>
              </a:tblGrid>
              <a:tr h="61478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장     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단     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17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수축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/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팽창이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거의</a:t>
                      </a:r>
                      <a:r>
                        <a:rPr lang="en-US" altLang="ko-KR" sz="2000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없음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-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나무와 같은 결이 없어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곡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면 가공 등이 매우 쉬움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판이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균일함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매우 무겁고 물과 습기에 아주 약함</a:t>
                      </a: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-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충격에 매우 약함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75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altLang="ko-KR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</a:p>
                    <a:p>
                      <a:pPr marL="0" marR="0" indent="0" algn="just" fontAlgn="base" latinLnBrk="1">
                        <a:lnSpc>
                          <a:spcPts val="75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접착제로 굳혀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포드 말린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다량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함유로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75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75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독성을 지속적으로 배출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새집증후군 </a:t>
                      </a: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75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altLang="ko-KR" sz="2000" kern="0" spc="0" dirty="0" smtClean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ts val="75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발생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1538" y="285728"/>
            <a:ext cx="45410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②</a:t>
            </a:r>
            <a:r>
              <a:rPr kumimoji="1" lang="en-US" altLang="ko-K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r>
              <a:rPr kumimoji="1" lang="ko-KR" alt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중밀도</a:t>
            </a:r>
            <a:r>
              <a:rPr kumimoji="1" lang="ko-KR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섬유판 </a:t>
            </a:r>
            <a:r>
              <a:rPr kumimoji="1" lang="en-US" altLang="ko-K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(MDF)</a:t>
            </a:r>
            <a:endParaRPr kumimoji="1" lang="en-US" altLang="ko-K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pic>
        <p:nvPicPr>
          <p:cNvPr id="11265" name="_x273415192" descr="EMB0000174433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857232"/>
            <a:ext cx="35843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14876" y="1285860"/>
            <a:ext cx="44291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dirty="0">
                <a:solidFill>
                  <a:srgbClr val="000000"/>
                </a:solidFill>
                <a:latin typeface="Arial"/>
                <a:ea typeface="함초롬바탕" pitchFamily="18" charset="-127"/>
                <a:cs typeface="함초롬바탕" pitchFamily="18" charset="-127"/>
              </a:rPr>
              <a:t> </a:t>
            </a: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◀ 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MDF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 -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목재의 섬유질을</a:t>
            </a:r>
            <a:r>
              <a:rPr kumimoji="1" lang="ko-KR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고온에서 뽑아내어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접착제를 섞어 굳혀 만든 것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 - 3mm~30mm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까지 생산</a:t>
            </a:r>
            <a:r>
              <a:rPr kumimoji="1" lang="ko-KR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ko-KR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가능</a:t>
            </a:r>
            <a:endParaRPr kumimoji="1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1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0100" y="214290"/>
            <a:ext cx="3130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③</a:t>
            </a:r>
            <a:r>
              <a:rPr kumimoji="1" lang="en-US" altLang="ko-K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r>
              <a:rPr kumimoji="1" lang="ko-KR" alt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파티클보드</a:t>
            </a:r>
            <a:r>
              <a:rPr kumimoji="1" lang="ko-KR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</a:t>
            </a:r>
            <a:r>
              <a:rPr kumimoji="1" lang="en-US" altLang="ko-K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(PB)</a:t>
            </a:r>
            <a:endParaRPr kumimoji="1" lang="en-US" altLang="ko-K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pic>
        <p:nvPicPr>
          <p:cNvPr id="12289" name="_x273415352" descr="EMB0000174433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857232"/>
            <a:ext cx="3545361" cy="264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15000" y="928670"/>
            <a:ext cx="4429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r>
              <a:rPr kumimoji="1" lang="en-US" altLang="ko-K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◀ </a:t>
            </a:r>
            <a:r>
              <a:rPr kumimoji="1" lang="en-US" altLang="ko-KR" sz="2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PB</a:t>
            </a:r>
            <a:endParaRPr kumimoji="1" lang="en-US" altLang="ko-KR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 - </a:t>
            </a:r>
            <a:r>
              <a:rPr kumimoji="1" lang="ko-KR" alt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목재의 성분을 작은 조각으로 분쇄하여 접착제를 혼합시키고 </a:t>
            </a:r>
            <a:r>
              <a:rPr kumimoji="1" lang="ko-KR" altLang="en-US" sz="2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열압하여</a:t>
            </a:r>
            <a:r>
              <a:rPr kumimoji="1" lang="ko-KR" alt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만든 판</a:t>
            </a:r>
            <a:endParaRPr kumimoji="1" lang="en-US" altLang="ko-KR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- </a:t>
            </a:r>
            <a:r>
              <a:rPr kumimoji="1" lang="ko-KR" alt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양면에 인테리어 필름을 입히거나 </a:t>
            </a:r>
            <a:r>
              <a:rPr kumimoji="1" lang="ko-KR" altLang="en-US" sz="22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코팅같은</a:t>
            </a:r>
            <a:r>
              <a:rPr kumimoji="1" lang="ko-KR" altLang="en-US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굴림" pitchFamily="50" charset="-127"/>
              </a:rPr>
              <a:t> 마감처리를 함</a:t>
            </a:r>
            <a:endParaRPr kumimoji="1" lang="en-US" altLang="ko-KR" sz="2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강B" pitchFamily="18" charset="-127"/>
                <a:ea typeface="HY강B" pitchFamily="18" charset="-127"/>
                <a:cs typeface="함초롬바탕" pitchFamily="18" charset="-127"/>
              </a:rPr>
              <a:t> </a:t>
            </a:r>
            <a:endParaRPr kumimoji="1" lang="en-US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  <a:cs typeface="굴림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600537"/>
              </p:ext>
            </p:extLst>
          </p:nvPr>
        </p:nvGraphicFramePr>
        <p:xfrm>
          <a:off x="1187624" y="3717032"/>
          <a:ext cx="7721825" cy="2616450"/>
        </p:xfrm>
        <a:graphic>
          <a:graphicData uri="http://schemas.openxmlformats.org/drawingml/2006/table">
            <a:tbl>
              <a:tblPr/>
              <a:tblGrid>
                <a:gridCol w="2535332"/>
                <a:gridCol w="5186493"/>
              </a:tblGrid>
              <a:tr h="329566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장     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단     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8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 MDF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보다 가격이 매우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저렴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수축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/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팽창의 변화가 거의 없음</a:t>
                      </a: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합판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, MDF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에 비해 나사못 유지력이 더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떨   </a:t>
                      </a:r>
                      <a:r>
                        <a:rPr lang="ko-KR" altLang="en-US" sz="2000" kern="0" spc="0" dirty="0" err="1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어짐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무겁고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충격에 </a:t>
                      </a:r>
                      <a:r>
                        <a:rPr lang="ko-KR" altLang="en-US" sz="2000" kern="0" spc="0" dirty="0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약함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칩이 거칠어 곡면 가공하여 도장하기 </a:t>
                      </a:r>
                      <a:r>
                        <a:rPr lang="ko-KR" altLang="en-US" sz="2000" kern="0" spc="0" dirty="0" err="1" smtClean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힘듬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-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강B" pitchFamily="18" charset="-127"/>
                          <a:ea typeface="HY강B" pitchFamily="18" charset="-127"/>
                        </a:rPr>
                        <a:t>접착제 성분으로 인체에 해로움</a:t>
                      </a: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351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42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1916832"/>
            <a:ext cx="7498080" cy="122413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altLang="ko-KR" sz="6000" dirty="0" smtClean="0"/>
              <a:t>Thank you!</a:t>
            </a:r>
            <a:endParaRPr lang="ko-KR" alt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373216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사진 출처 및 내용 참조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:  </a:t>
            </a:r>
          </a:p>
          <a:p>
            <a:r>
              <a:rPr lang="en-US" altLang="ko-KR" dirty="0">
                <a:latin typeface="HY강B" pitchFamily="18" charset="-127"/>
                <a:ea typeface="HY강B" pitchFamily="18" charset="-127"/>
              </a:rPr>
              <a:t>http://mi2744.egloos.com/10683761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>
                <a:latin typeface="HY강B" pitchFamily="18" charset="-127"/>
                <a:ea typeface="HY강B" pitchFamily="18" charset="-127"/>
              </a:rPr>
              <a:t>http://search.naver.com/search.naver?sm=tab_hty&amp;where=nexearch&amp;query=%BF%F8%B8%F1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1143000"/>
          </a:xfrm>
        </p:spPr>
        <p:txBody>
          <a:bodyPr>
            <a:normAutofit/>
          </a:bodyPr>
          <a:lstStyle/>
          <a:p>
            <a:r>
              <a:rPr lang="ko-KR" altLang="en-US" sz="4400" dirty="0" smtClean="0"/>
              <a:t>목재의 구조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1500174"/>
            <a:ext cx="7848872" cy="479860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ko-KR" altLang="en-US" sz="3000" dirty="0" smtClean="0">
                <a:latin typeface="HY강M" pitchFamily="18" charset="-127"/>
                <a:ea typeface="HY강M" pitchFamily="18" charset="-127"/>
              </a:rPr>
              <a:t>연륜 </a:t>
            </a:r>
            <a:r>
              <a:rPr lang="en-US" altLang="ko-KR" sz="3000" dirty="0" smtClean="0">
                <a:latin typeface="HY강M" pitchFamily="18" charset="-127"/>
                <a:ea typeface="HY강M" pitchFamily="18" charset="-127"/>
              </a:rPr>
              <a:t>(=</a:t>
            </a:r>
            <a:r>
              <a:rPr lang="ko-KR" altLang="en-US" sz="3000" dirty="0" smtClean="0">
                <a:latin typeface="HY강M" pitchFamily="18" charset="-127"/>
                <a:ea typeface="HY강M" pitchFamily="18" charset="-127"/>
              </a:rPr>
              <a:t>나이테</a:t>
            </a:r>
            <a:r>
              <a:rPr lang="en-US" altLang="ko-KR" sz="3000" dirty="0" smtClean="0">
                <a:latin typeface="HY강M" pitchFamily="18" charset="-127"/>
                <a:ea typeface="HY강M" pitchFamily="18" charset="-127"/>
              </a:rPr>
              <a:t>)</a:t>
            </a:r>
          </a:p>
          <a:p>
            <a:pPr marL="514350" indent="-514350">
              <a:buNone/>
            </a:pP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 : 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춘재 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+ </a:t>
            </a:r>
            <a:r>
              <a:rPr lang="ko-KR" altLang="en-US" sz="2600" dirty="0" err="1" smtClean="0">
                <a:latin typeface="HY강M" pitchFamily="18" charset="-127"/>
                <a:ea typeface="HY강M" pitchFamily="18" charset="-127"/>
              </a:rPr>
              <a:t>추재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, 1</a:t>
            </a:r>
            <a:r>
              <a:rPr lang="ko-KR" altLang="en-US" sz="2600" dirty="0" err="1" smtClean="0">
                <a:latin typeface="HY강M" pitchFamily="18" charset="-127"/>
                <a:ea typeface="HY강M" pitchFamily="18" charset="-127"/>
              </a:rPr>
              <a:t>년동안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1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개의 나이테가 생성되며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매년 반복되어 만들어진다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.</a:t>
            </a:r>
          </a:p>
          <a:p>
            <a:pPr marL="514350" indent="-514350">
              <a:buNone/>
            </a:pPr>
            <a:endParaRPr lang="en-US" altLang="ko-KR" sz="26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춘재 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(=</a:t>
            </a:r>
            <a:r>
              <a:rPr lang="ko-KR" altLang="en-US" sz="2600" dirty="0" err="1" smtClean="0">
                <a:latin typeface="HY강M" pitchFamily="18" charset="-127"/>
                <a:ea typeface="HY강M" pitchFamily="18" charset="-127"/>
              </a:rPr>
              <a:t>조재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) : 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봄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~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여름 사이 성장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. 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세포의 크기가 크고 세포막이 얇음</a:t>
            </a:r>
            <a:endParaRPr lang="en-US" altLang="ko-KR" sz="2600" dirty="0" smtClean="0">
              <a:latin typeface="HY강M" pitchFamily="18" charset="-127"/>
              <a:ea typeface="HY강M" pitchFamily="18" charset="-127"/>
            </a:endParaRPr>
          </a:p>
          <a:p>
            <a:pPr>
              <a:buFontTx/>
              <a:buChar char="-"/>
            </a:pPr>
            <a:r>
              <a:rPr lang="ko-KR" altLang="en-US" sz="2600" dirty="0" err="1" smtClean="0">
                <a:latin typeface="HY강M" pitchFamily="18" charset="-127"/>
                <a:ea typeface="HY강M" pitchFamily="18" charset="-127"/>
              </a:rPr>
              <a:t>추재에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 비해 많이 자라 면적이 넓고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600" u="sng" dirty="0" smtClean="0">
                <a:latin typeface="HY강M" pitchFamily="18" charset="-127"/>
                <a:ea typeface="HY강M" pitchFamily="18" charset="-127"/>
              </a:rPr>
              <a:t>유연하며</a:t>
            </a:r>
            <a:r>
              <a:rPr lang="en-US" altLang="ko-KR" sz="2600" u="sng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600" u="sng" dirty="0" smtClean="0">
                <a:latin typeface="HY강M" pitchFamily="18" charset="-127"/>
                <a:ea typeface="HY강M" pitchFamily="18" charset="-127"/>
              </a:rPr>
              <a:t>가볍고</a:t>
            </a:r>
            <a:r>
              <a:rPr lang="en-US" altLang="ko-KR" sz="2600" u="sng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600" u="sng" dirty="0" smtClean="0">
                <a:latin typeface="HY강M" pitchFamily="18" charset="-127"/>
                <a:ea typeface="HY강M" pitchFamily="18" charset="-127"/>
              </a:rPr>
              <a:t>색이 연함</a:t>
            </a:r>
            <a:endParaRPr lang="en-US" altLang="ko-KR" sz="2600" u="sng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endParaRPr lang="en-US" altLang="ko-KR" sz="2600" u="sng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2600" dirty="0" err="1" smtClean="0">
                <a:latin typeface="HY강M" pitchFamily="18" charset="-127"/>
                <a:ea typeface="HY강M" pitchFamily="18" charset="-127"/>
              </a:rPr>
              <a:t>추재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(=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만재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) : 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가을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~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겨울 사이 성장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. 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세포의 크기가 작고 세포막이 두꺼움</a:t>
            </a:r>
            <a:endParaRPr lang="en-US" altLang="ko-KR" sz="2600" dirty="0" smtClean="0">
              <a:latin typeface="HY강M" pitchFamily="18" charset="-127"/>
              <a:ea typeface="HY강M" pitchFamily="18" charset="-127"/>
            </a:endParaRPr>
          </a:p>
          <a:p>
            <a:pPr>
              <a:buNone/>
            </a:pP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2600" dirty="0" smtClean="0">
                <a:latin typeface="HY강M" pitchFamily="18" charset="-127"/>
                <a:ea typeface="HY강M" pitchFamily="18" charset="-127"/>
              </a:rPr>
              <a:t>춘재에 비해 적게 자라므로 면적이 좁고</a:t>
            </a:r>
            <a:r>
              <a:rPr lang="en-US" altLang="ko-KR" sz="2600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600" u="sng" dirty="0" smtClean="0">
                <a:latin typeface="HY강M" pitchFamily="18" charset="-127"/>
                <a:ea typeface="HY강M" pitchFamily="18" charset="-127"/>
              </a:rPr>
              <a:t>단단하며</a:t>
            </a:r>
            <a:r>
              <a:rPr lang="en-US" altLang="ko-KR" sz="2600" u="sng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600" u="sng" dirty="0" smtClean="0">
                <a:latin typeface="HY강M" pitchFamily="18" charset="-127"/>
                <a:ea typeface="HY강M" pitchFamily="18" charset="-127"/>
              </a:rPr>
              <a:t>조직이 치밀하고</a:t>
            </a:r>
            <a:r>
              <a:rPr lang="en-US" altLang="ko-KR" sz="2600" u="sng" dirty="0" smtClean="0">
                <a:latin typeface="HY강M" pitchFamily="18" charset="-127"/>
                <a:ea typeface="HY강M" pitchFamily="18" charset="-127"/>
              </a:rPr>
              <a:t>, </a:t>
            </a:r>
            <a:r>
              <a:rPr lang="ko-KR" altLang="en-US" sz="2600" u="sng" dirty="0" smtClean="0">
                <a:latin typeface="HY강M" pitchFamily="18" charset="-127"/>
                <a:ea typeface="HY강M" pitchFamily="18" charset="-127"/>
              </a:rPr>
              <a:t>색이 진함</a:t>
            </a:r>
            <a:endParaRPr lang="en-US" altLang="ko-KR" sz="2800" u="sng" dirty="0" smtClean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00100" y="357166"/>
            <a:ext cx="7886110" cy="58812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24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400" dirty="0" smtClean="0">
                <a:latin typeface="HY강B" pitchFamily="18" charset="-127"/>
                <a:ea typeface="HY강B" pitchFamily="18" charset="-127"/>
              </a:rPr>
              <a:t>변재와 </a:t>
            </a:r>
            <a:r>
              <a:rPr lang="ko-KR" altLang="en-US" sz="2400" dirty="0" err="1" smtClean="0">
                <a:latin typeface="HY강B" pitchFamily="18" charset="-127"/>
                <a:ea typeface="HY강B" pitchFamily="18" charset="-127"/>
              </a:rPr>
              <a:t>심재</a:t>
            </a:r>
            <a:endParaRPr lang="en-US" altLang="ko-KR" sz="2400" b="1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300" b="1" dirty="0" smtClean="0">
                <a:latin typeface="HY강B" pitchFamily="18" charset="-127"/>
                <a:ea typeface="HY강B" pitchFamily="18" charset="-127"/>
              </a:rPr>
              <a:t>변재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성장한지 오래되지 않은 나이테들의 모임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껍질에 가까운 부분으로 색이 옅음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목질이 </a:t>
            </a:r>
            <a:r>
              <a:rPr lang="ko-KR" altLang="en-US" sz="2300" u="sng" dirty="0" smtClean="0">
                <a:latin typeface="HY강B" pitchFamily="18" charset="-127"/>
                <a:ea typeface="HY강B" pitchFamily="18" charset="-127"/>
              </a:rPr>
              <a:t>무르고 연하고</a:t>
            </a:r>
            <a:r>
              <a:rPr lang="en-US" altLang="ko-KR" sz="2300" u="sng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건조하면 </a:t>
            </a:r>
            <a:r>
              <a:rPr lang="ko-KR" altLang="en-US" sz="2300" u="sng" dirty="0" smtClean="0">
                <a:latin typeface="HY강B" pitchFamily="18" charset="-127"/>
                <a:ea typeface="HY강B" pitchFamily="18" charset="-127"/>
              </a:rPr>
              <a:t>변형이 잘 되고 습기에 약함</a:t>
            </a:r>
            <a:endParaRPr lang="en-US" altLang="ko-KR" sz="2300" u="sng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성장을 계속하고 있는 세포로 되어 있음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가소성이 좋음</a:t>
            </a:r>
            <a:endParaRPr lang="en-US" altLang="ko-KR" sz="2300" u="sng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2300" u="sng" dirty="0" smtClean="0"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2300" b="1" dirty="0" err="1" smtClean="0">
                <a:latin typeface="HY강B" pitchFamily="18" charset="-127"/>
                <a:ea typeface="HY강B" pitchFamily="18" charset="-127"/>
              </a:rPr>
              <a:t>심재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3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성장한지 오래된 나이테들의 모임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수심에 가깝고 색깔이 짙음</a:t>
            </a:r>
            <a:endParaRPr lang="en-US" altLang="ko-KR" sz="2300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강도와 내구성이 커서 목재에서 가장 </a:t>
            </a:r>
            <a:r>
              <a:rPr lang="ko-KR" altLang="en-US" sz="2300" u="sng" dirty="0" smtClean="0">
                <a:latin typeface="HY강B" pitchFamily="18" charset="-127"/>
                <a:ea typeface="HY강B" pitchFamily="18" charset="-127"/>
              </a:rPr>
              <a:t>질이 좋은 부분임</a:t>
            </a:r>
            <a:endParaRPr lang="en-US" altLang="ko-KR" sz="2300" u="sng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목질이 단단하고 윤기가 나며 </a:t>
            </a:r>
            <a:r>
              <a:rPr lang="ko-KR" altLang="en-US" sz="2300" dirty="0" err="1" smtClean="0">
                <a:latin typeface="HY강B" pitchFamily="18" charset="-127"/>
                <a:ea typeface="HY강B" pitchFamily="18" charset="-127"/>
              </a:rPr>
              <a:t>건조시에도</a:t>
            </a:r>
            <a:r>
              <a:rPr lang="ko-KR" altLang="en-US" sz="23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300" u="sng" dirty="0" smtClean="0">
                <a:latin typeface="HY강B" pitchFamily="18" charset="-127"/>
                <a:ea typeface="HY강B" pitchFamily="18" charset="-127"/>
              </a:rPr>
              <a:t>변화가 적음</a:t>
            </a:r>
            <a:endParaRPr lang="en-US" altLang="ko-KR" sz="2300" u="sng" dirty="0" smtClean="0">
              <a:latin typeface="HY강B" pitchFamily="18" charset="-127"/>
              <a:ea typeface="HY강B" pitchFamily="18" charset="-127"/>
            </a:endParaRPr>
          </a:p>
          <a:p>
            <a:pPr>
              <a:buFontTx/>
              <a:buChar char="-"/>
            </a:pPr>
            <a:r>
              <a:rPr lang="ko-KR" altLang="en-US" sz="2300" u="sng" dirty="0" smtClean="0">
                <a:latin typeface="HY강B" pitchFamily="18" charset="-127"/>
                <a:ea typeface="HY강B" pitchFamily="18" charset="-127"/>
              </a:rPr>
              <a:t>습기에 강함</a:t>
            </a:r>
            <a:endParaRPr lang="en-US" altLang="ko-KR" sz="2300" u="sng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구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404664"/>
            <a:ext cx="7934920" cy="59046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1538" y="214290"/>
            <a:ext cx="7786742" cy="3000396"/>
          </a:xfrm>
        </p:spPr>
        <p:txBody>
          <a:bodyPr>
            <a:noAutofit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목재의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삼단면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2200" dirty="0" smtClean="0">
                <a:latin typeface="HY강B" pitchFamily="18" charset="-127"/>
                <a:ea typeface="HY강B" pitchFamily="18" charset="-127"/>
              </a:rPr>
              <a:t>나무 기둥에 수직이 되게 가로로 자르면 보이는 면이 횡단면이고</a:t>
            </a: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dirty="0" smtClean="0">
                <a:latin typeface="HY강B" pitchFamily="18" charset="-127"/>
                <a:ea typeface="HY강B" pitchFamily="18" charset="-127"/>
              </a:rPr>
              <a:t>횡단면에 수직이 되게 세로로 자르면 보이는 면이 방사단면이다</a:t>
            </a: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200" dirty="0" smtClean="0">
                <a:latin typeface="HY강B" pitchFamily="18" charset="-127"/>
                <a:ea typeface="HY강B" pitchFamily="18" charset="-127"/>
              </a:rPr>
              <a:t>접선단면은 방사단면에 수직이 되게 자르면 보이는 면이다</a:t>
            </a: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2200" dirty="0" smtClean="0">
                <a:latin typeface="HY강B" pitchFamily="18" charset="-127"/>
                <a:ea typeface="HY강B" pitchFamily="18" charset="-127"/>
              </a:rPr>
              <a:t>우리가 보통 나이테를 관찰하는 면이 횡단면이며</a:t>
            </a: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dirty="0" err="1" smtClean="0">
                <a:latin typeface="HY강B" pitchFamily="18" charset="-127"/>
                <a:ea typeface="HY강B" pitchFamily="18" charset="-127"/>
              </a:rPr>
              <a:t>조재에</a:t>
            </a:r>
            <a:r>
              <a:rPr lang="ko-KR" altLang="en-US" sz="2200" dirty="0" smtClean="0">
                <a:latin typeface="HY강B" pitchFamily="18" charset="-127"/>
                <a:ea typeface="HY강B" pitchFamily="18" charset="-127"/>
              </a:rPr>
              <a:t> 비해 만재가 어둡고</a:t>
            </a: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200" dirty="0" smtClean="0">
                <a:latin typeface="HY강B" pitchFamily="18" charset="-127"/>
                <a:ea typeface="HY강B" pitchFamily="18" charset="-127"/>
              </a:rPr>
              <a:t>좁기 때문에 나이테로 보이는 것이다</a:t>
            </a:r>
            <a:r>
              <a:rPr lang="en-US" altLang="ko-KR" sz="22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2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내용 개체 틀 3" descr="3단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928934"/>
            <a:ext cx="5827262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/>
                </a:solidFill>
                <a:effectLst/>
                <a:latin typeface="HY강B" pitchFamily="18" charset="-127"/>
                <a:ea typeface="HY강B" pitchFamily="18" charset="-127"/>
              </a:rPr>
              <a:t>침엽수와 활엽수</a:t>
            </a:r>
            <a:endParaRPr lang="ko-KR" altLang="en-US" sz="3200" dirty="0">
              <a:solidFill>
                <a:schemeClr val="tx1"/>
              </a:solidFill>
              <a:effectLst/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내용 개체 틀 3" descr="침엽수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285860"/>
            <a:ext cx="8028384" cy="4891102"/>
          </a:xfrm>
        </p:spPr>
      </p:pic>
      <p:sp>
        <p:nvSpPr>
          <p:cNvPr id="5" name="직사각형 4"/>
          <p:cNvSpPr/>
          <p:nvPr/>
        </p:nvSpPr>
        <p:spPr>
          <a:xfrm>
            <a:off x="4929190" y="621508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http://mi2744.egloos.com/10683761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침엽수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5728"/>
            <a:ext cx="7929618" cy="5766511"/>
          </a:xfrm>
        </p:spPr>
      </p:pic>
      <p:sp>
        <p:nvSpPr>
          <p:cNvPr id="5" name="직사각형 4"/>
          <p:cNvSpPr/>
          <p:nvPr/>
        </p:nvSpPr>
        <p:spPr>
          <a:xfrm>
            <a:off x="5000628" y="6286520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http://mi2744.egloos.com/10683761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활엽수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604" y="428604"/>
            <a:ext cx="8024396" cy="5643602"/>
          </a:xfrm>
        </p:spPr>
      </p:pic>
      <p:sp>
        <p:nvSpPr>
          <p:cNvPr id="5" name="직사각형 4"/>
          <p:cNvSpPr/>
          <p:nvPr/>
        </p:nvSpPr>
        <p:spPr>
          <a:xfrm>
            <a:off x="4929190" y="6215082"/>
            <a:ext cx="3967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http://mi2744.egloos.com/10683761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524</TotalTime>
  <Words>375</Words>
  <Application>Microsoft Office PowerPoint</Application>
  <PresentationFormat>화면 슬라이드 쇼(4:3)</PresentationFormat>
  <Paragraphs>156</Paragraphs>
  <Slides>24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태양</vt:lpstr>
      <vt:lpstr>나는 목재다</vt:lpstr>
      <vt:lpstr>목차</vt:lpstr>
      <vt:lpstr>목재의 구조</vt:lpstr>
      <vt:lpstr>슬라이드 4</vt:lpstr>
      <vt:lpstr>슬라이드 5</vt:lpstr>
      <vt:lpstr>슬라이드 6</vt:lpstr>
      <vt:lpstr>침엽수와 활엽수</vt:lpstr>
      <vt:lpstr>슬라이드 8</vt:lpstr>
      <vt:lpstr>슬라이드 9</vt:lpstr>
      <vt:lpstr>슬라이드 10</vt:lpstr>
      <vt:lpstr>목재의 특성</vt:lpstr>
      <vt:lpstr>슬라이드 12</vt:lpstr>
      <vt:lpstr>슬라이드 13</vt:lpstr>
      <vt:lpstr>목재의 종류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sec</cp:lastModifiedBy>
  <cp:revision>57</cp:revision>
  <dcterms:created xsi:type="dcterms:W3CDTF">2011-05-28T13:30:14Z</dcterms:created>
  <dcterms:modified xsi:type="dcterms:W3CDTF">2011-06-03T08:13:16Z</dcterms:modified>
</cp:coreProperties>
</file>