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09" autoAdjust="0"/>
    <p:restoredTop sz="94660"/>
  </p:normalViewPr>
  <p:slideViewPr>
    <p:cSldViewPr>
      <p:cViewPr>
        <p:scale>
          <a:sx n="81" d="100"/>
          <a:sy n="81" d="100"/>
        </p:scale>
        <p:origin x="-294" y="7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B76-6977-4A9C-B144-8E89DCE2C1AC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B85A-6ABE-46E1-9F2B-F225D8C56D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B76-6977-4A9C-B144-8E89DCE2C1AC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B85A-6ABE-46E1-9F2B-F225D8C56D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B76-6977-4A9C-B144-8E89DCE2C1AC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B85A-6ABE-46E1-9F2B-F225D8C56D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B76-6977-4A9C-B144-8E89DCE2C1AC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B85A-6ABE-46E1-9F2B-F225D8C56D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B76-6977-4A9C-B144-8E89DCE2C1AC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B85A-6ABE-46E1-9F2B-F225D8C56D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B76-6977-4A9C-B144-8E89DCE2C1AC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B85A-6ABE-46E1-9F2B-F225D8C56D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B76-6977-4A9C-B144-8E89DCE2C1AC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B85A-6ABE-46E1-9F2B-F225D8C56D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B76-6977-4A9C-B144-8E89DCE2C1AC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B85A-6ABE-46E1-9F2B-F225D8C56D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B76-6977-4A9C-B144-8E89DCE2C1AC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B85A-6ABE-46E1-9F2B-F225D8C56D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B76-6977-4A9C-B144-8E89DCE2C1AC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B85A-6ABE-46E1-9F2B-F225D8C56D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92B76-6977-4A9C-B144-8E89DCE2C1AC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BB85A-6ABE-46E1-9F2B-F225D8C56D5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92B76-6977-4A9C-B144-8E89DCE2C1AC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BB85A-6ABE-46E1-9F2B-F225D8C56D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 smtClean="0"/>
              <a:t>환경재료학</a:t>
            </a:r>
            <a:r>
              <a:rPr lang="ko-KR" altLang="en-US" dirty="0" smtClean="0"/>
              <a:t> 개론</a:t>
            </a:r>
            <a:endParaRPr lang="ko-KR" altLang="en-US" dirty="0"/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2786050" y="3886200"/>
            <a:ext cx="5652176" cy="614370"/>
          </a:xfrm>
        </p:spPr>
        <p:txBody>
          <a:bodyPr/>
          <a:lstStyle/>
          <a:p>
            <a:r>
              <a:rPr lang="ko-KR" altLang="en-US" i="0" dirty="0" smtClean="0">
                <a:solidFill>
                  <a:schemeClr val="tx1"/>
                </a:solidFill>
              </a:rPr>
              <a:t>조원</a:t>
            </a:r>
            <a:r>
              <a:rPr lang="en-US" altLang="ko-KR" i="0" dirty="0" smtClean="0">
                <a:solidFill>
                  <a:schemeClr val="tx1"/>
                </a:solidFill>
              </a:rPr>
              <a:t>:</a:t>
            </a:r>
            <a:r>
              <a:rPr lang="ko-KR" altLang="en-US" b="1" i="0" dirty="0" smtClean="0">
                <a:solidFill>
                  <a:schemeClr val="tx1"/>
                </a:solidFill>
              </a:rPr>
              <a:t>이재욱</a:t>
            </a:r>
            <a:r>
              <a:rPr lang="en-US" altLang="ko-KR" b="1" i="0" dirty="0" smtClean="0">
                <a:solidFill>
                  <a:schemeClr val="tx1"/>
                </a:solidFill>
              </a:rPr>
              <a:t>,</a:t>
            </a:r>
            <a:r>
              <a:rPr lang="ko-KR" altLang="en-US" b="1" i="0" dirty="0" smtClean="0">
                <a:solidFill>
                  <a:schemeClr val="tx1"/>
                </a:solidFill>
              </a:rPr>
              <a:t>황현태</a:t>
            </a:r>
            <a:r>
              <a:rPr lang="en-US" altLang="ko-KR" b="1" i="0" dirty="0" smtClean="0">
                <a:solidFill>
                  <a:schemeClr val="tx1"/>
                </a:solidFill>
              </a:rPr>
              <a:t>,</a:t>
            </a:r>
            <a:r>
              <a:rPr lang="ko-KR" altLang="en-US" b="1" i="0" dirty="0" smtClean="0">
                <a:solidFill>
                  <a:schemeClr val="tx1"/>
                </a:solidFill>
              </a:rPr>
              <a:t>홍준표</a:t>
            </a:r>
            <a:r>
              <a:rPr lang="en-US" altLang="ko-KR" b="1" i="0" dirty="0" smtClean="0">
                <a:solidFill>
                  <a:schemeClr val="tx1"/>
                </a:solidFill>
              </a:rPr>
              <a:t>,</a:t>
            </a:r>
            <a:r>
              <a:rPr lang="ko-KR" altLang="en-US" b="1" i="0" dirty="0" smtClean="0">
                <a:solidFill>
                  <a:schemeClr val="tx1"/>
                </a:solidFill>
              </a:rPr>
              <a:t>이우람</a:t>
            </a:r>
            <a:r>
              <a:rPr lang="en-US" altLang="ko-KR" b="1" i="0" dirty="0" smtClean="0">
                <a:solidFill>
                  <a:schemeClr val="tx1"/>
                </a:solidFill>
              </a:rPr>
              <a:t>,</a:t>
            </a:r>
            <a:r>
              <a:rPr lang="ko-KR" altLang="en-US" b="1" i="0" dirty="0" smtClean="0">
                <a:solidFill>
                  <a:schemeClr val="tx1"/>
                </a:solidFill>
              </a:rPr>
              <a:t>박세욱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066800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삭편판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325112"/>
          </a:xfrm>
        </p:spPr>
        <p:txBody>
          <a:bodyPr>
            <a:normAutofit/>
          </a:bodyPr>
          <a:lstStyle/>
          <a:p>
            <a:r>
              <a:rPr lang="ko-KR" altLang="en-US" sz="2400" dirty="0" err="1" smtClean="0"/>
              <a:t>삭편판은</a:t>
            </a:r>
            <a:r>
              <a:rPr lang="ko-KR" altLang="en-US" sz="2400" dirty="0" smtClean="0"/>
              <a:t> 목재의 작은 </a:t>
            </a:r>
            <a:r>
              <a:rPr lang="ko-KR" altLang="en-US" sz="2400" dirty="0" err="1" smtClean="0"/>
              <a:t>삭편에</a:t>
            </a:r>
            <a:r>
              <a:rPr lang="ko-KR" altLang="en-US" sz="2400" dirty="0" smtClean="0"/>
              <a:t> 접착제를 분무하고 열압축을 가해 판상으로 성형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제조한 목질판상재료이다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이러한 </a:t>
            </a:r>
            <a:r>
              <a:rPr lang="ko-KR" altLang="en-US" sz="2400" dirty="0" err="1" smtClean="0"/>
              <a:t>삭편판은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제조시</a:t>
            </a:r>
            <a:r>
              <a:rPr lang="ko-KR" altLang="en-US" sz="2400" dirty="0" smtClean="0"/>
              <a:t> 이용된 목재 </a:t>
            </a:r>
            <a:r>
              <a:rPr lang="ko-KR" altLang="en-US" sz="2400" dirty="0" err="1" smtClean="0"/>
              <a:t>삭편의</a:t>
            </a:r>
            <a:r>
              <a:rPr lang="ko-KR" altLang="en-US" sz="2400" dirty="0" smtClean="0"/>
              <a:t> 종류에 따라 </a:t>
            </a:r>
            <a:r>
              <a:rPr lang="ko-KR" altLang="en-US" sz="2400" dirty="0" err="1" smtClean="0"/>
              <a:t>플레이크</a:t>
            </a:r>
            <a:r>
              <a:rPr lang="ko-KR" altLang="en-US" sz="2400" dirty="0" smtClean="0"/>
              <a:t> 보드</a:t>
            </a:r>
            <a:r>
              <a:rPr lang="en-US" altLang="ko-KR" sz="2400" dirty="0"/>
              <a:t>,</a:t>
            </a:r>
            <a:r>
              <a:rPr lang="ko-KR" altLang="en-US" sz="2400" dirty="0" err="1" smtClean="0"/>
              <a:t>스트랜드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보드웨이퍼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보드등</a:t>
            </a:r>
            <a:r>
              <a:rPr lang="ko-KR" altLang="en-US" sz="2400" dirty="0" smtClean="0"/>
              <a:t> 다양한 명칭으로 불려진다</a:t>
            </a:r>
            <a:r>
              <a:rPr lang="en-US" altLang="ko-KR" sz="2400" dirty="0" smtClean="0"/>
              <a:t>.</a:t>
            </a:r>
            <a:endParaRPr lang="en-US" altLang="ko-KR" sz="2400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pic>
        <p:nvPicPr>
          <p:cNvPr id="2050" name="Picture 2" descr="C:\Documents and Settings\esd\바탕 화면\환경재료학개론\1283429025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4" y="3484769"/>
            <a:ext cx="5143537" cy="31652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삭편판</a:t>
            </a:r>
            <a:r>
              <a:rPr lang="ko-KR" altLang="en-US" dirty="0" smtClean="0"/>
              <a:t> 종류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err="1" smtClean="0">
                <a:solidFill>
                  <a:srgbClr val="FF0000"/>
                </a:solidFill>
              </a:rPr>
              <a:t>파티클보드</a:t>
            </a:r>
            <a:r>
              <a:rPr lang="en-US" altLang="ko-KR" sz="2400" dirty="0" smtClean="0"/>
              <a:t>:</a:t>
            </a:r>
            <a:r>
              <a:rPr lang="ko-KR" altLang="en-US" sz="2400" dirty="0" smtClean="0"/>
              <a:t>목재가공 공정에서 파생되는 대팻밥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죽데기 등의 </a:t>
            </a:r>
            <a:r>
              <a:rPr lang="ko-KR" altLang="en-US" sz="2400" dirty="0" err="1" smtClean="0"/>
              <a:t>폐잔재를</a:t>
            </a:r>
            <a:r>
              <a:rPr lang="ko-KR" altLang="en-US" sz="2400" dirty="0" smtClean="0"/>
              <a:t> 이용하여 제조한 </a:t>
            </a:r>
            <a:r>
              <a:rPr lang="ko-KR" altLang="en-US" sz="2400" dirty="0" err="1" smtClean="0"/>
              <a:t>침상형의</a:t>
            </a:r>
            <a:r>
              <a:rPr lang="ko-KR" altLang="en-US" sz="2400" dirty="0" smtClean="0"/>
              <a:t> 목재 </a:t>
            </a:r>
            <a:r>
              <a:rPr lang="ko-KR" altLang="en-US" sz="2400" dirty="0" err="1" smtClean="0"/>
              <a:t>삭편과</a:t>
            </a:r>
            <a:r>
              <a:rPr lang="ko-KR" altLang="en-US" sz="2400" dirty="0" smtClean="0"/>
              <a:t> 요소수지 접착제 등과 같은 실내용  접착제를 이용하여 제조한 판상재료로써 가구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캐비닛 부재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각종 목공품 등과 같은 조작용 재료로 사용</a:t>
            </a:r>
          </a:p>
          <a:p>
            <a:r>
              <a:rPr lang="ko-KR" altLang="en-US" sz="2400" dirty="0" err="1" smtClean="0">
                <a:solidFill>
                  <a:srgbClr val="FF0000"/>
                </a:solidFill>
              </a:rPr>
              <a:t>웨이퍼</a:t>
            </a:r>
            <a:r>
              <a:rPr lang="en-US" altLang="ko-KR" sz="2400" dirty="0" smtClean="0">
                <a:solidFill>
                  <a:srgbClr val="FF0000"/>
                </a:solidFill>
              </a:rPr>
              <a:t>,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플레이크보드</a:t>
            </a:r>
            <a:r>
              <a:rPr lang="en-US" altLang="ko-KR" sz="2400" dirty="0" smtClean="0"/>
              <a:t>:</a:t>
            </a:r>
            <a:r>
              <a:rPr lang="ko-KR" altLang="en-US" sz="2400" dirty="0" smtClean="0"/>
              <a:t>지붕이나 </a:t>
            </a:r>
            <a:r>
              <a:rPr lang="ko-KR" altLang="en-US" sz="2400" dirty="0" smtClean="0"/>
              <a:t>벽체용 덮개</a:t>
            </a:r>
            <a:r>
              <a:rPr lang="en-US" altLang="ko-KR" sz="2400" dirty="0" smtClean="0"/>
              <a:t>,</a:t>
            </a:r>
            <a:r>
              <a:rPr lang="ko-KR" altLang="en-US" sz="2400" dirty="0" err="1" smtClean="0"/>
              <a:t>비늘판</a:t>
            </a:r>
            <a:r>
              <a:rPr lang="ko-KR" altLang="en-US" sz="2400" dirty="0" smtClean="0"/>
              <a:t> 등의 건축 </a:t>
            </a:r>
            <a:r>
              <a:rPr lang="ko-KR" altLang="en-US" sz="2400" dirty="0" err="1" smtClean="0"/>
              <a:t>구조재로</a:t>
            </a:r>
            <a:r>
              <a:rPr lang="ko-KR" altLang="en-US" sz="2400" dirty="0" smtClean="0"/>
              <a:t> </a:t>
            </a:r>
            <a:r>
              <a:rPr lang="ko-KR" altLang="en-US" sz="2400" dirty="0" smtClean="0"/>
              <a:t>사용</a:t>
            </a:r>
            <a:endParaRPr lang="en-US" altLang="ko-KR" sz="2400" dirty="0" smtClean="0"/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785818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삭편판</a:t>
            </a:r>
            <a:r>
              <a:rPr lang="ko-KR" altLang="en-US" dirty="0" smtClean="0"/>
              <a:t> 종류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714488"/>
            <a:ext cx="8229600" cy="4810856"/>
          </a:xfrm>
        </p:spPr>
        <p:txBody>
          <a:bodyPr>
            <a:normAutofit/>
          </a:bodyPr>
          <a:lstStyle/>
          <a:p>
            <a:r>
              <a:rPr lang="ko-KR" altLang="en-US" sz="2400" dirty="0" err="1" smtClean="0">
                <a:solidFill>
                  <a:srgbClr val="FF0000"/>
                </a:solidFill>
              </a:rPr>
              <a:t>배향성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스트랜드보드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가늘고 긴 형상의 </a:t>
            </a:r>
            <a:r>
              <a:rPr lang="ko-KR" altLang="en-US" sz="2400" dirty="0" err="1" smtClean="0"/>
              <a:t>삭편인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스트랜드와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석탄산</a:t>
            </a:r>
            <a:r>
              <a:rPr lang="ko-KR" altLang="en-US" sz="2400" dirty="0" smtClean="0"/>
              <a:t> 수지 접착제 등과 같은 실외용 접착제를 이용하여 제조한 판상의 재료로써 합판의 구성 형태처럼 인접 층간의 </a:t>
            </a:r>
            <a:r>
              <a:rPr lang="ko-KR" altLang="en-US" sz="2400" dirty="0" err="1" smtClean="0"/>
              <a:t>목리가</a:t>
            </a:r>
            <a:r>
              <a:rPr lang="ko-KR" altLang="en-US" sz="2400" dirty="0" smtClean="0"/>
              <a:t> 서로 직교되도록 구성하여 제조</a:t>
            </a:r>
            <a:r>
              <a:rPr lang="en-US" altLang="ko-KR" sz="2400" dirty="0" smtClean="0"/>
              <a:t>. 3</a:t>
            </a:r>
            <a:r>
              <a:rPr lang="ko-KR" altLang="en-US" sz="2400" dirty="0" smtClean="0"/>
              <a:t>층 또는 </a:t>
            </a:r>
            <a:r>
              <a:rPr lang="en-US" altLang="ko-KR" sz="2400" dirty="0" smtClean="0"/>
              <a:t>5</a:t>
            </a:r>
            <a:r>
              <a:rPr lang="ko-KR" altLang="en-US" sz="2400" dirty="0" smtClean="0"/>
              <a:t>층의 형태로 제조될 수 있으며 </a:t>
            </a:r>
            <a:r>
              <a:rPr lang="ko-KR" altLang="en-US" sz="2400" dirty="0" err="1" smtClean="0"/>
              <a:t>웨이퍼보드와</a:t>
            </a:r>
            <a:r>
              <a:rPr lang="ko-KR" altLang="en-US" sz="2400" dirty="0" smtClean="0"/>
              <a:t> 마찬가지로 지붕이나 벽체용 덮개 등의 건축 </a:t>
            </a:r>
            <a:r>
              <a:rPr lang="ko-KR" altLang="en-US" sz="2400" dirty="0" err="1" smtClean="0"/>
              <a:t>구조재로</a:t>
            </a:r>
            <a:r>
              <a:rPr lang="ko-KR" altLang="en-US" sz="2400" dirty="0" smtClean="0"/>
              <a:t> 사용</a:t>
            </a:r>
          </a:p>
          <a:p>
            <a:r>
              <a:rPr lang="ko-KR" altLang="en-US" sz="2400" dirty="0" smtClean="0">
                <a:solidFill>
                  <a:srgbClr val="FF0000"/>
                </a:solidFill>
              </a:rPr>
              <a:t>무기질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결합제</a:t>
            </a:r>
            <a:r>
              <a:rPr lang="ko-KR" altLang="en-US" sz="2400" dirty="0" smtClean="0">
                <a:solidFill>
                  <a:srgbClr val="FF0000"/>
                </a:solidFill>
              </a:rPr>
              <a:t> 보드</a:t>
            </a:r>
            <a:r>
              <a:rPr lang="en-US" altLang="ko-KR" sz="2400" dirty="0" smtClean="0"/>
              <a:t>: </a:t>
            </a:r>
            <a:r>
              <a:rPr lang="ko-KR" altLang="en-US" sz="2400" dirty="0" err="1" smtClean="0"/>
              <a:t>목모에</a:t>
            </a:r>
            <a:r>
              <a:rPr lang="ko-KR" altLang="en-US" sz="2400" dirty="0" smtClean="0"/>
              <a:t> 시멘트나 석고를 결합시켜 제조한 판상재료로써 </a:t>
            </a:r>
            <a:r>
              <a:rPr lang="ko-KR" altLang="en-US" sz="2400" dirty="0" err="1" smtClean="0"/>
              <a:t>차음성</a:t>
            </a:r>
            <a:r>
              <a:rPr lang="en-US" altLang="ko-KR" sz="2400" dirty="0" smtClean="0"/>
              <a:t>,</a:t>
            </a:r>
            <a:r>
              <a:rPr lang="ko-KR" altLang="en-US" sz="2400" dirty="0" err="1" smtClean="0"/>
              <a:t>내균성</a:t>
            </a:r>
            <a:r>
              <a:rPr lang="ko-KR" altLang="en-US" sz="2400" dirty="0" smtClean="0"/>
              <a:t> 및 내화성이 필요한 곳에 주로 사용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외벽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지붕용 </a:t>
            </a:r>
            <a:r>
              <a:rPr lang="ko-KR" altLang="en-US" sz="2400" dirty="0" err="1" smtClean="0"/>
              <a:t>덱크등으로</a:t>
            </a:r>
            <a:r>
              <a:rPr lang="ko-KR" altLang="en-US" sz="2400" dirty="0" smtClean="0"/>
              <a:t> 많이 사용</a:t>
            </a:r>
            <a:r>
              <a:rPr lang="en-US" altLang="ko-KR" sz="2400" dirty="0" smtClean="0"/>
              <a:t>.</a:t>
            </a:r>
            <a:r>
              <a:rPr lang="ko-KR" altLang="en-US" sz="2400" dirty="0" err="1" smtClean="0"/>
              <a:t>플레이크와</a:t>
            </a:r>
            <a:r>
              <a:rPr lang="ko-KR" altLang="en-US" sz="2400" dirty="0" smtClean="0"/>
              <a:t> 시멘트를 결합시켜 제조하는 경우도 있는데 이 제품은 문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마루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칸막이</a:t>
            </a:r>
            <a:r>
              <a:rPr lang="en-US" altLang="ko-KR" sz="2400" dirty="0" smtClean="0"/>
              <a:t>,</a:t>
            </a:r>
            <a:r>
              <a:rPr lang="ko-KR" altLang="en-US" sz="2400" dirty="0" err="1" smtClean="0"/>
              <a:t>내력벽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외장용 </a:t>
            </a:r>
            <a:r>
              <a:rPr lang="ko-KR" altLang="en-US" sz="2400" dirty="0" err="1" smtClean="0"/>
              <a:t>비늘판</a:t>
            </a:r>
            <a:r>
              <a:rPr lang="en-US" altLang="ko-KR" sz="2400" dirty="0" smtClean="0"/>
              <a:t>(siding)</a:t>
            </a:r>
            <a:r>
              <a:rPr lang="ko-KR" altLang="en-US" sz="2400" dirty="0" smtClean="0"/>
              <a:t>등의 용도로 사용</a:t>
            </a:r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714364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섬유판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72032"/>
          </a:xfrm>
        </p:spPr>
        <p:txBody>
          <a:bodyPr>
            <a:noAutofit/>
          </a:bodyPr>
          <a:lstStyle/>
          <a:p>
            <a:r>
              <a:rPr lang="ko-KR" altLang="en-US" sz="2400" dirty="0" smtClean="0"/>
              <a:t>목재 </a:t>
            </a:r>
            <a:r>
              <a:rPr lang="en-US" altLang="ko-KR" sz="2400" dirty="0" smtClean="0"/>
              <a:t>·</a:t>
            </a:r>
            <a:r>
              <a:rPr lang="ko-KR" altLang="en-US" sz="2400" dirty="0" smtClean="0"/>
              <a:t>짚 등의 각종 식물섬유를 주원료로 하여 판자 모양으로 접착 </a:t>
            </a:r>
            <a:r>
              <a:rPr lang="en-US" altLang="ko-KR" sz="2400" dirty="0" smtClean="0"/>
              <a:t>·</a:t>
            </a:r>
            <a:r>
              <a:rPr lang="ko-KR" altLang="en-US" sz="2400" dirty="0" smtClean="0"/>
              <a:t>제판한 인공재료로써 일반적으로 </a:t>
            </a:r>
            <a:r>
              <a:rPr lang="ko-KR" altLang="en-US" sz="2400" dirty="0" err="1" smtClean="0"/>
              <a:t>흡음성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·</a:t>
            </a:r>
            <a:r>
              <a:rPr lang="ko-KR" altLang="en-US" sz="2400" dirty="0" err="1" smtClean="0"/>
              <a:t>단열성이</a:t>
            </a:r>
            <a:r>
              <a:rPr lang="ko-KR" altLang="en-US" sz="2400" dirty="0" smtClean="0"/>
              <a:t> 우수하고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재료에는 방향성이 없으므로 사용하기가 쉬우며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원료도 </a:t>
            </a:r>
            <a:r>
              <a:rPr lang="ko-KR" altLang="en-US" sz="2400" dirty="0" err="1" smtClean="0"/>
              <a:t>폐재</a:t>
            </a:r>
            <a:r>
              <a:rPr lang="en-US" altLang="ko-KR" sz="2400" dirty="0" smtClean="0"/>
              <a:t>(</a:t>
            </a:r>
            <a:r>
              <a:rPr lang="ko-KR" altLang="en-US" sz="2400" dirty="0" err="1" smtClean="0"/>
              <a:t>廢材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를 이용할 수 있는 등의 이점이 있다</a:t>
            </a:r>
            <a:r>
              <a:rPr lang="en-US" altLang="ko-KR" sz="2400" dirty="0" smtClean="0"/>
              <a:t>. </a:t>
            </a:r>
            <a:endParaRPr lang="ko-KR" altLang="en-US" sz="2400" dirty="0" smtClean="0"/>
          </a:p>
          <a:p>
            <a:r>
              <a:rPr lang="ko-KR" altLang="en-US" sz="2400" dirty="0" smtClean="0"/>
              <a:t>비중에 </a:t>
            </a:r>
            <a:r>
              <a:rPr lang="ko-KR" altLang="en-US" sz="2400" dirty="0" smtClean="0"/>
              <a:t>따라 </a:t>
            </a:r>
            <a:r>
              <a:rPr lang="ko-KR" altLang="en-US" sz="2400" dirty="0" err="1" smtClean="0"/>
              <a:t>인슐레이션보드</a:t>
            </a:r>
            <a:r>
              <a:rPr lang="en-US" altLang="ko-KR" sz="2400" dirty="0" smtClean="0"/>
              <a:t>(</a:t>
            </a:r>
            <a:r>
              <a:rPr lang="en-US" altLang="ko-KR" sz="2400" u="none" strike="noStrike" dirty="0" smtClean="0"/>
              <a:t>insulation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board:</a:t>
            </a:r>
            <a:r>
              <a:rPr lang="ko-KR" altLang="en-US" sz="2400" u="none" strike="noStrike" dirty="0" smtClean="0"/>
              <a:t>연질섬유판</a:t>
            </a:r>
            <a:r>
              <a:rPr lang="en-US" altLang="ko-KR" sz="2400" dirty="0" smtClean="0"/>
              <a:t>), </a:t>
            </a:r>
            <a:r>
              <a:rPr lang="ko-KR" altLang="en-US" sz="2400" dirty="0" err="1" smtClean="0"/>
              <a:t>세미하드보드</a:t>
            </a:r>
            <a:r>
              <a:rPr lang="en-US" altLang="ko-KR" sz="2400" dirty="0" smtClean="0"/>
              <a:t>(</a:t>
            </a:r>
            <a:r>
              <a:rPr lang="en-US" altLang="ko-KR" sz="2400" dirty="0" err="1" smtClean="0"/>
              <a:t>semihard</a:t>
            </a:r>
            <a:r>
              <a:rPr lang="en-US" altLang="ko-KR" sz="2400" dirty="0" smtClean="0"/>
              <a:t> board:</a:t>
            </a:r>
            <a:r>
              <a:rPr lang="ko-KR" altLang="en-US" sz="2400" dirty="0" err="1" smtClean="0"/>
              <a:t>반경질섬유판</a:t>
            </a:r>
            <a:r>
              <a:rPr lang="en-US" altLang="ko-KR" sz="2400" dirty="0" smtClean="0"/>
              <a:t>), </a:t>
            </a:r>
            <a:r>
              <a:rPr lang="ko-KR" altLang="en-US" sz="2400" u="none" strike="noStrike" dirty="0" smtClean="0"/>
              <a:t>하드보드</a:t>
            </a:r>
            <a:r>
              <a:rPr lang="en-US" altLang="ko-KR" sz="2400" dirty="0" smtClean="0"/>
              <a:t>(hard board:</a:t>
            </a:r>
            <a:r>
              <a:rPr lang="ko-KR" altLang="en-US" sz="2400" u="none" strike="noStrike" dirty="0" smtClean="0"/>
              <a:t>경질섬유판</a:t>
            </a:r>
            <a:r>
              <a:rPr lang="en-US" altLang="ko-KR" sz="2400" dirty="0" smtClean="0"/>
              <a:t>) </a:t>
            </a:r>
            <a:r>
              <a:rPr lang="ko-KR" altLang="en-US" sz="2400" dirty="0" smtClean="0"/>
              <a:t>등으로 나누어진다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처음에는 연질섬유판이 </a:t>
            </a:r>
            <a:r>
              <a:rPr lang="en-US" altLang="ko-KR" sz="2400" dirty="0" smtClean="0"/>
              <a:t>1920</a:t>
            </a:r>
            <a:r>
              <a:rPr lang="ko-KR" altLang="en-US" sz="2400" dirty="0" smtClean="0"/>
              <a:t>년대 초에 미국에서 만들어졌으며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그 후 </a:t>
            </a:r>
            <a:r>
              <a:rPr lang="ko-KR" altLang="en-US" sz="2400" dirty="0" err="1" smtClean="0"/>
              <a:t>반경질섬유판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·</a:t>
            </a:r>
            <a:r>
              <a:rPr lang="ko-KR" altLang="en-US" sz="2400" dirty="0" smtClean="0"/>
              <a:t>경질섬유판이 차례로 발달해왔다</a:t>
            </a:r>
            <a:r>
              <a:rPr lang="en-US" altLang="ko-KR" sz="2400" dirty="0" smtClean="0"/>
              <a:t>. </a:t>
            </a:r>
          </a:p>
          <a:p>
            <a:endParaRPr lang="ko-KR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섬유판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2000" dirty="0" err="1" smtClean="0"/>
              <a:t>인슐레이션보드는</a:t>
            </a:r>
            <a:r>
              <a:rPr lang="ko-KR" altLang="en-US" sz="2000" dirty="0" smtClean="0"/>
              <a:t> 건축재료로서 벽 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천정의 재료로 이용된다</a:t>
            </a:r>
            <a:r>
              <a:rPr lang="en-US" altLang="ko-KR" sz="2000" dirty="0" smtClean="0"/>
              <a:t>. </a:t>
            </a:r>
            <a:r>
              <a:rPr lang="ko-KR" altLang="en-US" sz="2000" dirty="0" err="1" smtClean="0"/>
              <a:t>세미하드보드는</a:t>
            </a:r>
            <a:r>
              <a:rPr lang="ko-KR" altLang="en-US" sz="2000" dirty="0" smtClean="0"/>
              <a:t> 표면에 각종 처리를 한 것도 있으며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내장용의 </a:t>
            </a:r>
            <a:r>
              <a:rPr lang="ko-KR" altLang="en-US" sz="2000" dirty="0" err="1" smtClean="0"/>
              <a:t>천장판과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벽재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壁材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로서 사용된다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보통 제품 외에 표면을 </a:t>
            </a:r>
            <a:r>
              <a:rPr lang="ko-KR" altLang="en-US" sz="2000" dirty="0" err="1" smtClean="0"/>
              <a:t>방화처리한</a:t>
            </a:r>
            <a:r>
              <a:rPr lang="ko-KR" altLang="en-US" sz="2000" dirty="0" smtClean="0"/>
              <a:t> 것은 </a:t>
            </a:r>
            <a:r>
              <a:rPr lang="ko-KR" altLang="en-US" sz="2000" dirty="0" err="1" smtClean="0"/>
              <a:t>방화판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防火板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으로 사용하기도 한다</a:t>
            </a:r>
            <a:r>
              <a:rPr lang="en-US" altLang="ko-KR" sz="2000" dirty="0" smtClean="0"/>
              <a:t>. </a:t>
            </a:r>
          </a:p>
          <a:p>
            <a:r>
              <a:rPr lang="ko-KR" altLang="en-US" sz="2000" dirty="0" smtClean="0"/>
              <a:t>비중 </a:t>
            </a:r>
            <a:r>
              <a:rPr lang="en-US" altLang="ko-KR" sz="2000" dirty="0" smtClean="0"/>
              <a:t>0.8 </a:t>
            </a:r>
            <a:r>
              <a:rPr lang="ko-KR" altLang="en-US" sz="2000" dirty="0" smtClean="0"/>
              <a:t>이상인 하드보드는 목재의 통나무를 칩</a:t>
            </a:r>
            <a:r>
              <a:rPr lang="en-US" altLang="ko-KR" sz="2000" dirty="0" smtClean="0"/>
              <a:t>(chip) </a:t>
            </a:r>
            <a:r>
              <a:rPr lang="ko-KR" altLang="en-US" sz="2000" dirty="0" smtClean="0"/>
              <a:t>모양으로 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섬유를 풀어서 열과 압력을 가하여 </a:t>
            </a:r>
            <a:r>
              <a:rPr lang="ko-KR" altLang="en-US" sz="2000" dirty="0" err="1" smtClean="0"/>
              <a:t>판모양으로</a:t>
            </a:r>
            <a:r>
              <a:rPr lang="ko-KR" altLang="en-US" sz="2000" dirty="0" smtClean="0"/>
              <a:t> 만든다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접착제는 사용하지 않고 섬유가 </a:t>
            </a:r>
            <a:r>
              <a:rPr lang="ko-KR" altLang="en-US" sz="2000" dirty="0" err="1" smtClean="0"/>
              <a:t>엉겨붙는</a:t>
            </a:r>
            <a:r>
              <a:rPr lang="ko-KR" altLang="en-US" sz="2000" dirty="0" smtClean="0"/>
              <a:t> 것을 이용한 것인데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냄새가 없으며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폐재나</a:t>
            </a:r>
            <a:r>
              <a:rPr lang="ko-KR" altLang="en-US" sz="2000" dirty="0" smtClean="0"/>
              <a:t> 나무부스러기로도 만들 수 있고 큰 면적의 것을 만들 수 있어 </a:t>
            </a:r>
            <a:r>
              <a:rPr lang="ko-KR" altLang="en-US" sz="2000" dirty="0" err="1" smtClean="0"/>
              <a:t>음향성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보온성도 좋다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고압으로 압축하였기 때문에 단단하고 상처가 덜 나며 흡습성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吸濕性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이 있으며가격이 싼 점 등 많은 이점이 있으나</a:t>
            </a:r>
            <a:r>
              <a:rPr lang="en-US" altLang="ko-KR" sz="2000" dirty="0" smtClean="0"/>
              <a:t>,, </a:t>
            </a:r>
            <a:r>
              <a:rPr lang="ko-KR" altLang="en-US" sz="2000" dirty="0" smtClean="0"/>
              <a:t>늘어나거나 휘는 결점이 있다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장롱 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찬장 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침대 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책상 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싱크대 등의 가구나 건축용재 외에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전기기기 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자동차 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철도차량 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포장용 등의 용도에 따라 생산된다</a:t>
            </a:r>
            <a:r>
              <a:rPr lang="en-US" altLang="ko-KR" sz="2000" dirty="0" smtClean="0"/>
              <a:t>.</a:t>
            </a:r>
            <a:endParaRPr lang="ko-KR" altLang="en-US" sz="2000" dirty="0" smtClean="0"/>
          </a:p>
          <a:p>
            <a:endParaRPr lang="ko-KR" altLang="en-US" sz="2000" dirty="0"/>
          </a:p>
        </p:txBody>
      </p:sp>
      <p:pic>
        <p:nvPicPr>
          <p:cNvPr id="8" name="그림 7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5357826"/>
            <a:ext cx="1928826" cy="12274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sz="2400" dirty="0" smtClean="0"/>
              <a:t>주제 </a:t>
            </a:r>
            <a:r>
              <a:rPr lang="en-US" altLang="ko-KR" sz="2400" dirty="0" smtClean="0"/>
              <a:t>: 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목질 재료</a:t>
            </a:r>
            <a:endParaRPr lang="ko-KR" altLang="en-US" dirty="0">
              <a:latin typeface="HY나무B" pitchFamily="18" charset="-127"/>
              <a:ea typeface="HY나무B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solidFill>
                  <a:schemeClr val="tx1"/>
                </a:solidFill>
              </a:rPr>
              <a:t>목질 복합재료</a:t>
            </a:r>
            <a:endParaRPr lang="en-US" altLang="ko-KR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0" y="571500"/>
            <a:ext cx="8215313" cy="55546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sz="2800" dirty="0" smtClean="0"/>
              <a:t>               </a:t>
            </a:r>
            <a:r>
              <a:rPr lang="ko-KR" altLang="en-US" sz="3600" dirty="0" smtClean="0"/>
              <a:t>목질 복합재료의 정의</a:t>
            </a:r>
            <a:endParaRPr lang="en-US" altLang="ko-KR" sz="3600" dirty="0" smtClean="0"/>
          </a:p>
          <a:p>
            <a:endParaRPr lang="en-US" altLang="ko-KR" dirty="0" smtClean="0"/>
          </a:p>
          <a:p>
            <a:pPr>
              <a:lnSpc>
                <a:spcPct val="130000"/>
              </a:lnSpc>
            </a:pPr>
            <a:r>
              <a:rPr lang="ko-KR" altLang="en-US" dirty="0" smtClean="0">
                <a:latin typeface="HY견명조" pitchFamily="18" charset="-127"/>
                <a:ea typeface="HY견명조" pitchFamily="18" charset="-127"/>
              </a:rPr>
              <a:t>목질복합재료란 소경목이나 </a:t>
            </a:r>
            <a:r>
              <a:rPr lang="ko-KR" altLang="en-US" dirty="0" err="1" smtClean="0">
                <a:latin typeface="HY견명조" pitchFamily="18" charset="-127"/>
                <a:ea typeface="HY견명조" pitchFamily="18" charset="-127"/>
              </a:rPr>
              <a:t>폐잔재의</a:t>
            </a:r>
            <a:r>
              <a:rPr lang="ko-KR" altLang="en-US" dirty="0" smtClean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ko-KR" altLang="en-US" dirty="0" err="1" smtClean="0">
                <a:latin typeface="HY견명조" pitchFamily="18" charset="-127"/>
                <a:ea typeface="HY견명조" pitchFamily="18" charset="-127"/>
              </a:rPr>
              <a:t>제재판이나</a:t>
            </a:r>
            <a:r>
              <a:rPr lang="ko-KR" altLang="en-US" dirty="0" smtClean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ko-KR" altLang="en-US" dirty="0" err="1" smtClean="0">
                <a:latin typeface="HY견명조" pitchFamily="18" charset="-127"/>
                <a:ea typeface="HY견명조" pitchFamily="18" charset="-127"/>
              </a:rPr>
              <a:t>소각재</a:t>
            </a:r>
            <a:r>
              <a:rPr lang="en-US" altLang="ko-KR" dirty="0" smtClean="0">
                <a:latin typeface="HY견명조" pitchFamily="18" charset="-127"/>
                <a:ea typeface="HY견명조" pitchFamily="18" charset="-127"/>
              </a:rPr>
              <a:t>,</a:t>
            </a:r>
            <a:r>
              <a:rPr lang="ko-KR" altLang="en-US" dirty="0" smtClean="0">
                <a:latin typeface="HY견명조" pitchFamily="18" charset="-127"/>
                <a:ea typeface="HY견명조" pitchFamily="18" charset="-127"/>
              </a:rPr>
              <a:t>단판</a:t>
            </a:r>
            <a:r>
              <a:rPr lang="en-US" altLang="ko-KR" dirty="0" smtClean="0">
                <a:latin typeface="HY견명조" pitchFamily="18" charset="-127"/>
                <a:ea typeface="HY견명조" pitchFamily="18" charset="-127"/>
              </a:rPr>
              <a:t>(veneer),</a:t>
            </a:r>
            <a:r>
              <a:rPr lang="ko-KR" altLang="en-US" dirty="0" err="1" smtClean="0">
                <a:latin typeface="HY견명조" pitchFamily="18" charset="-127"/>
                <a:ea typeface="HY견명조" pitchFamily="18" charset="-127"/>
              </a:rPr>
              <a:t>삭편</a:t>
            </a:r>
            <a:r>
              <a:rPr lang="en-US" altLang="ko-KR" dirty="0" smtClean="0">
                <a:latin typeface="HY견명조" pitchFamily="18" charset="-127"/>
                <a:ea typeface="HY견명조" pitchFamily="18" charset="-127"/>
              </a:rPr>
              <a:t>(particle),</a:t>
            </a:r>
            <a:r>
              <a:rPr lang="ko-KR" altLang="en-US" dirty="0" smtClean="0">
                <a:latin typeface="HY견명조" pitchFamily="18" charset="-127"/>
                <a:ea typeface="HY견명조" pitchFamily="18" charset="-127"/>
              </a:rPr>
              <a:t>섬유 등의 목질 원료와 접착제를 결합시켜 제조한 것으로</a:t>
            </a:r>
            <a:r>
              <a:rPr lang="en-US" altLang="ko-KR" dirty="0" smtClean="0">
                <a:latin typeface="HY견명조" pitchFamily="18" charset="-127"/>
                <a:ea typeface="HY견명조" pitchFamily="18" charset="-127"/>
              </a:rPr>
              <a:t>, </a:t>
            </a:r>
            <a:r>
              <a:rPr lang="ko-KR" altLang="en-US" dirty="0" smtClean="0">
                <a:latin typeface="HY견명조" pitchFamily="18" charset="-127"/>
                <a:ea typeface="HY견명조" pitchFamily="18" charset="-127"/>
              </a:rPr>
              <a:t>주위에서 흔히 볼 수 있는 합판</a:t>
            </a:r>
            <a:r>
              <a:rPr lang="en-US" altLang="ko-KR" dirty="0" smtClean="0">
                <a:latin typeface="HY견명조" pitchFamily="18" charset="-127"/>
                <a:ea typeface="HY견명조" pitchFamily="18" charset="-127"/>
              </a:rPr>
              <a:t>,</a:t>
            </a:r>
            <a:r>
              <a:rPr lang="ko-KR" altLang="en-US" dirty="0" smtClean="0">
                <a:latin typeface="HY견명조" pitchFamily="18" charset="-127"/>
                <a:ea typeface="HY견명조" pitchFamily="18" charset="-127"/>
              </a:rPr>
              <a:t>집성재</a:t>
            </a:r>
            <a:r>
              <a:rPr lang="en-US" altLang="ko-KR" dirty="0" smtClean="0">
                <a:latin typeface="HY견명조" pitchFamily="18" charset="-127"/>
                <a:ea typeface="HY견명조" pitchFamily="18" charset="-127"/>
              </a:rPr>
              <a:t>,</a:t>
            </a:r>
            <a:r>
              <a:rPr lang="ko-KR" altLang="en-US" dirty="0" err="1" smtClean="0">
                <a:latin typeface="HY견명조" pitchFamily="18" charset="-127"/>
                <a:ea typeface="HY견명조" pitchFamily="18" charset="-127"/>
              </a:rPr>
              <a:t>단판적층재</a:t>
            </a:r>
            <a:r>
              <a:rPr lang="en-US" altLang="ko-KR" dirty="0" smtClean="0">
                <a:latin typeface="HY견명조" pitchFamily="18" charset="-127"/>
                <a:ea typeface="HY견명조" pitchFamily="18" charset="-127"/>
              </a:rPr>
              <a:t>,</a:t>
            </a:r>
            <a:r>
              <a:rPr lang="ko-KR" altLang="en-US" dirty="0" err="1" smtClean="0">
                <a:latin typeface="HY견명조" pitchFamily="18" charset="-127"/>
                <a:ea typeface="HY견명조" pitchFamily="18" charset="-127"/>
              </a:rPr>
              <a:t>삭편판</a:t>
            </a:r>
            <a:r>
              <a:rPr lang="en-US" altLang="ko-KR" dirty="0" smtClean="0">
                <a:latin typeface="HY견명조" pitchFamily="18" charset="-127"/>
                <a:ea typeface="HY견명조" pitchFamily="18" charset="-127"/>
              </a:rPr>
              <a:t>,</a:t>
            </a:r>
            <a:r>
              <a:rPr lang="ko-KR" altLang="en-US" dirty="0" smtClean="0">
                <a:latin typeface="HY견명조" pitchFamily="18" charset="-127"/>
                <a:ea typeface="HY견명조" pitchFamily="18" charset="-127"/>
              </a:rPr>
              <a:t>섬유판 등을 말한다</a:t>
            </a:r>
            <a:r>
              <a:rPr lang="en-US" altLang="ko-KR" dirty="0" smtClean="0">
                <a:latin typeface="HY견명조" pitchFamily="18" charset="-127"/>
                <a:ea typeface="HY견명조" pitchFamily="18" charset="-127"/>
              </a:rPr>
              <a:t>.</a:t>
            </a:r>
            <a:br>
              <a:rPr lang="en-US" altLang="ko-KR" dirty="0" smtClean="0">
                <a:latin typeface="HY견명조" pitchFamily="18" charset="-127"/>
                <a:ea typeface="HY견명조" pitchFamily="18" charset="-127"/>
              </a:rPr>
            </a:br>
            <a:r>
              <a:rPr lang="en-US" altLang="ko-KR" dirty="0" smtClean="0">
                <a:latin typeface="HY견명조" pitchFamily="18" charset="-127"/>
                <a:ea typeface="HY견명조" pitchFamily="18" charset="-127"/>
              </a:rPr>
              <a:t> 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158" y="571480"/>
            <a:ext cx="8229600" cy="584043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ko-KR" altLang="en-US" sz="4400" dirty="0" smtClean="0"/>
              <a:t>목질복합재료의 종류</a:t>
            </a:r>
            <a:endParaRPr lang="en-US" altLang="ko-KR" sz="4400" dirty="0" smtClean="0"/>
          </a:p>
          <a:p>
            <a:pPr>
              <a:lnSpc>
                <a:spcPct val="200000"/>
              </a:lnSpc>
            </a:pPr>
            <a:r>
              <a:rPr lang="ko-KR" altLang="en-US" dirty="0" smtClean="0"/>
              <a:t>합판</a:t>
            </a:r>
            <a:endParaRPr lang="en-US" altLang="ko-KR" dirty="0" smtClean="0"/>
          </a:p>
          <a:p>
            <a:pPr>
              <a:lnSpc>
                <a:spcPct val="200000"/>
              </a:lnSpc>
            </a:pPr>
            <a:r>
              <a:rPr lang="ko-KR" altLang="en-US" dirty="0" smtClean="0"/>
              <a:t>집성재</a:t>
            </a:r>
            <a:endParaRPr lang="en-US" altLang="ko-KR" dirty="0" smtClean="0"/>
          </a:p>
          <a:p>
            <a:pPr>
              <a:lnSpc>
                <a:spcPct val="200000"/>
              </a:lnSpc>
            </a:pPr>
            <a:r>
              <a:rPr lang="ko-KR" altLang="en-US" dirty="0" err="1" smtClean="0"/>
              <a:t>단판적층재</a:t>
            </a:r>
            <a:endParaRPr lang="en-US" altLang="ko-KR" dirty="0" smtClean="0"/>
          </a:p>
          <a:p>
            <a:pPr>
              <a:lnSpc>
                <a:spcPct val="200000"/>
              </a:lnSpc>
            </a:pPr>
            <a:r>
              <a:rPr lang="ko-KR" altLang="en-US" dirty="0" err="1" smtClean="0"/>
              <a:t>삭편판</a:t>
            </a:r>
            <a:endParaRPr lang="en-US" altLang="ko-KR" dirty="0" smtClean="0"/>
          </a:p>
          <a:p>
            <a:pPr>
              <a:lnSpc>
                <a:spcPct val="200000"/>
              </a:lnSpc>
            </a:pPr>
            <a:r>
              <a:rPr lang="ko-KR" altLang="en-US" dirty="0" smtClean="0"/>
              <a:t>섬유</a:t>
            </a:r>
            <a:r>
              <a:rPr lang="ko-KR" altLang="en-US" dirty="0"/>
              <a:t>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ko-KR" altLang="en-US" dirty="0" smtClean="0"/>
              <a:t>합판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1428736"/>
            <a:ext cx="8229600" cy="3857652"/>
          </a:xfrm>
        </p:spPr>
        <p:txBody>
          <a:bodyPr>
            <a:normAutofit/>
          </a:bodyPr>
          <a:lstStyle/>
          <a:p>
            <a:r>
              <a:rPr lang="ko-KR" altLang="en-US" sz="2200" dirty="0" smtClean="0"/>
              <a:t>합판은 </a:t>
            </a:r>
            <a:r>
              <a:rPr lang="ko-KR" altLang="en-US" sz="2200" dirty="0" smtClean="0"/>
              <a:t>목재를 얇게 절삭한 단판에 접착제를 칠하고 홀수매가 되도록 </a:t>
            </a:r>
            <a:r>
              <a:rPr lang="ko-KR" altLang="en-US" sz="2200" dirty="0" err="1" smtClean="0"/>
              <a:t>적층하되</a:t>
            </a:r>
            <a:r>
              <a:rPr lang="ko-KR" altLang="en-US" sz="2200" dirty="0" smtClean="0"/>
              <a:t> 인접 단판간의 </a:t>
            </a:r>
            <a:r>
              <a:rPr lang="ko-KR" altLang="en-US" sz="2200" dirty="0" err="1" smtClean="0"/>
              <a:t>목리</a:t>
            </a:r>
            <a:r>
              <a:rPr lang="en-US" altLang="ko-KR" sz="2200" dirty="0" smtClean="0"/>
              <a:t>(</a:t>
            </a:r>
            <a:r>
              <a:rPr lang="ko-KR" altLang="en-US" sz="2200" dirty="0" smtClean="0"/>
              <a:t>섬유방향</a:t>
            </a:r>
            <a:r>
              <a:rPr lang="en-US" altLang="ko-KR" sz="2200" dirty="0" smtClean="0"/>
              <a:t>)</a:t>
            </a:r>
            <a:r>
              <a:rPr lang="ko-KR" altLang="en-US" sz="2200" dirty="0" smtClean="0"/>
              <a:t>가 서로 직교하도록 구성하여 목재의 </a:t>
            </a:r>
            <a:r>
              <a:rPr lang="en-US" altLang="ko-KR" sz="2200" dirty="0" smtClean="0"/>
              <a:t>3</a:t>
            </a:r>
            <a:r>
              <a:rPr lang="ko-KR" altLang="en-US" sz="2200" dirty="0" err="1" smtClean="0"/>
              <a:t>뱡향</a:t>
            </a:r>
            <a:r>
              <a:rPr lang="en-US" altLang="ko-KR" sz="2200" dirty="0" smtClean="0"/>
              <a:t>(</a:t>
            </a:r>
            <a:r>
              <a:rPr lang="ko-KR" altLang="en-US" sz="2200" dirty="0" smtClean="0"/>
              <a:t>접선</a:t>
            </a:r>
            <a:r>
              <a:rPr lang="en-US" altLang="ko-KR" sz="2200" dirty="0" smtClean="0"/>
              <a:t>,</a:t>
            </a:r>
            <a:r>
              <a:rPr lang="ko-KR" altLang="en-US" sz="2200" dirty="0" smtClean="0"/>
              <a:t>방사</a:t>
            </a:r>
            <a:r>
              <a:rPr lang="en-US" altLang="ko-KR" sz="2200" dirty="0" smtClean="0"/>
              <a:t>,</a:t>
            </a:r>
            <a:r>
              <a:rPr lang="ko-KR" altLang="en-US" sz="2200" dirty="0" smtClean="0"/>
              <a:t>섬유 방향</a:t>
            </a:r>
            <a:r>
              <a:rPr lang="en-US" altLang="ko-KR" sz="2200" dirty="0" smtClean="0"/>
              <a:t>)</a:t>
            </a:r>
            <a:r>
              <a:rPr lang="ko-KR" altLang="en-US" sz="2200" dirty="0" smtClean="0"/>
              <a:t>에 따른 강도의 이방성</a:t>
            </a:r>
            <a:r>
              <a:rPr lang="en-US" altLang="ko-KR" sz="2200" dirty="0" smtClean="0"/>
              <a:t>(</a:t>
            </a:r>
            <a:r>
              <a:rPr lang="ko-KR" altLang="en-US" sz="2200" dirty="0" smtClean="0"/>
              <a:t>각기 다른 성질</a:t>
            </a:r>
            <a:r>
              <a:rPr lang="en-US" altLang="ko-KR" sz="2200" dirty="0" smtClean="0"/>
              <a:t>)</a:t>
            </a:r>
            <a:r>
              <a:rPr lang="ko-KR" altLang="en-US" sz="2200" dirty="0" smtClean="0"/>
              <a:t>을 개선한 </a:t>
            </a:r>
            <a:r>
              <a:rPr lang="en-US" altLang="ko-KR" sz="2200" dirty="0" smtClean="0"/>
              <a:t>1</a:t>
            </a:r>
            <a:r>
              <a:rPr lang="ko-KR" altLang="en-US" sz="2200" dirty="0" smtClean="0"/>
              <a:t>매의 판상제품을 말한다</a:t>
            </a:r>
            <a:r>
              <a:rPr lang="en-US" altLang="ko-KR" sz="2200" dirty="0" smtClean="0"/>
              <a:t>.</a:t>
            </a:r>
            <a:r>
              <a:rPr lang="ko-KR" altLang="en-US" sz="2200" dirty="0" smtClean="0"/>
              <a:t>따라서 단판을 </a:t>
            </a:r>
            <a:r>
              <a:rPr lang="en-US" altLang="ko-KR" sz="2200" dirty="0" smtClean="0"/>
              <a:t>3,5,7,9</a:t>
            </a:r>
            <a:r>
              <a:rPr lang="ko-KR" altLang="en-US" sz="2200" dirty="0" smtClean="0"/>
              <a:t>매 등으로 구성하여 제조하게 되는데 보통 두께 </a:t>
            </a:r>
            <a:r>
              <a:rPr lang="en-US" altLang="ko-KR" sz="2200" dirty="0" smtClean="0"/>
              <a:t>1mm </a:t>
            </a:r>
            <a:r>
              <a:rPr lang="ko-KR" altLang="en-US" sz="2200" dirty="0" smtClean="0"/>
              <a:t>이상부터</a:t>
            </a:r>
            <a:r>
              <a:rPr lang="en-US" altLang="ko-KR" sz="2200" dirty="0" smtClean="0"/>
              <a:t>30mm</a:t>
            </a:r>
            <a:r>
              <a:rPr lang="ko-KR" altLang="en-US" sz="2200" dirty="0" err="1" smtClean="0"/>
              <a:t>정도까지그리고</a:t>
            </a:r>
            <a:r>
              <a:rPr lang="ko-KR" altLang="en-US" sz="2200" dirty="0" smtClean="0"/>
              <a:t> </a:t>
            </a:r>
            <a:r>
              <a:rPr lang="en-US" altLang="ko-KR" sz="2200" dirty="0" smtClean="0"/>
              <a:t>3x6</a:t>
            </a:r>
            <a:r>
              <a:rPr lang="ko-KR" altLang="en-US" sz="2200" dirty="0" smtClean="0"/>
              <a:t>판</a:t>
            </a:r>
            <a:r>
              <a:rPr lang="en-US" altLang="ko-KR" sz="2200" dirty="0" smtClean="0"/>
              <a:t>,4x8</a:t>
            </a:r>
            <a:r>
              <a:rPr lang="ko-KR" altLang="en-US" sz="2200" dirty="0" smtClean="0"/>
              <a:t>판</a:t>
            </a:r>
            <a:r>
              <a:rPr lang="en-US" altLang="ko-KR" sz="2200" dirty="0" smtClean="0"/>
              <a:t> </a:t>
            </a:r>
            <a:r>
              <a:rPr lang="ko-KR" altLang="en-US" sz="2200" dirty="0" smtClean="0"/>
              <a:t>등의 표준 크기로 출하되고 있다</a:t>
            </a:r>
            <a:r>
              <a:rPr lang="en-US" altLang="ko-KR" sz="2200" dirty="0" smtClean="0"/>
              <a:t>.</a:t>
            </a:r>
            <a:r>
              <a:rPr lang="ko-KR" altLang="en-US" sz="2200" dirty="0" smtClean="0"/>
              <a:t>목조주택 현장에서 주로 사용하는 </a:t>
            </a:r>
            <a:r>
              <a:rPr lang="en-US" altLang="ko-KR" sz="2200" dirty="0" smtClean="0"/>
              <a:t>OSB(oriented strand board)</a:t>
            </a:r>
            <a:r>
              <a:rPr lang="ko-KR" altLang="en-US" sz="2200" dirty="0" smtClean="0"/>
              <a:t>는 플레이크</a:t>
            </a:r>
            <a:r>
              <a:rPr lang="en-US" altLang="ko-KR" sz="2200" dirty="0" smtClean="0"/>
              <a:t>(</a:t>
            </a:r>
            <a:r>
              <a:rPr lang="ko-KR" altLang="en-US" sz="2200" dirty="0" smtClean="0"/>
              <a:t>얇은 조각</a:t>
            </a:r>
            <a:r>
              <a:rPr lang="en-US" altLang="ko-KR" sz="2200" dirty="0" smtClean="0"/>
              <a:t>,</a:t>
            </a:r>
            <a:r>
              <a:rPr lang="ko-KR" altLang="en-US" sz="2200" dirty="0" smtClean="0"/>
              <a:t>박편</a:t>
            </a:r>
            <a:r>
              <a:rPr lang="en-US" altLang="ko-KR" sz="2200" dirty="0" smtClean="0"/>
              <a:t>)</a:t>
            </a:r>
            <a:r>
              <a:rPr lang="ko-KR" altLang="en-US" sz="2200" dirty="0" smtClean="0"/>
              <a:t>를 페놀수지로 압축</a:t>
            </a:r>
            <a:r>
              <a:rPr lang="en-US" altLang="ko-KR" sz="2200" dirty="0" smtClean="0"/>
              <a:t>,</a:t>
            </a:r>
            <a:r>
              <a:rPr lang="ko-KR" altLang="en-US" sz="2200" dirty="0" err="1" smtClean="0"/>
              <a:t>접착하여특수하게</a:t>
            </a:r>
            <a:r>
              <a:rPr lang="ko-KR" altLang="en-US" sz="2200" dirty="0" smtClean="0"/>
              <a:t> 제작한 패널재료로 합판과 유사한 용도로 사용된다</a:t>
            </a:r>
            <a:r>
              <a:rPr lang="en-US" altLang="ko-KR" sz="2200" dirty="0" smtClean="0"/>
              <a:t>.</a:t>
            </a:r>
          </a:p>
          <a:p>
            <a:endParaRPr lang="ko-KR" altLang="en-US" dirty="0"/>
          </a:p>
        </p:txBody>
      </p:sp>
      <p:pic>
        <p:nvPicPr>
          <p:cNvPr id="5" name="그림 4" descr="plywood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9600" y="4500570"/>
            <a:ext cx="3664400" cy="23574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ko-KR" altLang="en-US" dirty="0" smtClean="0"/>
              <a:t>집성재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r>
              <a:rPr lang="ko-KR" altLang="en-US" sz="2200" dirty="0" smtClean="0"/>
              <a:t>집성재는 </a:t>
            </a:r>
            <a:r>
              <a:rPr lang="ko-KR" altLang="en-US" sz="2200" dirty="0" err="1" smtClean="0"/>
              <a:t>제재판</a:t>
            </a:r>
            <a:r>
              <a:rPr lang="ko-KR" altLang="en-US" sz="2200" dirty="0" smtClean="0"/>
              <a:t> 또는 </a:t>
            </a:r>
            <a:r>
              <a:rPr lang="ko-KR" altLang="en-US" sz="2200" dirty="0" err="1" smtClean="0"/>
              <a:t>소각재</a:t>
            </a:r>
            <a:r>
              <a:rPr lang="ko-KR" altLang="en-US" sz="2200" dirty="0" smtClean="0"/>
              <a:t> 및 단판 등의 </a:t>
            </a:r>
            <a:r>
              <a:rPr lang="ko-KR" altLang="en-US" sz="2200" dirty="0" err="1" smtClean="0"/>
              <a:t>원료재를</a:t>
            </a:r>
            <a:r>
              <a:rPr lang="ko-KR" altLang="en-US" sz="2200" dirty="0" smtClean="0"/>
              <a:t> 섬유방향이 일치되도록 길이</a:t>
            </a:r>
            <a:r>
              <a:rPr lang="en-US" altLang="ko-KR" sz="2200" dirty="0" smtClean="0"/>
              <a:t>,</a:t>
            </a:r>
            <a:r>
              <a:rPr lang="ko-KR" altLang="en-US" sz="2200" dirty="0" smtClean="0"/>
              <a:t>폭</a:t>
            </a:r>
            <a:r>
              <a:rPr lang="en-US" altLang="ko-KR" sz="2200" dirty="0" smtClean="0"/>
              <a:t>,</a:t>
            </a:r>
            <a:r>
              <a:rPr lang="ko-KR" altLang="en-US" sz="2200" dirty="0" smtClean="0"/>
              <a:t>두께 방향으로 접착하여 제조한 목질재료를 말한다</a:t>
            </a:r>
            <a:r>
              <a:rPr lang="en-US" altLang="ko-KR" sz="2200" dirty="0" smtClean="0"/>
              <a:t>.</a:t>
            </a:r>
            <a:r>
              <a:rPr lang="ko-KR" altLang="en-US" sz="2200" dirty="0" err="1" smtClean="0"/>
              <a:t>목리</a:t>
            </a:r>
            <a:r>
              <a:rPr lang="ko-KR" altLang="en-US" sz="2200" dirty="0" smtClean="0"/>
              <a:t> 방향이 길이 방향이 되도록 구성하는데 </a:t>
            </a:r>
            <a:r>
              <a:rPr lang="ko-KR" altLang="en-US" sz="2200" dirty="0" err="1" smtClean="0"/>
              <a:t>건조재를</a:t>
            </a:r>
            <a:r>
              <a:rPr lang="ko-KR" altLang="en-US" sz="2200" dirty="0" smtClean="0"/>
              <a:t> 집성하여 접착하므로 </a:t>
            </a:r>
            <a:r>
              <a:rPr lang="ko-KR" altLang="en-US" sz="2200" dirty="0" err="1" smtClean="0"/>
              <a:t>장대재</a:t>
            </a:r>
            <a:r>
              <a:rPr lang="en-US" altLang="ko-KR" sz="2200" dirty="0" smtClean="0"/>
              <a:t>(</a:t>
            </a:r>
            <a:r>
              <a:rPr lang="ko-KR" altLang="en-US" sz="2200" dirty="0" smtClean="0"/>
              <a:t>길이가 긴 재료</a:t>
            </a:r>
            <a:r>
              <a:rPr lang="en-US" altLang="ko-KR" sz="2200" dirty="0" smtClean="0"/>
              <a:t>)</a:t>
            </a:r>
            <a:r>
              <a:rPr lang="ko-KR" altLang="en-US" sz="2200" dirty="0" smtClean="0"/>
              <a:t>인 경우에도 건조도가 균일한 재료가 제조되어 소재에서 발생하기 쉬운 할렬</a:t>
            </a:r>
            <a:r>
              <a:rPr lang="en-US" altLang="ko-KR" sz="2200" dirty="0" smtClean="0"/>
              <a:t>,</a:t>
            </a:r>
            <a:r>
              <a:rPr lang="ko-KR" altLang="en-US" sz="2200" dirty="0" smtClean="0"/>
              <a:t>변형</a:t>
            </a:r>
            <a:r>
              <a:rPr lang="en-US" altLang="ko-KR" sz="2200" dirty="0" smtClean="0"/>
              <a:t>,</a:t>
            </a:r>
            <a:r>
              <a:rPr lang="ko-KR" altLang="en-US" sz="2200" dirty="0" smtClean="0"/>
              <a:t>뒤틀림 등을 피할 수 있다</a:t>
            </a:r>
            <a:r>
              <a:rPr lang="en-US" altLang="ko-KR" sz="2200" dirty="0" smtClean="0"/>
              <a:t>.</a:t>
            </a:r>
            <a:r>
              <a:rPr lang="ko-KR" altLang="en-US" sz="2200" dirty="0" smtClean="0"/>
              <a:t>목조주택에서는 강도상의 요구에 따라 집성재의 길이방향으로 단면치수를 변형시켜 </a:t>
            </a:r>
            <a:r>
              <a:rPr lang="ko-KR" altLang="en-US" sz="2200" dirty="0" err="1" smtClean="0"/>
              <a:t>구조용</a:t>
            </a:r>
            <a:r>
              <a:rPr lang="ko-KR" altLang="en-US" sz="2200" dirty="0" smtClean="0"/>
              <a:t> 재료로 설계할 수 있으며 </a:t>
            </a:r>
            <a:r>
              <a:rPr lang="en-US" altLang="ko-KR" sz="2200" dirty="0" smtClean="0"/>
              <a:t>Ⅰ</a:t>
            </a:r>
            <a:r>
              <a:rPr lang="ko-KR" altLang="en-US" sz="2200" dirty="0" smtClean="0"/>
              <a:t>형이나 </a:t>
            </a:r>
            <a:r>
              <a:rPr lang="ko-KR" altLang="en-US" sz="2200" dirty="0" err="1" smtClean="0"/>
              <a:t>상자형의</a:t>
            </a:r>
            <a:r>
              <a:rPr lang="ko-KR" altLang="en-US" sz="2200" dirty="0" smtClean="0"/>
              <a:t> </a:t>
            </a:r>
            <a:r>
              <a:rPr lang="ko-KR" altLang="en-US" sz="2200" dirty="0" err="1" smtClean="0"/>
              <a:t>집성제</a:t>
            </a:r>
            <a:r>
              <a:rPr lang="ko-KR" altLang="en-US" sz="2200" dirty="0" smtClean="0"/>
              <a:t> 제조가 가능하다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또한 </a:t>
            </a:r>
            <a:r>
              <a:rPr lang="ko-KR" altLang="en-US" sz="2200" dirty="0" err="1" smtClean="0"/>
              <a:t>안전곡율반경</a:t>
            </a:r>
            <a:r>
              <a:rPr lang="ko-KR" altLang="en-US" sz="2200" dirty="0" smtClean="0"/>
              <a:t> 범위 내에서 임의의 곡목재료를 제조할 수 있어 다양한 공간연출을 위한 건축도 가능하다</a:t>
            </a:r>
            <a:r>
              <a:rPr lang="en-US" altLang="ko-KR" sz="2200" dirty="0" smtClean="0"/>
              <a:t>.</a:t>
            </a:r>
          </a:p>
          <a:p>
            <a:endParaRPr lang="ko-KR" altLang="en-US" dirty="0"/>
          </a:p>
        </p:txBody>
      </p:sp>
      <p:pic>
        <p:nvPicPr>
          <p:cNvPr id="6" name="그림 5" descr="beam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36" y="4714883"/>
            <a:ext cx="5715040" cy="20170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집성재 분류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dirty="0" smtClean="0"/>
              <a:t>형상에 따른 분류</a:t>
            </a:r>
            <a:endParaRPr lang="en-US" altLang="ko-KR" sz="24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-</a:t>
            </a:r>
            <a:r>
              <a:rPr lang="ko-KR" altLang="en-US" sz="2400" dirty="0" smtClean="0"/>
              <a:t>일반적인 형상에 따른 분류</a:t>
            </a:r>
            <a:r>
              <a:rPr lang="en-US" altLang="ko-KR" sz="2400" dirty="0" smtClean="0"/>
              <a:t>: </a:t>
            </a:r>
            <a:r>
              <a:rPr lang="ko-KR" altLang="en-US" sz="2400" dirty="0" err="1" smtClean="0"/>
              <a:t>통집형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만곡형</a:t>
            </a:r>
            <a:endParaRPr lang="en-US" altLang="ko-KR" sz="24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-</a:t>
            </a:r>
            <a:r>
              <a:rPr lang="ko-KR" altLang="en-US" sz="2400" dirty="0" smtClean="0"/>
              <a:t>단면의 형상에 따른 분류</a:t>
            </a:r>
            <a:r>
              <a:rPr lang="en-US" altLang="ko-KR" sz="2400" dirty="0" smtClean="0"/>
              <a:t>: </a:t>
            </a:r>
            <a:r>
              <a:rPr lang="ko-KR" altLang="en-US" sz="2400" dirty="0" err="1" smtClean="0"/>
              <a:t>ㅁ형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상자형</a:t>
            </a:r>
            <a:r>
              <a:rPr lang="en-US" altLang="ko-KR" sz="2400" dirty="0" smtClean="0"/>
              <a:t>, I</a:t>
            </a:r>
            <a:r>
              <a:rPr lang="ko-KR" altLang="en-US" sz="2400" dirty="0" smtClean="0"/>
              <a:t>형</a:t>
            </a:r>
            <a:r>
              <a:rPr lang="en-US" altLang="ko-KR" sz="2400" dirty="0" smtClean="0"/>
              <a:t>,</a:t>
            </a:r>
            <a:r>
              <a:rPr lang="ko-KR" altLang="en-US" sz="2400" dirty="0" err="1" smtClean="0"/>
              <a:t>중공형</a:t>
            </a:r>
            <a:endParaRPr lang="en-US" altLang="ko-KR" sz="24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2400" dirty="0"/>
              <a:t>-</a:t>
            </a:r>
            <a:r>
              <a:rPr lang="ko-KR" altLang="en-US" sz="2400" dirty="0" smtClean="0"/>
              <a:t>사용목적에 따른 분류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조작용 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화장 조작용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구조용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화장 </a:t>
            </a:r>
            <a:r>
              <a:rPr lang="ko-KR" altLang="en-US" sz="2400" dirty="0" err="1" smtClean="0"/>
              <a:t>구조용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구조용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대단면</a:t>
            </a:r>
            <a:endParaRPr lang="en-US" altLang="ko-KR" sz="24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-</a:t>
            </a:r>
            <a:r>
              <a:rPr lang="ko-KR" altLang="en-US" sz="2400" dirty="0" smtClean="0"/>
              <a:t>하중방향에 따른 분류</a:t>
            </a:r>
            <a:r>
              <a:rPr lang="en-US" altLang="ko-KR" sz="2400" dirty="0" smtClean="0"/>
              <a:t>: </a:t>
            </a:r>
            <a:r>
              <a:rPr lang="ko-KR" altLang="en-US" sz="2400" dirty="0" err="1" smtClean="0"/>
              <a:t>수평적층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수직적층</a:t>
            </a:r>
            <a:endParaRPr lang="en-US" altLang="ko-KR" sz="2400" dirty="0" smtClean="0"/>
          </a:p>
          <a:p>
            <a:pPr>
              <a:lnSpc>
                <a:spcPct val="150000"/>
              </a:lnSpc>
              <a:buNone/>
            </a:pPr>
            <a:endParaRPr lang="ko-KR" altLang="en-US" dirty="0" smtClean="0"/>
          </a:p>
          <a:p>
            <a:pPr>
              <a:buNone/>
            </a:pPr>
            <a:endParaRPr lang="ko-KR" altLang="en-US" dirty="0" smtClean="0"/>
          </a:p>
          <a:p>
            <a:pPr>
              <a:buNone/>
            </a:pP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838200"/>
          </a:xfrm>
        </p:spPr>
        <p:txBody>
          <a:bodyPr>
            <a:normAutofit/>
          </a:bodyPr>
          <a:lstStyle/>
          <a:p>
            <a:r>
              <a:rPr lang="ko-KR" altLang="en-US" dirty="0" err="1" smtClean="0">
                <a:latin typeface="HY나무B" pitchFamily="18" charset="-127"/>
                <a:ea typeface="HY나무B" pitchFamily="18" charset="-127"/>
              </a:rPr>
              <a:t>단판적층재</a:t>
            </a:r>
            <a:endParaRPr lang="ko-KR" altLang="en-US" dirty="0">
              <a:latin typeface="HY나무B" pitchFamily="18" charset="-127"/>
              <a:ea typeface="HY나무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5058780"/>
          </a:xfrm>
        </p:spPr>
        <p:txBody>
          <a:bodyPr>
            <a:noAutofit/>
          </a:bodyPr>
          <a:lstStyle/>
          <a:p>
            <a:pPr marL="396000" indent="-396000">
              <a:lnSpc>
                <a:spcPct val="130000"/>
              </a:lnSpc>
            </a:pPr>
            <a:r>
              <a:rPr lang="ko-KR" altLang="en-US" sz="1900" dirty="0" err="1" smtClean="0">
                <a:latin typeface="HY나무M" pitchFamily="18" charset="-127"/>
                <a:ea typeface="HY나무M" pitchFamily="18" charset="-127"/>
              </a:rPr>
              <a:t>단판적층재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(laminated veneer </a:t>
            </a:r>
            <a:r>
              <a:rPr lang="en-US" altLang="ko-KR" sz="1900" dirty="0" err="1" smtClean="0">
                <a:latin typeface="HY나무M" pitchFamily="18" charset="-127"/>
                <a:ea typeface="HY나무M" pitchFamily="18" charset="-127"/>
              </a:rPr>
              <a:t>lumber,LVL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 or parallel-laminated </a:t>
            </a:r>
            <a:r>
              <a:rPr lang="en-US" altLang="ko-KR" sz="1900" dirty="0" err="1" smtClean="0">
                <a:latin typeface="HY나무M" pitchFamily="18" charset="-127"/>
                <a:ea typeface="HY나무M" pitchFamily="18" charset="-127"/>
              </a:rPr>
              <a:t>veneer,PLV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)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는 로터리 레이스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(rotary lathe)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에 의해 절삭된 단판을 섬유방향이 평행하도록 적층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,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접착하여 제조한 목질재료를 말한다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pPr marL="396000" indent="-396000">
              <a:lnSpc>
                <a:spcPct val="130000"/>
              </a:lnSpc>
            </a:pP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단판은 보통 두께 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2~6mm 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정도의 것을 수개 층에서 수십 층이 되도록 제조하는데 뒤틀림이나 </a:t>
            </a:r>
            <a:r>
              <a:rPr lang="ko-KR" altLang="en-US" sz="1900" dirty="0" err="1" smtClean="0">
                <a:latin typeface="HY나무M" pitchFamily="18" charset="-127"/>
                <a:ea typeface="HY나무M" pitchFamily="18" charset="-127"/>
              </a:rPr>
              <a:t>할렬을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 방지하기 위한 목적으로 직교 단판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(</a:t>
            </a:r>
            <a:r>
              <a:rPr lang="en-US" altLang="ko-KR" sz="1900" dirty="0" err="1" smtClean="0">
                <a:latin typeface="HY나무M" pitchFamily="18" charset="-127"/>
                <a:ea typeface="HY나무M" pitchFamily="18" charset="-127"/>
              </a:rPr>
              <a:t>crossband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)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을 약간 삽입하기도 한다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pPr marL="396000" indent="-396000">
              <a:lnSpc>
                <a:spcPct val="130000"/>
              </a:lnSpc>
            </a:pP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면 재료로서보다는 </a:t>
            </a:r>
            <a:r>
              <a:rPr lang="ko-KR" altLang="en-US" sz="1900" dirty="0" err="1" smtClean="0">
                <a:latin typeface="HY나무M" pitchFamily="18" charset="-127"/>
                <a:ea typeface="HY나무M" pitchFamily="18" charset="-127"/>
              </a:rPr>
              <a:t>축재료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(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축 방향 재료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)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로 사용된다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. 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단판적층재는 용이한 가공성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,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균일한 재질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곡면 가공성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안전성 및 측면의 외관적 가치 등으로 인해 가구 및 비품 제조용 재료로 선호되고 있는데 아치형의 문틀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소파 골조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,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계단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의자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침대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캐비닛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옷장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카운터 상판으로 많이 이용되고 있다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. 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또한 강도적 성질의 편차가 적고 무게에 비해 강도가 큰 성질로 인해 들보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, 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트러스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, I</a:t>
            </a:r>
            <a:r>
              <a:rPr lang="ko-KR" altLang="en-US" sz="1900" dirty="0" smtClean="0">
                <a:latin typeface="HY나무M" pitchFamily="18" charset="-127"/>
                <a:ea typeface="HY나무M" pitchFamily="18" charset="-127"/>
              </a:rPr>
              <a:t>형보 등의 구조용 부재나 부품으로 사용되고 있다</a:t>
            </a:r>
            <a:r>
              <a:rPr lang="en-US" altLang="ko-KR" sz="1900" dirty="0" smtClean="0">
                <a:latin typeface="HY나무M" pitchFamily="18" charset="-127"/>
                <a:ea typeface="HY나무M" pitchFamily="18" charset="-127"/>
              </a:rPr>
              <a:t>.</a:t>
            </a:r>
            <a:endParaRPr lang="ko-KR" altLang="en-US" sz="1900" dirty="0">
              <a:latin typeface="HY나무M" pitchFamily="18" charset="-127"/>
              <a:ea typeface="HY나무M" pitchFamily="18" charset="-127"/>
            </a:endParaRP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923074" y="6487516"/>
            <a:ext cx="6601254" cy="285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200" dirty="0" smtClean="0">
                <a:latin typeface="HY나무L" pitchFamily="18" charset="-127"/>
                <a:ea typeface="HY나무L" pitchFamily="18" charset="-127"/>
              </a:rPr>
              <a:t>목재의 할렬 </a:t>
            </a:r>
            <a:r>
              <a:rPr lang="en-US" altLang="ko-KR" sz="1200" dirty="0" smtClean="0">
                <a:latin typeface="HY나무L" pitchFamily="18" charset="-127"/>
                <a:ea typeface="HY나무L" pitchFamily="18" charset="-127"/>
              </a:rPr>
              <a:t>: </a:t>
            </a:r>
            <a:r>
              <a:rPr lang="ko-KR" altLang="en-US" sz="1200" dirty="0" smtClean="0">
                <a:latin typeface="HY나무L" pitchFamily="18" charset="-127"/>
                <a:ea typeface="HY나무L" pitchFamily="18" charset="-127"/>
              </a:rPr>
              <a:t>건조시발생되는 힘이 목재자체의 강도보다 클 때 목재의 축 방향으로 터지는 것</a:t>
            </a:r>
            <a:endParaRPr lang="en-US" altLang="ko-KR" sz="1200" dirty="0" smtClean="0">
              <a:latin typeface="HY나무L" pitchFamily="18" charset="-127"/>
              <a:ea typeface="HY나무L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 descr="404_1300_435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4914606"/>
            <a:ext cx="3333371" cy="1943394"/>
          </a:xfrm>
          <a:prstGeom prst="rect">
            <a:avLst/>
          </a:prstGeom>
        </p:spPr>
      </p:pic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838200"/>
          </a:xfrm>
        </p:spPr>
        <p:txBody>
          <a:bodyPr/>
          <a:lstStyle/>
          <a:p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단판적층재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(LVL)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의 특징</a:t>
            </a:r>
            <a:endParaRPr lang="ko-KR" altLang="en-US" dirty="0">
              <a:latin typeface="HY나무B" pitchFamily="18" charset="-127"/>
              <a:ea typeface="HY나무B" pitchFamily="18" charset="-127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>
            <a:normAutofit/>
          </a:bodyPr>
          <a:lstStyle/>
          <a:p>
            <a:r>
              <a:rPr lang="ko-KR" altLang="en-US" sz="2000" dirty="0" smtClean="0">
                <a:latin typeface="HY나무M" pitchFamily="18" charset="-127"/>
                <a:ea typeface="HY나무M" pitchFamily="18" charset="-127"/>
              </a:rPr>
              <a:t>단판</a:t>
            </a:r>
            <a:r>
              <a:rPr lang="ko-KR" altLang="en-US" sz="2000" dirty="0">
                <a:latin typeface="HY나무M" pitchFamily="18" charset="-127"/>
                <a:ea typeface="HY나무M" pitchFamily="18" charset="-127"/>
              </a:rPr>
              <a:t>의 </a:t>
            </a:r>
            <a:r>
              <a:rPr lang="ko-KR" altLang="en-US" sz="2000" dirty="0" err="1" smtClean="0">
                <a:latin typeface="HY나무M" pitchFamily="18" charset="-127"/>
                <a:ea typeface="HY나무M" pitchFamily="18" charset="-127"/>
              </a:rPr>
              <a:t>적층수를</a:t>
            </a:r>
            <a:r>
              <a:rPr lang="ko-KR" altLang="en-US" sz="2000" dirty="0" smtClean="0">
                <a:latin typeface="HY나무M" pitchFamily="18" charset="-127"/>
                <a:ea typeface="HY나무M" pitchFamily="18" charset="-127"/>
              </a:rPr>
              <a:t> 많게 하여 제조한 제품은 옹이와 같은 결점의 분산 정도가 크기 때문에 </a:t>
            </a:r>
            <a:r>
              <a:rPr lang="ko-KR" altLang="en-US" sz="2000" dirty="0" err="1" smtClean="0">
                <a:latin typeface="HY나무M" pitchFamily="18" charset="-127"/>
                <a:ea typeface="HY나무M" pitchFamily="18" charset="-127"/>
              </a:rPr>
              <a:t>제재목뿐만이</a:t>
            </a:r>
            <a:r>
              <a:rPr lang="ko-KR" altLang="en-US" sz="2000" dirty="0" smtClean="0">
                <a:latin typeface="HY나무M" pitchFamily="18" charset="-127"/>
                <a:ea typeface="HY나무M" pitchFamily="18" charset="-127"/>
              </a:rPr>
              <a:t> 아니라 집성재보다도 재질의 변동이 작은 편이며 또한 건조된 단판을 이용 하여 제조되므로 보다 신뢰성 높은 재료로 각광받고 있다</a:t>
            </a:r>
            <a:r>
              <a:rPr lang="en-US" altLang="ko-KR" sz="2000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r>
              <a:rPr lang="ko-KR" altLang="en-US" sz="2000" dirty="0" smtClean="0">
                <a:latin typeface="HY나무M" pitchFamily="18" charset="-127"/>
                <a:ea typeface="HY나무M" pitchFamily="18" charset="-127"/>
              </a:rPr>
              <a:t>방</a:t>
            </a:r>
            <a:r>
              <a:rPr lang="ko-KR" altLang="en-US" sz="2000" dirty="0">
                <a:latin typeface="HY나무M" pitchFamily="18" charset="-127"/>
                <a:ea typeface="HY나무M" pitchFamily="18" charset="-127"/>
              </a:rPr>
              <a:t>부</a:t>
            </a:r>
            <a:r>
              <a:rPr lang="en-US" altLang="ko-KR" sz="2000" dirty="0" smtClean="0">
                <a:latin typeface="HY나무M" pitchFamily="18" charset="-127"/>
                <a:ea typeface="HY나무M" pitchFamily="18" charset="-127"/>
              </a:rPr>
              <a:t>,</a:t>
            </a:r>
            <a:r>
              <a:rPr lang="ko-KR" altLang="en-US" sz="2000" dirty="0" smtClean="0">
                <a:latin typeface="HY나무M" pitchFamily="18" charset="-127"/>
                <a:ea typeface="HY나무M" pitchFamily="18" charset="-127"/>
              </a:rPr>
              <a:t>방충</a:t>
            </a:r>
            <a:r>
              <a:rPr lang="en-US" altLang="ko-KR" sz="2000" dirty="0" smtClean="0">
                <a:latin typeface="HY나무M" pitchFamily="18" charset="-127"/>
                <a:ea typeface="HY나무M" pitchFamily="18" charset="-127"/>
              </a:rPr>
              <a:t>,</a:t>
            </a:r>
            <a:r>
              <a:rPr lang="ko-KR" altLang="en-US" sz="2000" dirty="0" smtClean="0">
                <a:latin typeface="HY나무M" pitchFamily="18" charset="-127"/>
                <a:ea typeface="HY나무M" pitchFamily="18" charset="-127"/>
              </a:rPr>
              <a:t>내화처리 등의 약제처리를 단판이나 </a:t>
            </a:r>
            <a:r>
              <a:rPr lang="ko-KR" altLang="en-US" sz="2000" dirty="0" err="1" smtClean="0">
                <a:latin typeface="HY나무M" pitchFamily="18" charset="-127"/>
                <a:ea typeface="HY나무M" pitchFamily="18" charset="-127"/>
              </a:rPr>
              <a:t>접착층에</a:t>
            </a:r>
            <a:r>
              <a:rPr lang="ko-KR" altLang="en-US" sz="2000" dirty="0" smtClean="0">
                <a:latin typeface="HY나무M" pitchFamily="18" charset="-127"/>
                <a:ea typeface="HY나무M" pitchFamily="18" charset="-127"/>
              </a:rPr>
              <a:t> 실시할 수 있으므로 처리가 매우 용이한 편이다</a:t>
            </a:r>
            <a:r>
              <a:rPr lang="en-US" altLang="ko-KR" sz="2000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r>
              <a:rPr lang="ko-KR" altLang="en-US" sz="2000" dirty="0" err="1" smtClean="0">
                <a:latin typeface="HY나무M" pitchFamily="18" charset="-127"/>
                <a:ea typeface="HY나무M" pitchFamily="18" charset="-127"/>
              </a:rPr>
              <a:t>라미네이팅</a:t>
            </a:r>
            <a:r>
              <a:rPr lang="en-US" altLang="ko-KR" sz="2000" dirty="0" smtClean="0">
                <a:latin typeface="HY나무M" pitchFamily="18" charset="-127"/>
                <a:ea typeface="HY나무M" pitchFamily="18" charset="-127"/>
              </a:rPr>
              <a:t>(Lamina)</a:t>
            </a:r>
            <a:r>
              <a:rPr lang="ko-KR" altLang="en-US" sz="2000" dirty="0" smtClean="0">
                <a:latin typeface="HY나무M" pitchFamily="18" charset="-127"/>
                <a:ea typeface="HY나무M" pitchFamily="18" charset="-127"/>
              </a:rPr>
              <a:t>단판이 얇기 때문에 집성재보다도 </a:t>
            </a:r>
            <a:r>
              <a:rPr lang="ko-KR" altLang="en-US" sz="2000" dirty="0" err="1" smtClean="0">
                <a:latin typeface="HY나무M" pitchFamily="18" charset="-127"/>
                <a:ea typeface="HY나무M" pitchFamily="18" charset="-127"/>
              </a:rPr>
              <a:t>만곡도가</a:t>
            </a:r>
            <a:r>
              <a:rPr lang="ko-KR" altLang="en-US" sz="2000" dirty="0" smtClean="0">
                <a:latin typeface="HY나무M" pitchFamily="18" charset="-127"/>
                <a:ea typeface="HY나무M" pitchFamily="18" charset="-127"/>
              </a:rPr>
              <a:t> 더 </a:t>
            </a:r>
            <a:r>
              <a:rPr lang="ko-KR" altLang="en-US" sz="2000" dirty="0">
                <a:latin typeface="HY나무M" pitchFamily="18" charset="-127"/>
                <a:ea typeface="HY나무M" pitchFamily="18" charset="-127"/>
              </a:rPr>
              <a:t>큰 </a:t>
            </a:r>
            <a:r>
              <a:rPr lang="ko-KR" altLang="en-US" sz="2000" dirty="0" err="1" smtClean="0">
                <a:latin typeface="HY나무M" pitchFamily="18" charset="-127"/>
                <a:ea typeface="HY나무M" pitchFamily="18" charset="-127"/>
              </a:rPr>
              <a:t>만곡재료로</a:t>
            </a:r>
            <a:r>
              <a:rPr lang="ko-KR" altLang="en-US" sz="2000" dirty="0" smtClean="0">
                <a:latin typeface="HY나무M" pitchFamily="18" charset="-127"/>
                <a:ea typeface="HY나무M" pitchFamily="18" charset="-127"/>
              </a:rPr>
              <a:t> 제조할 수 있다</a:t>
            </a:r>
            <a:r>
              <a:rPr lang="en-US" altLang="ko-KR" sz="2000" dirty="0" smtClean="0">
                <a:latin typeface="HY나무M" pitchFamily="18" charset="-127"/>
                <a:ea typeface="HY나무M" pitchFamily="18" charset="-127"/>
              </a:rPr>
              <a:t>.</a:t>
            </a:r>
          </a:p>
          <a:p>
            <a:pPr indent="-360000"/>
            <a:r>
              <a:rPr lang="ko-KR" altLang="en-US" sz="2000" dirty="0" smtClean="0">
                <a:latin typeface="HY나무M" pitchFamily="18" charset="-127"/>
                <a:ea typeface="HY나무M" pitchFamily="18" charset="-127"/>
              </a:rPr>
              <a:t>그러</a:t>
            </a:r>
            <a:r>
              <a:rPr lang="ko-KR" altLang="en-US" sz="2000" dirty="0">
                <a:latin typeface="HY나무M" pitchFamily="18" charset="-127"/>
                <a:ea typeface="HY나무M" pitchFamily="18" charset="-127"/>
              </a:rPr>
              <a:t>나 </a:t>
            </a:r>
            <a:r>
              <a:rPr lang="ko-KR" altLang="en-US" sz="2000" dirty="0" smtClean="0">
                <a:latin typeface="HY나무M" pitchFamily="18" charset="-127"/>
                <a:ea typeface="HY나무M" pitchFamily="18" charset="-127"/>
              </a:rPr>
              <a:t>단판의 </a:t>
            </a:r>
            <a:r>
              <a:rPr lang="ko-KR" altLang="en-US" sz="2000" dirty="0" err="1" smtClean="0">
                <a:latin typeface="HY나무M" pitchFamily="18" charset="-127"/>
                <a:ea typeface="HY나무M" pitchFamily="18" charset="-127"/>
              </a:rPr>
              <a:t>이할로</a:t>
            </a:r>
            <a:r>
              <a:rPr lang="ko-KR" altLang="en-US" sz="2000" dirty="0" smtClean="0">
                <a:latin typeface="HY나무M" pitchFamily="18" charset="-127"/>
                <a:ea typeface="HY나무M" pitchFamily="18" charset="-127"/>
              </a:rPr>
              <a:t> 인하여 </a:t>
            </a:r>
            <a:r>
              <a:rPr lang="ko-KR" altLang="en-US" sz="2000" dirty="0" err="1" smtClean="0">
                <a:latin typeface="HY나무M" pitchFamily="18" charset="-127"/>
                <a:ea typeface="HY나무M" pitchFamily="18" charset="-127"/>
              </a:rPr>
              <a:t>횡방향의</a:t>
            </a:r>
            <a:r>
              <a:rPr lang="ko-KR" altLang="en-US" sz="2000" dirty="0" smtClean="0">
                <a:latin typeface="HY나무M" pitchFamily="18" charset="-127"/>
                <a:ea typeface="HY나무M" pitchFamily="18" charset="-127"/>
              </a:rPr>
              <a:t> 인장강도 및 섬유방향의 전단강도가 낮으며 </a:t>
            </a:r>
            <a:r>
              <a:rPr lang="ko-KR" altLang="en-US" sz="2000" dirty="0" err="1" smtClean="0">
                <a:latin typeface="HY나무M" pitchFamily="18" charset="-127"/>
                <a:ea typeface="HY나무M" pitchFamily="18" charset="-127"/>
              </a:rPr>
              <a:t>못질시</a:t>
            </a:r>
            <a:r>
              <a:rPr lang="ko-KR" altLang="en-US" sz="2000" dirty="0" smtClean="0">
                <a:latin typeface="HY나무M" pitchFamily="18" charset="-127"/>
                <a:ea typeface="HY나무M" pitchFamily="18" charset="-127"/>
              </a:rPr>
              <a:t> </a:t>
            </a:r>
            <a:r>
              <a:rPr lang="ko-KR" altLang="en-US" sz="2000" dirty="0" err="1" smtClean="0">
                <a:latin typeface="HY나무M" pitchFamily="18" charset="-127"/>
                <a:ea typeface="HY나무M" pitchFamily="18" charset="-127"/>
              </a:rPr>
              <a:t>할렬이</a:t>
            </a:r>
            <a:r>
              <a:rPr lang="ko-KR" altLang="en-US" sz="2000" dirty="0" smtClean="0">
                <a:latin typeface="HY나무M" pitchFamily="18" charset="-127"/>
                <a:ea typeface="HY나무M" pitchFamily="18" charset="-127"/>
              </a:rPr>
              <a:t> 일어나기 쉬운 점 등의 결함을 가지고 있다</a:t>
            </a:r>
            <a:endParaRPr lang="ko-KR" altLang="en-US" sz="2000" dirty="0">
              <a:latin typeface="HY나무M" pitchFamily="18" charset="-127"/>
              <a:ea typeface="HY나무M" pitchFamily="18" charset="-127"/>
            </a:endParaRPr>
          </a:p>
        </p:txBody>
      </p:sp>
      <p:pic>
        <p:nvPicPr>
          <p:cNvPr id="9" name="그림 8" descr="11806_4591.jpg"/>
          <p:cNvPicPr>
            <a:picLocks noChangeAspect="1"/>
          </p:cNvPicPr>
          <p:nvPr/>
        </p:nvPicPr>
        <p:blipFill>
          <a:blip r:embed="rId3"/>
          <a:srcRect r="4611" b="8914"/>
          <a:stretch>
            <a:fillRect/>
          </a:stretch>
        </p:blipFill>
        <p:spPr>
          <a:xfrm rot="16200000">
            <a:off x="5932511" y="3700842"/>
            <a:ext cx="1917570" cy="39185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Scrollwork</Template>
  <TotalTime>374</TotalTime>
  <Words>936</Words>
  <Application>Microsoft Office PowerPoint</Application>
  <PresentationFormat>화면 슬라이드 쇼(4:3)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연꽃 당초 무늬</vt:lpstr>
      <vt:lpstr>환경재료학 개론</vt:lpstr>
      <vt:lpstr>주제 : 목질 재료</vt:lpstr>
      <vt:lpstr>슬라이드 3</vt:lpstr>
      <vt:lpstr>슬라이드 4</vt:lpstr>
      <vt:lpstr>합판</vt:lpstr>
      <vt:lpstr>집성재</vt:lpstr>
      <vt:lpstr>집성재 분류</vt:lpstr>
      <vt:lpstr>단판적층재</vt:lpstr>
      <vt:lpstr>단판적층재(LVL)의 특징</vt:lpstr>
      <vt:lpstr>삭편판</vt:lpstr>
      <vt:lpstr>삭편판 종류</vt:lpstr>
      <vt:lpstr>삭편판 종류</vt:lpstr>
      <vt:lpstr>섬유판</vt:lpstr>
      <vt:lpstr>섬유판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환경재료학 개론</dc:title>
  <dc:creator>asd</dc:creator>
  <cp:lastModifiedBy>asd</cp:lastModifiedBy>
  <cp:revision>33</cp:revision>
  <dcterms:created xsi:type="dcterms:W3CDTF">2011-05-22T06:12:24Z</dcterms:created>
  <dcterms:modified xsi:type="dcterms:W3CDTF">2011-05-31T04:05:51Z</dcterms:modified>
</cp:coreProperties>
</file>