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7CB6-F268-4BA8-B75F-17A469BCEAF3}" type="datetimeFigureOut">
              <a:rPr lang="ko-KR" altLang="en-US" smtClean="0"/>
              <a:pPr/>
              <a:t>2011-06-09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B037-9464-400C-A50E-4AE8BA22C3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7CB6-F268-4BA8-B75F-17A469BCEAF3}" type="datetimeFigureOut">
              <a:rPr lang="ko-KR" altLang="en-US" smtClean="0"/>
              <a:pPr/>
              <a:t>2011-06-09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B037-9464-400C-A50E-4AE8BA22C3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7CB6-F268-4BA8-B75F-17A469BCEAF3}" type="datetimeFigureOut">
              <a:rPr lang="ko-KR" altLang="en-US" smtClean="0"/>
              <a:pPr/>
              <a:t>2011-06-09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B037-9464-400C-A50E-4AE8BA22C3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7CB6-F268-4BA8-B75F-17A469BCEAF3}" type="datetimeFigureOut">
              <a:rPr lang="ko-KR" altLang="en-US" smtClean="0"/>
              <a:pPr/>
              <a:t>2011-06-09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B037-9464-400C-A50E-4AE8BA22C3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7CB6-F268-4BA8-B75F-17A469BCEAF3}" type="datetimeFigureOut">
              <a:rPr lang="ko-KR" altLang="en-US" smtClean="0"/>
              <a:pPr/>
              <a:t>2011-06-09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B037-9464-400C-A50E-4AE8BA22C3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7CB6-F268-4BA8-B75F-17A469BCEAF3}" type="datetimeFigureOut">
              <a:rPr lang="ko-KR" altLang="en-US" smtClean="0"/>
              <a:pPr/>
              <a:t>2011-06-09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B037-9464-400C-A50E-4AE8BA22C3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7CB6-F268-4BA8-B75F-17A469BCEAF3}" type="datetimeFigureOut">
              <a:rPr lang="ko-KR" altLang="en-US" smtClean="0"/>
              <a:pPr/>
              <a:t>2011-06-09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B037-9464-400C-A50E-4AE8BA22C3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7CB6-F268-4BA8-B75F-17A469BCEAF3}" type="datetimeFigureOut">
              <a:rPr lang="ko-KR" altLang="en-US" smtClean="0"/>
              <a:pPr/>
              <a:t>2011-06-09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B037-9464-400C-A50E-4AE8BA22C3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7CB6-F268-4BA8-B75F-17A469BCEAF3}" type="datetimeFigureOut">
              <a:rPr lang="ko-KR" altLang="en-US" smtClean="0"/>
              <a:pPr/>
              <a:t>2011-06-09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B037-9464-400C-A50E-4AE8BA22C3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7CB6-F268-4BA8-B75F-17A469BCEAF3}" type="datetimeFigureOut">
              <a:rPr lang="ko-KR" altLang="en-US" smtClean="0"/>
              <a:pPr/>
              <a:t>2011-06-09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B037-9464-400C-A50E-4AE8BA22C3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7CB6-F268-4BA8-B75F-17A469BCEAF3}" type="datetimeFigureOut">
              <a:rPr lang="ko-KR" altLang="en-US" smtClean="0"/>
              <a:pPr/>
              <a:t>2011-06-09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B037-9464-400C-A50E-4AE8BA22C3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F7CB6-F268-4BA8-B75F-17A469BCEAF3}" type="datetimeFigureOut">
              <a:rPr lang="ko-KR" altLang="en-US" smtClean="0"/>
              <a:pPr/>
              <a:t>2011-06-09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0B037-9464-400C-A50E-4AE8BA22C3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환경재료 </a:t>
            </a:r>
            <a:r>
              <a:rPr lang="ko-KR" altLang="en-US" dirty="0" err="1" smtClean="0"/>
              <a:t>학개론</a:t>
            </a:r>
            <a:r>
              <a:rPr lang="ko-KR" altLang="en-US" dirty="0" smtClean="0"/>
              <a:t> </a:t>
            </a:r>
            <a:r>
              <a:rPr lang="en-US" altLang="ko-KR" dirty="0" smtClean="0"/>
              <a:t>PPT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참여자</a:t>
            </a:r>
            <a:r>
              <a:rPr lang="en-US" altLang="ko-KR" dirty="0" smtClean="0"/>
              <a:t>:</a:t>
            </a:r>
            <a:r>
              <a:rPr lang="ko-KR" altLang="en-US" dirty="0" smtClean="0"/>
              <a:t>최찬희 오도영</a:t>
            </a:r>
            <a:r>
              <a:rPr lang="en-US" altLang="ko-KR" dirty="0"/>
              <a:t> </a:t>
            </a:r>
            <a:r>
              <a:rPr lang="ko-KR" altLang="en-US" dirty="0" smtClean="0"/>
              <a:t>류정석</a:t>
            </a:r>
            <a:endParaRPr lang="en-US" altLang="ko-KR" dirty="0" smtClean="0"/>
          </a:p>
          <a:p>
            <a:r>
              <a:rPr lang="ko-KR" altLang="en-US" dirty="0" smtClean="0"/>
              <a:t>손용익</a:t>
            </a:r>
            <a:r>
              <a:rPr lang="en-US" altLang="ko-KR" dirty="0"/>
              <a:t> </a:t>
            </a:r>
            <a:r>
              <a:rPr lang="ko-KR" altLang="en-US" dirty="0" smtClean="0"/>
              <a:t>이형주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ko-KR" altLang="en-US" dirty="0" smtClean="0"/>
              <a:t>목재의 새로운 변신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알코올을 만든다</a:t>
            </a:r>
            <a:br>
              <a:rPr lang="ko-KR" altLang="en-US" dirty="0" smtClean="0"/>
            </a:br>
            <a:r>
              <a:rPr lang="ko-KR" altLang="en-US" dirty="0" smtClean="0"/>
              <a:t>미생물이나 미생물이 생산하는 효소를 이용하여 에너지 물질을 만들어 내는 일도 가능하다</a:t>
            </a:r>
            <a:r>
              <a:rPr lang="en-US" altLang="ko-KR" dirty="0" smtClean="0"/>
              <a:t>.</a:t>
            </a:r>
            <a:br>
              <a:rPr lang="en-US" altLang="ko-KR" dirty="0" smtClean="0"/>
            </a:br>
            <a:r>
              <a:rPr lang="ko-KR" altLang="en-US" dirty="0" smtClean="0"/>
              <a:t>그 대표적인 것이 에틸알코올</a:t>
            </a:r>
            <a:r>
              <a:rPr lang="en-US" altLang="ko-KR" dirty="0" smtClean="0"/>
              <a:t>(ethyl alcohol </a:t>
            </a:r>
            <a:r>
              <a:rPr lang="ko-KR" altLang="en-US" dirty="0" smtClean="0"/>
              <a:t>혹은 </a:t>
            </a:r>
            <a:r>
              <a:rPr lang="en-US" altLang="ko-KR" dirty="0" smtClean="0"/>
              <a:t>ethanol)</a:t>
            </a:r>
            <a:r>
              <a:rPr lang="ko-KR" altLang="en-US" dirty="0" smtClean="0"/>
              <a:t>이다</a:t>
            </a:r>
            <a:endParaRPr lang="en-US" altLang="ko-KR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목재 연료의 현재 상태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현재 전처리</a:t>
            </a:r>
            <a:r>
              <a:rPr lang="en-US" altLang="ko-KR" dirty="0" smtClean="0"/>
              <a:t>, </a:t>
            </a:r>
            <a:r>
              <a:rPr lang="ko-KR" altLang="en-US" dirty="0" smtClean="0"/>
              <a:t>효소의 제조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알코올의 분리 등 어느 단계나 모두 단위 기술로써는 성공하고 있지만 유감스럽게도 전체적으로 볼 때 아직도 경제적인 것은 되지 못하고 있다</a:t>
            </a:r>
            <a:r>
              <a:rPr lang="en-US" altLang="ko-KR" dirty="0" smtClean="0"/>
              <a:t>.</a:t>
            </a:r>
            <a:br>
              <a:rPr lang="en-US" altLang="ko-KR" dirty="0" smtClean="0"/>
            </a:br>
            <a:r>
              <a:rPr lang="ko-KR" altLang="en-US" dirty="0" smtClean="0"/>
              <a:t>셀룰로오스 뿐만이 아니라 </a:t>
            </a:r>
            <a:r>
              <a:rPr lang="ko-KR" altLang="en-US" dirty="0" err="1" smtClean="0"/>
              <a:t>헤미셀룰로오스나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리그닌의</a:t>
            </a:r>
            <a:r>
              <a:rPr lang="ko-KR" altLang="en-US" dirty="0" smtClean="0"/>
              <a:t> 이용도 동시에 이루어지게 된다면 경제성은 있으리라고 여겨진다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357321"/>
          </a:xfrm>
        </p:spPr>
        <p:txBody>
          <a:bodyPr/>
          <a:lstStyle/>
          <a:p>
            <a:r>
              <a:rPr lang="ko-KR" altLang="en-US" dirty="0" smtClean="0"/>
              <a:t>목재를 이용한 연료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1643050"/>
            <a:ext cx="6400800" cy="928694"/>
          </a:xfrm>
        </p:spPr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목재를 이용한 고체원료</a:t>
            </a:r>
            <a:endParaRPr lang="en-US" altLang="ko-KR" dirty="0" smtClean="0"/>
          </a:p>
          <a:p>
            <a:endParaRPr lang="ko-KR" altLang="en-US" dirty="0"/>
          </a:p>
        </p:txBody>
      </p:sp>
      <p:pic>
        <p:nvPicPr>
          <p:cNvPr id="4" name="그림 3" descr="20090612_sHO6X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08" y="2786058"/>
            <a:ext cx="4857784" cy="378621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071569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고체연료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0" y="2071678"/>
            <a:ext cx="9144000" cy="4500594"/>
          </a:xfrm>
        </p:spPr>
        <p:txBody>
          <a:bodyPr/>
          <a:lstStyle/>
          <a:p>
            <a:pPr algn="l"/>
            <a:r>
              <a:rPr lang="en-US" altLang="ko-KR" dirty="0" smtClean="0"/>
              <a:t>1).</a:t>
            </a:r>
            <a:r>
              <a:rPr lang="ko-KR" altLang="en-US" dirty="0" smtClean="0"/>
              <a:t>장점</a:t>
            </a:r>
            <a:endParaRPr lang="en-US" altLang="ko-KR" dirty="0"/>
          </a:p>
          <a:p>
            <a:pPr algn="l"/>
            <a:r>
              <a:rPr lang="en-US" altLang="ko-KR" dirty="0" smtClean="0"/>
              <a:t>(1). </a:t>
            </a:r>
            <a:r>
              <a:rPr lang="ko-KR" altLang="en-US" dirty="0" smtClean="0"/>
              <a:t>장작으로서의 이용이 가장 많다</a:t>
            </a:r>
            <a:r>
              <a:rPr lang="en-US" altLang="ko-KR" dirty="0" smtClean="0"/>
              <a:t>.</a:t>
            </a:r>
          </a:p>
          <a:p>
            <a:pPr algn="l"/>
            <a:r>
              <a:rPr lang="en-US" altLang="ko-KR" dirty="0" smtClean="0"/>
              <a:t>(2) </a:t>
            </a:r>
            <a:r>
              <a:rPr lang="ko-KR" altLang="en-US" dirty="0" smtClean="0"/>
              <a:t>목재의  평균 발열량은 </a:t>
            </a:r>
            <a:r>
              <a:rPr lang="en-US" altLang="ko-KR" dirty="0" smtClean="0"/>
              <a:t>3.600~4100 kcal/kg</a:t>
            </a:r>
          </a:p>
          <a:p>
            <a:pPr algn="l"/>
            <a:r>
              <a:rPr lang="ko-KR" altLang="en-US" dirty="0" smtClean="0"/>
              <a:t>정도로 석유의 </a:t>
            </a:r>
            <a:r>
              <a:rPr lang="en-US" altLang="ko-KR" dirty="0" smtClean="0"/>
              <a:t>1.1000kcal/kg </a:t>
            </a:r>
            <a:r>
              <a:rPr lang="ko-KR" altLang="en-US" dirty="0" smtClean="0"/>
              <a:t>보다 낮지만 가공이 가능하다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가공</a:t>
            </a:r>
            <a:r>
              <a:rPr lang="en-US" altLang="ko-KR" dirty="0" smtClean="0"/>
              <a:t>(ex:</a:t>
            </a:r>
            <a:r>
              <a:rPr lang="ko-KR" altLang="en-US" dirty="0" err="1" smtClean="0"/>
              <a:t>펠릿</a:t>
            </a:r>
            <a:r>
              <a:rPr lang="en-US" altLang="ko-KR" dirty="0" smtClean="0"/>
              <a:t>)</a:t>
            </a:r>
          </a:p>
          <a:p>
            <a:pPr algn="l"/>
            <a:endParaRPr lang="en-US" altLang="ko-K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고체원료의 종류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목재펠릿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sz="2000" dirty="0" err="1" smtClean="0"/>
              <a:t>목재펠릿</a:t>
            </a:r>
            <a:r>
              <a:rPr lang="en-US" altLang="ko-KR" sz="2000" dirty="0" smtClean="0"/>
              <a:t>(</a:t>
            </a:r>
            <a:r>
              <a:rPr lang="en-US" altLang="ko-KR" sz="2000" dirty="0"/>
              <a:t>Wood Pellet)'</a:t>
            </a:r>
            <a:r>
              <a:rPr lang="ko-KR" altLang="en-US" sz="2000" dirty="0"/>
              <a:t>은 새로운 형태의 청정연료로써 산야에 버려지고 있는 숲가꾸기 산물을 톱밥으로 만든 후 이를 고온</a:t>
            </a:r>
            <a:r>
              <a:rPr lang="en-US" altLang="ko-KR" sz="2000" dirty="0"/>
              <a:t>․</a:t>
            </a:r>
            <a:r>
              <a:rPr lang="ko-KR" altLang="en-US" sz="2000" dirty="0"/>
              <a:t>압축하여 담배필터 모양으로 만든 </a:t>
            </a:r>
            <a:r>
              <a:rPr lang="ko-KR" altLang="en-US" sz="2000" dirty="0" smtClean="0"/>
              <a:t>것입니다</a:t>
            </a:r>
            <a:r>
              <a:rPr lang="ko-KR" altLang="en-US" sz="2000" dirty="0"/>
              <a:t/>
            </a:r>
            <a:br>
              <a:rPr lang="ko-KR" altLang="en-US" sz="2000" dirty="0"/>
            </a:br>
            <a:endParaRPr lang="ko-KR" altLang="en-US" sz="2000" dirty="0"/>
          </a:p>
          <a:p>
            <a:r>
              <a:rPr lang="ko-KR" altLang="en-US" sz="2000" dirty="0" smtClean="0"/>
              <a:t>이것은</a:t>
            </a:r>
            <a:r>
              <a:rPr lang="ko-KR" altLang="en-US" sz="2000" dirty="0"/>
              <a:t>  발열량이 높고</a:t>
            </a:r>
            <a:r>
              <a:rPr lang="en-US" altLang="ko-KR" sz="2000" dirty="0"/>
              <a:t>, </a:t>
            </a:r>
            <a:r>
              <a:rPr lang="ko-KR" altLang="en-US" sz="2000" dirty="0"/>
              <a:t>석유와 같이 사용이 편리하며</a:t>
            </a:r>
            <a:r>
              <a:rPr lang="en-US" altLang="ko-KR" sz="2000" dirty="0"/>
              <a:t>, </a:t>
            </a:r>
            <a:r>
              <a:rPr lang="ko-KR" altLang="en-US" sz="2000" dirty="0"/>
              <a:t>연기와 재가 거의 없고</a:t>
            </a:r>
            <a:r>
              <a:rPr lang="en-US" altLang="ko-KR" sz="2000" dirty="0"/>
              <a:t>, </a:t>
            </a:r>
            <a:r>
              <a:rPr lang="ko-KR" altLang="en-US" sz="2000" dirty="0"/>
              <a:t>이산화탄소 배출이 경유의 </a:t>
            </a:r>
            <a:r>
              <a:rPr lang="en-US" altLang="ko-KR" sz="2000" dirty="0"/>
              <a:t>12</a:t>
            </a:r>
            <a:r>
              <a:rPr lang="ko-KR" altLang="en-US" sz="2000" dirty="0"/>
              <a:t>분의 </a:t>
            </a:r>
            <a:r>
              <a:rPr lang="en-US" altLang="ko-KR" sz="2000" dirty="0"/>
              <a:t>1</a:t>
            </a:r>
            <a:r>
              <a:rPr lang="ko-KR" altLang="en-US" sz="2000" dirty="0"/>
              <a:t>에 불과하며</a:t>
            </a:r>
            <a:r>
              <a:rPr lang="en-US" altLang="ko-KR" sz="2000" dirty="0"/>
              <a:t>, </a:t>
            </a:r>
            <a:r>
              <a:rPr lang="ko-KR" altLang="en-US" sz="2000" dirty="0"/>
              <a:t>무엇보다 동일 발열량 기준으로 경유의 절반 정도로 가격이 싸다는 장점이 있습니다</a:t>
            </a:r>
            <a:r>
              <a:rPr lang="en-US" altLang="ko-KR" sz="2000" dirty="0"/>
              <a:t>.</a:t>
            </a:r>
            <a:endParaRPr lang="ko-KR" altLang="en-US" sz="2000" dirty="0"/>
          </a:p>
          <a:p>
            <a:pPr>
              <a:buNone/>
            </a:pPr>
            <a:endParaRPr lang="ko-KR" altLang="en-US" sz="2000" dirty="0"/>
          </a:p>
        </p:txBody>
      </p:sp>
      <p:pic>
        <p:nvPicPr>
          <p:cNvPr id="4" name="그림 3" descr="20090612_sHO6X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1736" y="1285860"/>
            <a:ext cx="6072230" cy="200026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목재를 이용한 연료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altLang="ko-KR" dirty="0" smtClean="0"/>
              <a:t>1.</a:t>
            </a:r>
            <a:r>
              <a:rPr lang="ko-KR" altLang="en-US" dirty="0" smtClean="0"/>
              <a:t>액체연료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목 분과 목재 칩을 고온</a:t>
            </a:r>
            <a:r>
              <a:rPr lang="en-US" altLang="ko-KR" dirty="0" smtClean="0"/>
              <a:t>.</a:t>
            </a:r>
            <a:r>
              <a:rPr lang="ko-KR" altLang="en-US" dirty="0" smtClean="0"/>
              <a:t>고압조건에서 직접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액체 연료화할 수 있다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r>
              <a:rPr lang="ko-KR" altLang="en-US" dirty="0" smtClean="0"/>
              <a:t>예를 들면 목 분을 슬러 </a:t>
            </a:r>
            <a:r>
              <a:rPr lang="ko-KR" altLang="en-US" dirty="0" err="1" smtClean="0"/>
              <a:t>리상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으로</a:t>
            </a:r>
            <a:r>
              <a:rPr lang="ko-KR" altLang="en-US" dirty="0" smtClean="0"/>
              <a:t> 하고</a:t>
            </a:r>
            <a:r>
              <a:rPr lang="en-US" altLang="ko-KR" dirty="0" smtClean="0"/>
              <a:t>,</a:t>
            </a:r>
            <a:r>
              <a:rPr lang="ko-KR" altLang="en-US" dirty="0" smtClean="0"/>
              <a:t>니켈의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촉매로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수소를 환원제로 하여 </a:t>
            </a:r>
            <a:r>
              <a:rPr lang="en-US" altLang="ko-KR" dirty="0" smtClean="0"/>
              <a:t>350’C </a:t>
            </a:r>
            <a:r>
              <a:rPr lang="ko-KR" altLang="en-US" dirty="0" smtClean="0"/>
              <a:t>의 온도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에서  </a:t>
            </a:r>
            <a:r>
              <a:rPr lang="en-US" altLang="ko-KR" dirty="0" smtClean="0"/>
              <a:t>10.7MPa(</a:t>
            </a:r>
            <a:r>
              <a:rPr lang="ko-KR" altLang="en-US" dirty="0" smtClean="0"/>
              <a:t>대기압의 약 </a:t>
            </a:r>
            <a:r>
              <a:rPr lang="en-US" altLang="ko-KR" dirty="0" smtClean="0"/>
              <a:t>100</a:t>
            </a:r>
            <a:r>
              <a:rPr lang="ko-KR" altLang="en-US" dirty="0" smtClean="0"/>
              <a:t>배</a:t>
            </a:r>
            <a:r>
              <a:rPr lang="en-US" altLang="ko-KR" dirty="0" smtClean="0"/>
              <a:t>)</a:t>
            </a:r>
            <a:r>
              <a:rPr lang="ko-KR" altLang="en-US" dirty="0" smtClean="0"/>
              <a:t>의 압력을가하면 </a:t>
            </a:r>
            <a:r>
              <a:rPr lang="en-US" altLang="ko-KR" dirty="0" smtClean="0"/>
              <a:t>30~40%</a:t>
            </a:r>
            <a:r>
              <a:rPr lang="ko-KR" altLang="en-US" dirty="0" smtClean="0"/>
              <a:t> 수율 의 중유가 얻어진다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endParaRPr lang="en-US" altLang="ko-KR" sz="28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785817"/>
          </a:xfrm>
        </p:spPr>
        <p:txBody>
          <a:bodyPr>
            <a:normAutofit/>
          </a:bodyPr>
          <a:lstStyle/>
          <a:p>
            <a:r>
              <a:rPr lang="ko-KR" altLang="en-US" sz="3200" dirty="0" smtClean="0"/>
              <a:t>액체원료의 장점</a:t>
            </a:r>
            <a:endParaRPr lang="ko-KR" altLang="en-US" sz="32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14348" y="1643050"/>
            <a:ext cx="7786742" cy="3643338"/>
          </a:xfrm>
        </p:spPr>
        <p:txBody>
          <a:bodyPr/>
          <a:lstStyle/>
          <a:p>
            <a:pPr algn="l"/>
            <a:r>
              <a:rPr lang="ko-KR" altLang="en-US" dirty="0" smtClean="0">
                <a:solidFill>
                  <a:schemeClr val="tx1"/>
                </a:solidFill>
              </a:rPr>
              <a:t>고체연료에 비해 운반하기 쉽고 </a:t>
            </a:r>
            <a:r>
              <a:rPr lang="ko-KR" altLang="en-US" dirty="0" err="1" smtClean="0">
                <a:solidFill>
                  <a:schemeClr val="tx1"/>
                </a:solidFill>
              </a:rPr>
              <a:t>착화성이</a:t>
            </a:r>
            <a:r>
              <a:rPr lang="ko-KR" altLang="en-US" dirty="0" smtClean="0">
                <a:solidFill>
                  <a:schemeClr val="tx1"/>
                </a:solidFill>
              </a:rPr>
              <a:t> 좋으며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연소의 조절이 용이하고 일반적으로 열효율이 높은 이점이 있다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</a:rPr>
              <a:t>또 가솔린 </a:t>
            </a:r>
            <a:r>
              <a:rPr lang="en-US" altLang="ko-KR" dirty="0" smtClean="0">
                <a:solidFill>
                  <a:schemeClr val="tx1"/>
                </a:solidFill>
              </a:rPr>
              <a:t>·</a:t>
            </a:r>
            <a:r>
              <a:rPr lang="ko-KR" altLang="en-US" dirty="0" smtClean="0">
                <a:solidFill>
                  <a:schemeClr val="tx1"/>
                </a:solidFill>
              </a:rPr>
              <a:t>등유 </a:t>
            </a:r>
            <a:r>
              <a:rPr lang="en-US" altLang="ko-KR" dirty="0" smtClean="0">
                <a:solidFill>
                  <a:schemeClr val="tx1"/>
                </a:solidFill>
              </a:rPr>
              <a:t>·</a:t>
            </a:r>
            <a:r>
              <a:rPr lang="ko-KR" altLang="en-US" dirty="0" smtClean="0">
                <a:solidFill>
                  <a:schemeClr val="tx1"/>
                </a:solidFill>
              </a:rPr>
              <a:t>경유 등은 기화시켜 내연기관에서 연소시키는데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재가 생기지 않아 효율적으로 사용할 수 있다</a:t>
            </a:r>
            <a:r>
              <a:rPr lang="en-US" altLang="ko-KR" dirty="0" smtClean="0">
                <a:solidFill>
                  <a:schemeClr val="tx1"/>
                </a:solidFill>
              </a:rPr>
              <a:t>.</a:t>
            </a:r>
            <a:endParaRPr lang="ko-KR" altLang="en-US" dirty="0" smtClean="0">
              <a:solidFill>
                <a:schemeClr val="tx1"/>
              </a:solidFill>
            </a:endParaRPr>
          </a:p>
          <a:p>
            <a:pPr algn="l"/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액체연료의 종류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/>
              <a:t>에틸알코올발효에 의한 연료용 알코올의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제조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ko-KR" altLang="en-US" dirty="0" smtClean="0"/>
              <a:t>알코올은 발열량은 </a:t>
            </a:r>
            <a:r>
              <a:rPr lang="en-US" altLang="ko-KR" dirty="0" smtClean="0"/>
              <a:t>6.400~7.100kcal/kg</a:t>
            </a:r>
          </a:p>
          <a:p>
            <a:pPr>
              <a:buNone/>
            </a:pPr>
            <a:r>
              <a:rPr lang="ko-KR" altLang="en-US" dirty="0" err="1" smtClean="0"/>
              <a:t>으로서</a:t>
            </a:r>
            <a:r>
              <a:rPr lang="ko-KR" altLang="en-US" dirty="0" smtClean="0"/>
              <a:t> 자동차엔진용 가솔린대신</a:t>
            </a:r>
            <a:r>
              <a:rPr lang="en-US" altLang="ko-KR" dirty="0" smtClean="0"/>
              <a:t>(gasohol)</a:t>
            </a:r>
          </a:p>
          <a:p>
            <a:pPr>
              <a:buNone/>
            </a:pPr>
            <a:r>
              <a:rPr lang="ko-KR" altLang="en-US" dirty="0" err="1" smtClean="0"/>
              <a:t>으로</a:t>
            </a:r>
            <a:r>
              <a:rPr lang="ko-KR" altLang="en-US" dirty="0" smtClean="0"/>
              <a:t> 사용된다</a:t>
            </a:r>
            <a:r>
              <a:rPr lang="en-US" altLang="ko-KR" dirty="0" smtClean="0"/>
              <a:t>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목재를 이용한 연료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altLang="ko-KR" dirty="0" smtClean="0"/>
              <a:t>                           3.</a:t>
            </a:r>
            <a:r>
              <a:rPr lang="ko-KR" altLang="en-US" dirty="0" smtClean="0"/>
              <a:t>기체연료</a:t>
            </a:r>
            <a:endParaRPr lang="en-US" altLang="ko-KR" dirty="0" smtClean="0"/>
          </a:p>
          <a:p>
            <a:pPr algn="ctr">
              <a:buNone/>
            </a:pP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 목재를 산소가 없는 상태에서 액체화 때의 조건보다도 높은 열에 두게 되면 목재는 열분해</a:t>
            </a:r>
            <a:r>
              <a:rPr lang="en-US" altLang="ko-KR" dirty="0" smtClean="0"/>
              <a:t>(</a:t>
            </a:r>
            <a:r>
              <a:rPr lang="ko-KR" altLang="en-US" dirty="0" smtClean="0"/>
              <a:t>熱分解</a:t>
            </a:r>
            <a:r>
              <a:rPr lang="en-US" altLang="ko-KR" dirty="0" smtClean="0"/>
              <a:t>)</a:t>
            </a:r>
            <a:r>
              <a:rPr lang="ko-KR" altLang="en-US" dirty="0" smtClean="0"/>
              <a:t>되어 수소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일산화탄소</a:t>
            </a:r>
            <a:r>
              <a:rPr lang="en-US" altLang="ko-KR" dirty="0" smtClean="0"/>
              <a:t>, </a:t>
            </a:r>
            <a:r>
              <a:rPr lang="ko-KR" altLang="en-US" dirty="0" smtClean="0"/>
              <a:t>메탄</a:t>
            </a:r>
            <a:r>
              <a:rPr lang="en-US" altLang="ko-KR" dirty="0" smtClean="0"/>
              <a:t>(methane), </a:t>
            </a:r>
            <a:r>
              <a:rPr lang="ko-KR" altLang="en-US" dirty="0" smtClean="0"/>
              <a:t>에틸렌</a:t>
            </a:r>
            <a:r>
              <a:rPr lang="en-US" altLang="ko-KR" dirty="0" smtClean="0"/>
              <a:t>(ethylene) </a:t>
            </a:r>
            <a:r>
              <a:rPr lang="ko-KR" altLang="en-US" dirty="0" smtClean="0"/>
              <a:t>등의 가연성 가스를 발생하게 된다</a:t>
            </a:r>
            <a:r>
              <a:rPr lang="en-US" altLang="ko-KR" dirty="0" smtClean="0"/>
              <a:t>.</a:t>
            </a:r>
            <a:br>
              <a:rPr lang="en-US" altLang="ko-KR" dirty="0" smtClean="0"/>
            </a:br>
            <a:r>
              <a:rPr lang="ko-KR" altLang="en-US" dirty="0" smtClean="0"/>
              <a:t>온도나 산소의 양 등 열분해의 조건을 변화시키게 되면 가스의 조성도 달라지게 된다</a:t>
            </a:r>
            <a:r>
              <a:rPr lang="en-US" altLang="ko-KR" dirty="0" smtClean="0"/>
              <a:t>.</a:t>
            </a:r>
            <a:br>
              <a:rPr lang="en-US" altLang="ko-KR" dirty="0" smtClean="0"/>
            </a:br>
            <a:r>
              <a:rPr lang="ko-KR" altLang="en-US" dirty="0" smtClean="0"/>
              <a:t>가장 좋은 조건에서는 가스의 수율</a:t>
            </a:r>
            <a:r>
              <a:rPr lang="en-US" altLang="ko-KR" dirty="0" smtClean="0"/>
              <a:t>(</a:t>
            </a:r>
            <a:r>
              <a:rPr lang="ko-KR" altLang="en-US" dirty="0" smtClean="0"/>
              <a:t>收率</a:t>
            </a:r>
            <a:r>
              <a:rPr lang="en-US" altLang="ko-KR" dirty="0" smtClean="0"/>
              <a:t>)</a:t>
            </a:r>
            <a:r>
              <a:rPr lang="ko-KR" altLang="en-US" dirty="0" smtClean="0"/>
              <a:t>이 </a:t>
            </a:r>
            <a:r>
              <a:rPr lang="en-US" altLang="ko-KR" dirty="0" smtClean="0"/>
              <a:t>65%</a:t>
            </a:r>
            <a:r>
              <a:rPr lang="ko-KR" altLang="en-US" dirty="0" smtClean="0"/>
              <a:t>까지 이른다</a:t>
            </a:r>
            <a:r>
              <a:rPr lang="en-US" altLang="ko-KR" dirty="0" smtClean="0"/>
              <a:t>.</a:t>
            </a:r>
            <a:br>
              <a:rPr lang="en-US" altLang="ko-KR" dirty="0" smtClean="0"/>
            </a:br>
            <a:endParaRPr lang="ko-KR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기체연료의 장점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유기물 농도가 높은 폐수나 폐기물은 발효에 의해 메탄 가스로 변환시킬 수가 있다</a:t>
            </a:r>
            <a:r>
              <a:rPr lang="en-US" altLang="ko-KR" dirty="0" smtClean="0"/>
              <a:t>. </a:t>
            </a:r>
            <a:br>
              <a:rPr lang="en-US" altLang="ko-KR" dirty="0" smtClean="0"/>
            </a:br>
            <a:r>
              <a:rPr lang="ko-KR" altLang="en-US" dirty="0" smtClean="0"/>
              <a:t>셀룰로오스도 박테리아를 이용하여 저 분자로 만든 다음 메탄 가스로 변환시킬 수 있다</a:t>
            </a:r>
            <a:r>
              <a:rPr lang="en-US" altLang="ko-KR" dirty="0" smtClean="0"/>
              <a:t>.</a:t>
            </a:r>
            <a:br>
              <a:rPr lang="en-US" altLang="ko-KR" dirty="0" smtClean="0"/>
            </a:br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252</Words>
  <Application>Microsoft Office PowerPoint</Application>
  <PresentationFormat>화면 슬라이드 쇼(4:3)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Office 테마</vt:lpstr>
      <vt:lpstr>환경재료 학개론 PPT</vt:lpstr>
      <vt:lpstr>목재를 이용한 연료</vt:lpstr>
      <vt:lpstr>1.고체연료</vt:lpstr>
      <vt:lpstr>고체원료의 종류</vt:lpstr>
      <vt:lpstr>목재를 이용한 연료</vt:lpstr>
      <vt:lpstr>액체원료의 장점</vt:lpstr>
      <vt:lpstr>액체연료의 종류</vt:lpstr>
      <vt:lpstr>목재를 이용한 연료</vt:lpstr>
      <vt:lpstr>기체연료의 장점</vt:lpstr>
      <vt:lpstr> 목재의 새로운 변신</vt:lpstr>
      <vt:lpstr>목재 연료의 현재 상태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환경재료 학개론 PPT</dc:title>
  <dc:creator>user</dc:creator>
  <cp:lastModifiedBy>Danial Yang</cp:lastModifiedBy>
  <cp:revision>3</cp:revision>
  <dcterms:created xsi:type="dcterms:W3CDTF">2011-05-31T01:51:14Z</dcterms:created>
  <dcterms:modified xsi:type="dcterms:W3CDTF">2011-06-09T13:04:08Z</dcterms:modified>
</cp:coreProperties>
</file>