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sldIdLst>
    <p:sldId id="256" r:id="rId2"/>
    <p:sldId id="295" r:id="rId3"/>
    <p:sldId id="297" r:id="rId4"/>
    <p:sldId id="298" r:id="rId5"/>
    <p:sldId id="306" r:id="rId6"/>
    <p:sldId id="257" r:id="rId7"/>
    <p:sldId id="268" r:id="rId8"/>
    <p:sldId id="296" r:id="rId9"/>
    <p:sldId id="303" r:id="rId10"/>
    <p:sldId id="299" r:id="rId11"/>
    <p:sldId id="274" r:id="rId12"/>
    <p:sldId id="300" r:id="rId13"/>
    <p:sldId id="258" r:id="rId14"/>
    <p:sldId id="301" r:id="rId15"/>
    <p:sldId id="302" r:id="rId16"/>
    <p:sldId id="304" r:id="rId17"/>
    <p:sldId id="259" r:id="rId18"/>
    <p:sldId id="269" r:id="rId19"/>
    <p:sldId id="305" r:id="rId20"/>
    <p:sldId id="260" r:id="rId21"/>
    <p:sldId id="261" r:id="rId22"/>
    <p:sldId id="262" r:id="rId23"/>
    <p:sldId id="263" r:id="rId24"/>
    <p:sldId id="264" r:id="rId25"/>
    <p:sldId id="270" r:id="rId26"/>
    <p:sldId id="273" r:id="rId27"/>
    <p:sldId id="265" r:id="rId28"/>
    <p:sldId id="271" r:id="rId29"/>
    <p:sldId id="266" r:id="rId30"/>
    <p:sldId id="267" r:id="rId31"/>
    <p:sldId id="272" r:id="rId32"/>
    <p:sldId id="290" r:id="rId33"/>
    <p:sldId id="291" r:id="rId34"/>
    <p:sldId id="275" r:id="rId35"/>
    <p:sldId id="289" r:id="rId36"/>
    <p:sldId id="292" r:id="rId37"/>
    <p:sldId id="293" r:id="rId38"/>
    <p:sldId id="294" r:id="rId39"/>
    <p:sldId id="276" r:id="rId40"/>
    <p:sldId id="277" r:id="rId41"/>
    <p:sldId id="278" r:id="rId42"/>
    <p:sldId id="279" r:id="rId43"/>
    <p:sldId id="280" r:id="rId44"/>
    <p:sldId id="284" r:id="rId45"/>
    <p:sldId id="281" r:id="rId46"/>
    <p:sldId id="282" r:id="rId47"/>
    <p:sldId id="285" r:id="rId48"/>
    <p:sldId id="283" r:id="rId49"/>
    <p:sldId id="286" r:id="rId50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966" autoAdjust="0"/>
  </p:normalViewPr>
  <p:slideViewPr>
    <p:cSldViewPr>
      <p:cViewPr varScale="1">
        <p:scale>
          <a:sx n="67" d="100"/>
          <a:sy n="67" d="100"/>
        </p:scale>
        <p:origin x="-1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8627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2"/>
          <p:cNvGrpSpPr>
            <a:grpSpLocks/>
          </p:cNvGrpSpPr>
          <p:nvPr/>
        </p:nvGrpSpPr>
        <p:grpSpPr bwMode="auto">
          <a:xfrm>
            <a:off x="-498475" y="1311275"/>
            <a:ext cx="10429875" cy="5908675"/>
            <a:chOff x="-313" y="824"/>
            <a:chExt cx="6570" cy="3722"/>
          </a:xfrm>
        </p:grpSpPr>
        <p:sp>
          <p:nvSpPr>
            <p:cNvPr id="22531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2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3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4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5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6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7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8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9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0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1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2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3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4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5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2" y="3504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6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7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8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9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0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1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2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3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4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5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6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7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8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9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60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61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62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63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4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5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6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7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8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9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0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1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2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3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4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5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6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7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8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9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0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1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2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3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4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5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6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7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8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9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0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1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2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3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4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5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6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7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8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9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0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1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2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3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4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5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6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7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8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9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0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1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2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3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4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5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6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7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8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9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0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1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2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3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4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5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6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7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8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9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0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1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2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3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4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5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6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7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8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9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0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1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2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3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4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5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6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7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8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9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0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1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2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3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4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5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6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7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8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9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0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1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2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3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4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5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6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7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8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9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0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1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2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3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4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5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6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7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8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9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0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1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2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3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4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5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6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7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8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9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0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1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2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3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4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5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6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7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8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9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0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1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2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3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4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5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6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7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8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9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0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1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2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3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4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5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6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7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8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9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0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1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2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3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4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5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6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7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8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9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0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1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2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3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4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5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6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7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8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9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0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1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2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3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4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5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22746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446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22747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22748" name="Rectangle 2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22749" name="Rectangle 221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22750" name="Rectangle 2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0697B5F-4A67-45F5-A958-F7DF53A40B3E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707CF01-43D8-477D-B9B1-4796A0221D5D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9462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9462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A3CD36A-BD69-4AB3-8649-8DB80D3DB69F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제목 및 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9075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9075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457200" y="3943350"/>
            <a:ext cx="4038600" cy="219075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8200" y="3943350"/>
            <a:ext cx="4038600" cy="219075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0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CF9175F-B33E-40A8-BBCE-265A4F89C98D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1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9" name="바닥글 개체 틀 8"/>
          <p:cNvSpPr>
            <a:spLocks noGrp="1"/>
          </p:cNvSpPr>
          <p:nvPr>
            <p:ph type="ftr" sz="quarter" idx="12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제목, 텍스트 및 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9075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4648200" y="3943350"/>
            <a:ext cx="4038600" cy="219075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0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FDD401C4-C929-4647-862E-910ABBE282E6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1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2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919BB79-D794-414E-9A23-65C90472E2F0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D43464D-DC7E-4945-9654-A073FD1C1E43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F193DF0-B4A4-458D-9321-6DBFDD034082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5E3D378-0178-483C-9A63-48841AF858AE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9" name="바닥글 개체 틀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606B1CC-EACF-4FDB-B145-83E13D462F3D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4B254D9-2390-4A3D-9A39-1C09E56501CD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FC456E6-7C4B-4272-B832-5E83C278D2AF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AC4B21C-0457-4021-B787-39BCFB123CEC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2"/>
          <p:cNvGrpSpPr>
            <a:grpSpLocks/>
          </p:cNvGrpSpPr>
          <p:nvPr/>
        </p:nvGrpSpPr>
        <p:grpSpPr bwMode="auto">
          <a:xfrm>
            <a:off x="-496888" y="1308100"/>
            <a:ext cx="10429876" cy="5908675"/>
            <a:chOff x="-313" y="824"/>
            <a:chExt cx="6570" cy="3722"/>
          </a:xfrm>
        </p:grpSpPr>
        <p:sp>
          <p:nvSpPr>
            <p:cNvPr id="21507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08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09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0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1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2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3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4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5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6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7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8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9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0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1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2" y="3504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2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3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4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5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6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7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8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9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0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1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2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3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4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5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6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7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8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9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0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1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2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3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4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5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6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7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8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9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0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1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2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3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4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5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6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7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8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9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0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1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2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3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4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5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6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7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8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9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0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1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2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3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4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5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6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7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8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9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0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1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2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3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4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5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6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7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8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9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0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1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2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3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4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5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6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7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8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9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0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1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2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3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4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5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6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7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8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9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0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1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2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3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4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5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6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7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8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9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0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1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2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3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4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5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6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7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8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9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0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1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2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3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4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5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6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7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8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9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0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1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2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3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4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5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6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7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8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9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0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1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2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3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4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5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6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7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8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9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0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1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2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3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4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5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6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7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8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9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0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1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2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3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4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5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6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7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8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9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0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1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2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3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4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5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6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7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8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9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0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1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2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3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4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5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6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7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8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9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0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1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2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3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4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5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6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7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8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9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0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1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2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3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4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5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6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7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8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9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20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21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21722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0C535206-7BDD-471C-A0BF-422B5DCC0B26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21723" name="Rectangle 2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ko-KR"/>
          </a:p>
        </p:txBody>
      </p:sp>
      <p:sp>
        <p:nvSpPr>
          <p:cNvPr id="21724" name="Rectangle 2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ko-KR"/>
          </a:p>
        </p:txBody>
      </p:sp>
      <p:sp>
        <p:nvSpPr>
          <p:cNvPr id="21725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21726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google.com/imgres?imgurl=http://www.laserle.fi/images/mdf%20laser.jpg&amp;imgrefurl=http://www.laserle.fi/materiaalit.html&amp;h=1161&amp;w=1176&amp;sz=310&amp;tbnid=cJCl-1vSYa8J:&amp;tbnh=148&amp;tbnw=150&amp;hl=en&amp;start=18&amp;prev=/images?q=MDF&amp;svnum=10&amp;hl=en&amp;lr=&amp;sa=N" TargetMode="External"/><Relationship Id="rId3" Type="http://schemas.openxmlformats.org/officeDocument/2006/relationships/hyperlink" Target="http://www.lungster.com/l/speakers/mdffaq/mdf.jpg" TargetMode="External"/><Relationship Id="rId7" Type="http://schemas.openxmlformats.org/officeDocument/2006/relationships/image" Target="../media/image2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images.google.com/imgres?imgurl=http://img.2dehands.nl/f/normal/8758655.jpg&amp;imgrefurl=http://muziek.2dehands.nl/markt/muz_access/behuizingen/&amp;h=686&amp;w=622&amp;sz=60&amp;tbnid=R1OFwOcbVwEJ:&amp;tbnh=137&amp;tbnw=124&amp;hl=en&amp;start=9&amp;prev=/images?q=MDF&amp;svnum=10&amp;hl=en&amp;lr=&amp;sa=N" TargetMode="External"/><Relationship Id="rId5" Type="http://schemas.openxmlformats.org/officeDocument/2006/relationships/image" Target="../media/image21.png"/><Relationship Id="rId10" Type="http://schemas.openxmlformats.org/officeDocument/2006/relationships/image" Target="../media/image24.jpeg"/><Relationship Id="rId4" Type="http://schemas.openxmlformats.org/officeDocument/2006/relationships/image" Target="../media/image20.jpeg"/><Relationship Id="rId9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844675"/>
            <a:ext cx="7847013" cy="1736725"/>
          </a:xfrm>
        </p:spPr>
        <p:txBody>
          <a:bodyPr anchor="ctr" anchorCtr="0"/>
          <a:lstStyle/>
          <a:p>
            <a:r>
              <a:rPr lang="ko-KR" altLang="en-US" sz="4800"/>
              <a:t>목질 섬유계 판상재료</a:t>
            </a:r>
            <a:endParaRPr lang="ko-KR" alt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en-US" altLang="ko-KR" sz="3600" b="1"/>
              <a:t>MDF </a:t>
            </a:r>
            <a:r>
              <a:rPr lang="ko-KR" altLang="en-US" sz="3600" b="1"/>
              <a:t>제조공정</a:t>
            </a:r>
          </a:p>
        </p:txBody>
      </p:sp>
      <p:pic>
        <p:nvPicPr>
          <p:cNvPr id="254981" name="Picture 5" descr="5_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700213"/>
            <a:ext cx="7559675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498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98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ko-KR" altLang="en-US" sz="3600" b="1">
                <a:solidFill>
                  <a:schemeClr val="tx1"/>
                </a:solidFill>
              </a:rPr>
              <a:t>제조공정</a:t>
            </a:r>
          </a:p>
        </p:txBody>
      </p:sp>
      <p:pic>
        <p:nvPicPr>
          <p:cNvPr id="215046" name="Picture 6" descr="Image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03350" y="1412875"/>
            <a:ext cx="2819400" cy="2190750"/>
          </a:xfrm>
          <a:noFill/>
          <a:ln w="38100">
            <a:solidFill>
              <a:schemeClr val="tx1"/>
            </a:solidFill>
          </a:ln>
        </p:spPr>
      </p:pic>
      <p:pic>
        <p:nvPicPr>
          <p:cNvPr id="215061" name="Picture 21" descr="Presses Photo 1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3419475" y="4076700"/>
            <a:ext cx="2089150" cy="2232025"/>
          </a:xfrm>
          <a:noFill/>
          <a:ln w="38100">
            <a:solidFill>
              <a:schemeClr val="tx1"/>
            </a:solidFill>
          </a:ln>
        </p:spPr>
      </p:pic>
      <p:pic>
        <p:nvPicPr>
          <p:cNvPr id="215058" name="Picture 18" descr="4_s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7900" y="1412875"/>
            <a:ext cx="2808288" cy="22320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15064" name="Picture 24" descr="Presses Photo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4213" y="4076700"/>
            <a:ext cx="2089150" cy="22320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15067" name="Picture 27" descr="small press outfeed2.jpg - 26583 Bytes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6"/>
          <a:srcRect/>
          <a:stretch>
            <a:fillRect/>
          </a:stretch>
        </p:blipFill>
        <p:spPr>
          <a:xfrm>
            <a:off x="6156325" y="4076700"/>
            <a:ext cx="2089150" cy="2232025"/>
          </a:xfr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/>
              <a:t>제조공정</a:t>
            </a:r>
          </a:p>
        </p:txBody>
      </p:sp>
      <p:sp>
        <p:nvSpPr>
          <p:cNvPr id="256005" name="Oval 5"/>
          <p:cNvSpPr>
            <a:spLocks noChangeArrowheads="1"/>
          </p:cNvSpPr>
          <p:nvPr/>
        </p:nvSpPr>
        <p:spPr bwMode="auto">
          <a:xfrm>
            <a:off x="1042988" y="1844675"/>
            <a:ext cx="1081087" cy="5762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ko-KR" alt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박피</a:t>
            </a:r>
          </a:p>
        </p:txBody>
      </p:sp>
      <p:sp>
        <p:nvSpPr>
          <p:cNvPr id="256006" name="Line 6"/>
          <p:cNvSpPr>
            <a:spLocks noChangeShapeType="1"/>
          </p:cNvSpPr>
          <p:nvPr/>
        </p:nvSpPr>
        <p:spPr bwMode="auto">
          <a:xfrm>
            <a:off x="2268538" y="2133600"/>
            <a:ext cx="574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256007" name="Oval 7"/>
          <p:cNvSpPr>
            <a:spLocks noGrp="1" noChangeArrowheads="1"/>
          </p:cNvSpPr>
          <p:nvPr>
            <p:ph type="body" idx="1"/>
          </p:nvPr>
        </p:nvSpPr>
        <p:spPr>
          <a:xfrm>
            <a:off x="2916238" y="1844675"/>
            <a:ext cx="1079500" cy="573088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  <a:round/>
          </a:ln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ko-KR" altLang="en-US" sz="2400"/>
              <a:t>파쇄</a:t>
            </a:r>
          </a:p>
        </p:txBody>
      </p:sp>
      <p:sp>
        <p:nvSpPr>
          <p:cNvPr id="256008" name="Line 8"/>
          <p:cNvSpPr>
            <a:spLocks noChangeShapeType="1"/>
          </p:cNvSpPr>
          <p:nvPr/>
        </p:nvSpPr>
        <p:spPr bwMode="auto">
          <a:xfrm>
            <a:off x="4140200" y="2133600"/>
            <a:ext cx="574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256009" name="Oval 9"/>
          <p:cNvSpPr>
            <a:spLocks noChangeArrowheads="1"/>
          </p:cNvSpPr>
          <p:nvPr/>
        </p:nvSpPr>
        <p:spPr bwMode="auto">
          <a:xfrm>
            <a:off x="4787900" y="1844675"/>
            <a:ext cx="1081088" cy="5762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ko-KR" alt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해섬</a:t>
            </a:r>
          </a:p>
        </p:txBody>
      </p:sp>
      <p:sp>
        <p:nvSpPr>
          <p:cNvPr id="256010" name="Line 10"/>
          <p:cNvSpPr>
            <a:spLocks noChangeShapeType="1"/>
          </p:cNvSpPr>
          <p:nvPr/>
        </p:nvSpPr>
        <p:spPr bwMode="auto">
          <a:xfrm>
            <a:off x="6011863" y="2133600"/>
            <a:ext cx="574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256011" name="Oval 11"/>
          <p:cNvSpPr>
            <a:spLocks noChangeArrowheads="1"/>
          </p:cNvSpPr>
          <p:nvPr/>
        </p:nvSpPr>
        <p:spPr bwMode="auto">
          <a:xfrm>
            <a:off x="6659563" y="1844675"/>
            <a:ext cx="1081087" cy="5762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ko-KR" alt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도포</a:t>
            </a:r>
          </a:p>
        </p:txBody>
      </p:sp>
      <p:sp>
        <p:nvSpPr>
          <p:cNvPr id="256012" name="Line 12"/>
          <p:cNvSpPr>
            <a:spLocks noChangeShapeType="1"/>
          </p:cNvSpPr>
          <p:nvPr/>
        </p:nvSpPr>
        <p:spPr bwMode="auto">
          <a:xfrm>
            <a:off x="7235825" y="2492375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256013" name="Oval 13"/>
          <p:cNvSpPr>
            <a:spLocks noChangeArrowheads="1"/>
          </p:cNvSpPr>
          <p:nvPr/>
        </p:nvSpPr>
        <p:spPr bwMode="auto">
          <a:xfrm>
            <a:off x="6659563" y="3068638"/>
            <a:ext cx="1081087" cy="5762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ko-KR" alt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건조</a:t>
            </a:r>
          </a:p>
        </p:txBody>
      </p:sp>
      <p:sp>
        <p:nvSpPr>
          <p:cNvPr id="256014" name="Line 14"/>
          <p:cNvSpPr>
            <a:spLocks noChangeShapeType="1"/>
          </p:cNvSpPr>
          <p:nvPr/>
        </p:nvSpPr>
        <p:spPr bwMode="auto">
          <a:xfrm flipH="1">
            <a:off x="6011863" y="3357563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256015" name="Oval 15"/>
          <p:cNvSpPr>
            <a:spLocks noChangeArrowheads="1"/>
          </p:cNvSpPr>
          <p:nvPr/>
        </p:nvSpPr>
        <p:spPr bwMode="auto">
          <a:xfrm>
            <a:off x="4859338" y="3068638"/>
            <a:ext cx="1081087" cy="5762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ko-KR" alt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성형</a:t>
            </a:r>
          </a:p>
        </p:txBody>
      </p:sp>
      <p:sp>
        <p:nvSpPr>
          <p:cNvPr id="256016" name="Line 16"/>
          <p:cNvSpPr>
            <a:spLocks noChangeShapeType="1"/>
          </p:cNvSpPr>
          <p:nvPr/>
        </p:nvSpPr>
        <p:spPr bwMode="auto">
          <a:xfrm flipH="1">
            <a:off x="4140200" y="3357563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256017" name="Oval 17"/>
          <p:cNvSpPr>
            <a:spLocks noChangeArrowheads="1"/>
          </p:cNvSpPr>
          <p:nvPr/>
        </p:nvSpPr>
        <p:spPr bwMode="auto">
          <a:xfrm>
            <a:off x="2916238" y="3068638"/>
            <a:ext cx="1081087" cy="5762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ko-KR" alt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열압</a:t>
            </a:r>
          </a:p>
        </p:txBody>
      </p:sp>
      <p:sp>
        <p:nvSpPr>
          <p:cNvPr id="256018" name="Line 18"/>
          <p:cNvSpPr>
            <a:spLocks noChangeShapeType="1"/>
          </p:cNvSpPr>
          <p:nvPr/>
        </p:nvSpPr>
        <p:spPr bwMode="auto">
          <a:xfrm flipH="1">
            <a:off x="2195513" y="3357563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256019" name="Oval 19"/>
          <p:cNvSpPr>
            <a:spLocks noChangeArrowheads="1"/>
          </p:cNvSpPr>
          <p:nvPr/>
        </p:nvSpPr>
        <p:spPr bwMode="auto">
          <a:xfrm>
            <a:off x="1042988" y="3068638"/>
            <a:ext cx="1081087" cy="5762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ko-KR" alt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재단</a:t>
            </a:r>
          </a:p>
        </p:txBody>
      </p:sp>
      <p:sp>
        <p:nvSpPr>
          <p:cNvPr id="256020" name="Line 20"/>
          <p:cNvSpPr>
            <a:spLocks noChangeShapeType="1"/>
          </p:cNvSpPr>
          <p:nvPr/>
        </p:nvSpPr>
        <p:spPr bwMode="auto">
          <a:xfrm>
            <a:off x="1547813" y="3789363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256021" name="Oval 21"/>
          <p:cNvSpPr>
            <a:spLocks noChangeArrowheads="1"/>
          </p:cNvSpPr>
          <p:nvPr/>
        </p:nvSpPr>
        <p:spPr bwMode="auto">
          <a:xfrm>
            <a:off x="1042988" y="4365625"/>
            <a:ext cx="1081087" cy="5762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ko-KR" alt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연마</a:t>
            </a:r>
          </a:p>
        </p:txBody>
      </p:sp>
      <p:sp>
        <p:nvSpPr>
          <p:cNvPr id="256022" name="Line 22"/>
          <p:cNvSpPr>
            <a:spLocks noChangeShapeType="1"/>
          </p:cNvSpPr>
          <p:nvPr/>
        </p:nvSpPr>
        <p:spPr bwMode="auto">
          <a:xfrm>
            <a:off x="2268538" y="4652963"/>
            <a:ext cx="574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256023" name="Oval 23"/>
          <p:cNvSpPr>
            <a:spLocks noChangeArrowheads="1"/>
          </p:cNvSpPr>
          <p:nvPr/>
        </p:nvSpPr>
        <p:spPr bwMode="auto">
          <a:xfrm>
            <a:off x="2916238" y="4365625"/>
            <a:ext cx="1081087" cy="5762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ko-KR" alt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검사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/>
              <a:t>제조공정</a:t>
            </a:r>
          </a:p>
        </p:txBody>
      </p:sp>
      <p:pic>
        <p:nvPicPr>
          <p:cNvPr id="194565" name="Picture 5" descr="박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268413"/>
            <a:ext cx="19431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66" name="Text Box 6"/>
          <p:cNvSpPr txBox="1">
            <a:spLocks noChangeArrowheads="1"/>
          </p:cNvSpPr>
          <p:nvPr/>
        </p:nvSpPr>
        <p:spPr bwMode="auto">
          <a:xfrm>
            <a:off x="468313" y="3573463"/>
            <a:ext cx="19446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박피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  <a:r>
              <a:rPr lang="en-US" altLang="ko-KR"/>
              <a:t> 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원목의 수피제거</a:t>
            </a:r>
          </a:p>
        </p:txBody>
      </p:sp>
      <p:sp>
        <p:nvSpPr>
          <p:cNvPr id="194568" name="Text Box 8"/>
          <p:cNvSpPr txBox="1">
            <a:spLocks noChangeArrowheads="1"/>
          </p:cNvSpPr>
          <p:nvPr/>
        </p:nvSpPr>
        <p:spPr bwMode="auto">
          <a:xfrm>
            <a:off x="2557463" y="3573463"/>
            <a:ext cx="1944687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파쇄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  <a:r>
              <a:rPr lang="en-US" altLang="ko-KR"/>
              <a:t> 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해섬을 용이하기 위해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chipper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를 사용하여 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인치 크기 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Chip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으로  분쇄</a:t>
            </a:r>
          </a:p>
        </p:txBody>
      </p:sp>
      <p:pic>
        <p:nvPicPr>
          <p:cNvPr id="194569" name="Picture 9" descr="파쇄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7463" y="1268413"/>
            <a:ext cx="1944687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71" name="Text Box 11"/>
          <p:cNvSpPr txBox="1">
            <a:spLocks noChangeArrowheads="1"/>
          </p:cNvSpPr>
          <p:nvPr/>
        </p:nvSpPr>
        <p:spPr bwMode="auto">
          <a:xfrm>
            <a:off x="4645025" y="3573463"/>
            <a:ext cx="1944688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해섬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: 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목재 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Chip 7~10kg/㎠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의 포화수증기로 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160°C 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고온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고압으로 증자시켜 섬유의 파괴없이 리그닌 연화시켜 목섬유 제조</a:t>
            </a:r>
          </a:p>
        </p:txBody>
      </p:sp>
      <p:sp>
        <p:nvSpPr>
          <p:cNvPr id="194573" name="Text Box 13"/>
          <p:cNvSpPr txBox="1">
            <a:spLocks noChangeArrowheads="1"/>
          </p:cNvSpPr>
          <p:nvPr/>
        </p:nvSpPr>
        <p:spPr bwMode="auto">
          <a:xfrm>
            <a:off x="6732588" y="3573463"/>
            <a:ext cx="1944687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건조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: 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건조기내 열풍에 의해 이송되면서 건조 </a:t>
            </a:r>
          </a:p>
        </p:txBody>
      </p:sp>
      <p:pic>
        <p:nvPicPr>
          <p:cNvPr id="194574" name="Picture 14" descr="해섬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268413"/>
            <a:ext cx="1944687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76" name="Picture 16" descr="건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31000" y="1268413"/>
            <a:ext cx="1944688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456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9456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9457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9457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5" grpId="0" build="p"/>
      <p:bldP spid="194569" grpId="0" build="p"/>
      <p:bldP spid="194574" grpId="0" build="p"/>
      <p:bldP spid="19457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/>
              <a:t>제조공정</a:t>
            </a:r>
          </a:p>
        </p:txBody>
      </p:sp>
      <p:sp>
        <p:nvSpPr>
          <p:cNvPr id="258052" name="Text Box 4"/>
          <p:cNvSpPr txBox="1">
            <a:spLocks noChangeArrowheads="1"/>
          </p:cNvSpPr>
          <p:nvPr/>
        </p:nvSpPr>
        <p:spPr bwMode="auto">
          <a:xfrm>
            <a:off x="468313" y="3573463"/>
            <a:ext cx="1944687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도포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  <a:r>
              <a:rPr lang="en-US" altLang="ko-KR"/>
              <a:t> 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제조된 목섬유에 강도 보강 위해 요소수지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멜라민수지 사용하고 내수성 향상 위해 파라 핀 왁스 첨가</a:t>
            </a:r>
            <a:r>
              <a:rPr lang="ko-KR" altLang="en-US"/>
              <a:t> </a:t>
            </a:r>
            <a:endParaRPr lang="ko-KR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58053" name="Text Box 5"/>
          <p:cNvSpPr txBox="1">
            <a:spLocks noChangeArrowheads="1"/>
          </p:cNvSpPr>
          <p:nvPr/>
        </p:nvSpPr>
        <p:spPr bwMode="auto">
          <a:xfrm>
            <a:off x="2557463" y="3573463"/>
            <a:ext cx="1944687" cy="179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성형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: 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도포된 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Fiber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는 공기 이용하여 자유낙하에 의해 분산 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Mat 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형성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endParaRPr lang="en-US" altLang="ko-KR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58055" name="Text Box 7"/>
          <p:cNvSpPr txBox="1">
            <a:spLocks noChangeArrowheads="1"/>
          </p:cNvSpPr>
          <p:nvPr/>
        </p:nvSpPr>
        <p:spPr bwMode="auto">
          <a:xfrm>
            <a:off x="4645025" y="3573463"/>
            <a:ext cx="1944688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열압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: 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성형된 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Mat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를 연속적으로 열과 압력 이용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온도 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(180℃), Press factor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를 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1mm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당 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(10.5 sec), 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압력 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(30 kg/㎠)</a:t>
            </a:r>
          </a:p>
        </p:txBody>
      </p:sp>
      <p:pic>
        <p:nvPicPr>
          <p:cNvPr id="258058" name="Picture 10" descr="도포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196975"/>
            <a:ext cx="1944688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8060" name="Picture 12" descr="성형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27313" y="1196975"/>
            <a:ext cx="1944687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8061" name="Picture 13" descr="열압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6463" y="1196975"/>
            <a:ext cx="1944687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8062" name="Picture 14" descr="재단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05613" y="1196975"/>
            <a:ext cx="1943100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8063" name="Text Box 15"/>
          <p:cNvSpPr txBox="1">
            <a:spLocks noChangeArrowheads="1"/>
          </p:cNvSpPr>
          <p:nvPr/>
        </p:nvSpPr>
        <p:spPr bwMode="auto">
          <a:xfrm>
            <a:off x="6804025" y="3573463"/>
            <a:ext cx="1944688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제단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: 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제조된 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Board (8"×16", 8"×18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“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) → (4'×5', 4'×7', 4'×8')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805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5806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6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5806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5806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058" grpId="0" build="p"/>
      <p:bldP spid="258060" grpId="0" build="p"/>
      <p:bldP spid="258061" grpId="0" build="p"/>
      <p:bldP spid="25806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/>
              <a:t>제조공정</a:t>
            </a:r>
          </a:p>
        </p:txBody>
      </p:sp>
      <p:sp>
        <p:nvSpPr>
          <p:cNvPr id="259075" name="Text Box 3"/>
          <p:cNvSpPr txBox="1">
            <a:spLocks noChangeArrowheads="1"/>
          </p:cNvSpPr>
          <p:nvPr/>
        </p:nvSpPr>
        <p:spPr bwMode="auto">
          <a:xfrm>
            <a:off x="468313" y="3573463"/>
            <a:ext cx="1944687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연마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: 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제조된 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Board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의 조기 경화층을 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Wide belt sandpaper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를 사용 최종 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board 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두께 맞춤</a:t>
            </a:r>
          </a:p>
        </p:txBody>
      </p:sp>
      <p:sp>
        <p:nvSpPr>
          <p:cNvPr id="259076" name="Text Box 4"/>
          <p:cNvSpPr txBox="1">
            <a:spLocks noChangeArrowheads="1"/>
          </p:cNvSpPr>
          <p:nvPr/>
        </p:nvSpPr>
        <p:spPr bwMode="auto">
          <a:xfrm>
            <a:off x="2557463" y="3573463"/>
            <a:ext cx="1944687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검사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: 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연마 끝난 제품 두께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 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치수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 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겉모양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 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표면상태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 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측면상태 검사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 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정품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 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등외품으로 분류  별도의 창고 보관 후 출고</a:t>
            </a:r>
            <a:endParaRPr lang="ko-KR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59083" name="Picture 11" descr="연마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196975"/>
            <a:ext cx="1944688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9084" name="Picture 12" descr="검사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27313" y="1196975"/>
            <a:ext cx="1944687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908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5908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083" grpId="0" build="p"/>
      <p:bldP spid="25908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03200"/>
            <a:ext cx="8229600" cy="561975"/>
          </a:xfrm>
        </p:spPr>
        <p:txBody>
          <a:bodyPr/>
          <a:lstStyle/>
          <a:p>
            <a:r>
              <a:rPr lang="ko-KR" altLang="en-US" sz="3600" b="1"/>
              <a:t>성질</a:t>
            </a:r>
          </a:p>
        </p:txBody>
      </p:sp>
      <p:sp>
        <p:nvSpPr>
          <p:cNvPr id="261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908050"/>
            <a:ext cx="8353425" cy="5689600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ct val="10000"/>
              </a:spcBef>
            </a:pPr>
            <a:r>
              <a:rPr lang="ko-KR" altLang="en-US" sz="2000" b="1"/>
              <a:t>물리적 성질</a:t>
            </a:r>
          </a:p>
          <a:p>
            <a:pPr>
              <a:lnSpc>
                <a:spcPct val="12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목재나 합판에 비해 수분 흡습성이 낮지만 요수수지 접착제를 첨가하여 제조한 </a:t>
            </a:r>
            <a:r>
              <a:rPr lang="en-US" altLang="ko-KR" sz="1800"/>
              <a:t>MDF</a:t>
            </a:r>
            <a:r>
              <a:rPr lang="ko-KR" altLang="en-US" sz="1800"/>
              <a:t>는 기계적으로 결합</a:t>
            </a:r>
            <a:r>
              <a:rPr lang="en-US" altLang="ko-KR" sz="1800"/>
              <a:t>, </a:t>
            </a:r>
            <a:r>
              <a:rPr lang="ko-KR" altLang="en-US" sz="1800"/>
              <a:t>압밀화 되어 치수팽윤이 크게 일어남</a:t>
            </a:r>
            <a:r>
              <a:rPr lang="en-US" altLang="ko-KR" sz="1800"/>
              <a:t>.</a:t>
            </a:r>
          </a:p>
          <a:p>
            <a:pPr>
              <a:lnSpc>
                <a:spcPct val="12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altLang="ko-KR" sz="1800"/>
              <a:t>   - </a:t>
            </a:r>
            <a:r>
              <a:rPr lang="ko-KR" altLang="en-US" sz="1800"/>
              <a:t>동일한 밀도의 목재</a:t>
            </a:r>
            <a:r>
              <a:rPr lang="en-US" altLang="ko-KR" sz="1800"/>
              <a:t>, </a:t>
            </a:r>
            <a:r>
              <a:rPr lang="ko-KR" altLang="en-US" sz="1800"/>
              <a:t>목질판상 재료에 비해 열전도율 낮음</a:t>
            </a:r>
            <a:r>
              <a:rPr lang="en-US" altLang="ko-KR" sz="1800"/>
              <a:t>.</a:t>
            </a:r>
          </a:p>
          <a:p>
            <a:pPr>
              <a:lnSpc>
                <a:spcPct val="120000"/>
              </a:lnSpc>
              <a:spcBef>
                <a:spcPct val="10000"/>
              </a:spcBef>
              <a:buFont typeface="Wingdings" pitchFamily="2" charset="2"/>
              <a:buNone/>
            </a:pPr>
            <a:endParaRPr lang="en-US" altLang="ko-KR" sz="1800"/>
          </a:p>
          <a:p>
            <a:pPr>
              <a:lnSpc>
                <a:spcPct val="120000"/>
              </a:lnSpc>
              <a:spcBef>
                <a:spcPct val="10000"/>
              </a:spcBef>
            </a:pPr>
            <a:r>
              <a:rPr lang="ko-KR" altLang="en-US" sz="2000" b="1"/>
              <a:t>강도적 성질</a:t>
            </a:r>
          </a:p>
          <a:p>
            <a:pPr>
              <a:lnSpc>
                <a:spcPct val="12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밀도가 강도적 성질에 가장 큰 결정적 요인</a:t>
            </a:r>
          </a:p>
          <a:p>
            <a:pPr>
              <a:lnSpc>
                <a:spcPct val="12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평균밀도 클수록 모든 강도적 성질이 증가</a:t>
            </a:r>
          </a:p>
          <a:p>
            <a:pPr>
              <a:lnSpc>
                <a:spcPct val="12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평균밀도 동일시 표층과 내층의 밀도차가 클수록 휨강도 증가 및 박리강도 감소</a:t>
            </a:r>
          </a:p>
          <a:p>
            <a:pPr>
              <a:lnSpc>
                <a:spcPct val="120000"/>
              </a:lnSpc>
              <a:spcBef>
                <a:spcPct val="10000"/>
              </a:spcBef>
              <a:buFont typeface="Wingdings" pitchFamily="2" charset="2"/>
              <a:buNone/>
            </a:pPr>
            <a:endParaRPr lang="ko-KR" altLang="en-US" sz="1800"/>
          </a:p>
          <a:p>
            <a:pPr>
              <a:lnSpc>
                <a:spcPct val="120000"/>
              </a:lnSpc>
              <a:spcBef>
                <a:spcPct val="10000"/>
              </a:spcBef>
            </a:pPr>
            <a:r>
              <a:rPr lang="ko-KR" altLang="en-US" sz="2000" b="1"/>
              <a:t>가공성 </a:t>
            </a:r>
          </a:p>
          <a:p>
            <a:pPr>
              <a:lnSpc>
                <a:spcPct val="12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ko-KR" altLang="en-US" sz="1800" b="1"/>
              <a:t>   </a:t>
            </a:r>
            <a:r>
              <a:rPr lang="en-US" altLang="ko-KR" sz="1800" b="1"/>
              <a:t>- </a:t>
            </a:r>
            <a:r>
              <a:rPr lang="ko-KR" altLang="en-US" sz="1800"/>
              <a:t>표면이 매끈</a:t>
            </a:r>
            <a:r>
              <a:rPr lang="en-US" altLang="ko-KR" sz="1800"/>
              <a:t>, </a:t>
            </a:r>
            <a:r>
              <a:rPr lang="ko-KR" altLang="en-US" sz="1800"/>
              <a:t>내부조직 균일 및 치밀하여 기계적 가공 정도 뛰어남</a:t>
            </a:r>
            <a:r>
              <a:rPr lang="en-US" altLang="ko-KR" sz="1800"/>
              <a:t>.</a:t>
            </a:r>
          </a:p>
          <a:p>
            <a:pPr>
              <a:lnSpc>
                <a:spcPct val="12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altLang="ko-KR" sz="1800"/>
              <a:t>   - </a:t>
            </a:r>
            <a:r>
              <a:rPr lang="ko-KR" altLang="en-US" sz="1800"/>
              <a:t>도장성 및 얇은 오버레이재료의 접착가공성 우수</a:t>
            </a:r>
          </a:p>
          <a:p>
            <a:pPr>
              <a:buFont typeface="Wingdings" pitchFamily="2" charset="2"/>
              <a:buNone/>
            </a:pPr>
            <a:endParaRPr lang="en-US" altLang="ko-KR" sz="20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03200"/>
            <a:ext cx="8229600" cy="561975"/>
          </a:xfrm>
        </p:spPr>
        <p:txBody>
          <a:bodyPr/>
          <a:lstStyle/>
          <a:p>
            <a:r>
              <a:rPr lang="ko-KR" altLang="en-US" sz="3600" b="1"/>
              <a:t>용도</a:t>
            </a:r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908050"/>
            <a:ext cx="8353425" cy="5399088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ko-KR" altLang="en-US" sz="2000" b="1"/>
              <a:t>가구 및 부엌가구</a:t>
            </a:r>
            <a:r>
              <a:rPr lang="ko-KR" altLang="en-US" sz="1800" b="1"/>
              <a:t> 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전체 사용량의 약 </a:t>
            </a:r>
            <a:r>
              <a:rPr lang="en-US" altLang="ko-KR" sz="1800"/>
              <a:t>70% </a:t>
            </a:r>
            <a:r>
              <a:rPr lang="ko-KR" altLang="en-US" sz="1800"/>
              <a:t>차지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일반가구용 </a:t>
            </a:r>
            <a:r>
              <a:rPr lang="en-US" altLang="ko-KR" sz="1800"/>
              <a:t>60%, </a:t>
            </a:r>
            <a:r>
              <a:rPr lang="ko-KR" altLang="en-US" sz="1800"/>
              <a:t>악기류 </a:t>
            </a:r>
            <a:r>
              <a:rPr lang="en-US" altLang="ko-KR" sz="1800"/>
              <a:t>15%, </a:t>
            </a:r>
            <a:r>
              <a:rPr lang="ko-KR" altLang="en-US" sz="1800"/>
              <a:t>사무용 가구 </a:t>
            </a:r>
            <a:r>
              <a:rPr lang="en-US" altLang="ko-KR" sz="1800"/>
              <a:t>10%, </a:t>
            </a:r>
            <a:r>
              <a:rPr lang="ko-KR" altLang="en-US" sz="1800"/>
              <a:t>전자제품 케이스용 </a:t>
            </a:r>
            <a:r>
              <a:rPr lang="en-US" altLang="ko-KR" sz="1800"/>
              <a:t>10%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en-US" altLang="ko-KR" sz="1800"/>
              <a:t>   - </a:t>
            </a:r>
            <a:r>
              <a:rPr lang="ko-KR" altLang="en-US" sz="1800"/>
              <a:t>곡면가공이 용이하기 때문에 가구 제조시 대개 곡면 가공된 다른 재료를 붙여 사용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정쇄된 원료의 사용으로 평활한 측면과 깨끗한 곡면을 보유 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평활한 재면을 가지고 있어 단판이나 적층제를 사용할 필요가 없음</a:t>
            </a:r>
            <a:r>
              <a:rPr lang="en-US" altLang="ko-KR" sz="1800"/>
              <a:t>.  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endParaRPr lang="en-US" altLang="ko-KR" sz="1800"/>
          </a:p>
          <a:p>
            <a:pPr>
              <a:lnSpc>
                <a:spcPct val="130000"/>
              </a:lnSpc>
            </a:pPr>
            <a:r>
              <a:rPr lang="ko-KR" altLang="en-US" sz="2000" b="1"/>
              <a:t>기타 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평활하면서 인쇄 또는 도장이 가능한 재면을 필요로 하는 벽판 널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곡면가공 및 마감처리가 용이해 고가의 걸레받이로 이용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633412"/>
          </a:xfrm>
        </p:spPr>
        <p:txBody>
          <a:bodyPr/>
          <a:lstStyle/>
          <a:p>
            <a:r>
              <a:rPr lang="ko-KR" altLang="en-US" sz="3600" b="1"/>
              <a:t>용도</a:t>
            </a:r>
          </a:p>
        </p:txBody>
      </p:sp>
      <p:pic>
        <p:nvPicPr>
          <p:cNvPr id="207882" name="Picture 10" descr="B0007Y4SMA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7019925" y="3573463"/>
            <a:ext cx="1871663" cy="2190750"/>
          </a:xfrm>
          <a:noFill/>
          <a:ln w="25400">
            <a:solidFill>
              <a:srgbClr val="000000"/>
            </a:solidFill>
          </a:ln>
        </p:spPr>
      </p:pic>
      <p:pic>
        <p:nvPicPr>
          <p:cNvPr id="207876" name="Picture 4" descr="mdf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2924175"/>
            <a:ext cx="1944687" cy="1446213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07877" name="Picture 5" descr="mdf-imag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27313" y="2924175"/>
            <a:ext cx="1871662" cy="1447800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07878" name="Picture 6" descr="8758655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27313" y="4652963"/>
            <a:ext cx="1873250" cy="1439862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07880" name="Picture 8" descr="mdf%2520laser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95288" y="4652963"/>
            <a:ext cx="1943100" cy="1439862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07885" name="Picture 13" descr="Paula Fireplace by Southern Enterprises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10"/>
          <a:srcRect/>
          <a:stretch>
            <a:fillRect/>
          </a:stretch>
        </p:blipFill>
        <p:spPr>
          <a:xfrm>
            <a:off x="5003800" y="3573463"/>
            <a:ext cx="1725613" cy="2190750"/>
          </a:xfrm>
          <a:noFill/>
          <a:ln w="25400">
            <a:solidFill>
              <a:srgbClr val="000000"/>
            </a:solidFill>
          </a:ln>
        </p:spPr>
      </p:pic>
      <p:sp>
        <p:nvSpPr>
          <p:cNvPr id="207888" name="Rectangle 16"/>
          <p:cNvSpPr>
            <a:spLocks noChangeArrowheads="1"/>
          </p:cNvSpPr>
          <p:nvPr/>
        </p:nvSpPr>
        <p:spPr bwMode="auto">
          <a:xfrm>
            <a:off x="539750" y="1171575"/>
            <a:ext cx="80645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20000"/>
              </a:spcBef>
            </a:pP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일반가구용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악기류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사무용가구 및 전자 제품 케이스용으로 사용</a:t>
            </a:r>
          </a:p>
          <a:p>
            <a:pPr>
              <a:lnSpc>
                <a:spcPct val="110000"/>
              </a:lnSpc>
              <a:spcBef>
                <a:spcPct val="20000"/>
              </a:spcBef>
            </a:pP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최근 건축내장용으로 수요 확대</a:t>
            </a:r>
          </a:p>
          <a:p>
            <a:pPr>
              <a:lnSpc>
                <a:spcPct val="110000"/>
              </a:lnSpc>
              <a:spcBef>
                <a:spcPct val="20000"/>
              </a:spcBef>
            </a:pP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목재 및 합판의 대체 수요의 확장 및 신 수요개발</a:t>
            </a:r>
          </a:p>
          <a:p>
            <a:pPr>
              <a:lnSpc>
                <a:spcPct val="110000"/>
              </a:lnSpc>
              <a:spcBef>
                <a:spcPct val="20000"/>
              </a:spcBef>
            </a:pP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마루판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내장제등 건축재료로 수용 증대될 것으로 전망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633412"/>
          </a:xfrm>
        </p:spPr>
        <p:txBody>
          <a:bodyPr/>
          <a:lstStyle/>
          <a:p>
            <a:r>
              <a:rPr lang="ko-KR" altLang="en-US" sz="3600" b="1"/>
              <a:t>용도</a:t>
            </a:r>
          </a:p>
        </p:txBody>
      </p:sp>
      <p:pic>
        <p:nvPicPr>
          <p:cNvPr id="263180" name="Picture 12" descr="zㅋㅋ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4538" y="1052513"/>
            <a:ext cx="240982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3181" name="Picture 13" descr="엠디에프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563938" y="1052513"/>
            <a:ext cx="2235200" cy="2663825"/>
          </a:xfrm>
          <a:noFill/>
          <a:ln/>
        </p:spPr>
      </p:pic>
      <p:pic>
        <p:nvPicPr>
          <p:cNvPr id="263182" name="Picture 14" descr="ㅋㅋㅋㅋㅋ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27763" y="1052513"/>
            <a:ext cx="223202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8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318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8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6318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8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6318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180" grpId="0" build="p"/>
      <p:bldP spid="263181" grpId="0" build="p"/>
      <p:bldP spid="26318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01613"/>
            <a:ext cx="8229600" cy="706437"/>
          </a:xfrm>
        </p:spPr>
        <p:txBody>
          <a:bodyPr/>
          <a:lstStyle/>
          <a:p>
            <a:r>
              <a:rPr lang="ko-KR" altLang="en-US" sz="3600" b="1"/>
              <a:t>섬유판 </a:t>
            </a:r>
            <a:r>
              <a:rPr lang="en-US" altLang="ko-KR" sz="3600" b="1"/>
              <a:t>(Fiberboard)</a:t>
            </a:r>
          </a:p>
        </p:txBody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81075"/>
            <a:ext cx="8424862" cy="5688013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ko-KR" altLang="en-US" sz="2000" b="1"/>
              <a:t>정의</a:t>
            </a:r>
            <a:r>
              <a:rPr lang="ko-KR" altLang="en-US" sz="1800" b="1"/>
              <a:t> 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목재를 비롯한 식물성 섬유를 해섬 열경화성 수지 접착제를 첨가</a:t>
            </a:r>
            <a:r>
              <a:rPr lang="en-US" altLang="ko-KR" sz="1800"/>
              <a:t>, </a:t>
            </a:r>
            <a:r>
              <a:rPr lang="ko-KR" altLang="en-US" sz="1800"/>
              <a:t>그 밖의 접착성 소재를 혼합해서 열압하여 경화시킨 목재패널 제품을 총칭</a:t>
            </a:r>
            <a:r>
              <a:rPr lang="en-US" altLang="ko-KR" sz="1800"/>
              <a:t>.</a:t>
            </a:r>
          </a:p>
          <a:p>
            <a:pPr>
              <a:buFont typeface="Wingdings" pitchFamily="2" charset="2"/>
              <a:buNone/>
            </a:pPr>
            <a:endParaRPr lang="en-US" altLang="ko-KR" sz="18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706438"/>
          </a:xfrm>
        </p:spPr>
        <p:txBody>
          <a:bodyPr/>
          <a:lstStyle/>
          <a:p>
            <a:r>
              <a:rPr lang="ko-KR" altLang="en-US" sz="3600" b="1"/>
              <a:t>경질섬유판 </a:t>
            </a:r>
            <a:r>
              <a:rPr lang="en-US" altLang="ko-KR" sz="3600" b="1"/>
              <a:t>(HB)</a:t>
            </a:r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908050"/>
            <a:ext cx="8785225" cy="5761038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ko-KR" altLang="en-US" sz="2000" b="1"/>
              <a:t>정의 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고밀도 </a:t>
            </a:r>
            <a:r>
              <a:rPr lang="en-US" altLang="ko-KR" sz="1800"/>
              <a:t>(</a:t>
            </a:r>
            <a:r>
              <a:rPr lang="ko-KR" altLang="en-US" sz="1800"/>
              <a:t>비중이 </a:t>
            </a:r>
            <a:r>
              <a:rPr lang="en-US" altLang="ko-KR" sz="1800"/>
              <a:t>1)</a:t>
            </a:r>
            <a:r>
              <a:rPr lang="ko-KR" altLang="en-US" sz="1800"/>
              <a:t>의 목질 섬유계 판상재료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두께는 </a:t>
            </a:r>
            <a:r>
              <a:rPr lang="en-US" altLang="ko-KR" sz="1800"/>
              <a:t>1.6~12.7cm</a:t>
            </a:r>
            <a:r>
              <a:rPr lang="ko-KR" altLang="en-US" sz="1800"/>
              <a:t>인 편평한 판상제품으로 제조되나 다양한 형태의 곡면제품 제조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endParaRPr lang="ko-KR" altLang="en-US" sz="1800"/>
          </a:p>
          <a:p>
            <a:pPr>
              <a:lnSpc>
                <a:spcPct val="120000"/>
              </a:lnSpc>
            </a:pPr>
            <a:r>
              <a:rPr lang="ko-KR" altLang="en-US" sz="2000" b="1"/>
              <a:t>역사 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칩을 펄프로 해섬하는 폭쇄법을 발명하고 이 섬유를 사용하여 저밀도의 연질섬유판을 하려고 시도했던 </a:t>
            </a:r>
            <a:r>
              <a:rPr lang="en-US" altLang="ko-KR" sz="1800"/>
              <a:t>Mason</a:t>
            </a:r>
            <a:r>
              <a:rPr lang="ko-KR" altLang="en-US" sz="1800"/>
              <a:t>에 의해 </a:t>
            </a:r>
            <a:r>
              <a:rPr lang="en-US" altLang="ko-KR" sz="1800"/>
              <a:t>1924</a:t>
            </a:r>
            <a:r>
              <a:rPr lang="ko-KR" altLang="en-US" sz="1800"/>
              <a:t>년에 개발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목섬유를 건조할 목적으로 증기가열식 열압기에 젖어있는 섬유매트를 우연히 놓게 된 </a:t>
            </a:r>
            <a:r>
              <a:rPr lang="en-US" altLang="ko-KR" sz="1800"/>
              <a:t>Mason</a:t>
            </a:r>
            <a:r>
              <a:rPr lang="ko-KR" altLang="en-US" sz="1800"/>
              <a:t>은 섬유매트를 장기간 압축이 가해짐에 따라 단단하고 치밀한 섬유판이 제조 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Masonite</a:t>
            </a:r>
            <a:r>
              <a:rPr lang="ko-KR" altLang="en-US" sz="1800"/>
              <a:t>라는 이름으로 명명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- 1931</a:t>
            </a:r>
            <a:r>
              <a:rPr lang="ko-KR" altLang="en-US" sz="1800"/>
              <a:t>년 스웨덴의 </a:t>
            </a:r>
            <a:r>
              <a:rPr lang="en-US" altLang="ko-KR" sz="1800"/>
              <a:t>Asplund</a:t>
            </a:r>
            <a:r>
              <a:rPr lang="ko-KR" altLang="en-US" sz="1800"/>
              <a:t>가 발명한 아스플런드 해섬기와 같은 기계에 의해 고도로 정쇄 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- 1983</a:t>
            </a:r>
            <a:r>
              <a:rPr lang="ko-KR" altLang="en-US" sz="1800"/>
              <a:t>년 </a:t>
            </a:r>
            <a:r>
              <a:rPr lang="en-US" altLang="ko-KR" sz="1800"/>
              <a:t>215m</a:t>
            </a:r>
            <a:r>
              <a:rPr lang="en-US" altLang="ko-KR" sz="1800" baseline="30000"/>
              <a:t>3</a:t>
            </a:r>
            <a:r>
              <a:rPr lang="ko-KR" altLang="en-US" sz="1800"/>
              <a:t>에서 </a:t>
            </a:r>
            <a:r>
              <a:rPr lang="en-US" altLang="ko-KR" sz="1800"/>
              <a:t>1999</a:t>
            </a:r>
            <a:r>
              <a:rPr lang="ko-KR" altLang="en-US" sz="1800"/>
              <a:t>년 </a:t>
            </a:r>
            <a:r>
              <a:rPr lang="en-US" altLang="ko-KR" sz="1800"/>
              <a:t>136</a:t>
            </a:r>
            <a:r>
              <a:rPr lang="ko-KR" altLang="en-US" sz="1800"/>
              <a:t>만 </a:t>
            </a:r>
            <a:r>
              <a:rPr lang="en-US" altLang="ko-KR" sz="1800"/>
              <a:t>m</a:t>
            </a:r>
            <a:r>
              <a:rPr lang="en-US" altLang="ko-KR" sz="1800" baseline="30000"/>
              <a:t>3</a:t>
            </a:r>
            <a:r>
              <a:rPr lang="ko-KR" altLang="en-US" sz="1800"/>
              <a:t>으로 생산량 감소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706438"/>
          </a:xfrm>
        </p:spPr>
        <p:txBody>
          <a:bodyPr/>
          <a:lstStyle/>
          <a:p>
            <a:r>
              <a:rPr lang="ko-KR" altLang="en-US" sz="3600" b="1"/>
              <a:t>경질섬유판</a:t>
            </a:r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08050"/>
            <a:ext cx="8207375" cy="5761038"/>
          </a:xfrm>
        </p:spPr>
        <p:txBody>
          <a:bodyPr/>
          <a:lstStyle/>
          <a:p>
            <a:r>
              <a:rPr lang="ko-KR" altLang="en-US" sz="2000" b="1"/>
              <a:t>제조원리 </a:t>
            </a:r>
          </a:p>
          <a:p>
            <a:pPr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경질섬유판과 다른 섬유판 사이의 중요한 차이는 경질섬유판의 경우 리그닌이 섬유간 결합에 역할 </a:t>
            </a:r>
          </a:p>
          <a:p>
            <a:pPr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해섬공정 중 리그닌이 제거되지 않아야 함</a:t>
            </a:r>
            <a:r>
              <a:rPr lang="en-US" altLang="ko-KR" sz="1800"/>
              <a:t>.</a:t>
            </a:r>
          </a:p>
          <a:p>
            <a:pPr>
              <a:buFont typeface="Wingdings" pitchFamily="2" charset="2"/>
              <a:buNone/>
            </a:pPr>
            <a:endParaRPr lang="en-US" altLang="ko-KR" sz="1800"/>
          </a:p>
          <a:p>
            <a:r>
              <a:rPr lang="ko-KR" altLang="en-US" sz="2000" b="1"/>
              <a:t>제조공정 </a:t>
            </a:r>
          </a:p>
          <a:p>
            <a:pPr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칩이 공급</a:t>
            </a:r>
          </a:p>
          <a:p>
            <a:pPr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가열 </a:t>
            </a:r>
            <a:r>
              <a:rPr lang="en-US" altLang="ko-KR" sz="1800"/>
              <a:t>: 165~175</a:t>
            </a:r>
            <a:r>
              <a:rPr lang="en-US" altLang="ko-KR" sz="1800">
                <a:latin typeface="Arial" charset="0"/>
                <a:cs typeface="Arial" charset="0"/>
              </a:rPr>
              <a:t>°C</a:t>
            </a:r>
          </a:p>
          <a:p>
            <a:pPr>
              <a:buFont typeface="Wingdings" pitchFamily="2" charset="2"/>
              <a:buNone/>
            </a:pPr>
            <a:r>
              <a:rPr lang="en-US" altLang="ko-KR" sz="1800">
                <a:cs typeface="Arial" charset="0"/>
              </a:rPr>
              <a:t>   - </a:t>
            </a:r>
            <a:r>
              <a:rPr lang="ko-KR" altLang="en-US" sz="1800">
                <a:cs typeface="Arial" charset="0"/>
              </a:rPr>
              <a:t>해섬공정</a:t>
            </a:r>
          </a:p>
          <a:p>
            <a:pPr>
              <a:buFont typeface="Wingdings" pitchFamily="2" charset="2"/>
              <a:buNone/>
            </a:pPr>
            <a:r>
              <a:rPr lang="ko-KR" altLang="en-US" sz="1800">
                <a:cs typeface="Arial" charset="0"/>
              </a:rPr>
              <a:t>   </a:t>
            </a:r>
            <a:r>
              <a:rPr lang="en-US" altLang="ko-KR" sz="1800">
                <a:cs typeface="Arial" charset="0"/>
              </a:rPr>
              <a:t>- </a:t>
            </a:r>
            <a:r>
              <a:rPr lang="ko-KR" altLang="en-US" sz="1800">
                <a:cs typeface="Arial" charset="0"/>
              </a:rPr>
              <a:t>수지첨가</a:t>
            </a:r>
            <a:r>
              <a:rPr lang="en-US" altLang="ko-KR" sz="1800">
                <a:cs typeface="Arial" charset="0"/>
              </a:rPr>
              <a:t>: </a:t>
            </a:r>
            <a:r>
              <a:rPr lang="ko-KR" altLang="en-US" sz="1800">
                <a:cs typeface="Arial" charset="0"/>
              </a:rPr>
              <a:t>수지 </a:t>
            </a:r>
            <a:r>
              <a:rPr lang="en-US" altLang="ko-KR" sz="1800">
                <a:cs typeface="Arial" charset="0"/>
              </a:rPr>
              <a:t>(</a:t>
            </a:r>
            <a:r>
              <a:rPr lang="ko-KR" altLang="en-US" sz="1800">
                <a:cs typeface="Arial" charset="0"/>
              </a:rPr>
              <a:t>강도 향상</a:t>
            </a:r>
            <a:r>
              <a:rPr lang="en-US" altLang="ko-KR" sz="1800">
                <a:cs typeface="Arial" charset="0"/>
              </a:rPr>
              <a:t>)</a:t>
            </a:r>
            <a:r>
              <a:rPr lang="ko-KR" altLang="en-US" sz="1800">
                <a:cs typeface="Arial" charset="0"/>
              </a:rPr>
              <a:t>와 왁스 </a:t>
            </a:r>
            <a:r>
              <a:rPr lang="en-US" altLang="ko-KR" sz="1800">
                <a:cs typeface="Arial" charset="0"/>
              </a:rPr>
              <a:t>(</a:t>
            </a:r>
            <a:r>
              <a:rPr lang="ko-KR" altLang="en-US" sz="1800">
                <a:cs typeface="Arial" charset="0"/>
              </a:rPr>
              <a:t>내수성 개선</a:t>
            </a:r>
            <a:r>
              <a:rPr lang="en-US" altLang="ko-KR" sz="1800">
                <a:cs typeface="Arial" charset="0"/>
              </a:rPr>
              <a:t>)</a:t>
            </a:r>
            <a:r>
              <a:rPr lang="ko-KR" altLang="en-US" sz="1800">
                <a:cs typeface="Arial" charset="0"/>
              </a:rPr>
              <a:t>가 첨가되며 </a:t>
            </a:r>
            <a:r>
              <a:rPr lang="en-US" altLang="ko-KR" sz="1800">
                <a:cs typeface="Arial" charset="0"/>
              </a:rPr>
              <a:t>PF</a:t>
            </a:r>
            <a:r>
              <a:rPr lang="ko-KR" altLang="en-US" sz="1800">
                <a:cs typeface="Arial" charset="0"/>
              </a:rPr>
              <a:t>가 주로 사용되며 함지율은 </a:t>
            </a:r>
            <a:r>
              <a:rPr lang="en-US" altLang="ko-KR" sz="1800">
                <a:cs typeface="Arial" charset="0"/>
              </a:rPr>
              <a:t>0~2%   </a:t>
            </a:r>
          </a:p>
          <a:p>
            <a:pPr>
              <a:buFont typeface="Wingdings" pitchFamily="2" charset="2"/>
              <a:buNone/>
            </a:pPr>
            <a:r>
              <a:rPr lang="en-US" altLang="ko-KR" sz="1800">
                <a:cs typeface="Arial" charset="0"/>
              </a:rPr>
              <a:t>   - </a:t>
            </a:r>
            <a:r>
              <a:rPr lang="ko-KR" altLang="en-US" sz="1800">
                <a:cs typeface="Arial" charset="0"/>
              </a:rPr>
              <a:t>열기계펄프</a:t>
            </a:r>
            <a:r>
              <a:rPr lang="en-US" altLang="ko-KR" sz="1800">
                <a:cs typeface="Arial" charset="0"/>
              </a:rPr>
              <a:t>: </a:t>
            </a:r>
            <a:r>
              <a:rPr lang="ko-KR" altLang="en-US" sz="1800">
                <a:cs typeface="Arial" charset="0"/>
              </a:rPr>
              <a:t>수지첨가</a:t>
            </a:r>
          </a:p>
          <a:p>
            <a:pPr>
              <a:buFont typeface="Wingdings" pitchFamily="2" charset="2"/>
              <a:buNone/>
            </a:pPr>
            <a:r>
              <a:rPr lang="ko-KR" altLang="en-US" sz="1800">
                <a:cs typeface="Arial" charset="0"/>
              </a:rPr>
              <a:t>   </a:t>
            </a:r>
            <a:r>
              <a:rPr lang="en-US" altLang="ko-KR" sz="1800">
                <a:cs typeface="Arial" charset="0"/>
              </a:rPr>
              <a:t>- </a:t>
            </a:r>
            <a:r>
              <a:rPr lang="ko-KR" altLang="en-US" sz="1800">
                <a:cs typeface="Arial" charset="0"/>
              </a:rPr>
              <a:t>매트성형</a:t>
            </a:r>
            <a:r>
              <a:rPr lang="en-US" altLang="ko-KR" sz="1800">
                <a:cs typeface="Arial" charset="0"/>
              </a:rPr>
              <a:t>: </a:t>
            </a:r>
            <a:r>
              <a:rPr lang="ko-KR" altLang="en-US" sz="1800">
                <a:cs typeface="Arial" charset="0"/>
              </a:rPr>
              <a:t>매개체로 물 또는 공기를 이용</a:t>
            </a:r>
          </a:p>
          <a:p>
            <a:pPr>
              <a:buFont typeface="Wingdings" pitchFamily="2" charset="2"/>
              <a:buNone/>
            </a:pPr>
            <a:r>
              <a:rPr lang="ko-KR" altLang="en-US" sz="1800">
                <a:cs typeface="Arial" charset="0"/>
              </a:rPr>
              <a:t>   </a:t>
            </a:r>
            <a:r>
              <a:rPr lang="en-US" altLang="ko-KR" sz="1800">
                <a:cs typeface="Arial" charset="0"/>
              </a:rPr>
              <a:t>- </a:t>
            </a:r>
            <a:r>
              <a:rPr lang="ko-KR" altLang="en-US" sz="1800">
                <a:cs typeface="Arial" charset="0"/>
              </a:rPr>
              <a:t>예비압체</a:t>
            </a:r>
          </a:p>
          <a:p>
            <a:pPr>
              <a:buFont typeface="Wingdings" pitchFamily="2" charset="2"/>
              <a:buNone/>
            </a:pPr>
            <a:r>
              <a:rPr lang="ko-KR" altLang="en-US" sz="1800">
                <a:cs typeface="Arial" charset="0"/>
              </a:rPr>
              <a:t>   </a:t>
            </a:r>
            <a:r>
              <a:rPr lang="en-US" altLang="ko-KR" sz="1800">
                <a:cs typeface="Arial" charset="0"/>
              </a:rPr>
              <a:t>- </a:t>
            </a:r>
            <a:r>
              <a:rPr lang="ko-KR" altLang="en-US" sz="1800">
                <a:cs typeface="Arial" charset="0"/>
              </a:rPr>
              <a:t>열압</a:t>
            </a:r>
            <a:r>
              <a:rPr lang="en-US" altLang="ko-KR" sz="1800">
                <a:cs typeface="Arial" charset="0"/>
              </a:rPr>
              <a:t>: </a:t>
            </a:r>
            <a:r>
              <a:rPr lang="ko-KR" altLang="en-US" sz="1800">
                <a:cs typeface="Arial" charset="0"/>
              </a:rPr>
              <a:t>고온 </a:t>
            </a:r>
            <a:r>
              <a:rPr lang="en-US" altLang="ko-KR" sz="1800">
                <a:cs typeface="Arial" charset="0"/>
              </a:rPr>
              <a:t>(190~235°C)</a:t>
            </a:r>
            <a:r>
              <a:rPr lang="ko-KR" altLang="en-US" sz="1800">
                <a:cs typeface="Arial" charset="0"/>
              </a:rPr>
              <a:t>과 고압 </a:t>
            </a:r>
            <a:r>
              <a:rPr lang="en-US" altLang="ko-KR" sz="1800">
                <a:cs typeface="Arial" charset="0"/>
              </a:rPr>
              <a:t>(3.5~10.5 kPa)</a:t>
            </a:r>
            <a:r>
              <a:rPr lang="ko-KR" altLang="en-US" sz="1800">
                <a:cs typeface="Arial" charset="0"/>
              </a:rPr>
              <a:t>을 이용하기 때문에 리그닌이 열가소성 상태로 바뀌고 따라서 매트로 압밀화 </a:t>
            </a:r>
          </a:p>
          <a:p>
            <a:pPr>
              <a:buFont typeface="Wingdings" pitchFamily="2" charset="2"/>
              <a:buNone/>
            </a:pPr>
            <a:r>
              <a:rPr lang="ko-KR" altLang="en-US" sz="1800">
                <a:cs typeface="Arial" charset="0"/>
              </a:rPr>
              <a:t>   </a:t>
            </a:r>
            <a:r>
              <a:rPr lang="en-US" altLang="ko-KR" sz="1800">
                <a:cs typeface="Arial" charset="0"/>
              </a:rPr>
              <a:t>- </a:t>
            </a:r>
            <a:r>
              <a:rPr lang="ko-KR" altLang="en-US" sz="1800">
                <a:cs typeface="Arial" charset="0"/>
              </a:rPr>
              <a:t>경질섬유판 완성</a:t>
            </a:r>
            <a:endParaRPr lang="ko-KR" altLang="en-US" sz="18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706438"/>
          </a:xfrm>
        </p:spPr>
        <p:txBody>
          <a:bodyPr/>
          <a:lstStyle/>
          <a:p>
            <a:r>
              <a:rPr lang="ko-KR" altLang="en-US" sz="3600" b="1"/>
              <a:t>경질섬유판</a:t>
            </a:r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08050"/>
            <a:ext cx="8207375" cy="5761038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ko-KR" altLang="en-US" sz="2000" b="1"/>
              <a:t>습식공정 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종이를 만드는 공정처럼 펄프가 물에 혼합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매트성형</a:t>
            </a:r>
            <a:r>
              <a:rPr lang="en-US" altLang="ko-KR" sz="1800"/>
              <a:t>: </a:t>
            </a:r>
            <a:r>
              <a:rPr lang="ko-KR" altLang="en-US" sz="1800"/>
              <a:t>장망식 기계에 의해 성형되며 이 과정에서 물은 진공장치에 의해 배수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성형된 매트는 예비압체 장치로 이송되며 과다한 물은 탈수 </a:t>
            </a:r>
            <a:r>
              <a:rPr lang="en-US" altLang="ko-KR" sz="1800"/>
              <a:t>(</a:t>
            </a:r>
            <a:r>
              <a:rPr lang="ko-KR" altLang="en-US" sz="1800"/>
              <a:t>불필요한 수분 증발 및 열의 낭비를 감소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예비압체 후 고온에서 열압 </a:t>
            </a:r>
            <a:r>
              <a:rPr lang="en-US" altLang="ko-KR" sz="1800"/>
              <a:t>(</a:t>
            </a:r>
            <a:r>
              <a:rPr lang="ko-KR" altLang="en-US" sz="1800"/>
              <a:t>높은 압력과 열에 의해 리그닌 결합</a:t>
            </a:r>
            <a:r>
              <a:rPr lang="en-US" altLang="ko-KR" sz="1800"/>
              <a:t>, </a:t>
            </a:r>
            <a:r>
              <a:rPr lang="ko-KR" altLang="en-US" sz="1800"/>
              <a:t>물이 추가적으로 제거</a:t>
            </a:r>
            <a:r>
              <a:rPr lang="en-US" altLang="ko-KR" sz="1800"/>
              <a:t>, </a:t>
            </a:r>
            <a:r>
              <a:rPr lang="ko-KR" altLang="en-US" sz="1800"/>
              <a:t>매트의 건조</a:t>
            </a:r>
            <a:r>
              <a:rPr lang="en-US" altLang="ko-KR" sz="1800"/>
              <a:t>) 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endParaRPr lang="en-US" altLang="ko-KR" sz="1800"/>
          </a:p>
          <a:p>
            <a:pPr>
              <a:lnSpc>
                <a:spcPct val="130000"/>
              </a:lnSpc>
            </a:pPr>
            <a:r>
              <a:rPr lang="ko-KR" altLang="en-US" sz="2000" b="1"/>
              <a:t>습식 경질섬유판의 특징</a:t>
            </a:r>
            <a:r>
              <a:rPr lang="ko-KR" altLang="en-US" sz="1800" b="1"/>
              <a:t> 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밀도 분포가 균일 </a:t>
            </a:r>
            <a:r>
              <a:rPr lang="en-US" altLang="ko-KR" sz="1800"/>
              <a:t>(</a:t>
            </a:r>
            <a:r>
              <a:rPr lang="ko-KR" altLang="en-US" sz="1800"/>
              <a:t>물이 효율적인 성형 매개체</a:t>
            </a:r>
            <a:r>
              <a:rPr lang="en-US" altLang="ko-KR" sz="1800"/>
              <a:t>)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en-US" altLang="ko-KR" sz="1800"/>
              <a:t>   - </a:t>
            </a:r>
            <a:r>
              <a:rPr lang="ko-KR" altLang="en-US" sz="1800"/>
              <a:t>금망에 의해 거친 면이 존재 </a:t>
            </a:r>
            <a:r>
              <a:rPr lang="en-US" altLang="ko-KR" sz="1800"/>
              <a:t>(</a:t>
            </a:r>
            <a:r>
              <a:rPr lang="ko-KR" altLang="en-US" sz="1800"/>
              <a:t>편면 평활</a:t>
            </a:r>
            <a:r>
              <a:rPr lang="en-US" altLang="ko-KR" sz="1800"/>
              <a:t>, smooth on one side, S-1-S)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en-US" altLang="ko-KR" sz="1800"/>
              <a:t>   - </a:t>
            </a:r>
            <a:r>
              <a:rPr lang="ko-KR" altLang="en-US" sz="1800"/>
              <a:t>열압하기 이전에 섬유 매트를 건조하여 양면이 평활한 습식 제품 생산 가능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706438"/>
          </a:xfrm>
        </p:spPr>
        <p:txBody>
          <a:bodyPr/>
          <a:lstStyle/>
          <a:p>
            <a:r>
              <a:rPr lang="ko-KR" altLang="en-US" sz="3600" b="1"/>
              <a:t>경질섬유판</a:t>
            </a:r>
          </a:p>
        </p:txBody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08050"/>
            <a:ext cx="8280400" cy="5761038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ko-KR" altLang="en-US" sz="2000" b="1"/>
              <a:t>건식공정 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매개체로 물 대신 공기를 이용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섬유사이의 결합은 접착제에 의해 형성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해섬된 섬유는 건조되고 수지가 첨가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건조된 섬유들은 강한 바람에 의해 성형장치로 유입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성형된 매트가 두꺼워 </a:t>
            </a:r>
            <a:r>
              <a:rPr lang="en-US" altLang="ko-KR" sz="1800"/>
              <a:t>(100~150mm) </a:t>
            </a:r>
            <a:r>
              <a:rPr lang="ko-KR" altLang="en-US" sz="1800"/>
              <a:t>엉성하게 쌓인 섬유들을 압축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압축은 롤러에 의해 이루어지며 최종두께는 </a:t>
            </a:r>
            <a:r>
              <a:rPr lang="en-US" altLang="ko-KR" sz="1800"/>
              <a:t>6.5mm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en-US" altLang="ko-KR" sz="1800"/>
              <a:t>   - </a:t>
            </a:r>
            <a:r>
              <a:rPr lang="ko-KR" altLang="en-US" sz="1800"/>
              <a:t>열압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endParaRPr lang="ko-KR" altLang="en-US" sz="1800"/>
          </a:p>
          <a:p>
            <a:pPr>
              <a:lnSpc>
                <a:spcPct val="130000"/>
              </a:lnSpc>
            </a:pPr>
            <a:r>
              <a:rPr lang="ko-KR" altLang="en-US" sz="2000" b="1"/>
              <a:t>건식 경질섬유판의 특징 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밀도 변이가 심하고 선팽윤이 크며 휨강도가 낮음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양면 평활</a:t>
            </a:r>
            <a:r>
              <a:rPr lang="en-US" altLang="ko-KR" sz="1800"/>
              <a:t>(smooth on both sides, S-2-S)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en-US" altLang="ko-KR" sz="1800"/>
              <a:t>   - </a:t>
            </a:r>
            <a:r>
              <a:rPr lang="ko-KR" altLang="en-US" sz="1800"/>
              <a:t>리그닌 결합이 상당량 감소되어 많은 양의 수지 </a:t>
            </a:r>
            <a:r>
              <a:rPr lang="en-US" altLang="ko-KR" sz="1800"/>
              <a:t>(</a:t>
            </a:r>
            <a:r>
              <a:rPr lang="ko-KR" altLang="en-US" sz="1800"/>
              <a:t>전건무게 기준으로 함지율 약</a:t>
            </a:r>
            <a:r>
              <a:rPr lang="en-US" altLang="ko-KR" sz="1800"/>
              <a:t>2%)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706438"/>
          </a:xfrm>
        </p:spPr>
        <p:txBody>
          <a:bodyPr/>
          <a:lstStyle/>
          <a:p>
            <a:r>
              <a:rPr lang="ko-KR" altLang="en-US" sz="3600" b="1"/>
              <a:t>경질섬유판</a:t>
            </a:r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08050"/>
            <a:ext cx="8207375" cy="5545138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ko-KR" altLang="en-US" sz="2000" b="1"/>
              <a:t>열처리 </a:t>
            </a:r>
            <a:r>
              <a:rPr lang="ko-KR" altLang="en-US" sz="1800" b="1"/>
              <a:t> 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물에 민감한 반응 </a:t>
            </a:r>
            <a:r>
              <a:rPr lang="en-US" altLang="ko-KR" sz="1800"/>
              <a:t>(</a:t>
            </a:r>
            <a:r>
              <a:rPr lang="ko-KR" altLang="en-US" sz="1800"/>
              <a:t>선팽윤</a:t>
            </a:r>
            <a:r>
              <a:rPr lang="en-US" altLang="ko-KR" sz="1800"/>
              <a:t>, </a:t>
            </a:r>
            <a:r>
              <a:rPr lang="ko-KR" altLang="en-US" sz="1800"/>
              <a:t>두께팽윤</a:t>
            </a:r>
            <a:r>
              <a:rPr lang="en-US" altLang="ko-KR" sz="1800"/>
              <a:t>, </a:t>
            </a:r>
            <a:r>
              <a:rPr lang="ko-KR" altLang="en-US" sz="1800"/>
              <a:t>표면발포</a:t>
            </a:r>
            <a:r>
              <a:rPr lang="en-US" altLang="ko-KR" sz="1800"/>
              <a:t>)</a:t>
            </a:r>
            <a:r>
              <a:rPr lang="ko-KR" altLang="en-US" sz="1800"/>
              <a:t>으로 내장용으로 주로 사용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외장용 사용을 위해 수분 및 부후에 대한 저항성을 가질 수 있는 특수처리 필요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기름에 함침시킨 후 열처리가 특수 처리로 주로 이용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내수성</a:t>
            </a:r>
            <a:r>
              <a:rPr lang="en-US" altLang="ko-KR" sz="1800"/>
              <a:t>, </a:t>
            </a:r>
            <a:r>
              <a:rPr lang="ko-KR" altLang="en-US" sz="1800"/>
              <a:t>내마모성</a:t>
            </a:r>
            <a:r>
              <a:rPr lang="en-US" altLang="ko-KR" sz="1800"/>
              <a:t>, </a:t>
            </a:r>
            <a:r>
              <a:rPr lang="ko-KR" altLang="en-US" sz="1800"/>
              <a:t>경도</a:t>
            </a:r>
            <a:r>
              <a:rPr lang="en-US" altLang="ko-KR" sz="1800"/>
              <a:t>, </a:t>
            </a:r>
            <a:r>
              <a:rPr lang="ko-KR" altLang="en-US" sz="1800"/>
              <a:t>강도 개선 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기름에 함침하지 않고 고온으로 열처리 </a:t>
            </a:r>
            <a:r>
              <a:rPr lang="en-US" altLang="ko-KR" sz="1800"/>
              <a:t>(200</a:t>
            </a:r>
            <a:r>
              <a:rPr lang="en-US" altLang="ko-KR" sz="1800">
                <a:latin typeface="Arial" charset="0"/>
                <a:cs typeface="Arial" charset="0"/>
              </a:rPr>
              <a:t>°C)</a:t>
            </a:r>
            <a:r>
              <a:rPr lang="ko-KR" altLang="en-US" sz="1800">
                <a:latin typeface="Arial" charset="0"/>
                <a:cs typeface="Arial" charset="0"/>
              </a:rPr>
              <a:t>하면 셀룰로오스와 다른 고분자 사이의 가교결합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이 방법은 대기오염문제를 피할 수 있어 널리 사용 </a:t>
            </a:r>
          </a:p>
          <a:p>
            <a:pPr>
              <a:buFont typeface="Wingdings" pitchFamily="2" charset="2"/>
              <a:buNone/>
            </a:pPr>
            <a:endParaRPr lang="en-US" altLang="ko-KR" sz="18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706438"/>
          </a:xfrm>
        </p:spPr>
        <p:txBody>
          <a:bodyPr/>
          <a:lstStyle/>
          <a:p>
            <a:r>
              <a:rPr lang="ko-KR" altLang="en-US" sz="3600" b="1"/>
              <a:t>경질섬유판</a:t>
            </a:r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08050"/>
            <a:ext cx="8207375" cy="5545138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ko-KR" altLang="en-US" sz="2000" b="1"/>
              <a:t>용도 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편평한 경질섬유판</a:t>
            </a:r>
            <a:r>
              <a:rPr lang="en-US" altLang="ko-KR" sz="1800"/>
              <a:t>: </a:t>
            </a:r>
            <a:r>
              <a:rPr lang="ko-KR" altLang="en-US" sz="1800"/>
              <a:t>수납가구</a:t>
            </a:r>
            <a:r>
              <a:rPr lang="en-US" altLang="ko-KR" sz="1800"/>
              <a:t>, </a:t>
            </a:r>
            <a:r>
              <a:rPr lang="ko-KR" altLang="en-US" sz="1800"/>
              <a:t>전자제품 캐비닛</a:t>
            </a:r>
            <a:r>
              <a:rPr lang="en-US" altLang="ko-KR" sz="1800"/>
              <a:t>, </a:t>
            </a:r>
            <a:r>
              <a:rPr lang="ko-KR" altLang="en-US" sz="1800"/>
              <a:t>서랍바닥</a:t>
            </a:r>
            <a:r>
              <a:rPr lang="en-US" altLang="ko-KR" sz="1800"/>
              <a:t>, </a:t>
            </a:r>
            <a:r>
              <a:rPr lang="ko-KR" altLang="en-US" sz="1800"/>
              <a:t>분진차폐기</a:t>
            </a:r>
            <a:r>
              <a:rPr lang="en-US" altLang="ko-KR" sz="1800"/>
              <a:t>, </a:t>
            </a:r>
            <a:r>
              <a:rPr lang="ko-KR" altLang="en-US" sz="1800"/>
              <a:t>미닫이문</a:t>
            </a:r>
            <a:r>
              <a:rPr lang="en-US" altLang="ko-KR" sz="1800"/>
              <a:t>, </a:t>
            </a:r>
            <a:r>
              <a:rPr lang="ko-KR" altLang="en-US" sz="1800"/>
              <a:t>일반 배판 및 탁자상판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판벽 널</a:t>
            </a:r>
            <a:r>
              <a:rPr lang="en-US" altLang="ko-KR" sz="1800"/>
              <a:t>, </a:t>
            </a:r>
            <a:r>
              <a:rPr lang="ko-KR" altLang="en-US" sz="1800"/>
              <a:t>장식장 문과 상판</a:t>
            </a:r>
            <a:r>
              <a:rPr lang="en-US" altLang="ko-KR" sz="1800"/>
              <a:t>, </a:t>
            </a:r>
            <a:r>
              <a:rPr lang="ko-KR" altLang="en-US" sz="1800"/>
              <a:t>내장용의 표판</a:t>
            </a:r>
            <a:r>
              <a:rPr lang="en-US" altLang="ko-KR" sz="1800"/>
              <a:t>, </a:t>
            </a:r>
            <a:r>
              <a:rPr lang="ko-KR" altLang="en-US" sz="1800"/>
              <a:t>차고 문</a:t>
            </a:r>
            <a:r>
              <a:rPr lang="en-US" altLang="ko-KR" sz="1800"/>
              <a:t>, </a:t>
            </a:r>
            <a:r>
              <a:rPr lang="ko-KR" altLang="en-US" sz="1800"/>
              <a:t>상점시설물로도 사용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마감 처리되지 않은 섬유판</a:t>
            </a:r>
            <a:r>
              <a:rPr lang="en-US" altLang="ko-KR" sz="1800"/>
              <a:t>: </a:t>
            </a:r>
            <a:r>
              <a:rPr lang="ko-KR" altLang="en-US" sz="1800"/>
              <a:t>작업실</a:t>
            </a:r>
            <a:r>
              <a:rPr lang="en-US" altLang="ko-KR" sz="1800"/>
              <a:t>, </a:t>
            </a:r>
            <a:r>
              <a:rPr lang="ko-KR" altLang="en-US" sz="1800"/>
              <a:t>세탁실</a:t>
            </a:r>
            <a:r>
              <a:rPr lang="en-US" altLang="ko-KR" sz="1800"/>
              <a:t>, </a:t>
            </a:r>
            <a:r>
              <a:rPr lang="ko-KR" altLang="en-US" sz="1800"/>
              <a:t>차고의 겉개용 벽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평활한 면을 지니는 섬유판은 페인트로 도장 비닐로 적층하여 비늘판</a:t>
            </a:r>
            <a:r>
              <a:rPr lang="en-US" altLang="ko-KR" sz="1800"/>
              <a:t>, </a:t>
            </a:r>
            <a:r>
              <a:rPr lang="ko-KR" altLang="en-US" sz="1800"/>
              <a:t>실내장식용 판벽널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금형열판을 이용 다양한 무늬의 제품 생산 가능 빈리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곡면형상 가공 가능하여 자동차 문이나 계기판 ㄷ</a:t>
            </a:r>
            <a:r>
              <a:rPr lang="en-US" altLang="ko-KR" sz="1800"/>
              <a:t>,</a:t>
            </a:r>
            <a:r>
              <a:rPr lang="ko-KR" altLang="en-US" sz="1800"/>
              <a:t>ㅇ 자동차 산업에 이용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양각 세공된 문짝용 표면제 제조 가능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ko-KR" altLang="en-US" sz="3600" b="1"/>
              <a:t>경질섬유판</a:t>
            </a:r>
          </a:p>
        </p:txBody>
      </p:sp>
      <p:pic>
        <p:nvPicPr>
          <p:cNvPr id="212998" name="Picture 6" descr="entrance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1341438"/>
            <a:ext cx="1709738" cy="2190750"/>
          </a:xfrm>
          <a:noFill/>
          <a:ln/>
        </p:spPr>
      </p:pic>
      <p:pic>
        <p:nvPicPr>
          <p:cNvPr id="213001" name="Picture 9" descr="0512weyerhaeuser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2339975" y="1341438"/>
            <a:ext cx="1871663" cy="2190750"/>
          </a:xfrm>
          <a:noFill/>
          <a:ln/>
        </p:spPr>
      </p:pic>
      <p:pic>
        <p:nvPicPr>
          <p:cNvPr id="213004" name="Picture 12" descr="2006071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4356100" y="1341438"/>
            <a:ext cx="2016125" cy="2190750"/>
          </a:xfrm>
          <a:noFill/>
          <a:ln/>
        </p:spPr>
      </p:pic>
      <p:pic>
        <p:nvPicPr>
          <p:cNvPr id="213007" name="Picture 15" descr="per_0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>
          <a:xfrm>
            <a:off x="3348038" y="4076700"/>
            <a:ext cx="2592387" cy="2160588"/>
          </a:xfrm>
          <a:noFill/>
          <a:ln/>
        </p:spPr>
      </p:pic>
      <p:pic>
        <p:nvPicPr>
          <p:cNvPr id="213010" name="Picture 18" descr="per_04_wm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27763" y="4076700"/>
            <a:ext cx="2592387" cy="2160588"/>
          </a:xfrm>
          <a:prstGeom prst="rect">
            <a:avLst/>
          </a:prstGeom>
          <a:noFill/>
        </p:spPr>
      </p:pic>
      <p:pic>
        <p:nvPicPr>
          <p:cNvPr id="213012" name="Picture 20" descr="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16688" y="1341438"/>
            <a:ext cx="2303462" cy="2160587"/>
          </a:xfrm>
          <a:prstGeom prst="rect">
            <a:avLst/>
          </a:prstGeom>
          <a:noFill/>
        </p:spPr>
      </p:pic>
      <p:pic>
        <p:nvPicPr>
          <p:cNvPr id="213014" name="Picture 22" descr="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3850" y="4076700"/>
            <a:ext cx="2592388" cy="215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706438"/>
          </a:xfrm>
        </p:spPr>
        <p:txBody>
          <a:bodyPr/>
          <a:lstStyle/>
          <a:p>
            <a:r>
              <a:rPr lang="ko-KR" altLang="en-US" sz="3600" b="1"/>
              <a:t>연질섬유판</a:t>
            </a: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08050"/>
            <a:ext cx="8207375" cy="5545138"/>
          </a:xfrm>
        </p:spPr>
        <p:txBody>
          <a:bodyPr/>
          <a:lstStyle/>
          <a:p>
            <a:r>
              <a:rPr lang="ko-KR" altLang="en-US" sz="2000" b="1"/>
              <a:t>정의 및 역사  </a:t>
            </a:r>
          </a:p>
          <a:p>
            <a:pPr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비중이 </a:t>
            </a:r>
            <a:r>
              <a:rPr lang="en-US" altLang="ko-KR" sz="1800"/>
              <a:t>0.16~0.5 </a:t>
            </a:r>
            <a:r>
              <a:rPr lang="ko-KR" altLang="en-US" sz="1800"/>
              <a:t>수준으로 제조된 섬유판</a:t>
            </a:r>
          </a:p>
          <a:p>
            <a:pPr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저밀도 음향용 천장타일</a:t>
            </a:r>
            <a:r>
              <a:rPr lang="en-US" altLang="ko-KR" sz="1800"/>
              <a:t>, </a:t>
            </a:r>
            <a:r>
              <a:rPr lang="ko-KR" altLang="en-US" sz="1800"/>
              <a:t>경골목조주택의 사이딩 밑에 설치되는 고밀도의 벽 덮개</a:t>
            </a:r>
          </a:p>
          <a:p>
            <a:pPr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- 1916</a:t>
            </a:r>
            <a:r>
              <a:rPr lang="ko-KR" altLang="en-US" sz="1800"/>
              <a:t>년 미국에서 침엽수 쇄목펄프를 원료로 생산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연질섬유판 제조 공장은 감소추세</a:t>
            </a:r>
            <a:r>
              <a:rPr lang="en-US" altLang="ko-KR" sz="1800"/>
              <a:t>: </a:t>
            </a:r>
            <a:r>
              <a:rPr lang="ko-KR" altLang="en-US" sz="1800"/>
              <a:t>유리섬유</a:t>
            </a:r>
            <a:r>
              <a:rPr lang="en-US" altLang="ko-KR" sz="1800"/>
              <a:t>, </a:t>
            </a:r>
            <a:r>
              <a:rPr lang="ko-KR" altLang="en-US" sz="1800"/>
              <a:t>플라스틱 발포제</a:t>
            </a:r>
            <a:r>
              <a:rPr lang="en-US" altLang="ko-KR" sz="1800"/>
              <a:t>, </a:t>
            </a:r>
            <a:r>
              <a:rPr lang="ko-KR" altLang="en-US" sz="1800"/>
              <a:t>합판과 같은 목질계 비목질계 제품과의 경쟁  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706438"/>
          </a:xfrm>
        </p:spPr>
        <p:txBody>
          <a:bodyPr/>
          <a:lstStyle/>
          <a:p>
            <a:r>
              <a:rPr lang="ko-KR" altLang="en-US" sz="3600" b="1"/>
              <a:t>연질섬유판</a:t>
            </a:r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08050"/>
            <a:ext cx="8207375" cy="5545138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ko-KR" altLang="en-US" sz="2000" b="1"/>
              <a:t>제조공정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열압을 제외하고 습식 경질섬유판과 유사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칩의 해섬화 및 목섬유의 정쇄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물을 매개체로 성형되며 롤러를 이용 요구되는 두께로 압축되고 건조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열압공정이 제외되어 리그닌 결합은 일어나지 않음</a:t>
            </a:r>
            <a:r>
              <a:rPr lang="en-US" altLang="ko-KR" sz="1800"/>
              <a:t>.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en-US" altLang="ko-KR" sz="1800"/>
              <a:t>   - </a:t>
            </a:r>
            <a:r>
              <a:rPr lang="ko-KR" altLang="en-US" sz="1800"/>
              <a:t>전분이나 아스팔트 같은 첨가제가 결합력 향상을 위해 사용되나 주로 섬유사이의 수소결합에 의해 접착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매트 성형은 </a:t>
            </a:r>
            <a:r>
              <a:rPr lang="en-US" altLang="ko-KR" sz="1800"/>
              <a:t>1</a:t>
            </a:r>
            <a:r>
              <a:rPr lang="ko-KR" altLang="en-US" sz="1800"/>
              <a:t>단</a:t>
            </a:r>
            <a:r>
              <a:rPr lang="en-US" altLang="ko-KR" sz="1800"/>
              <a:t>, 2</a:t>
            </a:r>
            <a:r>
              <a:rPr lang="ko-KR" altLang="en-US" sz="1800"/>
              <a:t>단 환망식</a:t>
            </a:r>
            <a:r>
              <a:rPr lang="en-US" altLang="ko-KR" sz="1800"/>
              <a:t>, </a:t>
            </a:r>
            <a:r>
              <a:rPr lang="ko-KR" altLang="en-US" sz="1800"/>
              <a:t>장망식 기계에 의해 구성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펄프 현탁액이 실린더에 유입되고 진공에 의해 섬유가 금망에 걸림</a:t>
            </a:r>
            <a:r>
              <a:rPr lang="en-US" altLang="ko-KR" sz="1800"/>
              <a:t>.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en-US" altLang="ko-KR" sz="1800"/>
              <a:t>   - </a:t>
            </a:r>
            <a:r>
              <a:rPr lang="ko-KR" altLang="en-US" sz="1800"/>
              <a:t>성형된 매트는 컨베이어로 이동되며 섬유판 완성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706438"/>
          </a:xfrm>
        </p:spPr>
        <p:txBody>
          <a:bodyPr/>
          <a:lstStyle/>
          <a:p>
            <a:r>
              <a:rPr lang="ko-KR" altLang="en-US" sz="3600" b="1"/>
              <a:t>연질섬유판</a:t>
            </a:r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08050"/>
            <a:ext cx="8207375" cy="5545138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ko-KR" altLang="en-US" sz="2000" b="1"/>
              <a:t>용도  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벽 덮개재와 천장 타일로 주로 사용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연질섬유판 마감재는 벽체 구성에 있어 열을 차단</a:t>
            </a:r>
            <a:r>
              <a:rPr lang="en-US" altLang="ko-KR" sz="1800"/>
              <a:t>, </a:t>
            </a:r>
            <a:r>
              <a:rPr lang="ko-KR" altLang="en-US" sz="1800"/>
              <a:t>외부 소음을 감소시키는 역할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내화성능이 우수한 제품으로 사용 용도가 제한  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알루미늄 사이딩</a:t>
            </a:r>
            <a:r>
              <a:rPr lang="en-US" altLang="ko-KR" sz="1800"/>
              <a:t>, </a:t>
            </a:r>
            <a:r>
              <a:rPr lang="ko-KR" altLang="en-US" sz="1800"/>
              <a:t>지붕널 지지체</a:t>
            </a:r>
            <a:r>
              <a:rPr lang="en-US" altLang="ko-KR" sz="1800"/>
              <a:t>, </a:t>
            </a:r>
            <a:r>
              <a:rPr lang="ko-KR" altLang="en-US" sz="1800"/>
              <a:t>조립식 지붕용 판상재료</a:t>
            </a:r>
            <a:r>
              <a:rPr lang="en-US" altLang="ko-KR" sz="1800"/>
              <a:t>, </a:t>
            </a:r>
            <a:r>
              <a:rPr lang="ko-KR" altLang="en-US" sz="1800"/>
              <a:t>흡음판등 다양한 공업용 원료재로 사용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고지 또는 재활용 섬유 그리고 쇄목펄프 폐지로부터 섬유판 제조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석탄산수지를 첨가하여 제조한 </a:t>
            </a:r>
            <a:r>
              <a:rPr lang="en-US" altLang="ko-KR" sz="1800"/>
              <a:t>12.7mm</a:t>
            </a:r>
            <a:r>
              <a:rPr lang="ko-KR" altLang="en-US" sz="1800"/>
              <a:t>인 것을 적층하며 </a:t>
            </a:r>
            <a:r>
              <a:rPr lang="en-US" altLang="ko-KR" sz="1800"/>
              <a:t>25~76mm</a:t>
            </a:r>
            <a:r>
              <a:rPr lang="ko-KR" altLang="en-US" sz="1800"/>
              <a:t>의 구조용 갑판에 사용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강도적 성질 향상을 위해 유리섬유 첨가</a:t>
            </a:r>
            <a:r>
              <a:rPr lang="en-US" altLang="ko-KR" sz="1800"/>
              <a:t>: 450~500kg/m</a:t>
            </a:r>
            <a:r>
              <a:rPr lang="en-US" altLang="ko-KR" sz="1800" baseline="30000"/>
              <a:t>3</a:t>
            </a:r>
            <a:r>
              <a:rPr lang="en-US" altLang="ko-KR" sz="1800"/>
              <a:t> </a:t>
            </a:r>
            <a:r>
              <a:rPr lang="ko-KR" altLang="en-US" sz="1800"/>
              <a:t>생산 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01613"/>
            <a:ext cx="8229600" cy="706437"/>
          </a:xfrm>
        </p:spPr>
        <p:txBody>
          <a:bodyPr/>
          <a:lstStyle/>
          <a:p>
            <a:r>
              <a:rPr lang="ko-KR" altLang="en-US" sz="3600" b="1"/>
              <a:t>섬유판의 분류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36625"/>
            <a:ext cx="8353425" cy="55880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ko-KR" altLang="en-US" sz="1800" b="1"/>
              <a:t>비중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Insulation board: </a:t>
            </a:r>
            <a:r>
              <a:rPr lang="ko-KR" altLang="en-US" sz="1800"/>
              <a:t>비중 </a:t>
            </a:r>
            <a:r>
              <a:rPr lang="en-US" altLang="ko-KR" sz="1800"/>
              <a:t>0.35g/㎠</a:t>
            </a:r>
            <a:r>
              <a:rPr lang="ko-KR" altLang="en-US" sz="1800"/>
              <a:t>미만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연질 섬유판 </a:t>
            </a:r>
            <a:r>
              <a:rPr lang="en-US" altLang="ko-KR" sz="1800"/>
              <a:t>: </a:t>
            </a:r>
            <a:r>
              <a:rPr lang="ko-KR" altLang="en-US" sz="1800"/>
              <a:t>비중 </a:t>
            </a:r>
            <a:r>
              <a:rPr lang="en-US" altLang="ko-KR" sz="1800"/>
              <a:t>0.5g/㎠</a:t>
            </a:r>
            <a:r>
              <a:rPr lang="ko-KR" altLang="en-US" sz="1800"/>
              <a:t>미만  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중질 섬유판 </a:t>
            </a:r>
            <a:r>
              <a:rPr lang="en-US" altLang="ko-KR" sz="1800"/>
              <a:t>: </a:t>
            </a:r>
            <a:r>
              <a:rPr lang="ko-KR" altLang="en-US" sz="1800"/>
              <a:t>비중 </a:t>
            </a:r>
            <a:r>
              <a:rPr lang="en-US" altLang="ko-KR" sz="1800"/>
              <a:t>0.5~0.8g/㎠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sz="1800"/>
              <a:t>   - </a:t>
            </a:r>
            <a:r>
              <a:rPr lang="ko-KR" altLang="en-US" sz="1800"/>
              <a:t>경질 섬유판 또는 </a:t>
            </a:r>
            <a:r>
              <a:rPr lang="en-US" altLang="ko-KR" sz="1800"/>
              <a:t>Hardboard : </a:t>
            </a:r>
            <a:r>
              <a:rPr lang="ko-KR" altLang="en-US" sz="1800"/>
              <a:t>비중 </a:t>
            </a:r>
            <a:r>
              <a:rPr lang="en-US" altLang="ko-KR" sz="1800"/>
              <a:t>0.9g/㎠</a:t>
            </a:r>
            <a:r>
              <a:rPr lang="ko-KR" altLang="en-US" sz="1800"/>
              <a:t>이상</a:t>
            </a:r>
          </a:p>
          <a:p>
            <a:pPr>
              <a:buFont typeface="Wingdings" pitchFamily="2" charset="2"/>
              <a:buNone/>
            </a:pPr>
            <a:endParaRPr lang="ko-KR" altLang="en-US" sz="1800"/>
          </a:p>
          <a:p>
            <a:pPr>
              <a:lnSpc>
                <a:spcPct val="120000"/>
              </a:lnSpc>
            </a:pPr>
            <a:r>
              <a:rPr lang="ko-KR" altLang="en-US" sz="1800" b="1"/>
              <a:t>휨강도에 따른 </a:t>
            </a:r>
            <a:r>
              <a:rPr lang="en-US" altLang="ko-KR" sz="1800" b="1"/>
              <a:t>MDF</a:t>
            </a:r>
            <a:r>
              <a:rPr lang="ko-KR" altLang="en-US" sz="1800" b="1"/>
              <a:t>의 분류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ko-KR" altLang="en-US" sz="1800" b="1"/>
              <a:t>   </a:t>
            </a:r>
            <a:r>
              <a:rPr lang="en-US" altLang="ko-KR" sz="1800" b="1"/>
              <a:t>- </a:t>
            </a:r>
            <a:r>
              <a:rPr lang="en-US" altLang="ko-KR" sz="1800"/>
              <a:t>35</a:t>
            </a:r>
            <a:r>
              <a:rPr lang="ko-KR" altLang="en-US" sz="1800"/>
              <a:t>형</a:t>
            </a:r>
            <a:r>
              <a:rPr lang="en-US" altLang="ko-KR" sz="1800"/>
              <a:t>: </a:t>
            </a:r>
            <a:r>
              <a:rPr lang="ko-KR" altLang="en-US" sz="1800"/>
              <a:t>휨강도 </a:t>
            </a:r>
            <a:r>
              <a:rPr lang="en-US" altLang="ko-KR" sz="1800"/>
              <a:t>35.0N/㎟ (357kg/㎠)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sz="1800"/>
              <a:t>   - 30</a:t>
            </a:r>
            <a:r>
              <a:rPr lang="ko-KR" altLang="en-US" sz="1800"/>
              <a:t>형</a:t>
            </a:r>
            <a:r>
              <a:rPr lang="en-US" altLang="ko-KR" sz="1800"/>
              <a:t>: </a:t>
            </a:r>
            <a:r>
              <a:rPr lang="ko-KR" altLang="en-US" sz="1800"/>
              <a:t>휨강도 </a:t>
            </a:r>
            <a:r>
              <a:rPr lang="en-US" altLang="ko-KR" sz="1800"/>
              <a:t>30.0N/㎟ (306kg/㎠)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sz="1800"/>
              <a:t>   - 25</a:t>
            </a:r>
            <a:r>
              <a:rPr lang="ko-KR" altLang="en-US" sz="1800"/>
              <a:t>형</a:t>
            </a:r>
            <a:r>
              <a:rPr lang="en-US" altLang="ko-KR" sz="1800"/>
              <a:t>: </a:t>
            </a:r>
            <a:r>
              <a:rPr lang="ko-KR" altLang="en-US" sz="1800"/>
              <a:t>휨강도 </a:t>
            </a:r>
            <a:r>
              <a:rPr lang="en-US" altLang="ko-KR" sz="1800"/>
              <a:t>25.0N/㎟ (255kg/㎠)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sz="1800"/>
              <a:t>   - 15</a:t>
            </a:r>
            <a:r>
              <a:rPr lang="ko-KR" altLang="en-US" sz="1800"/>
              <a:t>형</a:t>
            </a:r>
            <a:r>
              <a:rPr lang="en-US" altLang="ko-KR" sz="1800"/>
              <a:t>: </a:t>
            </a:r>
            <a:r>
              <a:rPr lang="ko-KR" altLang="en-US" sz="1800"/>
              <a:t>휨강도 </a:t>
            </a:r>
            <a:r>
              <a:rPr lang="en-US" altLang="ko-KR" sz="1800"/>
              <a:t>15.0N/㎟ (153kg/㎠)</a:t>
            </a:r>
          </a:p>
          <a:p>
            <a:pPr>
              <a:buFont typeface="Wingdings" pitchFamily="2" charset="2"/>
              <a:buNone/>
            </a:pPr>
            <a:endParaRPr lang="en-US" altLang="ko-KR" sz="18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706438"/>
          </a:xfrm>
        </p:spPr>
        <p:txBody>
          <a:bodyPr/>
          <a:lstStyle/>
          <a:p>
            <a:r>
              <a:rPr lang="ko-KR" altLang="en-US" sz="3600" b="1"/>
              <a:t>기타</a:t>
            </a:r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08050"/>
            <a:ext cx="8207375" cy="5545138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ko-KR" altLang="en-US" sz="2000" b="1"/>
              <a:t>시멘트 결합 섬유판</a:t>
            </a:r>
            <a:r>
              <a:rPr lang="ko-KR" altLang="en-US" sz="1800" b="1"/>
              <a:t>  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석고</a:t>
            </a:r>
            <a:r>
              <a:rPr lang="en-US" altLang="ko-KR" sz="1800"/>
              <a:t>, </a:t>
            </a:r>
            <a:r>
              <a:rPr lang="ko-KR" altLang="en-US" sz="1800"/>
              <a:t>시멘트</a:t>
            </a:r>
            <a:r>
              <a:rPr lang="en-US" altLang="ko-KR" sz="1800"/>
              <a:t>, </a:t>
            </a:r>
            <a:r>
              <a:rPr lang="ko-KR" altLang="en-US" sz="1800"/>
              <a:t>마그네사이트와 같은 무기계 결합제와 목섬유를 이용한 제품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섬유는 휨강도와 유연성을 부여하며 결합제는 화재</a:t>
            </a:r>
            <a:r>
              <a:rPr lang="en-US" altLang="ko-KR" sz="1800"/>
              <a:t>, </a:t>
            </a:r>
            <a:r>
              <a:rPr lang="ko-KR" altLang="en-US" sz="1800"/>
              <a:t>수분</a:t>
            </a:r>
            <a:r>
              <a:rPr lang="en-US" altLang="ko-KR" sz="1800"/>
              <a:t>, </a:t>
            </a:r>
            <a:r>
              <a:rPr lang="ko-KR" altLang="en-US" sz="1800"/>
              <a:t>부후 및 흰개미에 대한 저항성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부후 및 곤충에 대한 저항성은 높은 </a:t>
            </a:r>
            <a:r>
              <a:rPr lang="en-US" altLang="ko-KR" sz="1800"/>
              <a:t>pH</a:t>
            </a:r>
            <a:r>
              <a:rPr lang="ko-KR" altLang="en-US" sz="1800"/>
              <a:t>에서 비롯 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높은 밀도 보유 </a:t>
            </a:r>
            <a:r>
              <a:rPr lang="en-US" altLang="ko-KR" sz="1800"/>
              <a:t>(1,600 kg/m</a:t>
            </a:r>
            <a:r>
              <a:rPr lang="en-US" altLang="ko-KR" sz="1800" baseline="30000"/>
              <a:t>3</a:t>
            </a:r>
            <a:r>
              <a:rPr lang="en-US" altLang="ko-KR" sz="1800"/>
              <a:t>)</a:t>
            </a:r>
            <a:r>
              <a:rPr lang="ko-KR" altLang="en-US" sz="1800"/>
              <a:t>하여 휨강도는 향상되나 유연성이 떨어짐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겹침형 사이딩</a:t>
            </a:r>
            <a:r>
              <a:rPr lang="en-US" altLang="ko-KR" sz="1800"/>
              <a:t>, </a:t>
            </a:r>
            <a:r>
              <a:rPr lang="ko-KR" altLang="en-US" sz="1800"/>
              <a:t>수직형 사이딩</a:t>
            </a:r>
            <a:r>
              <a:rPr lang="en-US" altLang="ko-KR" sz="1800"/>
              <a:t>, </a:t>
            </a:r>
            <a:r>
              <a:rPr lang="ko-KR" altLang="en-US" sz="1800"/>
              <a:t>지붕널</a:t>
            </a:r>
            <a:r>
              <a:rPr lang="en-US" altLang="ko-KR" sz="1800"/>
              <a:t>, </a:t>
            </a:r>
            <a:r>
              <a:rPr lang="ko-KR" altLang="en-US" sz="1800"/>
              <a:t>타일지지체</a:t>
            </a:r>
            <a:r>
              <a:rPr lang="en-US" altLang="ko-KR" sz="1800"/>
              <a:t>, </a:t>
            </a:r>
            <a:r>
              <a:rPr lang="ko-KR" altLang="en-US" sz="1800"/>
              <a:t>깔개로 주로 사용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외장용인 경우 액상수분이 흡수되어 겨울철에 균열위험이 있어 마감재로 처리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0175"/>
            <a:ext cx="8229600" cy="706438"/>
          </a:xfrm>
        </p:spPr>
        <p:txBody>
          <a:bodyPr/>
          <a:lstStyle/>
          <a:p>
            <a:r>
              <a:rPr lang="ko-KR" altLang="en-US" sz="3600" b="1"/>
              <a:t>석고보드</a:t>
            </a:r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08050"/>
            <a:ext cx="8207375" cy="5545138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ko-KR" altLang="en-US" sz="2000" b="1"/>
              <a:t>개요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- 1902</a:t>
            </a:r>
            <a:r>
              <a:rPr lang="ko-KR" altLang="en-US" sz="1800"/>
              <a:t>년에 미국에서 발명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두꺼운 종이 판 사이에 석고를 끼워 제조 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강화충전제로 폐지 또는 폐섬유를 이용하여 열가소성 복합제 제품 개발 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두 장의 석고보드 원지 사이에 안정된 결정상태의 석고가 판상으로 성형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평보드는 벽이나 천장에 사용되어 방화재의 역할을 하며 라스보드는 벽의 속재료로 사용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흡음보드는 음향흡수성이 있으며</a:t>
            </a:r>
            <a:r>
              <a:rPr lang="en-US" altLang="ko-KR" sz="1800"/>
              <a:t>, </a:t>
            </a:r>
            <a:r>
              <a:rPr lang="ko-KR" altLang="en-US" sz="1800"/>
              <a:t>표면에 인쇄나 플라스틱 도장을 한 화장석고보드는 내장벽용으로 사용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0175"/>
            <a:ext cx="8229600" cy="706438"/>
          </a:xfrm>
        </p:spPr>
        <p:txBody>
          <a:bodyPr/>
          <a:lstStyle/>
          <a:p>
            <a:r>
              <a:rPr lang="ko-KR" altLang="en-US" sz="3600" b="1"/>
              <a:t>석고보드</a:t>
            </a:r>
          </a:p>
        </p:txBody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08050"/>
            <a:ext cx="8207375" cy="5545138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ko-KR" altLang="en-US" sz="2000" b="1"/>
              <a:t>특징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 b="1"/>
              <a:t>경제성</a:t>
            </a:r>
            <a:r>
              <a:rPr lang="en-US" altLang="ko-KR" sz="1800" b="1"/>
              <a:t>: </a:t>
            </a:r>
            <a:r>
              <a:rPr lang="ko-KR" altLang="en-US" sz="1800"/>
              <a:t>재질의 중량이 가벼워 건물의 구조비를 절감할 수 있어 경제적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 b="1"/>
              <a:t>방수성</a:t>
            </a:r>
            <a:r>
              <a:rPr lang="en-US" altLang="ko-KR" sz="1800" b="1"/>
              <a:t>: </a:t>
            </a:r>
            <a:r>
              <a:rPr lang="ko-KR" altLang="en-US" sz="1800"/>
              <a:t>온도나 습도변화에 따라 신축변형이 거의 없어 보드의 뒤틀림이나 이음새 틈이 벌어질 염려가 거의 없음</a:t>
            </a:r>
            <a:r>
              <a:rPr lang="en-US" altLang="ko-KR" sz="1800"/>
              <a:t>.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en-US" altLang="ko-KR" sz="1800"/>
              <a:t>   - </a:t>
            </a:r>
            <a:r>
              <a:rPr lang="ko-KR" altLang="en-US" sz="1800" b="1"/>
              <a:t>단열성</a:t>
            </a:r>
            <a:r>
              <a:rPr lang="en-US" altLang="ko-KR" sz="1800" b="1"/>
              <a:t>:</a:t>
            </a:r>
            <a:r>
              <a:rPr lang="en-US" altLang="ko-KR" sz="1800" b="1" u="sng"/>
              <a:t> </a:t>
            </a:r>
            <a:r>
              <a:rPr lang="ko-KR" altLang="en-US" sz="1800"/>
              <a:t>열전도율이 비교적 낮아 여름과 겨울에 외부의 덥고 찬 공기를 차단</a:t>
            </a:r>
            <a:r>
              <a:rPr lang="en-US" altLang="ko-KR" sz="1800"/>
              <a:t>, </a:t>
            </a:r>
            <a:r>
              <a:rPr lang="ko-KR" altLang="en-US" sz="1800"/>
              <a:t>열효율을 높여주므로 실내 온도 조절이 용이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 b="1"/>
              <a:t>방화성</a:t>
            </a:r>
            <a:r>
              <a:rPr lang="en-US" altLang="ko-KR" sz="1800" b="1"/>
              <a:t>: </a:t>
            </a:r>
            <a:r>
              <a:rPr lang="ko-KR" altLang="en-US" sz="1800"/>
              <a:t>석고에는 약 </a:t>
            </a:r>
            <a:r>
              <a:rPr lang="en-US" altLang="ko-KR" sz="1800"/>
              <a:t>20%</a:t>
            </a:r>
            <a:r>
              <a:rPr lang="ko-KR" altLang="en-US" sz="1800"/>
              <a:t>의 결정수가 함유로 초기방화와 연소지연 역할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 b="1"/>
              <a:t>차음성</a:t>
            </a:r>
            <a:r>
              <a:rPr lang="en-US" altLang="ko-KR" sz="1800" b="1"/>
              <a:t>: </a:t>
            </a:r>
            <a:r>
              <a:rPr lang="ko-KR" altLang="en-US" sz="1800"/>
              <a:t>석고와 종이의 복합재질로서 차음 성능이 뛰어나 외부의 각종 소음을 차단 조용한 실내환경을 조성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 b="1"/>
              <a:t>시공성</a:t>
            </a:r>
            <a:r>
              <a:rPr lang="en-US" altLang="ko-KR" sz="1800" b="1"/>
              <a:t>: </a:t>
            </a:r>
            <a:r>
              <a:rPr lang="ko-KR" altLang="en-US" sz="1800"/>
              <a:t>칼로 쉽게 절단되고 벽체나 천장에 시공이 용이 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 b="1"/>
              <a:t>방균성</a:t>
            </a:r>
            <a:r>
              <a:rPr lang="en-US" altLang="ko-KR" sz="1800" b="1"/>
              <a:t>: </a:t>
            </a:r>
            <a:r>
              <a:rPr lang="ko-KR" altLang="en-US" sz="1800"/>
              <a:t>방균석고보드는 석고보드의 심재인 석고에 방균처리를 하여 시공기간 내 </a:t>
            </a:r>
            <a:r>
              <a:rPr lang="en-US" altLang="ko-KR" sz="1800"/>
              <a:t>(1</a:t>
            </a:r>
            <a:r>
              <a:rPr lang="ko-KR" altLang="en-US" sz="1800"/>
              <a:t>개월</a:t>
            </a:r>
            <a:r>
              <a:rPr lang="en-US" altLang="ko-KR" sz="1800"/>
              <a:t>) </a:t>
            </a:r>
            <a:r>
              <a:rPr lang="ko-KR" altLang="en-US" sz="1800"/>
              <a:t>곰팡이 번식과 중식을 억제하는 기능 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 b="1"/>
              <a:t>경량성</a:t>
            </a:r>
            <a:r>
              <a:rPr lang="en-US" altLang="ko-KR" sz="1800" b="1"/>
              <a:t>: </a:t>
            </a:r>
            <a:r>
              <a:rPr lang="ko-KR" altLang="en-US" sz="1800"/>
              <a:t>석고 심재의 밀도 조절을 통한 보드 중량 감소에 따른 운반</a:t>
            </a:r>
            <a:r>
              <a:rPr lang="en-US" altLang="ko-KR" sz="1800"/>
              <a:t>, </a:t>
            </a:r>
            <a:r>
              <a:rPr lang="ko-KR" altLang="en-US" sz="1800"/>
              <a:t>취급이 용이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0175"/>
            <a:ext cx="8229600" cy="706438"/>
          </a:xfrm>
        </p:spPr>
        <p:txBody>
          <a:bodyPr/>
          <a:lstStyle/>
          <a:p>
            <a:r>
              <a:rPr lang="ko-KR" altLang="en-US" sz="3600" b="1"/>
              <a:t>석고보드</a:t>
            </a:r>
          </a:p>
        </p:txBody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08050"/>
            <a:ext cx="8207375" cy="1368425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ko-KR" altLang="en-US" sz="2000" b="1"/>
              <a:t>용도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건축물의 벽체</a:t>
            </a:r>
            <a:r>
              <a:rPr lang="en-US" altLang="ko-KR" sz="1800"/>
              <a:t>, </a:t>
            </a:r>
            <a:r>
              <a:rPr lang="ko-KR" altLang="en-US" sz="1800"/>
              <a:t>천장 및 건식벽체 등 일반적인 용도로 가장 널리 사용되는 것으로서</a:t>
            </a:r>
            <a:r>
              <a:rPr lang="en-US" altLang="ko-KR" sz="1800"/>
              <a:t>, </a:t>
            </a:r>
            <a:r>
              <a:rPr lang="ko-KR" altLang="en-US" sz="1800"/>
              <a:t>다양한 마감처리 및 시공이 가능 </a:t>
            </a:r>
          </a:p>
        </p:txBody>
      </p:sp>
      <p:pic>
        <p:nvPicPr>
          <p:cNvPr id="246788" name="Picture 4" descr="EMB00000f38384e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349500"/>
            <a:ext cx="3502025" cy="39846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46789" name="Picture 5" descr="EMB00000f383851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2349500"/>
            <a:ext cx="3502025" cy="39846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6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46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ko-KR" altLang="en-US" sz="3600" b="1"/>
              <a:t>목모보드 및 석고보드</a:t>
            </a:r>
          </a:p>
        </p:txBody>
      </p:sp>
      <p:pic>
        <p:nvPicPr>
          <p:cNvPr id="226310" name="Picture 6" descr="09_0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716463" y="3644900"/>
            <a:ext cx="2519362" cy="2447925"/>
          </a:xfrm>
          <a:noFill/>
          <a:ln/>
        </p:spPr>
      </p:pic>
      <p:pic>
        <p:nvPicPr>
          <p:cNvPr id="226313" name="Picture 9" descr="img_pro_intro0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419475" y="1484313"/>
            <a:ext cx="1944688" cy="1638300"/>
          </a:xfrm>
          <a:noFill/>
          <a:ln/>
        </p:spPr>
      </p:pic>
      <p:pic>
        <p:nvPicPr>
          <p:cNvPr id="226316" name="Picture 12" descr="herklith%20board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755650" y="1484313"/>
            <a:ext cx="1944688" cy="1657350"/>
          </a:xfrm>
          <a:noFill/>
          <a:ln/>
        </p:spPr>
      </p:pic>
      <p:pic>
        <p:nvPicPr>
          <p:cNvPr id="226319" name="Picture 15" descr="Mold resistant gypsum consists of a gypsum core reinforced with glass fibers sandwiched between glass mats to resist mold growth.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>
          <a:xfrm>
            <a:off x="1403350" y="3644900"/>
            <a:ext cx="2520950" cy="2447925"/>
          </a:xfrm>
          <a:noFill/>
          <a:ln/>
        </p:spPr>
      </p:pic>
      <p:pic>
        <p:nvPicPr>
          <p:cNvPr id="226322" name="Picture 18" descr="Mineral Fiber Ceiling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56325" y="1484313"/>
            <a:ext cx="1962150" cy="1695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706438"/>
          </a:xfrm>
        </p:spPr>
        <p:txBody>
          <a:bodyPr/>
          <a:lstStyle/>
          <a:p>
            <a:r>
              <a:rPr lang="ko-KR" altLang="en-US" sz="3600" b="1"/>
              <a:t>목모보드</a:t>
            </a:r>
          </a:p>
        </p:txBody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08050"/>
            <a:ext cx="8207375" cy="1800225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ko-KR" altLang="en-US" sz="2000" b="1"/>
              <a:t>개요</a:t>
            </a:r>
            <a:r>
              <a:rPr lang="en-US" altLang="ko-KR" sz="2000" b="1"/>
              <a:t>/</a:t>
            </a:r>
            <a:r>
              <a:rPr lang="ko-KR" altLang="en-US" sz="2000" b="1"/>
              <a:t>특징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목모와 시멘트를 이용한 판상재료로 음향용 천장타일에 주로 사용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목재의 비율은 </a:t>
            </a:r>
            <a:r>
              <a:rPr lang="en-US" altLang="ko-KR" sz="1800"/>
              <a:t>25~33%</a:t>
            </a:r>
            <a:r>
              <a:rPr lang="ko-KR" altLang="en-US" sz="1800"/>
              <a:t>이며 밀도는 </a:t>
            </a:r>
            <a:r>
              <a:rPr lang="en-US" altLang="ko-KR" sz="1800"/>
              <a:t>320~400kg/m</a:t>
            </a:r>
            <a:r>
              <a:rPr lang="en-US" altLang="ko-KR" sz="1800" baseline="30000"/>
              <a:t>3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en-US" altLang="ko-KR" sz="1800"/>
              <a:t>   - </a:t>
            </a:r>
            <a:r>
              <a:rPr lang="ko-KR" altLang="en-US" sz="1800"/>
              <a:t>시멘트의 경화를 지연시키는 당과 추출물로 인해 수종 선택이 중요</a:t>
            </a:r>
          </a:p>
        </p:txBody>
      </p:sp>
      <p:pic>
        <p:nvPicPr>
          <p:cNvPr id="24474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2924175"/>
            <a:ext cx="7488238" cy="3600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0175"/>
            <a:ext cx="8229600" cy="706438"/>
          </a:xfrm>
        </p:spPr>
        <p:txBody>
          <a:bodyPr/>
          <a:lstStyle/>
          <a:p>
            <a:r>
              <a:rPr lang="ko-KR" altLang="en-US" sz="3600" b="1"/>
              <a:t>목모보드</a:t>
            </a:r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08050"/>
            <a:ext cx="8207375" cy="5545138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ko-KR" altLang="en-US" sz="2000" b="1"/>
              <a:t>특징</a:t>
            </a:r>
          </a:p>
          <a:p>
            <a:pPr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내구성</a:t>
            </a:r>
            <a:r>
              <a:rPr lang="en-US" altLang="ko-KR" sz="1800"/>
              <a:t>: </a:t>
            </a:r>
            <a:r>
              <a:rPr lang="ko-KR" altLang="en-US" sz="1800"/>
              <a:t>시멘트의 강도와 목재의 탄성을 결합하여</a:t>
            </a:r>
            <a:r>
              <a:rPr lang="en-US" altLang="ko-KR" sz="1800"/>
              <a:t>, </a:t>
            </a:r>
            <a:r>
              <a:rPr lang="ko-KR" altLang="en-US" sz="1800"/>
              <a:t>다른 판재에 비해 내구성 부여</a:t>
            </a:r>
          </a:p>
          <a:p>
            <a:pPr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방충성</a:t>
            </a:r>
            <a:r>
              <a:rPr lang="en-US" altLang="ko-KR" sz="1800"/>
              <a:t>: </a:t>
            </a:r>
            <a:r>
              <a:rPr lang="ko-KR" altLang="en-US" sz="1800"/>
              <a:t>목재입자가 시멘트에 들어갔기 때문에 흰개미나 거미 등 해충의 서식이 불가능</a:t>
            </a:r>
          </a:p>
          <a:p>
            <a:pPr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방균성</a:t>
            </a:r>
            <a:r>
              <a:rPr lang="en-US" altLang="ko-KR" sz="1800"/>
              <a:t>: </a:t>
            </a:r>
            <a:r>
              <a:rPr lang="ko-KR" altLang="en-US" sz="1800"/>
              <a:t>표면의 알카리성</a:t>
            </a:r>
            <a:r>
              <a:rPr lang="en-US" altLang="ko-KR" sz="1800"/>
              <a:t>(PH12)</a:t>
            </a:r>
            <a:r>
              <a:rPr lang="ko-KR" altLang="en-US" sz="1800"/>
              <a:t>이므로</a:t>
            </a:r>
            <a:r>
              <a:rPr lang="en-US" altLang="ko-KR" sz="1800"/>
              <a:t>, </a:t>
            </a:r>
            <a:r>
              <a:rPr lang="ko-KR" altLang="en-US" sz="1800"/>
              <a:t>곰팡이가 생길 우려가 없고</a:t>
            </a:r>
            <a:r>
              <a:rPr lang="en-US" altLang="ko-KR" sz="1800"/>
              <a:t>, </a:t>
            </a:r>
            <a:r>
              <a:rPr lang="ko-KR" altLang="en-US" sz="1800"/>
              <a:t>썩거나 풍화되지 않음</a:t>
            </a:r>
            <a:r>
              <a:rPr lang="en-US" altLang="ko-KR" sz="1800"/>
              <a:t>.</a:t>
            </a:r>
          </a:p>
          <a:p>
            <a:pPr>
              <a:buFont typeface="Wingdings" pitchFamily="2" charset="2"/>
              <a:buNone/>
            </a:pPr>
            <a:r>
              <a:rPr lang="en-US" altLang="ko-KR" sz="1800"/>
              <a:t>   - </a:t>
            </a:r>
            <a:r>
              <a:rPr lang="ko-KR" altLang="en-US" sz="1800"/>
              <a:t>내화성</a:t>
            </a:r>
            <a:r>
              <a:rPr lang="en-US" altLang="ko-KR" sz="1800"/>
              <a:t>: </a:t>
            </a:r>
            <a:r>
              <a:rPr lang="ko-KR" altLang="en-US" sz="1800"/>
              <a:t>다른 단열재와 함께 사용하면 방화 성능이 더욱 증가</a:t>
            </a:r>
          </a:p>
          <a:p>
            <a:pPr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방음성</a:t>
            </a:r>
            <a:r>
              <a:rPr lang="en-US" altLang="ko-KR" sz="1800"/>
              <a:t>: </a:t>
            </a:r>
            <a:r>
              <a:rPr lang="ko-KR" altLang="en-US" sz="1800"/>
              <a:t>시멘트와 목재 두 종류의 판재를 고밀도로 결합하여</a:t>
            </a:r>
            <a:r>
              <a:rPr lang="en-US" altLang="ko-KR" sz="1800"/>
              <a:t>, </a:t>
            </a:r>
            <a:r>
              <a:rPr lang="ko-KR" altLang="en-US" sz="1800"/>
              <a:t>우수한 방음효과 부여</a:t>
            </a:r>
          </a:p>
          <a:p>
            <a:pPr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가공성</a:t>
            </a:r>
            <a:r>
              <a:rPr lang="en-US" altLang="ko-KR" sz="1800"/>
              <a:t>: </a:t>
            </a:r>
            <a:r>
              <a:rPr lang="ko-KR" altLang="en-US" sz="1800"/>
              <a:t>시공이 매우 쉬워</a:t>
            </a:r>
            <a:r>
              <a:rPr lang="en-US" altLang="ko-KR" sz="1800"/>
              <a:t>, </a:t>
            </a:r>
            <a:r>
              <a:rPr lang="ko-KR" altLang="en-US" sz="1800"/>
              <a:t>어떠한 목공구라도 모두 사용할 수 있고</a:t>
            </a:r>
            <a:r>
              <a:rPr lang="en-US" altLang="ko-KR" sz="1800"/>
              <a:t>, </a:t>
            </a:r>
            <a:r>
              <a:rPr lang="ko-KR" altLang="en-US" sz="1800"/>
              <a:t>공기를 단축함</a:t>
            </a:r>
          </a:p>
          <a:p>
            <a:pPr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내후성</a:t>
            </a:r>
            <a:r>
              <a:rPr lang="en-US" altLang="ko-KR" sz="1800"/>
              <a:t>: </a:t>
            </a:r>
            <a:r>
              <a:rPr lang="ko-KR" altLang="en-US" sz="1800"/>
              <a:t>천연목재보다 내후성이 강하고</a:t>
            </a:r>
            <a:r>
              <a:rPr lang="en-US" altLang="ko-KR" sz="1800"/>
              <a:t>, </a:t>
            </a:r>
            <a:r>
              <a:rPr lang="ko-KR" altLang="en-US" sz="1800"/>
              <a:t>사용연한이 더 길다</a:t>
            </a:r>
          </a:p>
          <a:p>
            <a:pPr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친환경성</a:t>
            </a:r>
            <a:r>
              <a:rPr lang="en-US" altLang="ko-KR" sz="1800"/>
              <a:t>: </a:t>
            </a:r>
            <a:r>
              <a:rPr lang="ko-KR" altLang="en-US" sz="1800"/>
              <a:t>석면과 어떠한 유해물질을 함유하지 않는다</a:t>
            </a:r>
            <a:r>
              <a:rPr lang="en-US" altLang="ko-KR" sz="1800"/>
              <a:t>. </a:t>
            </a:r>
            <a:r>
              <a:rPr lang="ko-KR" altLang="en-US" sz="1800"/>
              <a:t>포름 알데히드와 라돈 방출 위험 없음</a:t>
            </a:r>
            <a:r>
              <a:rPr lang="en-US" altLang="ko-KR" sz="1800"/>
              <a:t>.</a:t>
            </a:r>
          </a:p>
          <a:p>
            <a:pPr>
              <a:buFont typeface="Wingdings" pitchFamily="2" charset="2"/>
              <a:buNone/>
            </a:pPr>
            <a:r>
              <a:rPr lang="en-US" altLang="ko-KR" sz="1800"/>
              <a:t>   - </a:t>
            </a:r>
            <a:r>
              <a:rPr lang="ko-KR" altLang="en-US" sz="1800"/>
              <a:t>경제성</a:t>
            </a:r>
            <a:r>
              <a:rPr lang="en-US" altLang="ko-KR" sz="1800"/>
              <a:t>: </a:t>
            </a:r>
            <a:r>
              <a:rPr lang="ko-KR" altLang="en-US" sz="1800"/>
              <a:t>별도의 마감처리가 필요없는 실리적이고</a:t>
            </a:r>
            <a:r>
              <a:rPr lang="en-US" altLang="ko-KR" sz="1800"/>
              <a:t>, </a:t>
            </a:r>
            <a:r>
              <a:rPr lang="ko-KR" altLang="en-US" sz="1800"/>
              <a:t>경제적인 최적의 내</a:t>
            </a:r>
            <a:r>
              <a:rPr lang="en-US" altLang="ko-KR" sz="1800"/>
              <a:t>/</a:t>
            </a:r>
            <a:r>
              <a:rPr lang="ko-KR" altLang="en-US" sz="1800"/>
              <a:t>외장재로서의 역할</a:t>
            </a:r>
            <a:r>
              <a:rPr lang="en-US" altLang="ko-KR" sz="1800"/>
              <a:t>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ko-KR" altLang="en-US" sz="3600" b="1"/>
              <a:t>목모보드의 적용분야 </a:t>
            </a:r>
          </a:p>
        </p:txBody>
      </p:sp>
      <p:pic>
        <p:nvPicPr>
          <p:cNvPr id="248844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1268413"/>
            <a:ext cx="7200900" cy="51133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/>
              <a:t>목모보드의 적용</a:t>
            </a:r>
          </a:p>
        </p:txBody>
      </p:sp>
      <p:pic>
        <p:nvPicPr>
          <p:cNvPr id="249860" name="Picture 4" descr="이화여자대학교강의실"/>
          <p:cNvPicPr>
            <a:picLocks noGrp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00113" y="1125538"/>
            <a:ext cx="3384550" cy="2663825"/>
          </a:xfrm>
          <a:noFill/>
          <a:ln/>
        </p:spPr>
      </p:pic>
      <p:pic>
        <p:nvPicPr>
          <p:cNvPr id="249861" name="Picture 5" descr="효문고등학교"/>
          <p:cNvPicPr>
            <a:picLocks noGrp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859338" y="1125538"/>
            <a:ext cx="3384550" cy="2663825"/>
          </a:xfrm>
          <a:noFill/>
          <a:ln/>
        </p:spPr>
      </p:pic>
      <p:pic>
        <p:nvPicPr>
          <p:cNvPr id="249862" name="Picture 6" descr="수원외국어고등학교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0113" y="3933825"/>
            <a:ext cx="338455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9863" name="Picture 7" descr="영어마을%20ㄱ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9338" y="3933825"/>
            <a:ext cx="338455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98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98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98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98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98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98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98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98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0175"/>
            <a:ext cx="8229600" cy="706438"/>
          </a:xfrm>
        </p:spPr>
        <p:txBody>
          <a:bodyPr/>
          <a:lstStyle/>
          <a:p>
            <a:r>
              <a:rPr lang="ko-KR" altLang="en-US" sz="3600" b="1"/>
              <a:t>마감처리 </a:t>
            </a:r>
          </a:p>
        </p:txBody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08050"/>
            <a:ext cx="8207375" cy="5545138"/>
          </a:xfrm>
        </p:spPr>
        <p:txBody>
          <a:bodyPr/>
          <a:lstStyle/>
          <a:p>
            <a:endParaRPr lang="en-US" altLang="ko-KR"/>
          </a:p>
          <a:p>
            <a:pPr>
              <a:buFont typeface="Wingdings" pitchFamily="2" charset="2"/>
              <a:buNone/>
            </a:pPr>
            <a:r>
              <a:rPr lang="en-US" altLang="ko-KR"/>
              <a:t>      </a:t>
            </a:r>
          </a:p>
        </p:txBody>
      </p:sp>
      <p:sp>
        <p:nvSpPr>
          <p:cNvPr id="231428" name="Rectangle 4"/>
          <p:cNvSpPr>
            <a:spLocks noChangeArrowheads="1"/>
          </p:cNvSpPr>
          <p:nvPr/>
        </p:nvSpPr>
        <p:spPr bwMode="auto">
          <a:xfrm>
            <a:off x="457200" y="1050925"/>
            <a:ext cx="836295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</a:pPr>
            <a:r>
              <a:rPr lang="ko-KR" alt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유침열처리 </a:t>
            </a:r>
            <a:r>
              <a:rPr lang="en-US" altLang="ko-K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(oil tempering)</a:t>
            </a:r>
            <a:r>
              <a:rPr lang="en-US" altLang="ko-KR" b="1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   - 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품질 향상을 위하여 열압 직후의 보드를 비점 이상의 건성유 또는 합성수지에 침지한 후 열처리하는 공정</a:t>
            </a: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경화도막에 의해 내수성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내후성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휨강도 등이 개량</a:t>
            </a: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기름의 종류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함유량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가열시간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가열온도가 보드의 성질에 영향</a:t>
            </a: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기름의 비등점 온도에서 통과시키고 나서 보드를 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160~170°C, 6~9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시간 건조실</a:t>
            </a: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건성유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: 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아마인유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면실유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대두유 등이 사용</a:t>
            </a: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수지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: alkyd 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수지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석탄산수지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라텍스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리그닌 수지</a:t>
            </a: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전건펄프 중량당 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4~8%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를 처리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01613"/>
            <a:ext cx="8229600" cy="706437"/>
          </a:xfrm>
        </p:spPr>
        <p:txBody>
          <a:bodyPr/>
          <a:lstStyle/>
          <a:p>
            <a:r>
              <a:rPr lang="ko-KR" altLang="en-US" sz="3600" b="1"/>
              <a:t>섬유판의 분류</a:t>
            </a:r>
          </a:p>
        </p:txBody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36625"/>
            <a:ext cx="8353425" cy="5588000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ko-KR" altLang="en-US" sz="2000" b="1"/>
              <a:t>접착제 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U</a:t>
            </a:r>
            <a:r>
              <a:rPr lang="ko-KR" altLang="en-US" sz="1800"/>
              <a:t>형</a:t>
            </a:r>
            <a:r>
              <a:rPr lang="en-US" altLang="ko-KR" sz="1800"/>
              <a:t>: </a:t>
            </a:r>
            <a:r>
              <a:rPr lang="ko-KR" altLang="en-US" sz="1800"/>
              <a:t>요소수지 ⇒ 가구</a:t>
            </a:r>
            <a:r>
              <a:rPr lang="en-US" altLang="ko-KR" sz="1800"/>
              <a:t>, </a:t>
            </a:r>
            <a:r>
              <a:rPr lang="ko-KR" altLang="en-US" sz="1800"/>
              <a:t>케비넷에 적당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M</a:t>
            </a:r>
            <a:r>
              <a:rPr lang="ko-KR" altLang="en-US" sz="1800"/>
              <a:t>형</a:t>
            </a:r>
            <a:r>
              <a:rPr lang="en-US" altLang="ko-KR" sz="1800"/>
              <a:t>: </a:t>
            </a:r>
            <a:r>
              <a:rPr lang="ko-KR" altLang="en-US" sz="1800"/>
              <a:t>요소</a:t>
            </a:r>
            <a:r>
              <a:rPr lang="en-US" altLang="ko-KR" sz="1800"/>
              <a:t>/</a:t>
            </a:r>
            <a:r>
              <a:rPr lang="ko-KR" altLang="en-US" sz="1800"/>
              <a:t>멜라민 공축합 수지 ⇒ 가구</a:t>
            </a:r>
            <a:r>
              <a:rPr lang="en-US" altLang="ko-KR" sz="1800"/>
              <a:t>, </a:t>
            </a:r>
            <a:r>
              <a:rPr lang="ko-KR" altLang="en-US" sz="1800"/>
              <a:t>건축에 적당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P</a:t>
            </a:r>
            <a:r>
              <a:rPr lang="ko-KR" altLang="en-US" sz="1800"/>
              <a:t>형</a:t>
            </a:r>
            <a:r>
              <a:rPr lang="en-US" altLang="ko-KR" sz="1800"/>
              <a:t>: </a:t>
            </a:r>
            <a:r>
              <a:rPr lang="ko-KR" altLang="en-US" sz="1800"/>
              <a:t>페놀수지계 ⇒ 가구</a:t>
            </a:r>
            <a:r>
              <a:rPr lang="en-US" altLang="ko-KR" sz="1800"/>
              <a:t>, </a:t>
            </a:r>
            <a:r>
              <a:rPr lang="ko-KR" altLang="en-US" sz="1800"/>
              <a:t>건축등에 적당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endParaRPr lang="ko-KR" altLang="en-US" sz="1800"/>
          </a:p>
          <a:p>
            <a:pPr>
              <a:lnSpc>
                <a:spcPct val="130000"/>
              </a:lnSpc>
            </a:pPr>
            <a:r>
              <a:rPr lang="en-US" altLang="ko-KR" sz="1800" b="1"/>
              <a:t>Formaldehyde </a:t>
            </a:r>
            <a:r>
              <a:rPr lang="ko-KR" altLang="en-US" sz="1800" b="1"/>
              <a:t>방산량 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ko-KR" altLang="en-US" sz="1800" b="1"/>
              <a:t>   </a:t>
            </a:r>
            <a:r>
              <a:rPr lang="en-US" altLang="ko-KR" sz="1800" b="1"/>
              <a:t>-</a:t>
            </a:r>
            <a:r>
              <a:rPr lang="en-US" altLang="ko-KR" sz="1800"/>
              <a:t> E</a:t>
            </a:r>
            <a:r>
              <a:rPr lang="ru-RU" altLang="ko-KR" sz="1800"/>
              <a:t>о</a:t>
            </a:r>
            <a:r>
              <a:rPr lang="en-US" altLang="ko-KR" sz="1800"/>
              <a:t> </a:t>
            </a:r>
            <a:r>
              <a:rPr lang="ko-KR" altLang="en-US" sz="1800"/>
              <a:t>형</a:t>
            </a:r>
            <a:r>
              <a:rPr lang="en-US" altLang="ko-KR" sz="1800"/>
              <a:t>: </a:t>
            </a:r>
            <a:r>
              <a:rPr lang="ko-KR" altLang="en-US" sz="1800"/>
              <a:t>포름알데히드 방출량 </a:t>
            </a:r>
            <a:r>
              <a:rPr lang="en-US" altLang="ko-KR" sz="1800"/>
              <a:t>0.5mg/l</a:t>
            </a:r>
            <a:r>
              <a:rPr lang="ko-KR" altLang="en-US" sz="1800"/>
              <a:t>이하인 보드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E₁</a:t>
            </a:r>
            <a:r>
              <a:rPr lang="ko-KR" altLang="en-US" sz="1800"/>
              <a:t>형</a:t>
            </a:r>
            <a:r>
              <a:rPr lang="en-US" altLang="ko-KR" sz="1800"/>
              <a:t>: </a:t>
            </a:r>
            <a:r>
              <a:rPr lang="ko-KR" altLang="en-US" sz="1800"/>
              <a:t>포름알데히드 방출량 </a:t>
            </a:r>
            <a:r>
              <a:rPr lang="en-US" altLang="ko-KR" sz="1800"/>
              <a:t>1.5 mg/l</a:t>
            </a:r>
            <a:r>
              <a:rPr lang="ko-KR" altLang="en-US" sz="1800"/>
              <a:t>이하인 보드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E₂</a:t>
            </a:r>
            <a:r>
              <a:rPr lang="ko-KR" altLang="en-US" sz="1800"/>
              <a:t>형</a:t>
            </a:r>
            <a:r>
              <a:rPr lang="en-US" altLang="ko-KR" sz="1800"/>
              <a:t>: </a:t>
            </a:r>
            <a:r>
              <a:rPr lang="ko-KR" altLang="en-US" sz="1800"/>
              <a:t>포름알데히드 방출량 </a:t>
            </a:r>
            <a:r>
              <a:rPr lang="en-US" altLang="ko-KR" sz="1800"/>
              <a:t>5.0mg/l</a:t>
            </a:r>
            <a:r>
              <a:rPr lang="ko-KR" altLang="en-US" sz="1800"/>
              <a:t>이하인 보드</a:t>
            </a:r>
          </a:p>
          <a:p>
            <a:pPr>
              <a:buFont typeface="Wingdings" pitchFamily="2" charset="2"/>
              <a:buNone/>
            </a:pPr>
            <a:endParaRPr lang="en-US" altLang="ko-KR" sz="180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0175"/>
            <a:ext cx="8229600" cy="706438"/>
          </a:xfrm>
        </p:spPr>
        <p:txBody>
          <a:bodyPr/>
          <a:lstStyle/>
          <a:p>
            <a:r>
              <a:rPr lang="ko-KR" altLang="en-US" sz="3600" b="1"/>
              <a:t>마감처리 </a:t>
            </a:r>
          </a:p>
        </p:txBody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08050"/>
            <a:ext cx="8207375" cy="5545138"/>
          </a:xfrm>
        </p:spPr>
        <p:txBody>
          <a:bodyPr/>
          <a:lstStyle/>
          <a:p>
            <a:endParaRPr lang="en-US" altLang="ko-KR"/>
          </a:p>
          <a:p>
            <a:pPr>
              <a:buFont typeface="Wingdings" pitchFamily="2" charset="2"/>
              <a:buNone/>
            </a:pPr>
            <a:r>
              <a:rPr lang="en-US" altLang="ko-KR"/>
              <a:t>      </a:t>
            </a:r>
          </a:p>
        </p:txBody>
      </p:sp>
      <p:sp>
        <p:nvSpPr>
          <p:cNvPr id="232452" name="Rectangle 4"/>
          <p:cNvSpPr>
            <a:spLocks noChangeArrowheads="1"/>
          </p:cNvSpPr>
          <p:nvPr/>
        </p:nvSpPr>
        <p:spPr bwMode="auto">
          <a:xfrm>
            <a:off x="323850" y="1050925"/>
            <a:ext cx="8496300" cy="561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110000"/>
              </a:lnSpc>
              <a:spcBef>
                <a:spcPct val="1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</a:pPr>
            <a:r>
              <a:rPr lang="ko-KR" alt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열처리</a:t>
            </a:r>
          </a:p>
          <a:p>
            <a:pPr marL="342900" indent="-342900">
              <a:lnSpc>
                <a:spcPct val="110000"/>
              </a:lnSpc>
              <a:spcBef>
                <a:spcPct val="1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내수성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휨강도 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(10~25% 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향상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) 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등 기계적 성질을 향상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흡수율은 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10~30%, 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충격강도도 감소</a:t>
            </a:r>
          </a:p>
          <a:p>
            <a:pPr marL="342900" indent="-342900">
              <a:lnSpc>
                <a:spcPct val="110000"/>
              </a:lnSpc>
              <a:spcBef>
                <a:spcPct val="1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- 140~180°C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로 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2~8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시간 동안 가열 </a:t>
            </a:r>
          </a:p>
          <a:p>
            <a:pPr marL="342900" indent="-342900">
              <a:lnSpc>
                <a:spcPct val="110000"/>
              </a:lnSpc>
              <a:spcBef>
                <a:spcPct val="1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열처리는 습식보드에 적용</a:t>
            </a:r>
          </a:p>
          <a:p>
            <a:pPr marL="342900" indent="-342900">
              <a:lnSpc>
                <a:spcPct val="110000"/>
              </a:lnSpc>
              <a:spcBef>
                <a:spcPct val="1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처리온도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시간에 따라 차이</a:t>
            </a:r>
          </a:p>
          <a:p>
            <a:pPr marL="342900" indent="-342900">
              <a:lnSpc>
                <a:spcPct val="110000"/>
              </a:lnSpc>
              <a:spcBef>
                <a:spcPct val="1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- 160°C 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이상 처리하면 보드 내의 발열반응이 격렬해지고 화재발생의 위험 </a:t>
            </a:r>
          </a:p>
          <a:p>
            <a:pPr marL="342900" indent="-342900">
              <a:lnSpc>
                <a:spcPct val="110000"/>
              </a:lnSpc>
              <a:spcBef>
                <a:spcPct val="10000"/>
              </a:spcBef>
              <a:buClr>
                <a:schemeClr val="hlink"/>
              </a:buClr>
              <a:buFont typeface="Wingdings" pitchFamily="2" charset="2"/>
              <a:buNone/>
            </a:pPr>
            <a:endParaRPr lang="ko-KR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lnSpc>
                <a:spcPct val="110000"/>
              </a:lnSpc>
              <a:spcBef>
                <a:spcPct val="1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</a:pPr>
            <a:r>
              <a:rPr lang="ko-KR" alt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조습처리</a:t>
            </a:r>
            <a:r>
              <a:rPr lang="ko-KR" alt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marL="342900" indent="-342900">
              <a:lnSpc>
                <a:spcPct val="110000"/>
              </a:lnSpc>
              <a:spcBef>
                <a:spcPct val="1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보드의 함수율은 거의 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0%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에 가깝고 대기 중의 습기를 흡수하면 길이와 두께가 팽윤</a:t>
            </a:r>
          </a:p>
          <a:p>
            <a:pPr marL="342900" indent="-342900">
              <a:lnSpc>
                <a:spcPct val="110000"/>
              </a:lnSpc>
              <a:spcBef>
                <a:spcPct val="1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수분을 불균일하게 흡습을 하면 뒤틀림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굽음 등의 변형이 발생</a:t>
            </a:r>
          </a:p>
          <a:p>
            <a:pPr marL="342900" indent="-342900">
              <a:lnSpc>
                <a:spcPct val="110000"/>
              </a:lnSpc>
              <a:spcBef>
                <a:spcPct val="1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평형함수율까지 수분을 흡수시켜 치수를 안정시킬 목적으로 보드를 흡습시키는 것을 조습 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(humidification)</a:t>
            </a:r>
          </a:p>
          <a:p>
            <a:pPr marL="342900" indent="-342900">
              <a:lnSpc>
                <a:spcPct val="110000"/>
              </a:lnSpc>
              <a:spcBef>
                <a:spcPct val="1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   - 6~8%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까지 가습하며 조습처리는 보드를 조습실에 넣고 온도 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40~60°C, 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습도 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80~95%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에서 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5~8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시간 동안 처리 </a:t>
            </a:r>
          </a:p>
          <a:p>
            <a:pPr marL="342900" indent="-342900">
              <a:lnSpc>
                <a:spcPct val="110000"/>
              </a:lnSpc>
              <a:spcBef>
                <a:spcPct val="1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분무나 침지를 통해 조습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0175"/>
            <a:ext cx="8229600" cy="706438"/>
          </a:xfrm>
        </p:spPr>
        <p:txBody>
          <a:bodyPr/>
          <a:lstStyle/>
          <a:p>
            <a:r>
              <a:rPr lang="ko-KR" altLang="en-US" sz="3600" b="1"/>
              <a:t>마감처리 </a:t>
            </a:r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08050"/>
            <a:ext cx="8207375" cy="5545138"/>
          </a:xfrm>
        </p:spPr>
        <p:txBody>
          <a:bodyPr/>
          <a:lstStyle/>
          <a:p>
            <a:endParaRPr lang="en-US" altLang="ko-KR"/>
          </a:p>
          <a:p>
            <a:pPr>
              <a:buFont typeface="Wingdings" pitchFamily="2" charset="2"/>
              <a:buNone/>
            </a:pPr>
            <a:r>
              <a:rPr lang="en-US" altLang="ko-KR"/>
              <a:t>      </a:t>
            </a:r>
          </a:p>
        </p:txBody>
      </p:sp>
      <p:sp>
        <p:nvSpPr>
          <p:cNvPr id="233476" name="Rectangle 4"/>
          <p:cNvSpPr>
            <a:spLocks noChangeArrowheads="1"/>
          </p:cNvSpPr>
          <p:nvPr/>
        </p:nvSpPr>
        <p:spPr bwMode="auto">
          <a:xfrm>
            <a:off x="250825" y="1050925"/>
            <a:ext cx="856932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</a:pPr>
            <a:r>
              <a:rPr lang="ko-KR" alt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재단 및 기타</a:t>
            </a: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적당한 크기로 제단 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(trimming)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하고 유침열처리시에는 처리하기 전에 재단</a:t>
            </a: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재단에 의해 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6~7% 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정도의 폐재가 부산물로 생성</a:t>
            </a: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이 것을 회수하여 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chipping, steaming, defibrating 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등을 거쳐 제품화</a:t>
            </a: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방부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방충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방화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방수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도장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인쇄 등과 같은 화학적 가공</a:t>
            </a: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보드 표면의 개선을 위한 타일 패턴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홈파기 등과 같은 기계적 가공 및 종이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플라스틱필름 오버레이의 표면 등을 위한 처리</a:t>
            </a: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외장용으로 처리된 제품은 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15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년간 품질이 보장  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0175"/>
            <a:ext cx="8229600" cy="706438"/>
          </a:xfrm>
        </p:spPr>
        <p:txBody>
          <a:bodyPr/>
          <a:lstStyle/>
          <a:p>
            <a:r>
              <a:rPr lang="ko-KR" altLang="en-US" sz="3600" b="1"/>
              <a:t>일반적 성질 </a:t>
            </a:r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08050"/>
            <a:ext cx="8207375" cy="5545138"/>
          </a:xfrm>
        </p:spPr>
        <p:txBody>
          <a:bodyPr/>
          <a:lstStyle/>
          <a:p>
            <a:endParaRPr lang="en-US" altLang="ko-KR"/>
          </a:p>
          <a:p>
            <a:pPr>
              <a:buFont typeface="Wingdings" pitchFamily="2" charset="2"/>
              <a:buNone/>
            </a:pPr>
            <a:r>
              <a:rPr lang="en-US" altLang="ko-KR"/>
              <a:t>      </a:t>
            </a:r>
          </a:p>
        </p:txBody>
      </p:sp>
      <p:sp>
        <p:nvSpPr>
          <p:cNvPr id="234500" name="Rectangle 4"/>
          <p:cNvSpPr>
            <a:spLocks noChangeArrowheads="1"/>
          </p:cNvSpPr>
          <p:nvPr/>
        </p:nvSpPr>
        <p:spPr bwMode="auto">
          <a:xfrm>
            <a:off x="250825" y="836613"/>
            <a:ext cx="8569325" cy="561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115000"/>
              </a:lnSpc>
              <a:spcBef>
                <a:spcPct val="15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</a:pPr>
            <a:r>
              <a:rPr lang="ko-KR" alt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개요 </a:t>
            </a:r>
            <a:r>
              <a:rPr lang="ko-KR" alt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342900" indent="-342900">
              <a:lnSpc>
                <a:spcPct val="115000"/>
              </a:lnSpc>
              <a:spcBef>
                <a:spcPct val="15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목재의 종류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제조법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첨가제의 종류에 따라 성질이 다양</a:t>
            </a:r>
          </a:p>
          <a:p>
            <a:pPr marL="342900" indent="-342900">
              <a:lnSpc>
                <a:spcPct val="115000"/>
              </a:lnSpc>
              <a:spcBef>
                <a:spcPct val="15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목재의 결점을 제거한 재료로서 우수한 성질을 보유</a:t>
            </a:r>
          </a:p>
          <a:p>
            <a:pPr marL="342900" indent="-342900">
              <a:lnSpc>
                <a:spcPct val="115000"/>
              </a:lnSpc>
              <a:spcBef>
                <a:spcPct val="15000"/>
              </a:spcBef>
              <a:buClr>
                <a:schemeClr val="hlink"/>
              </a:buClr>
              <a:buFont typeface="Wingdings" pitchFamily="2" charset="2"/>
              <a:buNone/>
            </a:pPr>
            <a:endParaRPr lang="ko-KR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lnSpc>
                <a:spcPct val="115000"/>
              </a:lnSpc>
              <a:spcBef>
                <a:spcPct val="15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</a:pPr>
            <a:r>
              <a:rPr lang="ko-KR" alt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성질</a:t>
            </a:r>
          </a:p>
          <a:p>
            <a:pPr marL="342900" indent="-342900">
              <a:lnSpc>
                <a:spcPct val="115000"/>
              </a:lnSpc>
              <a:spcBef>
                <a:spcPct val="15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방향성이 없어 길이 및 나비방향의 강도 차가 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10% 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미만으로 균질의 재료</a:t>
            </a:r>
          </a:p>
          <a:p>
            <a:pPr marL="342900" indent="-342900">
              <a:lnSpc>
                <a:spcPct val="115000"/>
              </a:lnSpc>
              <a:spcBef>
                <a:spcPct val="15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길이 및 나비방향의 수축과 팽윤이 거의 같고 조습되어 할열 및 만곡현상이 없음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  <a:p>
            <a:pPr marL="342900" indent="-342900">
              <a:lnSpc>
                <a:spcPct val="115000"/>
              </a:lnSpc>
              <a:spcBef>
                <a:spcPct val="15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   - 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목재에서 얻기 어려운 불가능한 치수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형상의 판을 얻을 수 있고 절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할 등이 없는 균질한 상태로 대량 제조 가능</a:t>
            </a:r>
          </a:p>
          <a:p>
            <a:pPr marL="342900" indent="-342900">
              <a:lnSpc>
                <a:spcPct val="115000"/>
              </a:lnSpc>
              <a:spcBef>
                <a:spcPct val="15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사용 목적에 따라 각종 품질의 것을 원하는 대로 제조</a:t>
            </a:r>
          </a:p>
          <a:p>
            <a:pPr marL="342900" indent="-342900">
              <a:lnSpc>
                <a:spcPct val="115000"/>
              </a:lnSpc>
              <a:spcBef>
                <a:spcPct val="15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단열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흡음성이 좋고 특히 연질섬유판은 이와 같은 성질이 우수</a:t>
            </a:r>
          </a:p>
          <a:p>
            <a:pPr marL="342900" indent="-342900">
              <a:lnSpc>
                <a:spcPct val="115000"/>
              </a:lnSpc>
              <a:spcBef>
                <a:spcPct val="15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휨가공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접착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못박음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분단 등의 공작 가공이 극히 용이</a:t>
            </a:r>
          </a:p>
          <a:p>
            <a:pPr marL="342900" indent="-342900">
              <a:lnSpc>
                <a:spcPct val="115000"/>
              </a:lnSpc>
              <a:spcBef>
                <a:spcPct val="15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코팅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프린트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방부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방충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방수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방화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방습과 같은 화학적 가공도 용이하며 결과적으로 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차 제품을 용이하게 제조할 수 있음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r>
              <a:rPr lang="en-US" altLang="ko-KR" sz="1600">
                <a:effectLst>
                  <a:outerShdw blurRad="38100" dist="38100" dir="2700000" algn="tl">
                    <a:srgbClr val="000000"/>
                  </a:outerShdw>
                </a:effectLst>
              </a:rPr>
              <a:t>     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0175"/>
            <a:ext cx="8229600" cy="706438"/>
          </a:xfrm>
        </p:spPr>
        <p:txBody>
          <a:bodyPr/>
          <a:lstStyle/>
          <a:p>
            <a:r>
              <a:rPr lang="ko-KR" altLang="en-US" sz="3600" b="1"/>
              <a:t>물리적 성질 </a:t>
            </a:r>
          </a:p>
        </p:txBody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08050"/>
            <a:ext cx="8207375" cy="5545138"/>
          </a:xfrm>
        </p:spPr>
        <p:txBody>
          <a:bodyPr/>
          <a:lstStyle/>
          <a:p>
            <a:endParaRPr lang="en-US" altLang="ko-KR"/>
          </a:p>
          <a:p>
            <a:pPr>
              <a:buFont typeface="Wingdings" pitchFamily="2" charset="2"/>
              <a:buNone/>
            </a:pPr>
            <a:r>
              <a:rPr lang="en-US" altLang="ko-KR"/>
              <a:t>      </a:t>
            </a:r>
          </a:p>
        </p:txBody>
      </p:sp>
      <p:sp>
        <p:nvSpPr>
          <p:cNvPr id="235524" name="Rectangle 4"/>
          <p:cNvSpPr>
            <a:spLocks noChangeArrowheads="1"/>
          </p:cNvSpPr>
          <p:nvPr/>
        </p:nvSpPr>
        <p:spPr bwMode="auto">
          <a:xfrm>
            <a:off x="323850" y="1050925"/>
            <a:ext cx="8496300" cy="547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</a:pPr>
            <a:r>
              <a:rPr lang="ko-KR" alt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수분에 대한 성질  </a:t>
            </a: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대기중의습기를 흡수하여 그에 따라 두께와 길이가 변화되며 평형함수율에 달할 때까지 흡습</a:t>
            </a: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- 20°C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의 경우 일반적으로 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24~48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시간 경과 후 에 평행상태에 도달</a:t>
            </a: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조사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: 24~26°C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의 물속 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3cm 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깊이에서 수평으로 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24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시간 침지하여 흡수율을 조사</a:t>
            </a: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유침지처리보드의 흡수율은 일반보드보다 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½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정도 저하</a:t>
            </a: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경질섬유판의 경우 함수율 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1% 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당 두께 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0.8%, 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길이 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0.03%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가 변화되며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연질섬유판은 두께 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0.8%, 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길이 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0.04%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가 변화하며 두께의 팽창율이 큼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   - 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섬유포화점에서의 함수율은 경질이 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18%, 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연질이 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25%, 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유침열처리 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14%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로서 목재의 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28%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에 비하여 낮음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r>
              <a:rPr lang="en-US" altLang="ko-KR" sz="160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0175"/>
            <a:ext cx="8229600" cy="706438"/>
          </a:xfrm>
        </p:spPr>
        <p:txBody>
          <a:bodyPr/>
          <a:lstStyle/>
          <a:p>
            <a:r>
              <a:rPr lang="ko-KR" altLang="en-US" sz="3600" b="1"/>
              <a:t>물리적 성질 </a:t>
            </a:r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08050"/>
            <a:ext cx="8207375" cy="5545138"/>
          </a:xfrm>
        </p:spPr>
        <p:txBody>
          <a:bodyPr/>
          <a:lstStyle/>
          <a:p>
            <a:endParaRPr lang="en-US" altLang="ko-KR"/>
          </a:p>
          <a:p>
            <a:pPr>
              <a:buFont typeface="Wingdings" pitchFamily="2" charset="2"/>
              <a:buNone/>
            </a:pPr>
            <a:r>
              <a:rPr lang="en-US" altLang="ko-KR"/>
              <a:t>      </a:t>
            </a:r>
          </a:p>
        </p:txBody>
      </p:sp>
      <p:sp>
        <p:nvSpPr>
          <p:cNvPr id="239620" name="Rectangle 4"/>
          <p:cNvSpPr>
            <a:spLocks noChangeArrowheads="1"/>
          </p:cNvSpPr>
          <p:nvPr/>
        </p:nvSpPr>
        <p:spPr bwMode="auto">
          <a:xfrm>
            <a:off x="323850" y="1050925"/>
            <a:ext cx="8496300" cy="547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</a:pPr>
            <a:r>
              <a:rPr lang="ko-KR" alt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열에 대한 성질</a:t>
            </a: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단열 및 보온성은 열전도율에 의하여 표시</a:t>
            </a: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열전도율은 비중의 증가와 온도의 상승으로 증가하고 같은 온도에서 함수율이 증가함에 따라 커지며 재료 중에 공기량이 많을수록 감고</a:t>
            </a: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연질섬유판은 다공질로 비중이 낮고 공기를 많이 함유하고 있어 열전도율이 낮고 단열 및 보온성이 우수</a:t>
            </a: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경질섬유판은 밀도가 균일해 비중이 같은 목재에 비해 열전도율이 낮고 목재보다 어느정도 단열성이 큼</a:t>
            </a:r>
            <a:r>
              <a:rPr lang="ko-KR" altLang="en-US" sz="160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0175"/>
            <a:ext cx="8229600" cy="706438"/>
          </a:xfrm>
        </p:spPr>
        <p:txBody>
          <a:bodyPr/>
          <a:lstStyle/>
          <a:p>
            <a:r>
              <a:rPr lang="ko-KR" altLang="en-US" sz="3600" b="1"/>
              <a:t>물리적 성질 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08050"/>
            <a:ext cx="8207375" cy="5545138"/>
          </a:xfrm>
        </p:spPr>
        <p:txBody>
          <a:bodyPr/>
          <a:lstStyle/>
          <a:p>
            <a:endParaRPr lang="en-US" altLang="ko-KR"/>
          </a:p>
          <a:p>
            <a:pPr>
              <a:buFont typeface="Wingdings" pitchFamily="2" charset="2"/>
              <a:buNone/>
            </a:pPr>
            <a:r>
              <a:rPr lang="en-US" altLang="ko-KR"/>
              <a:t>      </a:t>
            </a:r>
          </a:p>
        </p:txBody>
      </p:sp>
      <p:sp>
        <p:nvSpPr>
          <p:cNvPr id="236548" name="Rectangle 4"/>
          <p:cNvSpPr>
            <a:spLocks noChangeArrowheads="1"/>
          </p:cNvSpPr>
          <p:nvPr/>
        </p:nvSpPr>
        <p:spPr bwMode="auto">
          <a:xfrm>
            <a:off x="457200" y="1050925"/>
            <a:ext cx="836295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</a:pPr>
            <a:r>
              <a:rPr lang="ko-KR" alt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음에 대한 성질</a:t>
            </a: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건축재료에서 흡음성과 방음성이 중요</a:t>
            </a: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흡음을 주로 사용되고 있는 연질섬유판은 비중이 낮고 흡음성이 우수하며 저음향역보다 중음향역 및 고음향역을 잘 흡수</a:t>
            </a: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경질섬유판은 저음향역의 음을 잘 흡수하고 경질섬유판에 구멍뚫기가공을 한 흡음판은 저음향역부터 고음향역의 음까지 잘 흡수</a:t>
            </a: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제품의 두께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비중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주파수 등에 따라 차이</a:t>
            </a: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유공판은 구멍의 형상이나 수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깊이에 따라 차이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0175"/>
            <a:ext cx="8229600" cy="706438"/>
          </a:xfrm>
        </p:spPr>
        <p:txBody>
          <a:bodyPr/>
          <a:lstStyle/>
          <a:p>
            <a:r>
              <a:rPr lang="ko-KR" altLang="en-US" sz="3600" b="1"/>
              <a:t>기계적 성질 </a:t>
            </a:r>
          </a:p>
        </p:txBody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08050"/>
            <a:ext cx="8207375" cy="5545138"/>
          </a:xfrm>
        </p:spPr>
        <p:txBody>
          <a:bodyPr/>
          <a:lstStyle/>
          <a:p>
            <a:endParaRPr lang="en-US" altLang="ko-KR"/>
          </a:p>
          <a:p>
            <a:pPr>
              <a:buFont typeface="Wingdings" pitchFamily="2" charset="2"/>
              <a:buNone/>
            </a:pPr>
            <a:r>
              <a:rPr lang="en-US" altLang="ko-KR"/>
              <a:t>      </a:t>
            </a:r>
          </a:p>
        </p:txBody>
      </p:sp>
      <p:sp>
        <p:nvSpPr>
          <p:cNvPr id="237572" name="Rectangle 4"/>
          <p:cNvSpPr>
            <a:spLocks noChangeArrowheads="1"/>
          </p:cNvSpPr>
          <p:nvPr/>
        </p:nvSpPr>
        <p:spPr bwMode="auto">
          <a:xfrm>
            <a:off x="323850" y="1050925"/>
            <a:ext cx="8496300" cy="547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</a:pPr>
            <a:r>
              <a:rPr lang="ko-KR" alt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비중과 강도의 관계</a:t>
            </a:r>
            <a:r>
              <a:rPr lang="ko-KR" alt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비중이 증가 됨에 따라 휨강도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인장강도 등이 직선적으로 증가</a:t>
            </a: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내수성이 개량되지만 두께 팽창이 증가되며 길이 팽창은 비중과 무관</a:t>
            </a: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endParaRPr lang="ko-KR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</a:pPr>
            <a:r>
              <a:rPr lang="ko-KR" alt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함수율과 강도의 관계</a:t>
            </a: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- 5~20%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에서는 함수율이 증가됨에 따라 강도가 직선적으로 감소</a:t>
            </a: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경질섬유판의 강도는 함수율에 영향을 크게 받고 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60~70% 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저하되며 전건상태에서는 섬유의 유연성을 잃고 최고강도보다 낮은 값을 보유</a:t>
            </a: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함수율 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3~5%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에서 강도는 최상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0175"/>
            <a:ext cx="8229600" cy="706438"/>
          </a:xfrm>
        </p:spPr>
        <p:txBody>
          <a:bodyPr/>
          <a:lstStyle/>
          <a:p>
            <a:r>
              <a:rPr lang="ko-KR" altLang="en-US" sz="3600" b="1"/>
              <a:t>기계적 성질 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08050"/>
            <a:ext cx="8207375" cy="5545138"/>
          </a:xfrm>
        </p:spPr>
        <p:txBody>
          <a:bodyPr/>
          <a:lstStyle/>
          <a:p>
            <a:endParaRPr lang="en-US" altLang="ko-KR"/>
          </a:p>
          <a:p>
            <a:pPr>
              <a:buFont typeface="Wingdings" pitchFamily="2" charset="2"/>
              <a:buNone/>
            </a:pPr>
            <a:r>
              <a:rPr lang="en-US" altLang="ko-KR"/>
              <a:t>      </a:t>
            </a:r>
          </a:p>
        </p:txBody>
      </p:sp>
      <p:sp>
        <p:nvSpPr>
          <p:cNvPr id="240644" name="Rectangle 4"/>
          <p:cNvSpPr>
            <a:spLocks noChangeArrowheads="1"/>
          </p:cNvSpPr>
          <p:nvPr/>
        </p:nvSpPr>
        <p:spPr bwMode="auto">
          <a:xfrm>
            <a:off x="323850" y="1050925"/>
            <a:ext cx="8496300" cy="547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</a:pPr>
            <a:r>
              <a:rPr lang="ko-KR" alt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기계적 성질</a:t>
            </a: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ko-KR" altLang="en-US" sz="160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연질섬유판의 기계적 강도는 비중에 비례</a:t>
            </a: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섬유판을 제조할 때 섬유방향에 따라 치수안정과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강도적 성질 등이 정해지므로 길이방향과 평행하게 하면 목재와 같은 성질을 보유석탄수지의 첨가에 따라 휘강도는 증가되고 흡수율 및 두께 팽창율은 감소</a:t>
            </a:r>
            <a:r>
              <a:rPr lang="ko-KR" altLang="en-US" sz="160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0175"/>
            <a:ext cx="8229600" cy="706438"/>
          </a:xfrm>
        </p:spPr>
        <p:txBody>
          <a:bodyPr/>
          <a:lstStyle/>
          <a:p>
            <a:r>
              <a:rPr lang="ko-KR" altLang="en-US" sz="3600" b="1"/>
              <a:t>기타 성질 </a:t>
            </a:r>
          </a:p>
        </p:txBody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08050"/>
            <a:ext cx="8207375" cy="5545138"/>
          </a:xfrm>
        </p:spPr>
        <p:txBody>
          <a:bodyPr/>
          <a:lstStyle/>
          <a:p>
            <a:endParaRPr lang="en-US" altLang="ko-KR"/>
          </a:p>
          <a:p>
            <a:pPr>
              <a:buFont typeface="Wingdings" pitchFamily="2" charset="2"/>
              <a:buNone/>
            </a:pPr>
            <a:r>
              <a:rPr lang="en-US" altLang="ko-KR"/>
              <a:t>      </a:t>
            </a:r>
          </a:p>
        </p:txBody>
      </p:sp>
      <p:sp>
        <p:nvSpPr>
          <p:cNvPr id="238596" name="Rectangle 4"/>
          <p:cNvSpPr>
            <a:spLocks noChangeArrowheads="1"/>
          </p:cNvSpPr>
          <p:nvPr/>
        </p:nvSpPr>
        <p:spPr bwMode="auto">
          <a:xfrm>
            <a:off x="323850" y="1050925"/>
            <a:ext cx="8496300" cy="547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</a:pPr>
            <a:r>
              <a:rPr lang="ko-KR" alt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방화성 </a:t>
            </a:r>
            <a:r>
              <a:rPr lang="ko-KR" alt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식물섬유질로 되어있어 연소성이 있으며 연질섬유판은 연소성이 크기 때문에 건축재료로 큰 결점</a:t>
            </a: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결과적으로 방화도료나 방화제를 사용하여 난연처리 필요</a:t>
            </a: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endParaRPr lang="ko-KR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</a:pPr>
            <a:r>
              <a:rPr lang="ko-KR" alt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방부 및 방충성</a:t>
            </a: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연질섬유판은 통기성이 좋고 습도가 높은 지역에서 사용할 경우 부후균이나 흰개미의 침해를 받기 쉬우며 곰팡이가 많이 발생</a:t>
            </a: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방부제 또는 방충제 처리 또는 도료처리를 하여 방충 및 방부성 보드를 제조</a:t>
            </a: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경질섬유판은 어느 정도 방충 및 방부성 보유  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0175"/>
            <a:ext cx="8229600" cy="706438"/>
          </a:xfrm>
        </p:spPr>
        <p:txBody>
          <a:bodyPr/>
          <a:lstStyle/>
          <a:p>
            <a:r>
              <a:rPr lang="ko-KR" altLang="en-US" sz="3600" b="1"/>
              <a:t>기타 성질 </a:t>
            </a:r>
          </a:p>
        </p:txBody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08050"/>
            <a:ext cx="8207375" cy="5545138"/>
          </a:xfrm>
        </p:spPr>
        <p:txBody>
          <a:bodyPr/>
          <a:lstStyle/>
          <a:p>
            <a:endParaRPr lang="en-US" altLang="ko-KR"/>
          </a:p>
          <a:p>
            <a:pPr>
              <a:buFont typeface="Wingdings" pitchFamily="2" charset="2"/>
              <a:buNone/>
            </a:pPr>
            <a:r>
              <a:rPr lang="en-US" altLang="ko-KR"/>
              <a:t>      </a:t>
            </a:r>
          </a:p>
        </p:txBody>
      </p:sp>
      <p:sp>
        <p:nvSpPr>
          <p:cNvPr id="241668" name="Rectangle 4"/>
          <p:cNvSpPr>
            <a:spLocks noChangeArrowheads="1"/>
          </p:cNvSpPr>
          <p:nvPr/>
        </p:nvSpPr>
        <p:spPr bwMode="auto">
          <a:xfrm>
            <a:off x="323850" y="1050925"/>
            <a:ext cx="8496300" cy="547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</a:pPr>
            <a:r>
              <a:rPr lang="ko-KR" alt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내후성</a:t>
            </a: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빛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열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풍우 등에 의해 표면이 점차 변색되고 노화</a:t>
            </a: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외장용보드는 평활도와 광택이 저하되고 보플이 발생하여 변색</a:t>
            </a: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기계적 성질도 풍화에 의해 감소되며 열화가 발생</a:t>
            </a: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내후성 증가를 위해 수지를 처리하거나 도장이 필요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r>
              <a:rPr lang="en-US" altLang="ko-KR" sz="1600"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altLang="ko-KR" sz="16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01613"/>
            <a:ext cx="8229600" cy="706437"/>
          </a:xfrm>
        </p:spPr>
        <p:txBody>
          <a:bodyPr/>
          <a:lstStyle/>
          <a:p>
            <a:r>
              <a:rPr lang="en-US" altLang="ko-KR" sz="3600" b="1"/>
              <a:t>MDF</a:t>
            </a:r>
            <a:r>
              <a:rPr lang="ko-KR" altLang="en-US" sz="3600" b="1"/>
              <a:t>의 두께별 분류</a:t>
            </a:r>
          </a:p>
        </p:txBody>
      </p:sp>
      <p:pic>
        <p:nvPicPr>
          <p:cNvPr id="264197" name="Picture 5" descr="MDF(Eucalyptus)15mm-19m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295400"/>
            <a:ext cx="7489825" cy="49418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01613"/>
            <a:ext cx="8229600" cy="706437"/>
          </a:xfrm>
        </p:spPr>
        <p:txBody>
          <a:bodyPr/>
          <a:lstStyle/>
          <a:p>
            <a:r>
              <a:rPr lang="ko-KR" altLang="en-US" sz="3600" b="1"/>
              <a:t>중밀도섬유판 </a:t>
            </a:r>
            <a:r>
              <a:rPr lang="en-US" altLang="ko-KR" sz="3600" b="1"/>
              <a:t>(MDF)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81075"/>
            <a:ext cx="8424862" cy="5688013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ko-KR" altLang="en-US" sz="2000" b="1"/>
              <a:t>정의</a:t>
            </a:r>
            <a:r>
              <a:rPr lang="ko-KR" altLang="en-US" sz="1800" b="1"/>
              <a:t> 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목섬유와 합성수지 접착제에 의해 밀도가 </a:t>
            </a:r>
            <a:r>
              <a:rPr lang="en-US" altLang="ko-KR" sz="1800"/>
              <a:t>500~800kg/m</a:t>
            </a:r>
            <a:r>
              <a:rPr lang="en-US" altLang="ko-KR" sz="1800" baseline="30000"/>
              <a:t>3</a:t>
            </a:r>
            <a:r>
              <a:rPr lang="en-US" altLang="ko-KR" sz="1800"/>
              <a:t> (31~50 lb/ft</a:t>
            </a:r>
            <a:r>
              <a:rPr lang="en-US" altLang="ko-KR" sz="1800" baseline="30000"/>
              <a:t>3</a:t>
            </a:r>
            <a:r>
              <a:rPr lang="en-US" altLang="ko-KR" sz="1800"/>
              <a:t>)</a:t>
            </a:r>
            <a:r>
              <a:rPr lang="ko-KR" altLang="en-US" sz="1800"/>
              <a:t>로 생산된 판상재료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습식과 건식 공정에 의해 생산이 가능하나 대부분 건식으로 생산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목재로부터 해섬된 섬유 또는 섬유속과 강도적 성능을 위해 첨가된 수지에 의해 제조 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섬유는 목섬유 외에 사탕수수 폐잔재가 일부 사용되고 있으며 접착제로는 주로 </a:t>
            </a:r>
            <a:r>
              <a:rPr lang="en-US" altLang="ko-KR" sz="1800"/>
              <a:t>UF</a:t>
            </a:r>
            <a:r>
              <a:rPr lang="ko-KR" altLang="en-US" sz="1800"/>
              <a:t>와 </a:t>
            </a:r>
            <a:r>
              <a:rPr lang="en-US" altLang="ko-KR" sz="1800"/>
              <a:t>MUF</a:t>
            </a:r>
            <a:r>
              <a:rPr lang="ko-KR" altLang="en-US" sz="1800"/>
              <a:t>가 주로 사용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제품 생산에 있어 매우 낮은 용적 밀도를 지니는 펄프 생산용 가압 리파이너 의 사용</a:t>
            </a:r>
          </a:p>
          <a:p>
            <a:pPr>
              <a:buFont typeface="Wingdings" pitchFamily="2" charset="2"/>
              <a:buNone/>
            </a:pPr>
            <a:endParaRPr lang="ko-KR" altLang="en-US" sz="1800"/>
          </a:p>
          <a:p>
            <a:pPr>
              <a:buFont typeface="Wingdings" pitchFamily="2" charset="2"/>
              <a:buNone/>
            </a:pPr>
            <a:endParaRPr lang="en-US" altLang="ko-KR" sz="1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01613"/>
            <a:ext cx="8229600" cy="706437"/>
          </a:xfrm>
        </p:spPr>
        <p:txBody>
          <a:bodyPr/>
          <a:lstStyle/>
          <a:p>
            <a:r>
              <a:rPr lang="ko-KR" altLang="en-US" sz="3600" b="1"/>
              <a:t>중밀도섬유판 </a:t>
            </a:r>
            <a:r>
              <a:rPr lang="en-US" altLang="ko-KR" sz="3600" b="1"/>
              <a:t>(MDF)</a:t>
            </a:r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36625"/>
            <a:ext cx="8353425" cy="5588000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ko-KR" altLang="en-US" sz="2000" b="1"/>
              <a:t>역사 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- 1965</a:t>
            </a:r>
            <a:r>
              <a:rPr lang="ko-KR" altLang="en-US" sz="1800"/>
              <a:t>년에 미국 뉴욕주  </a:t>
            </a:r>
            <a:r>
              <a:rPr lang="en-US" altLang="ko-KR" sz="1800"/>
              <a:t>Celotex</a:t>
            </a:r>
            <a:r>
              <a:rPr lang="ko-KR" altLang="en-US" sz="1800"/>
              <a:t>사에 의해 신세대 목질보드로 등장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- 1970</a:t>
            </a:r>
            <a:r>
              <a:rPr lang="ko-KR" altLang="en-US" sz="1800"/>
              <a:t>년대 초 가구용 소재로 상업화 성공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- 1980</a:t>
            </a:r>
            <a:r>
              <a:rPr lang="ko-KR" altLang="en-US" sz="1800"/>
              <a:t>년대에는 세계적으로 각광을 받으며 급속한 성장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현재 세계적으로 </a:t>
            </a:r>
            <a:r>
              <a:rPr lang="en-US" altLang="ko-KR" sz="1800"/>
              <a:t>100</a:t>
            </a:r>
            <a:r>
              <a:rPr lang="ko-KR" altLang="en-US" sz="1800"/>
              <a:t>여 개의 공장 가동 중이며 연 생산량은 </a:t>
            </a:r>
            <a:r>
              <a:rPr lang="en-US" altLang="ko-KR" sz="1800"/>
              <a:t>1200</a:t>
            </a:r>
            <a:r>
              <a:rPr lang="ko-KR" altLang="en-US" sz="1800"/>
              <a:t>만 </a:t>
            </a:r>
            <a:r>
              <a:rPr lang="en-US" altLang="ko-KR" sz="1800"/>
              <a:t>m</a:t>
            </a:r>
            <a:r>
              <a:rPr lang="en-US" altLang="ko-KR" sz="1800" baseline="30000"/>
              <a:t>3</a:t>
            </a:r>
            <a:r>
              <a:rPr lang="en-US" altLang="ko-KR" sz="1800"/>
              <a:t>/</a:t>
            </a:r>
            <a:r>
              <a:rPr lang="ko-KR" altLang="en-US" sz="1800"/>
              <a:t>년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미국의 생산량은 </a:t>
            </a:r>
            <a:r>
              <a:rPr lang="en-US" altLang="ko-KR" sz="1800"/>
              <a:t>250</a:t>
            </a:r>
            <a:r>
              <a:rPr lang="ko-KR" altLang="en-US" sz="1800"/>
              <a:t>만 </a:t>
            </a:r>
            <a:r>
              <a:rPr lang="en-US" altLang="ko-KR" sz="1800"/>
              <a:t>m</a:t>
            </a:r>
            <a:r>
              <a:rPr lang="en-US" altLang="ko-KR" sz="1800" baseline="30000"/>
              <a:t>3</a:t>
            </a:r>
            <a:r>
              <a:rPr lang="ko-KR" altLang="en-US" sz="1800"/>
              <a:t>이며 이는 </a:t>
            </a:r>
            <a:r>
              <a:rPr lang="en-US" altLang="ko-KR" sz="1800"/>
              <a:t>10</a:t>
            </a:r>
            <a:r>
              <a:rPr lang="ko-KR" altLang="en-US" sz="1800"/>
              <a:t>년간 약 </a:t>
            </a:r>
            <a:r>
              <a:rPr lang="en-US" altLang="ko-KR" sz="1800"/>
              <a:t>50% </a:t>
            </a:r>
            <a:r>
              <a:rPr lang="ko-KR" altLang="en-US" sz="1800"/>
              <a:t>증가 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심재로 부터 무결점 제재목 대체재까지 다양한 용도로 사용이 가능해 소비량은 계속 증가하고 있으며 과거 </a:t>
            </a:r>
            <a:r>
              <a:rPr lang="en-US" altLang="ko-KR" sz="1800"/>
              <a:t>10</a:t>
            </a:r>
            <a:r>
              <a:rPr lang="ko-KR" altLang="en-US" sz="1800"/>
              <a:t>년간 약 </a:t>
            </a:r>
            <a:r>
              <a:rPr lang="en-US" altLang="ko-KR" sz="1800"/>
              <a:t>10</a:t>
            </a:r>
            <a:r>
              <a:rPr lang="ko-KR" altLang="en-US" sz="1800"/>
              <a:t>배 정도 증가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- 1987</a:t>
            </a:r>
            <a:r>
              <a:rPr lang="ko-KR" altLang="en-US" sz="1800"/>
              <a:t>년에 </a:t>
            </a:r>
            <a:r>
              <a:rPr lang="en-US" altLang="ko-KR" sz="1800"/>
              <a:t>(</a:t>
            </a:r>
            <a:r>
              <a:rPr lang="ko-KR" altLang="en-US" sz="1800"/>
              <a:t>주</a:t>
            </a:r>
            <a:r>
              <a:rPr lang="en-US" altLang="ko-KR" sz="1800"/>
              <a:t>) </a:t>
            </a:r>
            <a:r>
              <a:rPr lang="ko-KR" altLang="en-US" sz="1800"/>
              <a:t>동화기업에서 생산을 시작한 이래 </a:t>
            </a:r>
            <a:r>
              <a:rPr lang="en-US" altLang="ko-KR" sz="1800"/>
              <a:t>1990</a:t>
            </a:r>
            <a:r>
              <a:rPr lang="ko-KR" altLang="en-US" sz="1800"/>
              <a:t>년 및 </a:t>
            </a:r>
            <a:r>
              <a:rPr lang="en-US" altLang="ko-KR" sz="1800"/>
              <a:t>1995</a:t>
            </a:r>
            <a:r>
              <a:rPr lang="ko-KR" altLang="en-US" sz="1800"/>
              <a:t>년 전후 초고속 성장을 기록하였으며 현재 우리나라 섬유판공업에 주류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현재 우리나라는 </a:t>
            </a:r>
            <a:r>
              <a:rPr lang="en-US" altLang="ko-KR" sz="1800"/>
              <a:t>5</a:t>
            </a:r>
            <a:r>
              <a:rPr lang="ko-KR" altLang="en-US" sz="1800"/>
              <a:t>개사에 </a:t>
            </a:r>
            <a:r>
              <a:rPr lang="en-US" altLang="ko-KR" sz="1800"/>
              <a:t>9</a:t>
            </a:r>
            <a:r>
              <a:rPr lang="ko-KR" altLang="en-US" sz="1800"/>
              <a:t>개 공장의 </a:t>
            </a:r>
            <a:r>
              <a:rPr lang="en-US" altLang="ko-KR" sz="1800"/>
              <a:t>MDF </a:t>
            </a:r>
            <a:r>
              <a:rPr lang="ko-KR" altLang="en-US" sz="1800"/>
              <a:t>제조설비를 보유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총 생산비 규모가 연간 약 </a:t>
            </a:r>
            <a:r>
              <a:rPr lang="en-US" altLang="ko-KR" sz="1800"/>
              <a:t>100</a:t>
            </a:r>
            <a:r>
              <a:rPr lang="ko-KR" altLang="en-US" sz="1800"/>
              <a:t>만㎡으로 세계</a:t>
            </a:r>
            <a:r>
              <a:rPr lang="en-US" altLang="ko-KR" sz="1800"/>
              <a:t>2~3</a:t>
            </a:r>
            <a:r>
              <a:rPr lang="ko-KR" altLang="en-US" sz="1800"/>
              <a:t>위의 생산국가로 부상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01613"/>
            <a:ext cx="8229600" cy="706437"/>
          </a:xfrm>
        </p:spPr>
        <p:txBody>
          <a:bodyPr/>
          <a:lstStyle/>
          <a:p>
            <a:r>
              <a:rPr lang="ko-KR" altLang="en-US" sz="3600" b="1"/>
              <a:t>중밀도섬유판 </a:t>
            </a:r>
            <a:r>
              <a:rPr lang="en-US" altLang="ko-KR" sz="3600" b="1"/>
              <a:t>(MDF)</a:t>
            </a:r>
          </a:p>
        </p:txBody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36625"/>
            <a:ext cx="8353425" cy="55880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ko-KR" altLang="en-US" sz="2000" b="1"/>
              <a:t>원료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저비중 목재 유리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낮은 가격</a:t>
            </a:r>
            <a:r>
              <a:rPr lang="en-US" altLang="ko-KR" sz="1800"/>
              <a:t>, </a:t>
            </a:r>
            <a:r>
              <a:rPr lang="ko-KR" altLang="en-US" sz="1800"/>
              <a:t>좋은 재질 이상적 원료 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톱밥</a:t>
            </a:r>
            <a:r>
              <a:rPr lang="en-US" altLang="ko-KR" sz="1800"/>
              <a:t>, </a:t>
            </a:r>
            <a:r>
              <a:rPr lang="ko-KR" altLang="en-US" sz="1800"/>
              <a:t>죽더기등의 폐잔재</a:t>
            </a:r>
            <a:r>
              <a:rPr lang="en-US" altLang="ko-KR" sz="1800"/>
              <a:t>, </a:t>
            </a:r>
            <a:r>
              <a:rPr lang="ko-KR" altLang="en-US" sz="1800"/>
              <a:t>가구폐재 및 가격 저렴한 목재사용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펄프용 칩도 </a:t>
            </a:r>
            <a:r>
              <a:rPr lang="en-US" altLang="ko-KR" sz="1800"/>
              <a:t>25% </a:t>
            </a:r>
            <a:r>
              <a:rPr lang="ko-KR" altLang="en-US" sz="1800"/>
              <a:t>포함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농산물 섬유자원 이용이 되고 있으며 야자수 줄기가 동남아시아에서 사용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endParaRPr lang="ko-KR" altLang="en-US" sz="1800"/>
          </a:p>
          <a:p>
            <a:pPr>
              <a:lnSpc>
                <a:spcPct val="120000"/>
              </a:lnSpc>
            </a:pPr>
            <a:r>
              <a:rPr lang="ko-KR" altLang="en-US" sz="2000" b="1"/>
              <a:t>특성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ko-KR" altLang="en-US" sz="2000" b="1"/>
              <a:t>   </a:t>
            </a:r>
            <a:r>
              <a:rPr lang="en-US" altLang="ko-KR" sz="2000" b="1"/>
              <a:t>- </a:t>
            </a:r>
            <a:r>
              <a:rPr lang="ko-KR" altLang="en-US" sz="1800"/>
              <a:t>방향성이 없고 목재와 동일한 질의 판상제품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조직이 치밀하여 모울딩</a:t>
            </a:r>
            <a:r>
              <a:rPr lang="en-US" altLang="ko-KR" sz="1800"/>
              <a:t>(Moulding), </a:t>
            </a:r>
            <a:r>
              <a:rPr lang="ko-KR" altLang="en-US" sz="1800"/>
              <a:t>측면가공 등 조직가공성 우수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표면 평활하여 도장성 및 접착성 우수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재질이 가볍고 강함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건조공정 없이 바로 사용가능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01613"/>
            <a:ext cx="8229600" cy="706437"/>
          </a:xfrm>
        </p:spPr>
        <p:txBody>
          <a:bodyPr/>
          <a:lstStyle/>
          <a:p>
            <a:r>
              <a:rPr lang="ko-KR" altLang="en-US" sz="3600" b="1"/>
              <a:t>제조방법</a:t>
            </a:r>
          </a:p>
        </p:txBody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36625"/>
            <a:ext cx="8353425" cy="55880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ko-KR" altLang="en-US" sz="2000" b="1"/>
              <a:t>습식법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목재원료의 해섬공정에서 성형 공정까지 물을 매체로 이용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다량의 물을 사용하므로 폐수 처리 문제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endParaRPr lang="ko-KR" altLang="en-US" sz="1800"/>
          </a:p>
          <a:p>
            <a:pPr>
              <a:lnSpc>
                <a:spcPct val="120000"/>
              </a:lnSpc>
            </a:pPr>
            <a:r>
              <a:rPr lang="ko-KR" altLang="en-US" sz="2000" b="1"/>
              <a:t>건식법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ko-KR" altLang="en-US" sz="1800" b="1"/>
              <a:t>   </a:t>
            </a:r>
            <a:r>
              <a:rPr lang="en-US" altLang="ko-KR" sz="1800" b="1"/>
              <a:t>- </a:t>
            </a:r>
            <a:r>
              <a:rPr lang="ko-KR" altLang="en-US" sz="1800"/>
              <a:t>포화 수증기 상태하에서 해섬된 건조섬유에 고압의 기류를 매체로 하여 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ko-KR" altLang="en-US" sz="1800"/>
              <a:t>      접착제를 도포한 다음 매트를 성형하는 방법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점과 선">
  <a:themeElements>
    <a:clrScheme name="점과 선 2">
      <a:dk1>
        <a:srgbClr val="5B5B89"/>
      </a:dk1>
      <a:lt1>
        <a:srgbClr val="FFFFFF"/>
      </a:lt1>
      <a:dk2>
        <a:srgbClr val="666699"/>
      </a:dk2>
      <a:lt2>
        <a:srgbClr val="DFDEF6"/>
      </a:lt2>
      <a:accent1>
        <a:srgbClr val="6666FF"/>
      </a:accent1>
      <a:accent2>
        <a:srgbClr val="52527C"/>
      </a:accent2>
      <a:accent3>
        <a:srgbClr val="B8B8CA"/>
      </a:accent3>
      <a:accent4>
        <a:srgbClr val="DADADA"/>
      </a:accent4>
      <a:accent5>
        <a:srgbClr val="B8B8FF"/>
      </a:accent5>
      <a:accent6>
        <a:srgbClr val="494970"/>
      </a:accent6>
      <a:hlink>
        <a:srgbClr val="9999FF"/>
      </a:hlink>
      <a:folHlink>
        <a:srgbClr val="CCCCFF"/>
      </a:folHlink>
    </a:clrScheme>
    <a:fontScheme name="점과 선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점과 선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점과 선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점과 선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Digital Dots</Template>
  <TotalTime>4204</TotalTime>
  <Words>3191</Words>
  <Application>Microsoft PowerPoint</Application>
  <PresentationFormat>화면 슬라이드 쇼(4:3)</PresentationFormat>
  <Paragraphs>381</Paragraphs>
  <Slides>49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49</vt:i4>
      </vt:variant>
    </vt:vector>
  </HeadingPairs>
  <TitlesOfParts>
    <vt:vector size="50" baseType="lpstr">
      <vt:lpstr>점과 선</vt:lpstr>
      <vt:lpstr>목질 섬유계 판상재료</vt:lpstr>
      <vt:lpstr>섬유판 (Fiberboard)</vt:lpstr>
      <vt:lpstr>섬유판의 분류</vt:lpstr>
      <vt:lpstr>섬유판의 분류</vt:lpstr>
      <vt:lpstr>MDF의 두께별 분류</vt:lpstr>
      <vt:lpstr>중밀도섬유판 (MDF)</vt:lpstr>
      <vt:lpstr>중밀도섬유판 (MDF)</vt:lpstr>
      <vt:lpstr>중밀도섬유판 (MDF)</vt:lpstr>
      <vt:lpstr>제조방법</vt:lpstr>
      <vt:lpstr>MDF 제조공정</vt:lpstr>
      <vt:lpstr>제조공정</vt:lpstr>
      <vt:lpstr>제조공정</vt:lpstr>
      <vt:lpstr>제조공정</vt:lpstr>
      <vt:lpstr>제조공정</vt:lpstr>
      <vt:lpstr>제조공정</vt:lpstr>
      <vt:lpstr>성질</vt:lpstr>
      <vt:lpstr>용도</vt:lpstr>
      <vt:lpstr>용도</vt:lpstr>
      <vt:lpstr>용도</vt:lpstr>
      <vt:lpstr>경질섬유판 (HB)</vt:lpstr>
      <vt:lpstr>경질섬유판</vt:lpstr>
      <vt:lpstr>경질섬유판</vt:lpstr>
      <vt:lpstr>경질섬유판</vt:lpstr>
      <vt:lpstr>경질섬유판</vt:lpstr>
      <vt:lpstr>경질섬유판</vt:lpstr>
      <vt:lpstr>경질섬유판</vt:lpstr>
      <vt:lpstr>연질섬유판</vt:lpstr>
      <vt:lpstr>연질섬유판</vt:lpstr>
      <vt:lpstr>연질섬유판</vt:lpstr>
      <vt:lpstr>기타</vt:lpstr>
      <vt:lpstr>석고보드</vt:lpstr>
      <vt:lpstr>석고보드</vt:lpstr>
      <vt:lpstr>석고보드</vt:lpstr>
      <vt:lpstr>목모보드 및 석고보드</vt:lpstr>
      <vt:lpstr>목모보드</vt:lpstr>
      <vt:lpstr>목모보드</vt:lpstr>
      <vt:lpstr>목모보드의 적용분야 </vt:lpstr>
      <vt:lpstr>목모보드의 적용</vt:lpstr>
      <vt:lpstr>마감처리 </vt:lpstr>
      <vt:lpstr>마감처리 </vt:lpstr>
      <vt:lpstr>마감처리 </vt:lpstr>
      <vt:lpstr>일반적 성질 </vt:lpstr>
      <vt:lpstr>물리적 성질 </vt:lpstr>
      <vt:lpstr>물리적 성질 </vt:lpstr>
      <vt:lpstr>물리적 성질 </vt:lpstr>
      <vt:lpstr>기계적 성질 </vt:lpstr>
      <vt:lpstr>기계적 성질 </vt:lpstr>
      <vt:lpstr>기타 성질 </vt:lpstr>
      <vt:lpstr>기타 성질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목질재료학 및 실험</dc:title>
  <dc:creator>In</dc:creator>
  <cp:lastModifiedBy>Danial Yang</cp:lastModifiedBy>
  <cp:revision>63</cp:revision>
  <dcterms:created xsi:type="dcterms:W3CDTF">2005-09-01T06:05:51Z</dcterms:created>
  <dcterms:modified xsi:type="dcterms:W3CDTF">2011-04-22T00:43:27Z</dcterms:modified>
</cp:coreProperties>
</file>