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70" r:id="rId4"/>
    <p:sldId id="262" r:id="rId5"/>
    <p:sldId id="259" r:id="rId6"/>
    <p:sldId id="258" r:id="rId7"/>
    <p:sldId id="271" r:id="rId8"/>
    <p:sldId id="272" r:id="rId9"/>
    <p:sldId id="282" r:id="rId10"/>
    <p:sldId id="260" r:id="rId11"/>
    <p:sldId id="273" r:id="rId12"/>
    <p:sldId id="278" r:id="rId13"/>
    <p:sldId id="261" r:id="rId14"/>
    <p:sldId id="283" r:id="rId15"/>
    <p:sldId id="274" r:id="rId16"/>
    <p:sldId id="284" r:id="rId17"/>
    <p:sldId id="285" r:id="rId18"/>
    <p:sldId id="286" r:id="rId19"/>
    <p:sldId id="263" r:id="rId20"/>
    <p:sldId id="287" r:id="rId21"/>
    <p:sldId id="279" r:id="rId22"/>
    <p:sldId id="275" r:id="rId23"/>
    <p:sldId id="288" r:id="rId24"/>
    <p:sldId id="264" r:id="rId25"/>
    <p:sldId id="289" r:id="rId26"/>
    <p:sldId id="290" r:id="rId27"/>
    <p:sldId id="280" r:id="rId28"/>
    <p:sldId id="291" r:id="rId29"/>
    <p:sldId id="292" r:id="rId30"/>
    <p:sldId id="265" r:id="rId31"/>
    <p:sldId id="266" r:id="rId32"/>
    <p:sldId id="281" r:id="rId33"/>
    <p:sldId id="293" r:id="rId34"/>
    <p:sldId id="294" r:id="rId35"/>
    <p:sldId id="267" r:id="rId36"/>
    <p:sldId id="276" r:id="rId37"/>
    <p:sldId id="268" r:id="rId38"/>
    <p:sldId id="277" r:id="rId39"/>
    <p:sldId id="269" r:id="rId40"/>
    <p:sldId id="295" r:id="rId41"/>
    <p:sldId id="296" r:id="rId4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66" autoAdjust="0"/>
  </p:normalViewPr>
  <p:slideViewPr>
    <p:cSldViewPr>
      <p:cViewPr varScale="1">
        <p:scale>
          <a:sx n="67" d="100"/>
          <a:sy n="67" d="100"/>
        </p:scale>
        <p:origin x="-2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88E998-FA88-4923-8398-86A536753F8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9552DE-8046-4425-A71D-9533D9BF014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614E49-A231-4E72-9FD0-CA73C95E314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60091E0-BC46-4AA6-B66C-D8015CD0876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154C50-B821-4079-AC58-BDAE3B55BE0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69FBF7-C8C9-4740-9501-4BD230F0BCA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7EEFA2-F219-48CD-B608-83F583E8673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ECBC76-55EE-43F9-9410-3D3DEC8FF43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402120-7616-4E61-8862-15EAE98AA50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EAD2EF-5063-4032-8A5E-D0C733D93A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A2794A-3CEA-4E4F-8EAD-C7DF24239CD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33A4FD-0382-4796-9F9C-D4B47D9A21D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6B45E8-5B48-4960-85C1-79C6E0364B5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B0CFA2-22BB-4FD6-AC81-64A3CFAF664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D948C72-71E3-4F5E-ABB7-CA0315825DD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www.building-products.de/Bestseller/China/Images/Images%20large/BPCP-013-CD_Tower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hyperlink" Target="http://www.building-products.de/Bestseller/China/Images/Images%20large/BPCP-007-Phone%20Stand.jpg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en-US" altLang="ko-KR" sz="4800"/>
              <a:t>Particleboard (PB) </a:t>
            </a:r>
            <a:br>
              <a:rPr lang="en-US" altLang="ko-KR" sz="4800"/>
            </a:br>
            <a:r>
              <a:rPr lang="en-US" altLang="ko-KR" sz="3600"/>
              <a:t>- </a:t>
            </a:r>
            <a:r>
              <a:rPr lang="ko-KR" altLang="en-US" sz="3600"/>
              <a:t>비구조용 판상재료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파티클보드의 성질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파티클의 크기와 형상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다양한 종류의 파티클이 단독 또는 혼합적으로 사용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크기가 아주 작은 파티클은 섬유판 생산에 이용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크기가 큰 파티클 </a:t>
            </a:r>
            <a:r>
              <a:rPr lang="en-US" altLang="ko-KR" sz="1800"/>
              <a:t>(</a:t>
            </a:r>
            <a:r>
              <a:rPr lang="ko-KR" altLang="en-US" sz="1800"/>
              <a:t>플레이크</a:t>
            </a:r>
            <a:r>
              <a:rPr lang="en-US" altLang="ko-KR" sz="1800"/>
              <a:t>)</a:t>
            </a:r>
            <a:r>
              <a:rPr lang="ko-KR" altLang="en-US" sz="1800"/>
              <a:t>은 길이가 </a:t>
            </a:r>
            <a:r>
              <a:rPr lang="en-US" altLang="ko-KR" sz="1800"/>
              <a:t>12.5mm</a:t>
            </a:r>
            <a:r>
              <a:rPr lang="ko-KR" altLang="en-US" sz="1800"/>
              <a:t>이상이며 </a:t>
            </a:r>
            <a:r>
              <a:rPr lang="en-US" altLang="ko-KR" sz="1800"/>
              <a:t>OSB </a:t>
            </a:r>
            <a:r>
              <a:rPr lang="ko-KR" altLang="en-US" sz="1800"/>
              <a:t>생산에 주로 이용   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이상적인 원료</a:t>
            </a:r>
            <a:r>
              <a:rPr lang="en-US" altLang="ko-KR" sz="1800"/>
              <a:t>: </a:t>
            </a:r>
            <a:r>
              <a:rPr lang="ko-KR" altLang="en-US" sz="1800"/>
              <a:t>두께에 대한 길이의 비율이 크면서 얇고 균일한 두께를 지니는 플레이크이지만 이는 폐잔재로부터 생산에 어려움</a:t>
            </a:r>
            <a:r>
              <a:rPr lang="en-US" altLang="ko-KR" sz="180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파티클보드의 성질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파티클의 분포</a:t>
            </a:r>
            <a:r>
              <a:rPr lang="ko-KR" altLang="en-US" sz="1800" b="1"/>
              <a:t>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용도에 따라 표면의 성질은 중요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가구제조용</a:t>
            </a:r>
            <a:r>
              <a:rPr lang="en-US" altLang="ko-KR" sz="1800"/>
              <a:t>, </a:t>
            </a:r>
            <a:r>
              <a:rPr lang="ko-KR" altLang="en-US" sz="1800"/>
              <a:t>표면에 다른 재료를 적층</a:t>
            </a:r>
            <a:r>
              <a:rPr lang="en-US" altLang="ko-KR" sz="1800"/>
              <a:t>, </a:t>
            </a:r>
            <a:r>
              <a:rPr lang="ko-KR" altLang="en-US" sz="1800"/>
              <a:t>페인트를 도장할 경우 평활한 표면이 요구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크기가 작은 섬유모양의 파티클이 평활한 표면에 도움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그러므로</a:t>
            </a:r>
            <a:r>
              <a:rPr lang="en-US" altLang="ko-KR" sz="1800"/>
              <a:t>, </a:t>
            </a:r>
            <a:r>
              <a:rPr lang="ko-KR" altLang="en-US" sz="1800"/>
              <a:t>다층 구조의 파티클보드가 제조 </a:t>
            </a:r>
            <a:r>
              <a:rPr lang="en-US" altLang="ko-KR" sz="1800"/>
              <a:t>(</a:t>
            </a:r>
            <a:r>
              <a:rPr lang="ko-KR" altLang="en-US" sz="1800"/>
              <a:t>단층</a:t>
            </a:r>
            <a:r>
              <a:rPr lang="en-US" altLang="ko-KR" sz="1800"/>
              <a:t>, 3</a:t>
            </a:r>
            <a:r>
              <a:rPr lang="ko-KR" altLang="en-US" sz="1800"/>
              <a:t>층</a:t>
            </a:r>
            <a:r>
              <a:rPr lang="en-US" altLang="ko-KR" sz="1800"/>
              <a:t>, 5</a:t>
            </a:r>
            <a:r>
              <a:rPr lang="ko-KR" altLang="en-US" sz="1800"/>
              <a:t>층</a:t>
            </a:r>
            <a:r>
              <a:rPr lang="en-US" altLang="ko-KR" sz="1800"/>
              <a:t>, </a:t>
            </a:r>
            <a:r>
              <a:rPr lang="ko-KR" altLang="en-US" sz="1800"/>
              <a:t>다층</a:t>
            </a:r>
            <a:r>
              <a:rPr lang="en-US" altLang="ko-KR" sz="1800"/>
              <a:t>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표층에 작은 크기의 파티클</a:t>
            </a:r>
            <a:r>
              <a:rPr lang="en-US" altLang="ko-KR" sz="1800"/>
              <a:t>, </a:t>
            </a:r>
            <a:r>
              <a:rPr lang="ko-KR" altLang="en-US" sz="1800"/>
              <a:t>심층에 크기가 큰 파티클이 주로 이용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밀도의 변화 없이 강도 및 강성을 부여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/>
              <a:t>파티클보드</a:t>
            </a:r>
          </a:p>
        </p:txBody>
      </p:sp>
      <p:graphicFrame>
        <p:nvGraphicFramePr>
          <p:cNvPr id="204805" name="Object 5"/>
          <p:cNvGraphicFramePr>
            <a:graphicFrameLocks noChangeAspect="1"/>
          </p:cNvGraphicFramePr>
          <p:nvPr>
            <p:ph idx="1"/>
          </p:nvPr>
        </p:nvGraphicFramePr>
        <p:xfrm>
          <a:off x="250825" y="1196975"/>
          <a:ext cx="4176713" cy="4729163"/>
        </p:xfrm>
        <a:graphic>
          <a:graphicData uri="http://schemas.openxmlformats.org/presentationml/2006/ole">
            <p:oleObj spid="_x0000_s204805" name="비트맵 이미지" r:id="rId3" imgW="2819794" imgH="4285714" progId="PBrush">
              <p:embed/>
            </p:oleObj>
          </a:graphicData>
        </a:graphic>
      </p:graphicFrame>
      <p:pic>
        <p:nvPicPr>
          <p:cNvPr id="204807" name="Picture 7" descr="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3588" y="1196975"/>
            <a:ext cx="43195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8" name="Picture 8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3588" y="2924175"/>
            <a:ext cx="43195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9" name="Picture 9" descr="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3588" y="4651375"/>
            <a:ext cx="43195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접착제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종류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아미노계인 요소수지 </a:t>
            </a:r>
            <a:r>
              <a:rPr lang="en-US" altLang="ko-KR" sz="1800"/>
              <a:t>(UF)</a:t>
            </a:r>
            <a:r>
              <a:rPr lang="ko-KR" altLang="en-US" sz="1800"/>
              <a:t>가 주로 사용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경제적인 이유 </a:t>
            </a:r>
            <a:r>
              <a:rPr lang="en-US" altLang="ko-KR" sz="1800"/>
              <a:t>(</a:t>
            </a:r>
            <a:r>
              <a:rPr lang="ko-KR" altLang="en-US" sz="1800"/>
              <a:t>짧은 경화시간과 가격</a:t>
            </a:r>
            <a:r>
              <a:rPr lang="en-US" altLang="ko-KR" sz="1800"/>
              <a:t>)</a:t>
            </a:r>
            <a:r>
              <a:rPr lang="ko-KR" altLang="en-US" sz="1800"/>
              <a:t>로 주로 사용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목재접착제 시장의 약 </a:t>
            </a:r>
            <a:r>
              <a:rPr lang="en-US" altLang="ko-KR" sz="1800"/>
              <a:t>60%</a:t>
            </a:r>
            <a:r>
              <a:rPr lang="ko-KR" altLang="en-US" sz="1800"/>
              <a:t>를 차지 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MUF</a:t>
            </a:r>
            <a:r>
              <a:rPr lang="ko-KR" altLang="en-US" sz="1800"/>
              <a:t>수지도 제한적으로 사용 </a:t>
            </a:r>
            <a:r>
              <a:rPr lang="en-US" altLang="ko-KR" sz="1800"/>
              <a:t>(</a:t>
            </a:r>
            <a:r>
              <a:rPr lang="ko-KR" altLang="en-US" sz="1800"/>
              <a:t>내수성 향상</a:t>
            </a:r>
            <a:r>
              <a:rPr lang="en-US" altLang="ko-KR" sz="1800"/>
              <a:t>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MDI</a:t>
            </a:r>
            <a:r>
              <a:rPr lang="ko-KR" altLang="en-US" sz="1800"/>
              <a:t>계 수지도 유럽에서 사용되고 있으며 미국의 경우 전제 접착 사용량의 </a:t>
            </a:r>
            <a:r>
              <a:rPr lang="en-US" altLang="ko-KR" sz="1800"/>
              <a:t>1% </a:t>
            </a:r>
            <a:r>
              <a:rPr lang="ko-KR" altLang="en-US" sz="1800"/>
              <a:t>미만에 이용</a:t>
            </a:r>
            <a:r>
              <a:rPr lang="en-US" altLang="ko-KR" sz="1800"/>
              <a:t>: </a:t>
            </a:r>
            <a:r>
              <a:rPr lang="ko-KR" altLang="en-US" sz="1800"/>
              <a:t>짧은 열압시간과 높은 함수율의 원료 </a:t>
            </a:r>
            <a:r>
              <a:rPr lang="en-US" altLang="ko-KR" sz="1800"/>
              <a:t>(22%) </a:t>
            </a:r>
            <a:r>
              <a:rPr lang="ko-KR" altLang="en-US" sz="1800"/>
              <a:t>사용 가능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MDI</a:t>
            </a:r>
            <a:r>
              <a:rPr lang="ko-KR" altLang="en-US" sz="1800"/>
              <a:t>계 접착제는 밀짚을 이용한 파티클보드의 경우 왁스성분을 지니는 밀짚의 바깥 표면과 친화성을 지니는 유일한 접착제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접착제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특성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수지의 양은 강도 및 치수안정성에 영향인자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함지율 증가에 따라 강하고 안정적인 보드 생산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파티클보드 생산에 접착제의 비용은 전체 비용에 </a:t>
            </a:r>
            <a:r>
              <a:rPr lang="en-US" altLang="ko-KR" sz="1800"/>
              <a:t>25%</a:t>
            </a:r>
            <a:r>
              <a:rPr lang="ko-KR" altLang="en-US" sz="1800"/>
              <a:t>를 차지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경제적인 이유로 필요한 양 이상의 접착제 첨가는 부정적인 영향 </a:t>
            </a:r>
            <a:r>
              <a:rPr lang="en-US" altLang="ko-KR" sz="1800"/>
              <a:t>(</a:t>
            </a:r>
            <a:r>
              <a:rPr lang="ko-KR" altLang="en-US" sz="1800"/>
              <a:t>경제적인 함지율</a:t>
            </a:r>
            <a:r>
              <a:rPr lang="en-US" altLang="ko-KR" sz="1800"/>
              <a:t>: 6~10%)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접착제 양의 증가에 따라 강도적 성질은 개선되나 증가폭은 점점 감소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en-US" altLang="ko-KR" sz="3600" b="1"/>
              <a:t> </a:t>
            </a:r>
            <a:r>
              <a:rPr lang="ko-KR" altLang="en-US" sz="3600" b="1"/>
              <a:t>파티클보드의 분류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분류 항목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구성</a:t>
            </a:r>
            <a:r>
              <a:rPr lang="en-US" altLang="ko-KR" sz="1800"/>
              <a:t>, </a:t>
            </a:r>
            <a:r>
              <a:rPr lang="ko-KR" altLang="en-US" sz="1800"/>
              <a:t>휨강도</a:t>
            </a:r>
            <a:r>
              <a:rPr lang="en-US" altLang="ko-KR" sz="1800"/>
              <a:t>, </a:t>
            </a:r>
            <a:r>
              <a:rPr lang="ko-KR" altLang="en-US" sz="1800"/>
              <a:t>표면연마 유무</a:t>
            </a:r>
            <a:r>
              <a:rPr lang="en-US" altLang="ko-KR" sz="1800"/>
              <a:t>, </a:t>
            </a:r>
            <a:r>
              <a:rPr lang="ko-KR" altLang="en-US" sz="1800"/>
              <a:t>비중</a:t>
            </a:r>
            <a:r>
              <a:rPr lang="en-US" altLang="ko-KR" sz="1800"/>
              <a:t>, </a:t>
            </a:r>
            <a:r>
              <a:rPr lang="ko-KR" altLang="en-US" sz="1800"/>
              <a:t>용도 등에 따라 다양하게 분류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국내산업규격</a:t>
            </a:r>
            <a:r>
              <a:rPr lang="en-US" altLang="ko-KR" sz="1800"/>
              <a:t>(KS)</a:t>
            </a:r>
            <a:r>
              <a:rPr lang="ko-KR" altLang="en-US" sz="1800"/>
              <a:t>에서는 다음과 같이 분류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30000"/>
              </a:lnSpc>
            </a:pPr>
            <a:r>
              <a:rPr lang="ko-KR" altLang="en-US" sz="2000" b="1"/>
              <a:t> 구성에 따른 분류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단층 보드</a:t>
            </a:r>
            <a:r>
              <a:rPr lang="en-US" altLang="ko-KR" sz="1800"/>
              <a:t>: </a:t>
            </a:r>
            <a:r>
              <a:rPr lang="ko-KR" altLang="en-US" sz="1800"/>
              <a:t>보드의 두께 방향에서 보았을 때 모두 동일한 형상 및 크기의 목재 삭편</a:t>
            </a:r>
            <a:r>
              <a:rPr lang="en-US" altLang="ko-KR" sz="1800"/>
              <a:t>(particle)</a:t>
            </a:r>
            <a:r>
              <a:rPr lang="ko-KR" altLang="en-US" sz="1800"/>
              <a:t>으로 제조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- 2</a:t>
            </a:r>
            <a:r>
              <a:rPr lang="ko-KR" altLang="en-US" sz="1800"/>
              <a:t>층 보드</a:t>
            </a:r>
            <a:r>
              <a:rPr lang="en-US" altLang="ko-KR" sz="1800"/>
              <a:t>: </a:t>
            </a:r>
            <a:r>
              <a:rPr lang="ko-KR" altLang="en-US" sz="1800"/>
              <a:t>보드의 두께 방향에서 보았을 때 고운 삭편과 거친 삭편의 </a:t>
            </a:r>
            <a:r>
              <a:rPr lang="en-US" altLang="ko-KR" sz="1800"/>
              <a:t>2</a:t>
            </a:r>
            <a:r>
              <a:rPr lang="ko-KR" altLang="en-US" sz="1800"/>
              <a:t>층으로 구성된 파티클보오드로 고운 삭편의 쪽이 표층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- 3</a:t>
            </a:r>
            <a:r>
              <a:rPr lang="ko-KR" altLang="en-US" sz="1800"/>
              <a:t>층 보드</a:t>
            </a:r>
            <a:r>
              <a:rPr lang="en-US" altLang="ko-KR" sz="1800"/>
              <a:t>: </a:t>
            </a:r>
            <a:r>
              <a:rPr lang="ko-KR" altLang="en-US" sz="1800"/>
              <a:t>가장 일반적인 형태로 보드의 두께방향에서 보았을 표</a:t>
            </a:r>
            <a:r>
              <a:rPr lang="en-US" altLang="ko-KR" sz="1800"/>
              <a:t>, </a:t>
            </a:r>
            <a:r>
              <a:rPr lang="ko-KR" altLang="en-US" sz="1800"/>
              <a:t>이층에는 얇고 작은 삭편을 그리고 가운데에는 두껍고 큰 삭편을 이용하여 제조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다층 보드</a:t>
            </a:r>
            <a:r>
              <a:rPr lang="en-US" altLang="ko-KR" sz="1800"/>
              <a:t>: </a:t>
            </a:r>
            <a:r>
              <a:rPr lang="ko-KR" altLang="en-US" sz="1800"/>
              <a:t>보드의 두께 방향에서 보았을 때 중심층으로부터 표</a:t>
            </a:r>
            <a:r>
              <a:rPr lang="en-US" altLang="ko-KR" sz="1800"/>
              <a:t>, </a:t>
            </a:r>
            <a:r>
              <a:rPr lang="ko-KR" altLang="en-US" sz="1800"/>
              <a:t>이층을 향해 삭편의 크기가 점진적으로 작아지는 형태의 보드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en-US" altLang="ko-KR" sz="3600" b="1"/>
              <a:t> </a:t>
            </a:r>
            <a:r>
              <a:rPr lang="ko-KR" altLang="en-US" sz="3600" b="1"/>
              <a:t>파티클보드의 분류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ko-KR" altLang="en-US" sz="2000" b="1"/>
              <a:t>휨강도</a:t>
            </a:r>
            <a:r>
              <a:rPr lang="en-US" altLang="ko-KR" sz="2000" b="1"/>
              <a:t>/</a:t>
            </a:r>
            <a:r>
              <a:rPr lang="ko-KR" altLang="en-US" sz="2000" b="1"/>
              <a:t>비중에 따른 분류 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휨강도</a:t>
            </a:r>
            <a:r>
              <a:rPr lang="en-US" altLang="ko-KR" sz="1800"/>
              <a:t>: 18.0</a:t>
            </a:r>
            <a:r>
              <a:rPr lang="ko-KR" altLang="en-US" sz="1800"/>
              <a:t>형</a:t>
            </a:r>
            <a:r>
              <a:rPr lang="en-US" altLang="ko-KR" sz="1800"/>
              <a:t>, 15.0</a:t>
            </a:r>
            <a:r>
              <a:rPr lang="ko-KR" altLang="en-US" sz="1800"/>
              <a:t>형</a:t>
            </a:r>
            <a:r>
              <a:rPr lang="en-US" altLang="ko-KR" sz="1800"/>
              <a:t>, 13.0</a:t>
            </a:r>
            <a:r>
              <a:rPr lang="ko-KR" altLang="en-US" sz="1800"/>
              <a:t>형</a:t>
            </a:r>
            <a:r>
              <a:rPr lang="en-US" altLang="ko-KR" sz="1800"/>
              <a:t>, 8.0</a:t>
            </a:r>
            <a:r>
              <a:rPr lang="ko-KR" altLang="en-US" sz="1800"/>
              <a:t>형 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비중</a:t>
            </a:r>
            <a:r>
              <a:rPr lang="en-US" altLang="ko-KR" sz="1800"/>
              <a:t>: </a:t>
            </a:r>
            <a:r>
              <a:rPr lang="ko-KR" altLang="en-US" sz="1800"/>
              <a:t>경량</a:t>
            </a:r>
            <a:r>
              <a:rPr lang="en-US" altLang="ko-KR" sz="1800"/>
              <a:t>, </a:t>
            </a:r>
            <a:r>
              <a:rPr lang="ko-KR" altLang="en-US" sz="1800"/>
              <a:t>경질</a:t>
            </a:r>
            <a:r>
              <a:rPr lang="en-US" altLang="ko-KR" sz="1800"/>
              <a:t>, </a:t>
            </a:r>
            <a:r>
              <a:rPr lang="ko-KR" altLang="en-US" sz="1800"/>
              <a:t>중질 등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ko-KR" altLang="en-US" sz="2000" b="1"/>
              <a:t>표면 연삭 여부에 따른 분류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양면연삭보드</a:t>
            </a:r>
            <a:r>
              <a:rPr lang="en-US" altLang="ko-KR" sz="1800"/>
              <a:t>: </a:t>
            </a:r>
            <a:r>
              <a:rPr lang="ko-KR" altLang="en-US" sz="1800"/>
              <a:t>연삭으로 양면이 모두 평활하도록 조정한 보드 </a:t>
            </a:r>
          </a:p>
          <a:p>
            <a:pPr>
              <a:buFont typeface="Wingdings" pitchFamily="2" charset="2"/>
              <a:buNone/>
            </a:pPr>
            <a:r>
              <a:rPr lang="ko-KR" altLang="en-US" sz="1800" b="1"/>
              <a:t>   </a:t>
            </a:r>
            <a:r>
              <a:rPr lang="en-US" altLang="ko-KR" sz="1800" b="1"/>
              <a:t>- </a:t>
            </a:r>
            <a:r>
              <a:rPr lang="ko-KR" altLang="en-US" sz="1800"/>
              <a:t>편면연삭보드</a:t>
            </a:r>
            <a:r>
              <a:rPr lang="en-US" altLang="ko-KR" sz="1800"/>
              <a:t>: </a:t>
            </a:r>
            <a:r>
              <a:rPr lang="ko-KR" altLang="en-US" sz="1800"/>
              <a:t>연삭으로 한쪽 면만이 평활하도록 조정한 보드 </a:t>
            </a:r>
          </a:p>
          <a:p>
            <a:pPr>
              <a:buFont typeface="Wingdings" pitchFamily="2" charset="2"/>
              <a:buNone/>
            </a:pPr>
            <a:r>
              <a:rPr lang="ko-KR" altLang="en-US" sz="1800" b="1"/>
              <a:t>   </a:t>
            </a:r>
            <a:r>
              <a:rPr lang="en-US" altLang="ko-KR" sz="1800" b="1"/>
              <a:t>- </a:t>
            </a:r>
            <a:r>
              <a:rPr lang="ko-KR" altLang="en-US" sz="1800"/>
              <a:t>소판보드</a:t>
            </a:r>
            <a:r>
              <a:rPr lang="en-US" altLang="ko-KR" sz="1800"/>
              <a:t>: </a:t>
            </a:r>
            <a:r>
              <a:rPr lang="ko-KR" altLang="en-US" sz="1800"/>
              <a:t>양면 모두 연삭으로 평활하게 조정되지 않은 보드 </a:t>
            </a:r>
          </a:p>
          <a:p>
            <a:pPr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ko-KR" altLang="en-US" sz="2000" b="1"/>
              <a:t>난연성에 따른 분류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난연보드</a:t>
            </a:r>
            <a:r>
              <a:rPr lang="en-US" altLang="ko-KR" sz="1800"/>
              <a:t>: </a:t>
            </a:r>
            <a:r>
              <a:rPr lang="ko-KR" altLang="en-US" sz="1800"/>
              <a:t>내화약제 등의 처리를 통해 내화성이 부여되어 있는 보드 </a:t>
            </a:r>
          </a:p>
          <a:p>
            <a:pPr>
              <a:buFont typeface="Wingdings" pitchFamily="2" charset="2"/>
              <a:buNone/>
            </a:pPr>
            <a:r>
              <a:rPr lang="ko-KR" altLang="en-US" sz="1800" b="1"/>
              <a:t>   </a:t>
            </a:r>
            <a:r>
              <a:rPr lang="en-US" altLang="ko-KR" sz="1800" b="1"/>
              <a:t>- </a:t>
            </a:r>
            <a:r>
              <a:rPr lang="ko-KR" altLang="en-US" sz="1800"/>
              <a:t>보통보드</a:t>
            </a:r>
            <a:r>
              <a:rPr lang="en-US" altLang="ko-KR" sz="1800"/>
              <a:t>: </a:t>
            </a:r>
            <a:r>
              <a:rPr lang="ko-KR" altLang="en-US" sz="1800"/>
              <a:t>내화성이 부여되어 있지 않은 보드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제조공정</a:t>
            </a:r>
          </a:p>
        </p:txBody>
      </p:sp>
      <p:pic>
        <p:nvPicPr>
          <p:cNvPr id="221189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9638"/>
            <a:ext cx="792162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620713"/>
            <a:ext cx="7740650" cy="5805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제조공정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원료 준비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셰이빙</a:t>
            </a:r>
            <a:r>
              <a:rPr lang="en-US" altLang="ko-KR" sz="1800"/>
              <a:t>, </a:t>
            </a:r>
            <a:r>
              <a:rPr lang="ko-KR" altLang="en-US" sz="1800"/>
              <a:t>칩</a:t>
            </a:r>
            <a:r>
              <a:rPr lang="en-US" altLang="ko-KR" sz="1800"/>
              <a:t>, </a:t>
            </a:r>
            <a:r>
              <a:rPr lang="ko-KR" altLang="en-US" sz="1800"/>
              <a:t>공장 폐잔재</a:t>
            </a:r>
            <a:r>
              <a:rPr lang="en-US" altLang="ko-KR" sz="1800"/>
              <a:t>, </a:t>
            </a:r>
            <a:r>
              <a:rPr lang="ko-KR" altLang="en-US" sz="1800"/>
              <a:t>톱밥 형태로 입하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소경원목</a:t>
            </a:r>
            <a:r>
              <a:rPr lang="en-US" altLang="ko-KR" sz="1800"/>
              <a:t>, </a:t>
            </a:r>
            <a:r>
              <a:rPr lang="ko-KR" altLang="en-US" sz="1800"/>
              <a:t>목재폐잔재</a:t>
            </a:r>
            <a:r>
              <a:rPr lang="en-US" altLang="ko-KR" sz="1800"/>
              <a:t>, </a:t>
            </a:r>
            <a:r>
              <a:rPr lang="ko-KR" altLang="en-US" sz="1800"/>
              <a:t>톱밥등 각종 원료가 공장에 도착하면 원료의 형태라든가 함수율</a:t>
            </a:r>
            <a:r>
              <a:rPr lang="en-US" altLang="ko-KR" sz="1800"/>
              <a:t>, </a:t>
            </a:r>
            <a:r>
              <a:rPr lang="ko-KR" altLang="en-US" sz="1800"/>
              <a:t>수종에 따라 구분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균일하게 혼합된 원료 </a:t>
            </a:r>
            <a:r>
              <a:rPr lang="en-US" altLang="ko-KR" sz="1800"/>
              <a:t>(</a:t>
            </a:r>
            <a:r>
              <a:rPr lang="ko-KR" altLang="en-US" sz="1800"/>
              <a:t>수종</a:t>
            </a:r>
            <a:r>
              <a:rPr lang="en-US" altLang="ko-KR" sz="1800"/>
              <a:t>, </a:t>
            </a:r>
            <a:r>
              <a:rPr lang="ko-KR" altLang="en-US" sz="1800"/>
              <a:t>함수율</a:t>
            </a:r>
            <a:r>
              <a:rPr lang="en-US" altLang="ko-KR" sz="1800"/>
              <a:t>)</a:t>
            </a:r>
            <a:r>
              <a:rPr lang="ko-KR" altLang="en-US" sz="1800"/>
              <a:t>를 투입하는 것이 최선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이는 공정 조정을 최소화하고 품질조장을 단순화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원목은 보통 파티클로 절삭하기 전에 조목단계에서 </a:t>
            </a:r>
            <a:r>
              <a:rPr lang="en-US" altLang="ko-KR" sz="1800"/>
              <a:t>30cm </a:t>
            </a:r>
            <a:r>
              <a:rPr lang="ko-KR" altLang="en-US" sz="1800"/>
              <a:t>정도의 길이로 절단    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원목의 함수율은 </a:t>
            </a:r>
            <a:r>
              <a:rPr lang="en-US" altLang="ko-KR" sz="1800"/>
              <a:t>35 ~ 50%</a:t>
            </a:r>
            <a:r>
              <a:rPr lang="ko-KR" altLang="en-US" sz="1800"/>
              <a:t>일때가 가장 바람직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원료는 대부분 무게기준으로 구입</a:t>
            </a:r>
            <a:endParaRPr lang="ko-KR" altLang="en-US" sz="1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개요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15000"/>
              </a:spcBef>
            </a:pPr>
            <a:r>
              <a:rPr lang="ko-KR" altLang="en-US" sz="2000" b="1"/>
              <a:t>정의 </a:t>
            </a:r>
          </a:p>
          <a:p>
            <a:pPr>
              <a:lnSpc>
                <a:spcPct val="12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목재의 작은 조각인 </a:t>
            </a:r>
            <a:r>
              <a:rPr lang="en-US" altLang="ko-KR" sz="1800"/>
              <a:t>Particle</a:t>
            </a:r>
            <a:r>
              <a:rPr lang="ko-KR" altLang="en-US" sz="1800"/>
              <a:t>을 압축시킴과 동시에 접착제로 결합시켜 제조한 판상재료</a:t>
            </a:r>
          </a:p>
          <a:p>
            <a:pPr>
              <a:lnSpc>
                <a:spcPct val="12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파티클의 크기와 형태</a:t>
            </a:r>
            <a:r>
              <a:rPr lang="en-US" altLang="ko-KR" sz="1800"/>
              <a:t>, </a:t>
            </a:r>
            <a:r>
              <a:rPr lang="ko-KR" altLang="en-US" sz="1800"/>
              <a:t>표층과 심층파티클 사이의 차이</a:t>
            </a:r>
            <a:r>
              <a:rPr lang="en-US" altLang="ko-KR" sz="1800"/>
              <a:t>, </a:t>
            </a:r>
            <a:r>
              <a:rPr lang="ko-KR" altLang="en-US" sz="1800"/>
              <a:t>접착제의 종류</a:t>
            </a:r>
            <a:r>
              <a:rPr lang="en-US" altLang="ko-KR" sz="1800"/>
              <a:t>, </a:t>
            </a:r>
            <a:r>
              <a:rPr lang="ko-KR" altLang="en-US" sz="1800"/>
              <a:t>양</a:t>
            </a:r>
            <a:r>
              <a:rPr lang="en-US" altLang="ko-KR" sz="1800"/>
              <a:t>, </a:t>
            </a:r>
            <a:r>
              <a:rPr lang="ko-KR" altLang="en-US" sz="1800"/>
              <a:t>제조방법</a:t>
            </a:r>
            <a:r>
              <a:rPr lang="en-US" altLang="ko-KR" sz="1800"/>
              <a:t>,</a:t>
            </a:r>
            <a:r>
              <a:rPr lang="ko-KR" altLang="en-US" sz="1800"/>
              <a:t>제조된 보드의 밀도 등에 따라 파티클보드의 성질과 용도가 다양</a:t>
            </a:r>
          </a:p>
          <a:p>
            <a:pPr>
              <a:lnSpc>
                <a:spcPct val="12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미국규격 </a:t>
            </a:r>
            <a:r>
              <a:rPr lang="en-US" altLang="ko-KR" sz="1800"/>
              <a:t>(ANSI, 1999): </a:t>
            </a:r>
            <a:r>
              <a:rPr lang="ko-KR" altLang="en-US" sz="1800"/>
              <a:t>파티클보드의 밀도</a:t>
            </a:r>
            <a:r>
              <a:rPr lang="en-US" altLang="ko-KR" sz="1800"/>
              <a:t>, </a:t>
            </a:r>
            <a:r>
              <a:rPr lang="ko-KR" altLang="en-US" sz="1800"/>
              <a:t>품질 등급</a:t>
            </a:r>
            <a:r>
              <a:rPr lang="en-US" altLang="ko-KR" sz="1800"/>
              <a:t>, </a:t>
            </a:r>
            <a:r>
              <a:rPr lang="ko-KR" altLang="en-US" sz="1800"/>
              <a:t>수지 종류에 따라 분류</a:t>
            </a:r>
          </a:p>
          <a:p>
            <a:pPr>
              <a:lnSpc>
                <a:spcPct val="12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캐나다</a:t>
            </a:r>
            <a:r>
              <a:rPr lang="en-US" altLang="ko-KR" sz="1800"/>
              <a:t>: </a:t>
            </a:r>
            <a:r>
              <a:rPr lang="ko-KR" altLang="en-US" sz="1800"/>
              <a:t>물리적인 성질에 따라 </a:t>
            </a:r>
            <a:r>
              <a:rPr lang="en-US" altLang="ko-KR" sz="1800"/>
              <a:t>11</a:t>
            </a:r>
            <a:r>
              <a:rPr lang="ko-KR" altLang="en-US" sz="1800"/>
              <a:t>등급으로 분류</a:t>
            </a:r>
          </a:p>
          <a:p>
            <a:pPr>
              <a:lnSpc>
                <a:spcPct val="12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</a:p>
          <a:p>
            <a:pPr>
              <a:lnSpc>
                <a:spcPct val="125000"/>
              </a:lnSpc>
              <a:spcBef>
                <a:spcPct val="15000"/>
              </a:spcBef>
            </a:pPr>
            <a:r>
              <a:rPr lang="ko-KR" altLang="en-US" sz="2000" b="1"/>
              <a:t>사용원료 </a:t>
            </a:r>
          </a:p>
          <a:p>
            <a:pPr>
              <a:lnSpc>
                <a:spcPct val="12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원목 또는 공장 폐잔재</a:t>
            </a:r>
          </a:p>
          <a:p>
            <a:pPr>
              <a:lnSpc>
                <a:spcPct val="12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유럽</a:t>
            </a:r>
            <a:r>
              <a:rPr lang="en-US" altLang="ko-KR" sz="1800"/>
              <a:t>: </a:t>
            </a:r>
            <a:r>
              <a:rPr lang="ko-KR" altLang="en-US" sz="1800"/>
              <a:t>목재칩과 합판공장 폐잔재를 이용하다가 현재 원목토막이나 제재목 폐재</a:t>
            </a:r>
          </a:p>
          <a:p>
            <a:pPr>
              <a:lnSpc>
                <a:spcPct val="12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미국</a:t>
            </a:r>
            <a:r>
              <a:rPr lang="en-US" altLang="ko-KR" sz="1800"/>
              <a:t>: </a:t>
            </a:r>
            <a:r>
              <a:rPr lang="ko-KR" altLang="en-US" sz="1800"/>
              <a:t>대패 가공시 발생하는 셰이빙이나 제재시 발생하는 톱밥과 같은 공장폐잔재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제조공정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원료의 파쇄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칩 형태로 파쇄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리파이너 </a:t>
            </a:r>
            <a:r>
              <a:rPr lang="en-US" altLang="ko-KR" sz="1800"/>
              <a:t>(refiner), </a:t>
            </a:r>
            <a:r>
              <a:rPr lang="ko-KR" altLang="en-US" sz="1800"/>
              <a:t>망치식 파쇄기 </a:t>
            </a:r>
            <a:r>
              <a:rPr lang="en-US" altLang="ko-KR" sz="1800"/>
              <a:t>(hammermill), </a:t>
            </a:r>
            <a:r>
              <a:rPr lang="ko-KR" altLang="en-US" sz="1800"/>
              <a:t>플레이크 제조기 </a:t>
            </a:r>
            <a:r>
              <a:rPr lang="en-US" altLang="ko-KR" sz="1800"/>
              <a:t>(flaker) </a:t>
            </a:r>
            <a:r>
              <a:rPr lang="ko-KR" altLang="en-US" sz="1800"/>
              <a:t>등으로 목질 원료를 생산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분진상태의 파티클을 제거하기 위해 정선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미세한 파티클 사용은 표면의 평활도가 향상되나 많은 양의 접착제를 흡수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정선과정 중 발생되는 미세분진은 주로 공장내 에너지원으로 이용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4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487363" y="1600200"/>
          <a:ext cx="3978275" cy="4533900"/>
        </p:xfrm>
        <a:graphic>
          <a:graphicData uri="http://schemas.openxmlformats.org/presentationml/2006/ole">
            <p:oleObj spid="_x0000_s206854" name="비트맵 이미지" r:id="rId3" imgW="6133333" imgH="6990476" progId="PBrush">
              <p:embed/>
            </p:oleObj>
          </a:graphicData>
        </a:graphic>
      </p:graphicFrame>
      <p:graphicFrame>
        <p:nvGraphicFramePr>
          <p:cNvPr id="20685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628775"/>
          <a:ext cx="4038600" cy="4464050"/>
        </p:xfrm>
        <a:graphic>
          <a:graphicData uri="http://schemas.openxmlformats.org/presentationml/2006/ole">
            <p:oleObj spid="_x0000_s206856" name="비트맵 이미지" r:id="rId4" imgW="6144483" imgH="621904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제조공정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건조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파티클의 함수율</a:t>
            </a:r>
            <a:r>
              <a:rPr lang="en-US" altLang="ko-KR" sz="1800"/>
              <a:t>: 2~5%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표층의 경우 </a:t>
            </a:r>
            <a:r>
              <a:rPr lang="en-US" altLang="ko-KR" sz="1800"/>
              <a:t>5</a:t>
            </a:r>
            <a:r>
              <a:rPr lang="ko-KR" altLang="en-US" sz="1800"/>
              <a:t>～</a:t>
            </a:r>
            <a:r>
              <a:rPr lang="en-US" altLang="ko-KR" sz="1800"/>
              <a:t>8%, </a:t>
            </a:r>
            <a:r>
              <a:rPr lang="ko-KR" altLang="en-US" sz="1800"/>
              <a:t>내층의 경우 </a:t>
            </a:r>
            <a:r>
              <a:rPr lang="en-US" altLang="ko-KR" sz="1800"/>
              <a:t>3% </a:t>
            </a:r>
            <a:r>
              <a:rPr lang="ko-KR" altLang="en-US" sz="1800"/>
              <a:t>이하로 건조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수지의 함수율</a:t>
            </a:r>
            <a:r>
              <a:rPr lang="en-US" altLang="ko-KR" sz="1800"/>
              <a:t>: 4~6%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최종 함수율</a:t>
            </a:r>
            <a:r>
              <a:rPr lang="en-US" altLang="ko-KR" sz="1800"/>
              <a:t>: 10% </a:t>
            </a:r>
            <a:r>
              <a:rPr lang="ko-KR" altLang="en-US" sz="1800"/>
              <a:t>수준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건조기</a:t>
            </a:r>
            <a:r>
              <a:rPr lang="en-US" altLang="ko-KR" sz="1800"/>
              <a:t>: rotary dryer, jet dryer, tube dryer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선별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망</a:t>
            </a:r>
            <a:r>
              <a:rPr lang="en-US" altLang="ko-KR" sz="1800"/>
              <a:t>(screen)</a:t>
            </a:r>
            <a:r>
              <a:rPr lang="ko-KR" altLang="en-US" sz="1800"/>
              <a:t>을 이용한 방식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공기를 사용하여 선별하는 방식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위의 두가지를 혼합한 방식</a:t>
            </a:r>
            <a:r>
              <a:rPr lang="en-US" altLang="ko-KR" sz="1800"/>
              <a:t>: </a:t>
            </a:r>
            <a:r>
              <a:rPr lang="ko-KR" altLang="en-US" sz="1800"/>
              <a:t>주로 사용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제조공정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혼합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파티클에 수지와 왁스를 첨가하는 공정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왁스에멀젼 </a:t>
            </a:r>
            <a:r>
              <a:rPr lang="en-US" altLang="ko-KR" sz="1800"/>
              <a:t>(</a:t>
            </a:r>
            <a:r>
              <a:rPr lang="ko-KR" altLang="en-US" sz="1800"/>
              <a:t>전건무게 기준으로 </a:t>
            </a:r>
            <a:r>
              <a:rPr lang="en-US" altLang="ko-KR" sz="1800"/>
              <a:t>0.25~2%) </a:t>
            </a:r>
            <a:r>
              <a:rPr lang="ko-KR" altLang="en-US" sz="1800"/>
              <a:t>첨가</a:t>
            </a:r>
            <a:r>
              <a:rPr lang="en-US" altLang="ko-KR" sz="1800"/>
              <a:t>: </a:t>
            </a:r>
            <a:r>
              <a:rPr lang="ko-KR" altLang="en-US" sz="1800"/>
              <a:t>보드의 내수성 부여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함지율 </a:t>
            </a:r>
            <a:r>
              <a:rPr lang="en-US" altLang="ko-KR" sz="1800"/>
              <a:t>(6~10%)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접착제 입자가 균등하게 파티클의 모든 면에 도포하는 것이 중요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표층과 심층에 분리하여 접착제를 도포하며 주로 표층에 더 많이 투여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교반기 </a:t>
            </a:r>
            <a:r>
              <a:rPr lang="en-US" altLang="ko-KR" sz="1800"/>
              <a:t>: </a:t>
            </a:r>
            <a:r>
              <a:rPr lang="ko-KR" altLang="en-US" sz="1800"/>
              <a:t>투입된 각 요소들을 고르게 섞고 균일하게 분포시키는 역할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접착제를 파티클의 표면에 분무</a:t>
            </a:r>
            <a:r>
              <a:rPr lang="en-US" altLang="ko-KR" sz="1800"/>
              <a:t>, </a:t>
            </a:r>
            <a:r>
              <a:rPr lang="ko-KR" altLang="en-US" sz="1800"/>
              <a:t>살포하는 법 등을 사용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분무에 의한 경우 접착제의 입자 크기는 </a:t>
            </a:r>
            <a:r>
              <a:rPr lang="en-US" altLang="ko-KR" sz="1800"/>
              <a:t>8~35㎛</a:t>
            </a:r>
            <a:r>
              <a:rPr lang="ko-KR" altLang="en-US" sz="1800"/>
              <a:t>가 바람직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과다한 접착제는 표면에 수지반점</a:t>
            </a:r>
            <a:r>
              <a:rPr lang="en-US" altLang="ko-KR" sz="1800"/>
              <a:t>(resin spot)</a:t>
            </a:r>
            <a:r>
              <a:rPr lang="ko-KR" altLang="en-US" sz="1800"/>
              <a:t>를 일으켜 표면에 좋지 않은 외관을 주며 오버레이 접착시 장애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단속식 </a:t>
            </a:r>
            <a:r>
              <a:rPr lang="en-US" altLang="ko-KR" sz="1800"/>
              <a:t>(batch) &amp; </a:t>
            </a:r>
            <a:r>
              <a:rPr lang="ko-KR" altLang="en-US" sz="1800"/>
              <a:t>연속식 </a:t>
            </a:r>
            <a:r>
              <a:rPr lang="en-US" altLang="ko-KR" sz="1800"/>
              <a:t>(continous)</a:t>
            </a:r>
            <a:r>
              <a:rPr lang="ko-KR" altLang="en-US" sz="1800"/>
              <a:t>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제조공정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성형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원료를 매트 </a:t>
            </a:r>
            <a:r>
              <a:rPr lang="en-US" altLang="ko-KR" sz="1800"/>
              <a:t>(mat)</a:t>
            </a:r>
            <a:r>
              <a:rPr lang="ko-KR" altLang="en-US" sz="1800"/>
              <a:t>로 만들어 주는 공정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균일한 매트를 만드는 것이 중요하며 보드 전반에 걸쳐 무게가 균일한 매트를 구성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파티클의 크기에 따라 균일한 매트 성형에 영향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공기를 이용하는 건식법에 따라 성형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제조공정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예압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파티클 입자의 유동성을 줄여 취급을 쉽게하여 공정의 효율성을 높이고 두께를 감소시켜 열압기의 개방 </a:t>
            </a:r>
            <a:r>
              <a:rPr lang="en-US" altLang="ko-KR" sz="1800"/>
              <a:t>(daylight)</a:t>
            </a:r>
            <a:r>
              <a:rPr lang="ko-KR" altLang="en-US" sz="1800"/>
              <a:t>을 줄여주기 위해서 실시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두꺼운 보드의 제조시 열압기의 폐쇄시간을 줄여 표면의 조기경화를 막고 내층의 밀도를 높여 내부결합강도</a:t>
            </a:r>
            <a:r>
              <a:rPr lang="en-US" altLang="ko-KR" sz="1800"/>
              <a:t>(internal bond)</a:t>
            </a:r>
            <a:r>
              <a:rPr lang="ko-KR" altLang="en-US" sz="1800"/>
              <a:t>를 향상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예압시 압력은 </a:t>
            </a:r>
            <a:r>
              <a:rPr lang="en-US" altLang="ko-KR" sz="1800"/>
              <a:t>2~20kg/㎠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제조공정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열압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열압온도</a:t>
            </a:r>
            <a:r>
              <a:rPr lang="en-US" altLang="ko-KR" sz="1800"/>
              <a:t>: </a:t>
            </a:r>
            <a:r>
              <a:rPr lang="ko-KR" altLang="en-US" sz="1800"/>
              <a:t>아미노계 </a:t>
            </a:r>
            <a:r>
              <a:rPr lang="en-US" altLang="ko-KR" sz="1800"/>
              <a:t>(140 ~ 160℃) &amp; </a:t>
            </a:r>
            <a:r>
              <a:rPr lang="ko-KR" altLang="en-US" sz="1800"/>
              <a:t>석탄산계 </a:t>
            </a:r>
            <a:r>
              <a:rPr lang="en-US" altLang="ko-KR" sz="1800"/>
              <a:t>(180 ~ 200℃</a:t>
            </a:r>
            <a:r>
              <a:rPr lang="ko-KR" altLang="en-US" sz="1800"/>
              <a:t>를 적용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열압시간</a:t>
            </a:r>
            <a:r>
              <a:rPr lang="en-US" altLang="ko-KR" sz="1800"/>
              <a:t>: </a:t>
            </a:r>
            <a:r>
              <a:rPr lang="ko-KR" altLang="en-US" sz="1800"/>
              <a:t>두께 </a:t>
            </a:r>
            <a:r>
              <a:rPr lang="en-US" altLang="ko-KR" sz="1800"/>
              <a:t>1㎜</a:t>
            </a:r>
            <a:r>
              <a:rPr lang="ko-KR" altLang="en-US" sz="1800"/>
              <a:t>당 </a:t>
            </a:r>
            <a:r>
              <a:rPr lang="en-US" altLang="ko-KR" sz="1800"/>
              <a:t>10 ~ 30</a:t>
            </a:r>
            <a:r>
              <a:rPr lang="ko-KR" altLang="en-US" sz="1800"/>
              <a:t>초를 적용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압체압력</a:t>
            </a:r>
            <a:r>
              <a:rPr lang="en-US" altLang="ko-KR" sz="1800"/>
              <a:t>: </a:t>
            </a:r>
            <a:r>
              <a:rPr lang="ko-KR" altLang="en-US" sz="1800"/>
              <a:t>경량판 </a:t>
            </a:r>
            <a:r>
              <a:rPr lang="en-US" altLang="ko-KR" sz="1800"/>
              <a:t>(2~7㎏/㎠), </a:t>
            </a:r>
            <a:r>
              <a:rPr lang="ko-KR" altLang="en-US" sz="1800"/>
              <a:t>중질판 </a:t>
            </a:r>
            <a:r>
              <a:rPr lang="en-US" altLang="ko-KR" sz="1800"/>
              <a:t>(7~25㎏/㎠), </a:t>
            </a:r>
            <a:r>
              <a:rPr lang="ko-KR" altLang="en-US" sz="1800"/>
              <a:t>경질판 </a:t>
            </a:r>
            <a:r>
              <a:rPr lang="en-US" altLang="ko-KR" sz="1800"/>
              <a:t>(25~70㎏/㎠)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일단식 </a:t>
            </a:r>
            <a:r>
              <a:rPr lang="en-US" altLang="ko-KR" sz="1800"/>
              <a:t>(</a:t>
            </a:r>
            <a:r>
              <a:rPr lang="ko-KR" altLang="en-US" sz="1800"/>
              <a:t>유럽</a:t>
            </a:r>
            <a:r>
              <a:rPr lang="en-US" altLang="ko-KR" sz="1800"/>
              <a:t>) </a:t>
            </a:r>
            <a:r>
              <a:rPr lang="ko-KR" altLang="en-US" sz="1800"/>
              <a:t>및 다단식 </a:t>
            </a:r>
            <a:r>
              <a:rPr lang="en-US" altLang="ko-KR" sz="1800"/>
              <a:t>(</a:t>
            </a:r>
            <a:r>
              <a:rPr lang="ko-KR" altLang="en-US" sz="1800"/>
              <a:t>북미</a:t>
            </a:r>
            <a:r>
              <a:rPr lang="en-US" altLang="ko-KR" sz="1800"/>
              <a:t>, </a:t>
            </a:r>
            <a:r>
              <a:rPr lang="ko-KR" altLang="en-US" sz="1800"/>
              <a:t>국내</a:t>
            </a:r>
            <a:r>
              <a:rPr lang="en-US" altLang="ko-KR" sz="1800"/>
              <a:t>)</a:t>
            </a:r>
            <a:r>
              <a:rPr lang="ko-KR" altLang="en-US" sz="1800"/>
              <a:t>에서 사용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금속제 두께 조절 막대 </a:t>
            </a:r>
            <a:r>
              <a:rPr lang="en-US" altLang="ko-KR" sz="1800"/>
              <a:t>(stop)</a:t>
            </a:r>
            <a:r>
              <a:rPr lang="ko-KR" altLang="en-US" sz="1800"/>
              <a:t>을 끼워 두께를 조절하거나 열판 사이의 거리에 의해 두께 조절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일반 열압조건</a:t>
            </a:r>
            <a:r>
              <a:rPr lang="en-US" altLang="ko-KR" sz="1800"/>
              <a:t>: </a:t>
            </a:r>
            <a:r>
              <a:rPr lang="ko-KR" altLang="en-US" sz="1800"/>
              <a:t>요소수지 </a:t>
            </a:r>
            <a:r>
              <a:rPr lang="en-US" altLang="ko-KR" sz="1800"/>
              <a:t>(3</a:t>
            </a:r>
            <a:r>
              <a:rPr lang="ko-KR" altLang="en-US" sz="1800"/>
              <a:t>분</a:t>
            </a:r>
            <a:r>
              <a:rPr lang="en-US" altLang="ko-KR" sz="1800"/>
              <a:t>, 150</a:t>
            </a:r>
            <a:r>
              <a:rPr lang="en-US" altLang="ko-KR" sz="1800">
                <a:latin typeface="Arial" charset="0"/>
                <a:cs typeface="Arial" charset="0"/>
              </a:rPr>
              <a:t>°C/12.7mm </a:t>
            </a:r>
            <a:r>
              <a:rPr lang="ko-KR" altLang="en-US" sz="1800">
                <a:latin typeface="Arial" charset="0"/>
                <a:cs typeface="Arial" charset="0"/>
              </a:rPr>
              <a:t>보드</a:t>
            </a:r>
            <a:r>
              <a:rPr lang="en-US" altLang="ko-KR" sz="1800">
                <a:latin typeface="Arial" charset="0"/>
                <a:cs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926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395288" y="765175"/>
          <a:ext cx="4105275" cy="5368925"/>
        </p:xfrm>
        <a:graphic>
          <a:graphicData uri="http://schemas.openxmlformats.org/presentationml/2006/ole">
            <p:oleObj spid="_x0000_s209926" name="비트맵 이미지" r:id="rId3" imgW="6780952" imgH="9364382" progId="PBrush">
              <p:embed/>
            </p:oleObj>
          </a:graphicData>
        </a:graphic>
      </p:graphicFrame>
      <p:graphicFrame>
        <p:nvGraphicFramePr>
          <p:cNvPr id="209928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4781550" y="765175"/>
          <a:ext cx="4038600" cy="5327650"/>
        </p:xfrm>
        <a:graphic>
          <a:graphicData uri="http://schemas.openxmlformats.org/presentationml/2006/ole">
            <p:oleObj spid="_x0000_s209928" name="비트맵 이미지" r:id="rId4" imgW="5447619" imgH="5780952" progId="PBrush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4" name="Picture 6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96975"/>
            <a:ext cx="6227763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제조공정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2000" b="1"/>
              <a:t>냉각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보드의 온도를 감소시켜 잔여수분을 증발시키고 접착제의 경화가 완전히 되도록 냉각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냉각은 가수분해를 방지할 뿐만 아니라 열압 도중에 발생하는 보드의 온도</a:t>
            </a:r>
            <a:r>
              <a:rPr lang="en-US" altLang="ko-KR" sz="1800"/>
              <a:t>, </a:t>
            </a:r>
            <a:r>
              <a:rPr lang="ko-KR" altLang="en-US" sz="1800"/>
              <a:t>함수율</a:t>
            </a:r>
            <a:r>
              <a:rPr lang="en-US" altLang="ko-KR" sz="1800"/>
              <a:t>, </a:t>
            </a:r>
            <a:r>
              <a:rPr lang="ko-KR" altLang="en-US" sz="1800"/>
              <a:t>증기압의 변화로 인한 내부응력을 완화시키는데도 목적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회전드럼을 사용하여 회전시키면서 공기로 냉각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ko-KR" altLang="en-US" sz="2000"/>
          </a:p>
          <a:p>
            <a:pPr>
              <a:lnSpc>
                <a:spcPct val="120000"/>
              </a:lnSpc>
            </a:pPr>
            <a:r>
              <a:rPr lang="ko-KR" altLang="en-US" sz="2000" b="1"/>
              <a:t>마무리가공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소정치수의 폭과 길이로 절단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절단 부산물은 다시 부수어 보드제조용 원료 또는 공장의 연료로 사용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일부 공장에서는 절단 전에 판의 접착력과 두께를 측정하여 규정에 부합하는지를 검사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표면을 얇게 연삭 </a:t>
            </a:r>
            <a:r>
              <a:rPr lang="en-US" altLang="ko-KR" sz="1800"/>
              <a:t>(sanding)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개요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구분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저밀도 파티클보드</a:t>
            </a:r>
            <a:r>
              <a:rPr lang="en-US" altLang="ko-KR" sz="1800"/>
              <a:t>: </a:t>
            </a:r>
            <a:r>
              <a:rPr lang="ko-KR" altLang="en-US" sz="1800"/>
              <a:t>밀도가 </a:t>
            </a:r>
            <a:r>
              <a:rPr lang="en-US" altLang="ko-KR" sz="1800"/>
              <a:t>37 lb/ft</a:t>
            </a:r>
            <a:r>
              <a:rPr lang="en-US" altLang="ko-KR" sz="1800" baseline="30000"/>
              <a:t>3</a:t>
            </a:r>
            <a:r>
              <a:rPr lang="en-US" altLang="ko-KR" sz="1800"/>
              <a:t> (640 kg/m</a:t>
            </a:r>
            <a:r>
              <a:rPr lang="en-US" altLang="ko-KR" sz="1800" baseline="30000"/>
              <a:t>3</a:t>
            </a:r>
            <a:r>
              <a:rPr lang="en-US" altLang="ko-KR" sz="1800"/>
              <a:t>) </a:t>
            </a:r>
            <a:r>
              <a:rPr lang="ko-KR" altLang="en-US" sz="1800"/>
              <a:t>이하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중밀도 파티클보드</a:t>
            </a:r>
            <a:r>
              <a:rPr lang="en-US" altLang="ko-KR" sz="1800"/>
              <a:t>: </a:t>
            </a:r>
            <a:r>
              <a:rPr lang="ko-KR" altLang="en-US" sz="1800"/>
              <a:t>밀도가 </a:t>
            </a:r>
            <a:r>
              <a:rPr lang="en-US" altLang="ko-KR" sz="1800"/>
              <a:t>37~50 lb/ft</a:t>
            </a:r>
            <a:r>
              <a:rPr lang="en-US" altLang="ko-KR" sz="1800" baseline="30000"/>
              <a:t>3</a:t>
            </a:r>
            <a:r>
              <a:rPr lang="en-US" altLang="ko-KR" sz="1800"/>
              <a:t> (640~800 kg/m</a:t>
            </a:r>
            <a:r>
              <a:rPr lang="en-US" altLang="ko-KR" sz="1800" baseline="30000"/>
              <a:t>3</a:t>
            </a:r>
            <a:r>
              <a:rPr lang="en-US" altLang="ko-KR" sz="1800"/>
              <a:t>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고밀도 파티클보드</a:t>
            </a:r>
            <a:r>
              <a:rPr lang="en-US" altLang="ko-KR" sz="1800"/>
              <a:t>: </a:t>
            </a:r>
            <a:r>
              <a:rPr lang="ko-KR" altLang="en-US" sz="1800"/>
              <a:t>밀도가 </a:t>
            </a:r>
            <a:r>
              <a:rPr lang="en-US" altLang="ko-KR" sz="1800"/>
              <a:t>50 lb/ft</a:t>
            </a:r>
            <a:r>
              <a:rPr lang="en-US" altLang="ko-KR" sz="1800" baseline="30000"/>
              <a:t>3</a:t>
            </a:r>
            <a:r>
              <a:rPr lang="en-US" altLang="ko-KR" sz="1800"/>
              <a:t> (800 kg/m</a:t>
            </a:r>
            <a:r>
              <a:rPr lang="en-US" altLang="ko-KR" sz="1800" baseline="30000"/>
              <a:t>3</a:t>
            </a:r>
            <a:r>
              <a:rPr lang="en-US" altLang="ko-KR" sz="1800"/>
              <a:t>) </a:t>
            </a:r>
            <a:r>
              <a:rPr lang="ko-KR" altLang="en-US" sz="1800"/>
              <a:t>이상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30000"/>
              </a:lnSpc>
            </a:pPr>
            <a:r>
              <a:rPr lang="ko-KR" altLang="en-US" sz="2000" b="1"/>
              <a:t>특징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표면이 평활하다</a:t>
            </a:r>
            <a:r>
              <a:rPr lang="en-US" altLang="ko-KR" sz="1800"/>
              <a:t>. 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성질이 균일하고 일정하다</a:t>
            </a:r>
            <a:r>
              <a:rPr lang="en-US" altLang="ko-KR" sz="1800"/>
              <a:t>.  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강도와 내구성이 좋다</a:t>
            </a:r>
            <a:r>
              <a:rPr lang="en-US" altLang="ko-KR" sz="1800"/>
              <a:t>. 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가공이 쉽다</a:t>
            </a:r>
            <a:r>
              <a:rPr lang="en-US" altLang="ko-KR" sz="1800"/>
              <a:t>. 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환경친화적이다</a:t>
            </a:r>
            <a:r>
              <a:rPr lang="en-US" altLang="ko-KR" sz="1800"/>
              <a:t>. 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고부가가치 상품이다</a:t>
            </a:r>
            <a:r>
              <a:rPr lang="en-US" altLang="ko-KR" sz="1800"/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영향인자 </a:t>
            </a:r>
            <a:r>
              <a:rPr lang="en-US" altLang="ko-KR" sz="3600" b="1"/>
              <a:t>- </a:t>
            </a:r>
            <a:r>
              <a:rPr lang="ko-KR" altLang="en-US" sz="3600" b="1"/>
              <a:t>원료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48713" cy="56880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목재 및 보드 밀도 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저밀도 수종이 선호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이유</a:t>
            </a:r>
            <a:r>
              <a:rPr lang="en-US" altLang="ko-KR" sz="1800"/>
              <a:t>: </a:t>
            </a:r>
            <a:r>
              <a:rPr lang="ko-KR" altLang="en-US" sz="1800"/>
              <a:t>단위 무게당 많은 부피의 파티클이 사용되고 많이 압축되어 파티클 사이에 더 양호한 접착층이 형성 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파티클보드의 강도는 사용되는 목재강도보다는 양호한 접착력에 의해 변화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압축비</a:t>
            </a:r>
            <a:r>
              <a:rPr lang="en-US" altLang="ko-KR" sz="1800"/>
              <a:t>: </a:t>
            </a:r>
            <a:r>
              <a:rPr lang="ko-KR" altLang="en-US" sz="1800"/>
              <a:t>파티클보드의 밀도와 목재밀도 사이의 비율 </a:t>
            </a:r>
            <a:r>
              <a:rPr lang="en-US" altLang="ko-KR" sz="1800"/>
              <a:t>(1.2~1.6</a:t>
            </a:r>
            <a:r>
              <a:rPr lang="ko-KR" altLang="en-US" sz="1800"/>
              <a:t>이 최적</a:t>
            </a:r>
            <a:r>
              <a:rPr lang="en-US" altLang="ko-KR" sz="1800"/>
              <a:t>)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예</a:t>
            </a:r>
            <a:r>
              <a:rPr lang="en-US" altLang="ko-KR" sz="1800"/>
              <a:t>) </a:t>
            </a:r>
            <a:r>
              <a:rPr lang="ko-KR" altLang="en-US" sz="1800"/>
              <a:t>사시나무 </a:t>
            </a:r>
            <a:r>
              <a:rPr lang="en-US" altLang="ko-KR" sz="1800"/>
              <a:t>(aspen </a:t>
            </a:r>
            <a:r>
              <a:rPr lang="ko-KR" altLang="en-US" sz="1800"/>
              <a:t>비중</a:t>
            </a:r>
            <a:r>
              <a:rPr lang="en-US" altLang="ko-KR" sz="1800"/>
              <a:t>: 0.38)</a:t>
            </a:r>
            <a:r>
              <a:rPr lang="ko-KR" altLang="en-US" sz="1800"/>
              <a:t>를 이용한 파티클보드의 비중은 </a:t>
            </a:r>
            <a:r>
              <a:rPr lang="en-US" altLang="ko-KR" sz="1800"/>
              <a:t>0.62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        </a:t>
            </a:r>
            <a:r>
              <a:rPr lang="ko-KR" altLang="en-US" sz="1800"/>
              <a:t>자작나무 </a:t>
            </a:r>
            <a:r>
              <a:rPr lang="en-US" altLang="ko-KR" sz="1800"/>
              <a:t>(birch </a:t>
            </a:r>
            <a:r>
              <a:rPr lang="ko-KR" altLang="en-US" sz="1800"/>
              <a:t>비중</a:t>
            </a:r>
            <a:r>
              <a:rPr lang="en-US" altLang="ko-KR" sz="1800"/>
              <a:t>: 0.55)</a:t>
            </a:r>
            <a:r>
              <a:rPr lang="ko-KR" altLang="en-US" sz="1800"/>
              <a:t>를 이용한 파티클보드의 비중은 </a:t>
            </a:r>
            <a:r>
              <a:rPr lang="en-US" altLang="ko-KR" sz="1800"/>
              <a:t>0.75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altLang="ko-KR" sz="2000"/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수종특성  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특성</a:t>
            </a:r>
            <a:r>
              <a:rPr lang="en-US" altLang="ko-KR" sz="1800"/>
              <a:t>: </a:t>
            </a:r>
            <a:r>
              <a:rPr lang="ko-KR" altLang="en-US" sz="1800"/>
              <a:t>추출물</a:t>
            </a:r>
            <a:r>
              <a:rPr lang="en-US" altLang="ko-KR" sz="1800"/>
              <a:t>, pH, </a:t>
            </a:r>
            <a:r>
              <a:rPr lang="ko-KR" altLang="en-US" sz="1800"/>
              <a:t>완충능력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추출물에 의해 경화가 재대로 일어나지 않으며 보드 내 파열현상</a:t>
            </a:r>
            <a:r>
              <a:rPr lang="en-US" altLang="ko-KR" sz="1800"/>
              <a:t>.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파열 </a:t>
            </a:r>
            <a:r>
              <a:rPr lang="en-US" altLang="ko-KR" sz="1800"/>
              <a:t>(blow): </a:t>
            </a:r>
            <a:r>
              <a:rPr lang="ko-KR" altLang="en-US" sz="1800"/>
              <a:t>해압 시 내부의 가스 압력으로 인해 파티클보드 내부가 파괴하는 현상으로 이 현상은 증기화된 추출물 또는 과도한 함수율에 의한 내부 압력으로 기인</a:t>
            </a:r>
            <a:r>
              <a:rPr lang="ko-KR" altLang="en-US" sz="160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영향인자 </a:t>
            </a:r>
            <a:r>
              <a:rPr lang="en-US" altLang="ko-KR" sz="3600" b="1">
                <a:latin typeface="Arial"/>
              </a:rPr>
              <a:t>–</a:t>
            </a:r>
            <a:r>
              <a:rPr lang="en-US" altLang="ko-KR" sz="3600" b="1"/>
              <a:t> </a:t>
            </a:r>
            <a:r>
              <a:rPr lang="ko-KR" altLang="en-US" sz="3600" b="1"/>
              <a:t>밀도</a:t>
            </a:r>
            <a:r>
              <a:rPr lang="en-US" altLang="ko-KR" sz="3600" b="1"/>
              <a:t>/</a:t>
            </a:r>
            <a:r>
              <a:rPr lang="ko-KR" altLang="en-US" sz="3600" b="1"/>
              <a:t>밀도경사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밀도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보드의 밀도증가와 함께 강도 증가하나 치수안정성과 같은 다른 성질에는 부정적인 영향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균질성을 확보하기 위해 보드 내 전반적으로 밀도가 동일해야 함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높은 휨강도를 지니는 파티클보드 생산을 위해 표층의 밀도가 심층보다 높아야 함</a:t>
            </a:r>
            <a:r>
              <a:rPr lang="en-US" altLang="ko-KR" sz="1800"/>
              <a:t>.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밀도경사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정의</a:t>
            </a:r>
            <a:r>
              <a:rPr lang="en-US" altLang="ko-KR" sz="1800"/>
              <a:t>: </a:t>
            </a:r>
            <a:r>
              <a:rPr lang="ko-KR" altLang="en-US" sz="1800"/>
              <a:t>파티클보드의 두께 방향밀도 변이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표층이 심층보다 더 높은 온도로 가열되기에 보드 내 밀도가 존재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표층 파티클이 연화되어 심층의 파티클보다 압밀화가 발생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증기분사식 열압기를 통해 밀도경사를 감소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표층의 함수율이 높을수록 더 큰 압밀화 발생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파티클의 형상</a:t>
            </a:r>
            <a:r>
              <a:rPr lang="en-US" altLang="ko-KR" sz="1800"/>
              <a:t>: </a:t>
            </a:r>
            <a:r>
              <a:rPr lang="ko-KR" altLang="en-US" sz="1800"/>
              <a:t>길이가 길고 폭이 좁으며 두께가 두꺼운 파티클이 더 큰 압체압력이 필요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밀도경사에 따라 보드 강도는 차이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998" name="Object 6"/>
          <p:cNvGraphicFramePr>
            <a:graphicFrameLocks noChangeAspect="1"/>
          </p:cNvGraphicFramePr>
          <p:nvPr>
            <p:ph/>
          </p:nvPr>
        </p:nvGraphicFramePr>
        <p:xfrm>
          <a:off x="2024063" y="738188"/>
          <a:ext cx="5094287" cy="5859462"/>
        </p:xfrm>
        <a:graphic>
          <a:graphicData uri="http://schemas.openxmlformats.org/presentationml/2006/ole">
            <p:oleObj spid="_x0000_s212998" name="비트맵 이미지" r:id="rId3" imgW="6780952" imgH="7800000" progId="PBrush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성질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2000" b="1"/>
              <a:t>함수율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파티클보드의 함수율은 소재나 원료의 함수율보다 낮다</a:t>
            </a:r>
            <a:r>
              <a:rPr lang="en-US" altLang="ko-KR" sz="1800"/>
              <a:t>.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수분 흡수에 따른 팽윤은 보드의 약점으로 지적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보드의 수분에 대한 흡수 및 팽윤성을 개선하기 위해 내수보드의 제조기술의 개발이나 내수제의 적절한 사용 등을 통하여 이러한 결점을 개선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</a:pPr>
            <a:r>
              <a:rPr lang="ko-KR" altLang="en-US" sz="2000" b="1"/>
              <a:t>열</a:t>
            </a:r>
            <a:r>
              <a:rPr lang="en-US" altLang="ko-KR" sz="2000" b="1"/>
              <a:t>/</a:t>
            </a:r>
            <a:r>
              <a:rPr lang="ko-KR" altLang="en-US" sz="2000" b="1"/>
              <a:t>음향적 성질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열전도는 여름의 높은 외기온도와 겨울의 낮은 온도에 대한 저항성이 커야 하므로 낮을수록 좋다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파티클 보드는 벽이나 문의 단음성 재료</a:t>
            </a:r>
            <a:r>
              <a:rPr lang="en-US" altLang="ko-KR" sz="1800"/>
              <a:t>, </a:t>
            </a:r>
            <a:r>
              <a:rPr lang="ko-KR" altLang="en-US" sz="1800"/>
              <a:t>건물에서의 음의 흡수재로서 사용가능 </a:t>
            </a:r>
          </a:p>
          <a:p>
            <a:pPr>
              <a:buFont typeface="Wingdings" pitchFamily="2" charset="2"/>
              <a:buNone/>
            </a:pPr>
            <a:endParaRPr lang="en-US" altLang="ko-KR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성질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기계적 성질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합판이나 단판</a:t>
            </a:r>
            <a:r>
              <a:rPr lang="en-US" altLang="ko-KR" sz="1800"/>
              <a:t>, </a:t>
            </a:r>
            <a:r>
              <a:rPr lang="ko-KR" altLang="en-US" sz="1800"/>
              <a:t>기타 재료를 오버레이시켜 기계적 성질을 향상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구조재에 대한 관심이 고조되면서 기계적 성질의 개선에 많은 노력이 집중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탄성계수</a:t>
            </a:r>
            <a:r>
              <a:rPr lang="en-US" altLang="ko-KR" sz="1800"/>
              <a:t>, </a:t>
            </a:r>
            <a:r>
              <a:rPr lang="ko-KR" altLang="en-US" sz="1800"/>
              <a:t>인장강도</a:t>
            </a:r>
            <a:r>
              <a:rPr lang="en-US" altLang="ko-KR" sz="1800"/>
              <a:t>, </a:t>
            </a:r>
            <a:r>
              <a:rPr lang="ko-KR" altLang="en-US" sz="1800"/>
              <a:t>압축강도</a:t>
            </a:r>
            <a:r>
              <a:rPr lang="en-US" altLang="ko-KR" sz="1800"/>
              <a:t>, </a:t>
            </a:r>
            <a:r>
              <a:rPr lang="ko-KR" altLang="en-US" sz="1800"/>
              <a:t>휨강도</a:t>
            </a:r>
            <a:r>
              <a:rPr lang="en-US" altLang="ko-KR" sz="1800"/>
              <a:t>, </a:t>
            </a:r>
            <a:r>
              <a:rPr lang="ko-KR" altLang="en-US" sz="1800"/>
              <a:t>처짐</a:t>
            </a:r>
            <a:r>
              <a:rPr lang="en-US" altLang="ko-KR" sz="1800"/>
              <a:t>, </a:t>
            </a:r>
            <a:r>
              <a:rPr lang="ko-KR" altLang="en-US" sz="1800"/>
              <a:t>충격강도</a:t>
            </a:r>
            <a:r>
              <a:rPr lang="en-US" altLang="ko-KR" sz="1800"/>
              <a:t>, </a:t>
            </a:r>
            <a:r>
              <a:rPr lang="ko-KR" altLang="en-US" sz="1800"/>
              <a:t>전단강도</a:t>
            </a:r>
            <a:r>
              <a:rPr lang="en-US" altLang="ko-KR" sz="1800"/>
              <a:t>, </a:t>
            </a:r>
            <a:r>
              <a:rPr lang="ko-KR" altLang="en-US" sz="1800"/>
              <a:t>경도</a:t>
            </a:r>
            <a:r>
              <a:rPr lang="en-US" altLang="ko-KR" sz="1800"/>
              <a:t>, </a:t>
            </a:r>
            <a:r>
              <a:rPr lang="ko-KR" altLang="en-US" sz="1800"/>
              <a:t>나사못</a:t>
            </a:r>
            <a:r>
              <a:rPr lang="en-US" altLang="ko-KR" sz="1800"/>
              <a:t>/</a:t>
            </a:r>
            <a:r>
              <a:rPr lang="ko-KR" altLang="en-US" sz="1800"/>
              <a:t>못의 인발저항 등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이들 성질은 각종 제조변수 </a:t>
            </a:r>
            <a:r>
              <a:rPr lang="en-US" altLang="ko-KR" sz="1800"/>
              <a:t>(</a:t>
            </a:r>
            <a:r>
              <a:rPr lang="ko-KR" altLang="en-US" sz="1800"/>
              <a:t>보드의 비중</a:t>
            </a:r>
            <a:r>
              <a:rPr lang="en-US" altLang="ko-KR" sz="1800"/>
              <a:t>, </a:t>
            </a:r>
            <a:r>
              <a:rPr lang="ko-KR" altLang="en-US" sz="1800"/>
              <a:t>원료의 형상과 함수율</a:t>
            </a:r>
            <a:r>
              <a:rPr lang="en-US" altLang="ko-KR" sz="1800"/>
              <a:t>, </a:t>
            </a:r>
            <a:r>
              <a:rPr lang="ko-KR" altLang="en-US" sz="1800"/>
              <a:t>접착제의 종류 및 첨가량</a:t>
            </a:r>
            <a:r>
              <a:rPr lang="en-US" altLang="ko-KR" sz="1800"/>
              <a:t>, </a:t>
            </a:r>
            <a:r>
              <a:rPr lang="ko-KR" altLang="en-US" sz="1800"/>
              <a:t>원료의 배열 등</a:t>
            </a:r>
            <a:r>
              <a:rPr lang="en-US" altLang="ko-KR" sz="1800"/>
              <a:t>)</a:t>
            </a:r>
            <a:r>
              <a:rPr lang="ko-KR" altLang="en-US" sz="1800"/>
              <a:t>에 의해 영향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파티클보드의 성질 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569325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휨탄성 </a:t>
            </a:r>
            <a:r>
              <a:rPr lang="en-US" altLang="ko-KR" sz="2000" b="1"/>
              <a:t>(modulus of elasticity, MOE)</a:t>
            </a:r>
            <a:r>
              <a:rPr lang="en-US" altLang="ko-KR" sz="2000"/>
              <a:t>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비례한도 이하에서 응력과 변형의 비율</a:t>
            </a:r>
            <a:r>
              <a:rPr lang="en-US" altLang="ko-KR" sz="1800"/>
              <a:t>, </a:t>
            </a:r>
            <a:r>
              <a:rPr lang="ko-KR" altLang="en-US" sz="1800"/>
              <a:t>즉 직선의 기울기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압축 및 인장 강도시험에서 이 비율에 의해 강도를 측정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MOE = PL</a:t>
            </a:r>
            <a:r>
              <a:rPr lang="en-US" altLang="ko-KR" sz="1800" baseline="30000"/>
              <a:t>3</a:t>
            </a:r>
            <a:r>
              <a:rPr lang="en-US" altLang="ko-KR" sz="1800"/>
              <a:t>/48 ID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   P: </a:t>
            </a:r>
            <a:r>
              <a:rPr lang="ko-KR" altLang="en-US" sz="1800"/>
              <a:t>중앙부에 가해진 하중 </a:t>
            </a:r>
            <a:r>
              <a:rPr lang="en-US" altLang="ko-KR" sz="1800"/>
              <a:t>(N)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   L: </a:t>
            </a:r>
            <a:r>
              <a:rPr lang="ko-KR" altLang="en-US" sz="1800"/>
              <a:t>지간거리 </a:t>
            </a:r>
            <a:r>
              <a:rPr lang="en-US" altLang="ko-KR" sz="1800"/>
              <a:t>(m)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   D: P</a:t>
            </a:r>
            <a:r>
              <a:rPr lang="ko-KR" altLang="en-US" sz="1800"/>
              <a:t>에 의한 지간거리 중간 지점에서의 처짐 </a:t>
            </a:r>
            <a:r>
              <a:rPr lang="en-US" altLang="ko-KR" sz="1800"/>
              <a:t>(m)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   I: </a:t>
            </a:r>
            <a:r>
              <a:rPr lang="ko-KR" altLang="en-US" sz="1800"/>
              <a:t>관성 모멘트 </a:t>
            </a:r>
            <a:r>
              <a:rPr lang="en-US" altLang="ko-KR" sz="1800"/>
              <a:t>(moment of inertia), </a:t>
            </a:r>
            <a:r>
              <a:rPr lang="ko-KR" altLang="en-US" sz="1800"/>
              <a:t>보의 단면에 따른 함수로써 직사각형 단면의 보인 경우 </a:t>
            </a:r>
            <a:r>
              <a:rPr lang="en-US" altLang="ko-KR" sz="1800"/>
              <a:t>(</a:t>
            </a:r>
            <a:r>
              <a:rPr lang="ko-KR" altLang="en-US" sz="1800"/>
              <a:t>너비 </a:t>
            </a:r>
            <a:r>
              <a:rPr lang="en-US" altLang="ko-KR" sz="1800"/>
              <a:t>x </a:t>
            </a:r>
            <a:r>
              <a:rPr lang="ko-KR" altLang="en-US" sz="1800"/>
              <a:t>두께</a:t>
            </a:r>
            <a:r>
              <a:rPr lang="en-US" altLang="ko-KR" sz="1800" baseline="30000"/>
              <a:t>3</a:t>
            </a:r>
            <a:r>
              <a:rPr lang="en-US" altLang="ko-KR" sz="1800"/>
              <a:t>)</a:t>
            </a:r>
            <a:r>
              <a:rPr lang="ko-KR" altLang="en-US" sz="1800"/>
              <a:t>이며 단위는 </a:t>
            </a:r>
            <a:r>
              <a:rPr lang="en-US" altLang="ko-KR" sz="1800"/>
              <a:t>m</a:t>
            </a:r>
            <a:r>
              <a:rPr lang="en-US" altLang="ko-KR" sz="1800" baseline="30000"/>
              <a:t>4</a:t>
            </a:r>
            <a:r>
              <a:rPr lang="en-US" altLang="ko-KR" sz="1800"/>
              <a:t> </a:t>
            </a:r>
            <a:r>
              <a:rPr lang="ko-KR" altLang="en-US" sz="1800"/>
              <a:t>또는 </a:t>
            </a:r>
            <a:r>
              <a:rPr lang="en-US" altLang="ko-KR" sz="1800"/>
              <a:t>in</a:t>
            </a:r>
            <a:r>
              <a:rPr lang="en-US" altLang="ko-KR" sz="1800" baseline="30000"/>
              <a:t>4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목재의 </a:t>
            </a:r>
            <a:r>
              <a:rPr lang="en-US" altLang="ko-KR" sz="1800"/>
              <a:t>MOE</a:t>
            </a:r>
            <a:r>
              <a:rPr lang="ko-KR" altLang="en-US" sz="1800"/>
              <a:t>는 </a:t>
            </a:r>
            <a:r>
              <a:rPr lang="en-US" altLang="ko-KR" sz="1800"/>
              <a:t>3,450~19,300 Mpa</a:t>
            </a:r>
            <a:r>
              <a:rPr lang="ko-KR" altLang="en-US" sz="1800"/>
              <a:t>이며 최상등급 </a:t>
            </a:r>
            <a:r>
              <a:rPr lang="en-US" altLang="ko-KR" sz="1800"/>
              <a:t>PB</a:t>
            </a:r>
            <a:r>
              <a:rPr lang="ko-KR" altLang="en-US" sz="1800"/>
              <a:t>의 </a:t>
            </a:r>
            <a:r>
              <a:rPr lang="en-US" altLang="ko-KR" sz="1800"/>
              <a:t>MOE </a:t>
            </a:r>
            <a:r>
              <a:rPr lang="ko-KR" altLang="en-US" sz="1800"/>
              <a:t>최소 값은 는 </a:t>
            </a:r>
            <a:r>
              <a:rPr lang="en-US" altLang="ko-KR" sz="1800"/>
              <a:t>2.76 MPa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파티클보드의 성질 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569325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휨파괴 </a:t>
            </a:r>
            <a:r>
              <a:rPr lang="en-US" altLang="ko-KR" sz="2000" b="1"/>
              <a:t>(modulus of rupture, MOR)</a:t>
            </a:r>
            <a:r>
              <a:rPr lang="en-US" altLang="ko-KR" sz="1800" b="1"/>
              <a:t>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파괴시 하중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MOR = 1.5 PL/bh</a:t>
            </a:r>
            <a:r>
              <a:rPr lang="en-US" altLang="ko-KR" sz="1800" baseline="30000"/>
              <a:t>2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   P: </a:t>
            </a:r>
            <a:r>
              <a:rPr lang="ko-KR" altLang="en-US" sz="1800"/>
              <a:t>중앙부에 가해진 최대하중 </a:t>
            </a:r>
            <a:r>
              <a:rPr lang="en-US" altLang="ko-KR" sz="1800"/>
              <a:t>(N)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   L: </a:t>
            </a:r>
            <a:r>
              <a:rPr lang="ko-KR" altLang="en-US" sz="1800"/>
              <a:t>지간거리 </a:t>
            </a:r>
            <a:r>
              <a:rPr lang="en-US" altLang="ko-KR" sz="1800"/>
              <a:t>(m)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   b: </a:t>
            </a:r>
            <a:r>
              <a:rPr lang="ko-KR" altLang="en-US" sz="1800"/>
              <a:t>보의 너비 </a:t>
            </a:r>
            <a:r>
              <a:rPr lang="en-US" altLang="ko-KR" sz="1800"/>
              <a:t>(m)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   h: </a:t>
            </a:r>
            <a:r>
              <a:rPr lang="ko-KR" altLang="en-US" sz="1800"/>
              <a:t>보의 두께 </a:t>
            </a:r>
            <a:r>
              <a:rPr lang="en-US" altLang="ko-KR" sz="1800"/>
              <a:t>(m)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최상등급 </a:t>
            </a:r>
            <a:r>
              <a:rPr lang="en-US" altLang="ko-KR" sz="1800"/>
              <a:t>PB</a:t>
            </a:r>
            <a:r>
              <a:rPr lang="ko-KR" altLang="en-US" sz="1800"/>
              <a:t>의 </a:t>
            </a:r>
            <a:r>
              <a:rPr lang="en-US" altLang="ko-KR" sz="1800"/>
              <a:t>MOR </a:t>
            </a:r>
            <a:r>
              <a:rPr lang="ko-KR" altLang="en-US" sz="1800"/>
              <a:t>최소 값은 는 </a:t>
            </a:r>
            <a:r>
              <a:rPr lang="en-US" altLang="ko-KR" sz="1800"/>
              <a:t>16.5 kPa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ko-KR" altLang="en-US" sz="3600" b="1"/>
              <a:t>파티클보드의 성질 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475163" cy="51847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박리강도 </a:t>
            </a:r>
            <a:r>
              <a:rPr lang="en-US" altLang="ko-KR" sz="2000" b="1"/>
              <a:t>(Internal bond)</a:t>
            </a:r>
            <a:r>
              <a:rPr lang="en-US" altLang="ko-KR" sz="2000"/>
              <a:t>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파티클보드의 판면에 대해 수직으로 작용되는 인장강도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접착강도를 나타내기 때문에 제조 공정상 품질을 알려주는 최상의 항목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접착제의 혼합</a:t>
            </a:r>
            <a:r>
              <a:rPr lang="en-US" altLang="ko-KR" sz="1800"/>
              <a:t>, </a:t>
            </a:r>
            <a:r>
              <a:rPr lang="ko-KR" altLang="en-US" sz="1800"/>
              <a:t>성형</a:t>
            </a:r>
            <a:r>
              <a:rPr lang="en-US" altLang="ko-KR" sz="1800"/>
              <a:t>, </a:t>
            </a:r>
            <a:r>
              <a:rPr lang="ko-KR" altLang="en-US" sz="1800"/>
              <a:t>열압공정의 적절성을 나타내기 때문에 품질관리를 위한 중요한 시험</a:t>
            </a:r>
            <a:r>
              <a:rPr lang="ko-KR" altLang="en-US" sz="1600"/>
              <a:t>  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en-US" altLang="ko-KR" sz="1600"/>
          </a:p>
        </p:txBody>
      </p:sp>
      <p:graphicFrame>
        <p:nvGraphicFramePr>
          <p:cNvPr id="19251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381625" y="1341438"/>
          <a:ext cx="3294063" cy="4649787"/>
        </p:xfrm>
        <a:graphic>
          <a:graphicData uri="http://schemas.openxmlformats.org/presentationml/2006/ole">
            <p:oleObj spid="_x0000_s192516" name="비트맵 이미지" r:id="rId3" imgW="3666667" imgH="5819048" progId="PBrush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파티클보드의 성질 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80400" cy="54006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치수안정성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선팽윤 </a:t>
            </a:r>
            <a:r>
              <a:rPr lang="en-US" altLang="ko-KR" sz="1800"/>
              <a:t>(linear expansion): </a:t>
            </a:r>
            <a:r>
              <a:rPr lang="ko-KR" altLang="en-US" sz="1800"/>
              <a:t>길이 방향의 팽윤 정도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중밀도파티클보드의 경우 대기 중에 상대습도가 </a:t>
            </a:r>
            <a:r>
              <a:rPr lang="en-US" altLang="ko-KR" sz="1800"/>
              <a:t>50%</a:t>
            </a:r>
            <a:r>
              <a:rPr lang="ko-KR" altLang="en-US" sz="1800"/>
              <a:t>에서 </a:t>
            </a:r>
            <a:r>
              <a:rPr lang="en-US" altLang="ko-KR" sz="1800"/>
              <a:t>90%</a:t>
            </a:r>
            <a:r>
              <a:rPr lang="ko-KR" altLang="en-US" sz="1800"/>
              <a:t>로 변할때 </a:t>
            </a:r>
            <a:r>
              <a:rPr lang="en-US" altLang="ko-KR" sz="1800"/>
              <a:t>0.35%</a:t>
            </a:r>
            <a:r>
              <a:rPr lang="ko-KR" altLang="en-US" sz="1800"/>
              <a:t>까지 허용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플레이크보드의 경우 </a:t>
            </a:r>
            <a:r>
              <a:rPr lang="en-US" altLang="ko-KR" sz="1800"/>
              <a:t>0.20%</a:t>
            </a:r>
            <a:r>
              <a:rPr lang="ko-KR" altLang="en-US" sz="1800"/>
              <a:t>까지 허용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바닥이나 밑 깔개로 사용될 경우 선팽윤 억제를 위해 바닥에 접착제로 접착하는 것이 바람직하며 누수가 있는 곳에서는 조심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 b="1"/>
              <a:t>두께팽윤 </a:t>
            </a:r>
            <a:r>
              <a:rPr lang="en-US" altLang="ko-KR" sz="1800" b="1"/>
              <a:t>(thickness swelling):</a:t>
            </a:r>
            <a:r>
              <a:rPr lang="en-US" altLang="ko-KR" sz="1800"/>
              <a:t> </a:t>
            </a:r>
            <a:r>
              <a:rPr lang="ko-KR" altLang="en-US" sz="1800"/>
              <a:t>두께 방향의 팽윤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목재의 정상적인 팽윤보다 크며 건조한 조건에서 습한 조건으로 바뀌면 약 </a:t>
            </a:r>
            <a:r>
              <a:rPr lang="en-US" altLang="ko-KR" sz="1800"/>
              <a:t>10~25% </a:t>
            </a:r>
            <a:r>
              <a:rPr lang="ko-KR" altLang="en-US" sz="1800"/>
              <a:t>정도로 증가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요소수지의 경우 내수성이 약해 그러한 조건에서 사용이 억제되어야 함</a:t>
            </a:r>
            <a:r>
              <a:rPr lang="en-US" altLang="ko-KR" sz="1800"/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가역적 팽윤과 비가역적 팽윤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파티클보드의 용도 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07375" cy="568801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ko-KR" altLang="en-US" sz="2000" b="1"/>
              <a:t>개요</a:t>
            </a:r>
            <a:r>
              <a:rPr lang="ko-KR" altLang="en-US" sz="2000"/>
              <a:t> </a:t>
            </a: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주방용가구 </a:t>
            </a:r>
            <a:r>
              <a:rPr lang="en-US" altLang="ko-KR" sz="1800"/>
              <a:t>55%, </a:t>
            </a:r>
            <a:r>
              <a:rPr lang="ko-KR" altLang="en-US" sz="1800"/>
              <a:t>사무용가구 </a:t>
            </a:r>
            <a:r>
              <a:rPr lang="en-US" altLang="ko-KR" sz="1800"/>
              <a:t>25%, </a:t>
            </a:r>
            <a:r>
              <a:rPr lang="ko-KR" altLang="en-US" sz="1800"/>
              <a:t>전자제품의 케이스용 </a:t>
            </a:r>
            <a:r>
              <a:rPr lang="en-US" altLang="ko-KR" sz="1800"/>
              <a:t>10%, </a:t>
            </a:r>
            <a:r>
              <a:rPr lang="ko-KR" altLang="en-US" sz="1800"/>
              <a:t>일반 가구용 </a:t>
            </a:r>
            <a:r>
              <a:rPr lang="en-US" altLang="ko-KR" sz="1800"/>
              <a:t>5% </a:t>
            </a:r>
            <a:r>
              <a:rPr lang="ko-KR" altLang="en-US" sz="1800"/>
              <a:t>정도로 주방가구에 반 이상이 사용</a:t>
            </a: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대부분 열경화성수지 함침지</a:t>
            </a:r>
            <a:r>
              <a:rPr lang="en-US" altLang="ko-KR" sz="1800"/>
              <a:t>, </a:t>
            </a:r>
            <a:r>
              <a:rPr lang="ko-KR" altLang="en-US" sz="1800"/>
              <a:t>비닐필름 등을 표면에 오버레이하여 가구재로 사용 </a:t>
            </a: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천연무늬단판을 오버레이하거나 표면에 유색도장을 하여 사용 </a:t>
            </a: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ko-KR" altLang="en-US" sz="2000" b="1"/>
              <a:t>주택용 또는 사무실용 가구 제조</a:t>
            </a:r>
            <a:r>
              <a:rPr lang="ko-KR" altLang="en-US" sz="2000"/>
              <a:t> </a:t>
            </a: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전체 공업용 파티클보드의 </a:t>
            </a:r>
            <a:r>
              <a:rPr lang="en-US" altLang="ko-KR" sz="1800"/>
              <a:t>50%</a:t>
            </a:r>
            <a:r>
              <a:rPr lang="ko-KR" altLang="en-US" sz="1800"/>
              <a:t>를 차지</a:t>
            </a: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ko-KR" altLang="en-US" sz="2000" b="1"/>
              <a:t>부엌가구 및 스트레오</a:t>
            </a:r>
            <a:r>
              <a:rPr lang="en-US" altLang="ko-KR" sz="2000" b="1"/>
              <a:t>/TV </a:t>
            </a:r>
            <a:r>
              <a:rPr lang="ko-KR" altLang="en-US" sz="2000" b="1"/>
              <a:t>용 장식장 심재</a:t>
            </a: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전체 공업용 파티클보드의 </a:t>
            </a:r>
            <a:r>
              <a:rPr lang="en-US" altLang="ko-KR" sz="1800"/>
              <a:t>33%</a:t>
            </a:r>
            <a:r>
              <a:rPr lang="ko-KR" altLang="en-US" sz="1800"/>
              <a:t>를 차지</a:t>
            </a: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 b="1"/>
              <a:t> 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ko-KR" altLang="en-US" sz="2000" b="1"/>
              <a:t>기타  </a:t>
            </a: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이동식주택의 데크 </a:t>
            </a: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카펫으로 마감되는 바닥의 덮개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5" name="Picture 7" descr="particleboard_m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620713"/>
            <a:ext cx="2808288" cy="2190750"/>
          </a:xfrm>
          <a:noFill/>
          <a:ln/>
        </p:spPr>
      </p:pic>
      <p:pic>
        <p:nvPicPr>
          <p:cNvPr id="181258" name="Picture 10" descr="Image Previe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692150"/>
            <a:ext cx="2159000" cy="2020888"/>
          </a:xfrm>
          <a:noFill/>
          <a:ln/>
        </p:spPr>
      </p:pic>
      <p:pic>
        <p:nvPicPr>
          <p:cNvPr id="181262" name="Picture 14" descr="particleboard2.jpg (78193 bytes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3213100"/>
            <a:ext cx="2498725" cy="2665413"/>
          </a:xfrm>
          <a:noFill/>
          <a:ln/>
        </p:spPr>
      </p:pic>
      <p:pic>
        <p:nvPicPr>
          <p:cNvPr id="181266" name="Picture 18" descr="BPCP-007-Phone%20Stand">
            <a:hlinkClick r:id="rId5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6227763" y="3213100"/>
            <a:ext cx="2232025" cy="2705100"/>
          </a:xfrm>
          <a:ln/>
        </p:spPr>
      </p:pic>
      <p:pic>
        <p:nvPicPr>
          <p:cNvPr id="181270" name="Picture 22" descr="BPCP-013-CD_Tower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3068638"/>
            <a:ext cx="1724025" cy="3295650"/>
          </a:xfrm>
          <a:prstGeom prst="rect">
            <a:avLst/>
          </a:prstGeom>
          <a:noFill/>
        </p:spPr>
      </p:pic>
      <p:pic>
        <p:nvPicPr>
          <p:cNvPr id="181271" name="Picture 23" descr="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476250"/>
            <a:ext cx="2879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30" name="Picture 6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693738"/>
            <a:ext cx="36718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31" name="Picture 7" descr="111111111111111111111111111111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92150"/>
            <a:ext cx="36718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32" name="Picture 8" descr="22222222222222222222222222222222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789363"/>
            <a:ext cx="36734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33" name="Picture 9" descr="333333333333333333333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89363"/>
            <a:ext cx="367347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47813" y="333375"/>
            <a:ext cx="5616575" cy="63357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/>
              <a:t>1. </a:t>
            </a:r>
            <a:r>
              <a:rPr lang="ko-KR" altLang="en-US" sz="2400"/>
              <a:t>파티클보드의 성질 </a:t>
            </a:r>
            <a:r>
              <a:rPr lang="en-US" altLang="ko-KR" sz="2400">
                <a:latin typeface="Arial"/>
              </a:rPr>
              <a:t>–</a:t>
            </a:r>
            <a:r>
              <a:rPr lang="en-US" altLang="ko-KR" sz="2400"/>
              <a:t> </a:t>
            </a:r>
            <a:r>
              <a:rPr lang="ko-KR" altLang="en-US" sz="2400"/>
              <a:t>파티클의 분포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/>
              <a:t>2. </a:t>
            </a:r>
            <a:r>
              <a:rPr lang="ko-KR" altLang="en-US" sz="2400"/>
              <a:t>구조용 합판 제조공정 </a:t>
            </a:r>
            <a:r>
              <a:rPr lang="en-US" altLang="ko-KR" sz="2400">
                <a:latin typeface="Arial"/>
              </a:rPr>
              <a:t>–</a:t>
            </a:r>
            <a:r>
              <a:rPr lang="en-US" altLang="ko-KR" sz="2400"/>
              <a:t> </a:t>
            </a:r>
            <a:r>
              <a:rPr lang="ko-KR" altLang="en-US" sz="2400"/>
              <a:t>단판 생산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/>
              <a:t>3. </a:t>
            </a:r>
            <a:r>
              <a:rPr lang="ko-KR" altLang="en-US" sz="2400"/>
              <a:t>파티클보드의 성질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/>
              <a:t>4. </a:t>
            </a:r>
            <a:r>
              <a:rPr lang="ko-KR" altLang="en-US" sz="2400"/>
              <a:t>구조용 합판 제조공정 </a:t>
            </a:r>
            <a:r>
              <a:rPr lang="en-US" altLang="ko-KR" sz="2400">
                <a:latin typeface="Arial"/>
              </a:rPr>
              <a:t>–</a:t>
            </a:r>
            <a:r>
              <a:rPr lang="en-US" altLang="ko-KR" sz="2400"/>
              <a:t> </a:t>
            </a:r>
            <a:r>
              <a:rPr lang="ko-KR" altLang="en-US" sz="2400"/>
              <a:t>원목가열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/>
              <a:t>5. </a:t>
            </a:r>
            <a:r>
              <a:rPr lang="ko-KR" altLang="en-US" sz="2400"/>
              <a:t>구조용 합판 제조공정 </a:t>
            </a:r>
            <a:r>
              <a:rPr lang="en-US" altLang="ko-KR" sz="2400">
                <a:latin typeface="Arial"/>
              </a:rPr>
              <a:t>–</a:t>
            </a:r>
            <a:r>
              <a:rPr lang="en-US" altLang="ko-KR" sz="2400"/>
              <a:t> </a:t>
            </a:r>
            <a:r>
              <a:rPr lang="ko-KR" altLang="en-US" sz="2400"/>
              <a:t>접착</a:t>
            </a:r>
            <a:r>
              <a:rPr lang="en-US" altLang="ko-KR" sz="2400"/>
              <a:t>/</a:t>
            </a:r>
            <a:r>
              <a:rPr lang="ko-KR" altLang="en-US" sz="2400"/>
              <a:t>성형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/>
              <a:t>6. </a:t>
            </a:r>
            <a:r>
              <a:rPr lang="ko-KR" altLang="en-US" sz="2400"/>
              <a:t>파티클보드 </a:t>
            </a:r>
            <a:r>
              <a:rPr lang="en-US" altLang="ko-KR" sz="2400">
                <a:latin typeface="Arial"/>
              </a:rPr>
              <a:t>–</a:t>
            </a:r>
            <a:r>
              <a:rPr lang="en-US" altLang="ko-KR" sz="2400"/>
              <a:t> </a:t>
            </a:r>
            <a:r>
              <a:rPr lang="ko-KR" altLang="en-US" sz="2400"/>
              <a:t>원료의 분류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/>
              <a:t>7. </a:t>
            </a:r>
            <a:r>
              <a:rPr lang="ko-KR" altLang="en-US" sz="2400"/>
              <a:t>제재목 </a:t>
            </a:r>
            <a:r>
              <a:rPr lang="en-US" altLang="ko-KR" sz="2400">
                <a:latin typeface="Arial"/>
              </a:rPr>
              <a:t>–</a:t>
            </a:r>
            <a:r>
              <a:rPr lang="en-US" altLang="ko-KR" sz="2400"/>
              <a:t> </a:t>
            </a:r>
            <a:r>
              <a:rPr lang="ko-KR" altLang="en-US" sz="2400"/>
              <a:t>서론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/>
              <a:t>8. </a:t>
            </a:r>
            <a:r>
              <a:rPr lang="ko-KR" altLang="en-US" sz="2400"/>
              <a:t>박피기의 종류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/>
              <a:t>9. </a:t>
            </a:r>
            <a:r>
              <a:rPr lang="ko-KR" altLang="en-US" sz="2400"/>
              <a:t>원목 검량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/>
              <a:t>10. </a:t>
            </a:r>
            <a:r>
              <a:rPr lang="ko-KR" altLang="en-US" sz="2400"/>
              <a:t>파티클보드 제조 공정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/>
              <a:t>11. </a:t>
            </a:r>
            <a:r>
              <a:rPr lang="ko-KR" altLang="en-US" sz="2400"/>
              <a:t>제재목의 가공 </a:t>
            </a:r>
            <a:r>
              <a:rPr lang="en-US" altLang="ko-KR" sz="2400">
                <a:latin typeface="Arial"/>
              </a:rPr>
              <a:t>–</a:t>
            </a:r>
            <a:r>
              <a:rPr lang="en-US" altLang="ko-KR" sz="2400"/>
              <a:t> </a:t>
            </a:r>
            <a:r>
              <a:rPr lang="ko-KR" altLang="en-US" sz="2400"/>
              <a:t>개요 및 종류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/>
              <a:t>12. </a:t>
            </a:r>
            <a:r>
              <a:rPr lang="ko-KR" altLang="en-US" sz="2400"/>
              <a:t>곡목 제조 방법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/>
              <a:t>13. </a:t>
            </a:r>
            <a:r>
              <a:rPr lang="ko-KR" altLang="en-US" sz="2400"/>
              <a:t>목재 접합의 기본 타입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/>
              <a:t>14. </a:t>
            </a:r>
            <a:r>
              <a:rPr lang="ko-KR" altLang="en-US" sz="2400"/>
              <a:t>단판절삭 </a:t>
            </a:r>
            <a:r>
              <a:rPr lang="en-US" altLang="ko-KR" sz="2400">
                <a:latin typeface="Arial"/>
              </a:rPr>
              <a:t>–</a:t>
            </a:r>
            <a:r>
              <a:rPr lang="en-US" altLang="ko-KR" sz="2400"/>
              <a:t> </a:t>
            </a:r>
            <a:r>
              <a:rPr lang="ko-KR" altLang="en-US" sz="2400"/>
              <a:t>단판의 종류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/>
              <a:t>15. </a:t>
            </a:r>
            <a:r>
              <a:rPr lang="ko-KR" altLang="en-US" sz="2400"/>
              <a:t>파티클보드의 성질 </a:t>
            </a:r>
            <a:r>
              <a:rPr lang="en-US" altLang="ko-KR" sz="2400">
                <a:latin typeface="Arial"/>
              </a:rPr>
              <a:t>–</a:t>
            </a:r>
            <a:r>
              <a:rPr lang="en-US" altLang="ko-KR" sz="2400"/>
              <a:t> </a:t>
            </a:r>
            <a:r>
              <a:rPr lang="ko-KR" altLang="en-US" sz="2400"/>
              <a:t>치수안전성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600" b="1"/>
              <a:t>역사 및 외국 동향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ko-KR" sz="2000" b="1"/>
              <a:t>1941</a:t>
            </a:r>
            <a:r>
              <a:rPr lang="ko-KR" altLang="en-US" sz="2000" b="1"/>
              <a:t>년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독일에서 처음으로 상업용 파티클보드 공장 설립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미국의 경우 비슷한 시기에 실험적인 공장이 </a:t>
            </a:r>
            <a:r>
              <a:rPr lang="en-US" altLang="ko-KR" sz="1800"/>
              <a:t>Iowa</a:t>
            </a:r>
            <a:r>
              <a:rPr lang="ko-KR" altLang="en-US" sz="1800"/>
              <a:t>의 </a:t>
            </a:r>
            <a:r>
              <a:rPr lang="en-US" altLang="ko-KR" sz="1800"/>
              <a:t>Dubuque</a:t>
            </a:r>
            <a:r>
              <a:rPr lang="ko-KR" altLang="en-US" sz="1800"/>
              <a:t>에서 가동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30000"/>
              </a:lnSpc>
            </a:pPr>
            <a:r>
              <a:rPr lang="ko-KR" altLang="en-US" sz="2000" b="1"/>
              <a:t>미국의 파티클보드 시장 동향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- 1960</a:t>
            </a:r>
            <a:r>
              <a:rPr lang="ko-KR" altLang="en-US" sz="1800"/>
              <a:t>년대와 </a:t>
            </a:r>
            <a:r>
              <a:rPr lang="en-US" altLang="ko-KR" sz="1800"/>
              <a:t>1970</a:t>
            </a:r>
            <a:r>
              <a:rPr lang="ko-KR" altLang="en-US" sz="1800"/>
              <a:t>년대 급격히 증가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- 1965</a:t>
            </a:r>
            <a:r>
              <a:rPr lang="ko-KR" altLang="en-US" sz="1800"/>
              <a:t>년과 </a:t>
            </a:r>
            <a:r>
              <a:rPr lang="en-US" altLang="ko-KR" sz="1800"/>
              <a:t>1975</a:t>
            </a:r>
            <a:r>
              <a:rPr lang="ko-KR" altLang="en-US" sz="1800"/>
              <a:t>년사이에 두배로 성장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- 1999</a:t>
            </a:r>
            <a:r>
              <a:rPr lang="ko-KR" altLang="en-US" sz="1800"/>
              <a:t>년</a:t>
            </a:r>
            <a:r>
              <a:rPr lang="en-US" altLang="ko-KR" sz="1800"/>
              <a:t>: 810</a:t>
            </a:r>
            <a:r>
              <a:rPr lang="ko-KR" altLang="en-US" sz="1800"/>
              <a:t>만 입방 </a:t>
            </a:r>
            <a:r>
              <a:rPr lang="en-US" altLang="ko-KR" sz="1800"/>
              <a:t>(0.75 inch </a:t>
            </a:r>
            <a:r>
              <a:rPr lang="ko-KR" altLang="en-US" sz="1800"/>
              <a:t>기준으로</a:t>
            </a:r>
            <a:r>
              <a:rPr lang="en-US" altLang="ko-KR" sz="1800"/>
              <a:t>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원료의 절반이상이 셰이빙이며 나머지는 공장 폐잔재를 이용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기타원료 </a:t>
            </a:r>
            <a:r>
              <a:rPr lang="en-US" altLang="ko-KR" sz="1800"/>
              <a:t>(</a:t>
            </a:r>
            <a:r>
              <a:rPr lang="ko-KR" altLang="en-US" sz="1800"/>
              <a:t>밀집</a:t>
            </a:r>
            <a:r>
              <a:rPr lang="en-US" altLang="ko-KR" sz="1800"/>
              <a:t>, </a:t>
            </a:r>
            <a:r>
              <a:rPr lang="ko-KR" altLang="en-US" sz="1800"/>
              <a:t>아마 대</a:t>
            </a:r>
            <a:r>
              <a:rPr lang="en-US" altLang="ko-KR" sz="1800"/>
              <a:t>, </a:t>
            </a:r>
            <a:r>
              <a:rPr lang="ko-KR" altLang="en-US" sz="1800"/>
              <a:t>해바라기 줄기</a:t>
            </a:r>
            <a:r>
              <a:rPr lang="en-US" altLang="ko-KR" sz="1800"/>
              <a:t>, </a:t>
            </a:r>
            <a:r>
              <a:rPr lang="ko-KR" altLang="en-US" sz="1800"/>
              <a:t>양마</a:t>
            </a:r>
            <a:r>
              <a:rPr lang="en-US" altLang="ko-KR" sz="1800"/>
              <a:t>, </a:t>
            </a:r>
            <a:r>
              <a:rPr lang="ko-KR" altLang="en-US" sz="1800"/>
              <a:t>옥수수대</a:t>
            </a:r>
            <a:r>
              <a:rPr lang="en-US" altLang="ko-KR" sz="1800"/>
              <a:t>, switchgrass </a:t>
            </a:r>
            <a:r>
              <a:rPr lang="ko-KR" altLang="en-US" sz="1800"/>
              <a:t>등</a:t>
            </a:r>
            <a:r>
              <a:rPr lang="en-US" altLang="ko-KR" sz="1800"/>
              <a:t>)</a:t>
            </a:r>
            <a:r>
              <a:rPr lang="ko-KR" altLang="en-US" sz="1800"/>
              <a:t>를 이용하여 생산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원료의 분류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5435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파티클의 종류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세이빙 </a:t>
            </a:r>
            <a:r>
              <a:rPr lang="en-US" altLang="ko-KR" sz="1800"/>
              <a:t>(shaving): </a:t>
            </a:r>
            <a:r>
              <a:rPr lang="ko-KR" altLang="en-US" sz="1800"/>
              <a:t>목재를 기계대패로 가공할 때 생산되는 치수가 일정하지 않은 작은 목재 파티클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플레이크 </a:t>
            </a:r>
            <a:r>
              <a:rPr lang="en-US" altLang="ko-KR" sz="1800"/>
              <a:t>(flake): </a:t>
            </a:r>
            <a:r>
              <a:rPr lang="ko-KR" altLang="en-US" sz="1800"/>
              <a:t>전용기계에 의하며 일정한 치수로 생산되는 작은 파티클이며 두께가 균일하며 목리방향이 길이방향이 됨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칩 </a:t>
            </a:r>
            <a:r>
              <a:rPr lang="en-US" altLang="ko-KR" sz="1800"/>
              <a:t>(chip): </a:t>
            </a:r>
            <a:r>
              <a:rPr lang="ko-KR" altLang="en-US" sz="1800"/>
              <a:t>칼이나 망치 모양의 타격구에 의해 목재로부터 파쇄된 작은 목편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톱밥 </a:t>
            </a:r>
            <a:r>
              <a:rPr lang="en-US" altLang="ko-KR" sz="1800"/>
              <a:t>(sawdust): </a:t>
            </a:r>
            <a:r>
              <a:rPr lang="ko-KR" altLang="en-US" sz="1800"/>
              <a:t>제재시 발생되는 것으로 크기가 다양하며 대개 더 정쇄가 됨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슬리버 </a:t>
            </a:r>
            <a:r>
              <a:rPr lang="en-US" altLang="ko-KR" sz="1800"/>
              <a:t>(sliver): </a:t>
            </a:r>
            <a:r>
              <a:rPr lang="ko-KR" altLang="en-US" sz="1800"/>
              <a:t>길이가 두께에 비해 최소한 </a:t>
            </a:r>
            <a:r>
              <a:rPr lang="en-US" altLang="ko-KR" sz="1800"/>
              <a:t>4</a:t>
            </a:r>
            <a:r>
              <a:rPr lang="ko-KR" altLang="en-US" sz="1800"/>
              <a:t>배정도 되는 것으로 횡단면의 형상이 거의 직사각형인 것</a:t>
            </a:r>
            <a:r>
              <a:rPr lang="en-US" altLang="ko-KR" sz="1800"/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목모 </a:t>
            </a:r>
            <a:r>
              <a:rPr lang="en-US" altLang="ko-KR" sz="1800"/>
              <a:t>(excelsior): </a:t>
            </a:r>
            <a:r>
              <a:rPr lang="ko-KR" altLang="en-US" sz="1800"/>
              <a:t>길이가 길고 말려있는 형태의 가느다란 슬리버의 일종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원료의 분류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2562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파티클의 종류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스트랜드 </a:t>
            </a:r>
            <a:r>
              <a:rPr lang="en-US" altLang="ko-KR" sz="1800"/>
              <a:t>(strand): </a:t>
            </a:r>
            <a:r>
              <a:rPr lang="ko-KR" altLang="en-US" sz="1800"/>
              <a:t>가늘고 긴 플레이크</a:t>
            </a:r>
            <a:r>
              <a:rPr lang="en-US" altLang="ko-KR" sz="1800"/>
              <a:t>, </a:t>
            </a:r>
            <a:r>
              <a:rPr lang="ko-KR" altLang="en-US" sz="1800"/>
              <a:t>웨이퍼 또는 단판 조각 모양으로 두께가 </a:t>
            </a:r>
            <a:r>
              <a:rPr lang="en-US" altLang="ko-KR" sz="1800"/>
              <a:t>0.4~0.8mm</a:t>
            </a:r>
            <a:r>
              <a:rPr lang="ko-KR" altLang="en-US" sz="1800"/>
              <a:t>이며 목리방향이 길이방향이 됨</a:t>
            </a:r>
            <a:r>
              <a:rPr lang="en-US" altLang="ko-KR" sz="1800"/>
              <a:t>.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웨이퍼 </a:t>
            </a:r>
            <a:r>
              <a:rPr lang="en-US" altLang="ko-KR" sz="1800"/>
              <a:t>(wafer): </a:t>
            </a:r>
            <a:r>
              <a:rPr lang="ko-KR" altLang="en-US" sz="1800"/>
              <a:t>형상면에서는 플레이크와 비슷하나 크기가 더 큼</a:t>
            </a:r>
            <a:r>
              <a:rPr lang="en-US" altLang="ko-KR" sz="1800"/>
              <a:t>.  </a:t>
            </a:r>
            <a:r>
              <a:rPr lang="ko-KR" altLang="en-US" sz="1800"/>
              <a:t>스트렌드보다 너비가 넓으며 거의 정사가형의 모양을 지님</a:t>
            </a:r>
            <a:r>
              <a:rPr lang="en-US" altLang="ko-KR" sz="1800"/>
              <a:t>.  </a:t>
            </a:r>
            <a:r>
              <a:rPr lang="ko-KR" altLang="en-US" sz="1800"/>
              <a:t>두께가 </a:t>
            </a:r>
            <a:r>
              <a:rPr lang="en-US" altLang="ko-KR" sz="1800"/>
              <a:t>0.5mm</a:t>
            </a:r>
            <a:r>
              <a:rPr lang="ko-KR" altLang="en-US" sz="1800"/>
              <a:t>이상</a:t>
            </a:r>
            <a:r>
              <a:rPr lang="en-US" altLang="ko-KR" sz="1800"/>
              <a:t>, </a:t>
            </a:r>
            <a:r>
              <a:rPr lang="ko-KR" altLang="en-US" sz="1800"/>
              <a:t>길이가 </a:t>
            </a:r>
            <a:r>
              <a:rPr lang="en-US" altLang="ko-KR" sz="1800"/>
              <a:t>25mm</a:t>
            </a:r>
            <a:r>
              <a:rPr lang="ko-KR" altLang="en-US" sz="1800"/>
              <a:t>이상이며 양끝의 너비가 좁은 경우도 있음</a:t>
            </a:r>
            <a:r>
              <a:rPr lang="en-US" altLang="ko-KR" sz="180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ko-KR" altLang="en-US" sz="3600" b="1"/>
              <a:t>원료의 분류</a:t>
            </a:r>
          </a:p>
        </p:txBody>
      </p:sp>
      <p:graphicFrame>
        <p:nvGraphicFramePr>
          <p:cNvPr id="196613" name="Object 5"/>
          <p:cNvGraphicFramePr>
            <a:graphicFrameLocks noChangeAspect="1"/>
          </p:cNvGraphicFramePr>
          <p:nvPr>
            <p:ph idx="1"/>
          </p:nvPr>
        </p:nvGraphicFramePr>
        <p:xfrm>
          <a:off x="1579563" y="1052513"/>
          <a:ext cx="5984875" cy="5472112"/>
        </p:xfrm>
        <a:graphic>
          <a:graphicData uri="http://schemas.openxmlformats.org/presentationml/2006/ole">
            <p:oleObj spid="_x0000_s196613" name="비트맵 이미지" r:id="rId3" imgW="14937285" imgH="11317280" progId="PBrush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3920</TotalTime>
  <Words>2449</Words>
  <Application>Microsoft PowerPoint</Application>
  <PresentationFormat>화면 슬라이드 쇼(4:3)</PresentationFormat>
  <Paragraphs>280</Paragraphs>
  <Slides>41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3" baseType="lpstr">
      <vt:lpstr>점과 선</vt:lpstr>
      <vt:lpstr>비트맵 이미지</vt:lpstr>
      <vt:lpstr>Particleboard (PB)  - 비구조용 판상재료</vt:lpstr>
      <vt:lpstr>개요</vt:lpstr>
      <vt:lpstr>개요</vt:lpstr>
      <vt:lpstr>슬라이드 4</vt:lpstr>
      <vt:lpstr>역사 및 외국 동향</vt:lpstr>
      <vt:lpstr>원료의 분류</vt:lpstr>
      <vt:lpstr>원료의 분류</vt:lpstr>
      <vt:lpstr>원료의 분류</vt:lpstr>
      <vt:lpstr>슬라이드 9</vt:lpstr>
      <vt:lpstr>파티클보드의 성질</vt:lpstr>
      <vt:lpstr>파티클보드의 성질</vt:lpstr>
      <vt:lpstr>파티클보드</vt:lpstr>
      <vt:lpstr>접착제</vt:lpstr>
      <vt:lpstr>접착제</vt:lpstr>
      <vt:lpstr> 파티클보드의 분류</vt:lpstr>
      <vt:lpstr> 파티클보드의 분류</vt:lpstr>
      <vt:lpstr>제조공정</vt:lpstr>
      <vt:lpstr>슬라이드 18</vt:lpstr>
      <vt:lpstr>제조공정</vt:lpstr>
      <vt:lpstr>제조공정</vt:lpstr>
      <vt:lpstr>슬라이드 21</vt:lpstr>
      <vt:lpstr>제조공정</vt:lpstr>
      <vt:lpstr>제조공정</vt:lpstr>
      <vt:lpstr>제조공정</vt:lpstr>
      <vt:lpstr>제조공정</vt:lpstr>
      <vt:lpstr>제조공정</vt:lpstr>
      <vt:lpstr>슬라이드 27</vt:lpstr>
      <vt:lpstr>슬라이드 28</vt:lpstr>
      <vt:lpstr>제조공정</vt:lpstr>
      <vt:lpstr>영향인자 - 원료</vt:lpstr>
      <vt:lpstr>영향인자 – 밀도/밀도경사</vt:lpstr>
      <vt:lpstr>슬라이드 32</vt:lpstr>
      <vt:lpstr>성질 </vt:lpstr>
      <vt:lpstr>성질 </vt:lpstr>
      <vt:lpstr>파티클보드의 성질 </vt:lpstr>
      <vt:lpstr>파티클보드의 성질 </vt:lpstr>
      <vt:lpstr>파티클보드의 성질 </vt:lpstr>
      <vt:lpstr>파티클보드의 성질 </vt:lpstr>
      <vt:lpstr>파티클보드의 용도 </vt:lpstr>
      <vt:lpstr>슬라이드 40</vt:lpstr>
      <vt:lpstr>슬라이드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56</cp:revision>
  <dcterms:created xsi:type="dcterms:W3CDTF">2005-09-01T06:05:51Z</dcterms:created>
  <dcterms:modified xsi:type="dcterms:W3CDTF">2011-04-05T05:29:55Z</dcterms:modified>
</cp:coreProperties>
</file>