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sldIdLst>
    <p:sldId id="304" r:id="rId2"/>
    <p:sldId id="305" r:id="rId3"/>
    <p:sldId id="306" r:id="rId4"/>
    <p:sldId id="307" r:id="rId5"/>
    <p:sldId id="284" r:id="rId6"/>
    <p:sldId id="308" r:id="rId7"/>
    <p:sldId id="309" r:id="rId8"/>
    <p:sldId id="310" r:id="rId9"/>
    <p:sldId id="311" r:id="rId10"/>
    <p:sldId id="312" r:id="rId11"/>
    <p:sldId id="313" r:id="rId12"/>
    <p:sldId id="316" r:id="rId13"/>
    <p:sldId id="314" r:id="rId14"/>
    <p:sldId id="315" r:id="rId15"/>
    <p:sldId id="317" r:id="rId16"/>
    <p:sldId id="318" r:id="rId17"/>
    <p:sldId id="319" r:id="rId18"/>
    <p:sldId id="320" r:id="rId19"/>
    <p:sldId id="321" r:id="rId20"/>
    <p:sldId id="287" r:id="rId21"/>
    <p:sldId id="288" r:id="rId22"/>
    <p:sldId id="290" r:id="rId23"/>
    <p:sldId id="291" r:id="rId24"/>
    <p:sldId id="323" r:id="rId25"/>
    <p:sldId id="324" r:id="rId26"/>
    <p:sldId id="292" r:id="rId27"/>
    <p:sldId id="322" r:id="rId28"/>
    <p:sldId id="325" r:id="rId29"/>
    <p:sldId id="296" r:id="rId30"/>
    <p:sldId id="297" r:id="rId31"/>
    <p:sldId id="298" r:id="rId32"/>
    <p:sldId id="299" r:id="rId33"/>
    <p:sldId id="300" r:id="rId34"/>
    <p:sldId id="301" r:id="rId35"/>
    <p:sldId id="326" r:id="rId36"/>
    <p:sldId id="327" r:id="rId37"/>
    <p:sldId id="328" r:id="rId38"/>
    <p:sldId id="329" r:id="rId39"/>
    <p:sldId id="330" r:id="rId40"/>
    <p:sldId id="332" r:id="rId41"/>
    <p:sldId id="333" r:id="rId42"/>
    <p:sldId id="331" r:id="rId4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C3C47-D704-4BC7-9386-0E9F5BA1679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3C47-D704-4BC7-9386-0E9F5BA16791}" type="slidenum">
              <a:rPr lang="en-US" altLang="ko-KR" smtClean="0"/>
              <a:pPr/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581F3-B714-47F1-83ED-E672454DF278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100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100356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C5D234-DE50-4F3C-8BA5-000F937750EE}" type="slidenum">
              <a:rPr lang="en-US" altLang="ko-KR" sz="1200"/>
              <a:pPr algn="r"/>
              <a:t>33</a:t>
            </a:fld>
            <a:endParaRPr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C2A128-E067-4157-8113-638964B4B23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89BC1-AD03-4517-8718-8A8AA8BEF48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93EAD-74FB-43E5-B2FB-26ADD0864D9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B71D8-578A-4B80-BF55-863E115FDBC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3AC7E-051A-4973-93D1-800C2BBF377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271B8-EFA5-4D74-9C7A-E603255759B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E4B2DB-D4EF-47E9-919D-1AE9C8AFC3A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B8BD18-D54B-4167-A7BA-70EF9F07FF9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BF42E3-0A51-496C-BA6C-925F53510B7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EDE2E4-54E7-4556-A493-F415A829B0E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97025-7375-4005-ACFA-D721934E8E7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193C22-18BD-418A-BBDC-2ED8E2E3CD2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afe.naver.com/presidentt.cafe?iframe_url=/ArticleRead.nhn?articleid=870&amp;topReferer=http://cafeblog.search.naver.com&amp;imgsrc=data27/2007/6/14/74/5(1)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14348" y="3886200"/>
            <a:ext cx="7786742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5 </a:t>
            </a:r>
            <a:r>
              <a:rPr lang="ko-KR" altLang="en-US" b="1" dirty="0" smtClean="0"/>
              <a:t>편 목재와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인간생활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에코주택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739485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우수한 에너지 효율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자체의 열전도율이 매우 낮아 목조건축의 에너지 효율은 매우 높음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단열성은 콘크리트의 </a:t>
            </a:r>
            <a:r>
              <a:rPr lang="en-US" altLang="ko-KR" sz="1800" dirty="0" smtClean="0"/>
              <a:t>7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철의 </a:t>
            </a:r>
            <a:r>
              <a:rPr lang="en-US" altLang="ko-KR" sz="1800" dirty="0" smtClean="0"/>
              <a:t>1,976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일반 단열재의 </a:t>
            </a:r>
            <a:r>
              <a:rPr lang="en-US" altLang="ko-KR" sz="1800" dirty="0" smtClean="0"/>
              <a:t>1.5</a:t>
            </a:r>
            <a:r>
              <a:rPr lang="ko-KR" altLang="en-US" sz="1800" dirty="0" smtClean="0"/>
              <a:t>배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우수한 단열성과 공간에 유리섬유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암면 등과 같은 단열재로 충전함으로써 높은 단열성능을 발휘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더 높은 단열성능을 위하여 단열재의 두께를 증가시키거나 고형의 단열재를 외부 마감 전에 벽체 외부에 시공하면 됨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 주택이 </a:t>
            </a:r>
            <a:r>
              <a:rPr lang="ko-KR" altLang="en-US" sz="1800" dirty="0" err="1" smtClean="0"/>
              <a:t>벽돌조</a:t>
            </a:r>
            <a:r>
              <a:rPr lang="ko-KR" altLang="en-US" sz="1800" dirty="0" smtClean="0"/>
              <a:t> 주택에 비하여 </a:t>
            </a:r>
            <a:r>
              <a:rPr lang="en-US" altLang="ko-KR" sz="1800" dirty="0" smtClean="0"/>
              <a:t>23%</a:t>
            </a:r>
            <a:r>
              <a:rPr lang="ko-KR" altLang="en-US" sz="1800" dirty="0" smtClean="0"/>
              <a:t>의 에너지 절약효과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853089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설계의 다양성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설계의 제약이 없음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구조체를 구성하는 각 부재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장선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샛기둥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서까래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 기본적으로 가변성을 보유하고 있어 어떤 형태의 건축물에도 쉽게 조립되어 구조체를 형성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문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창호 벽체 등을 더하거나 제거하기 용이하여 구조의 변경이나 증축이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혹한의 알래스카에서 열대의 하와이까지 </a:t>
            </a:r>
            <a:r>
              <a:rPr lang="ko-KR" altLang="en-US" sz="1800" dirty="0" err="1" smtClean="0"/>
              <a:t>목구조가</a:t>
            </a:r>
            <a:r>
              <a:rPr lang="ko-KR" altLang="en-US" sz="1800" dirty="0" smtClean="0"/>
              <a:t> 널리 사용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15950"/>
          </a:xfrm>
        </p:spPr>
        <p:txBody>
          <a:bodyPr/>
          <a:lstStyle/>
          <a:p>
            <a:r>
              <a:rPr lang="ko-KR" altLang="en-US" sz="3600" b="1"/>
              <a:t>건축 재료의 비교</a:t>
            </a:r>
          </a:p>
        </p:txBody>
      </p:sp>
      <p:pic>
        <p:nvPicPr>
          <p:cNvPr id="294915" name="Picture 3" descr="keen3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4176712" cy="4752975"/>
          </a:xfrm>
          <a:prstGeom prst="rect">
            <a:avLst/>
          </a:prstGeom>
          <a:noFill/>
        </p:spPr>
      </p:pic>
      <p:pic>
        <p:nvPicPr>
          <p:cNvPr id="294916" name="Picture 4" descr="문화포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96975"/>
            <a:ext cx="3887787" cy="2316163"/>
          </a:xfrm>
          <a:prstGeom prst="rect">
            <a:avLst/>
          </a:prstGeom>
          <a:noFill/>
        </p:spPr>
      </p:pic>
      <p:pic>
        <p:nvPicPr>
          <p:cNvPr id="294917" name="Picture 5" descr="suneng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6488"/>
            <a:ext cx="3889375" cy="2303462"/>
          </a:xfrm>
          <a:prstGeom prst="rect">
            <a:avLst/>
          </a:prstGeom>
          <a:noFill/>
        </p:spPr>
      </p:pic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403350" y="5984875"/>
            <a:ext cx="217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현재 대표 건축물 </a:t>
            </a:r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4787900" y="5984875"/>
            <a:ext cx="365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목조주택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남극 세종기지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상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일반주택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하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382191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공간 </a:t>
            </a:r>
            <a:r>
              <a:rPr lang="ko-KR" altLang="en-US" sz="2000" b="1" dirty="0" err="1" smtClean="0"/>
              <a:t>활용성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목구조는</a:t>
            </a:r>
            <a:r>
              <a:rPr lang="ko-KR" altLang="en-US" sz="1800" dirty="0" smtClean="0"/>
              <a:t> 집을 지을 경우 구조부재가 공간을 차지하는 면적이 적어 다른 소재 주택보다 공간을 넓게 사용할 수 있음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구조부재 자체가 외장 역할을 수행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배선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배관 작업 등이 모두 벽체 내에 매설되어 벽체가 차지하는 면적을 최소화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4099584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내화성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화재 사고에서 인명피해의 대부분은 건축물 내부의 가연성 재료의 연소에 따른 유독가스 및 연기의 발생에 의한 것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화재에 대한 안정성은 사람이 피할 수 있는 시간 동안의 화재 확산지연 그리고 건축물의 붕괴방지를 의미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미국의 건축규정에서 주거용 건물에 </a:t>
            </a:r>
            <a:r>
              <a:rPr lang="en-US" altLang="ko-KR" sz="1800" dirty="0" smtClean="0"/>
              <a:t>30</a:t>
            </a:r>
            <a:r>
              <a:rPr lang="ko-KR" altLang="en-US" sz="1800" dirty="0" smtClean="0"/>
              <a:t>분의 내화성능을 요구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일정 치수 이상의 목재는 열전도율이 낮아 화재가 발생하여도 쉽게 불이 붙지 않고 목재 표면에 형성되는 </a:t>
            </a:r>
            <a:r>
              <a:rPr lang="ko-KR" altLang="en-US" sz="1800" dirty="0" err="1" smtClean="0"/>
              <a:t>숯층이</a:t>
            </a:r>
            <a:r>
              <a:rPr lang="ko-KR" altLang="en-US" sz="1800" dirty="0" smtClean="0"/>
              <a:t> 보호막 작용으로 산소를 차단하여 불이 내부로 들어가는 것을 </a:t>
            </a:r>
            <a:r>
              <a:rPr lang="ko-KR" altLang="en-US" sz="1800" smtClean="0"/>
              <a:t>자연적으로 방지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8p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485900"/>
            <a:ext cx="3744912" cy="2303463"/>
          </a:xfrm>
          <a:noFill/>
          <a:ln w="31750">
            <a:solidFill>
              <a:srgbClr val="000000"/>
            </a:solidFill>
          </a:ln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539750" y="4724400"/>
            <a:ext cx="3168650" cy="13366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화재 시 큰 단면을 가지고 있는 목재의 경우 표면에 탄화층이 형성되어 내부로의 열전달 지연</a:t>
            </a:r>
          </a:p>
        </p:txBody>
      </p:sp>
      <p:pic>
        <p:nvPicPr>
          <p:cNvPr id="305156" name="Picture 4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975100"/>
            <a:ext cx="3746500" cy="22621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5157" name="Picture 5" descr="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3" y="1485900"/>
            <a:ext cx="3095625" cy="27701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515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76200"/>
            <a:ext cx="8218488" cy="760413"/>
          </a:xfrm>
          <a:noFill/>
          <a:ln/>
        </p:spPr>
        <p:txBody>
          <a:bodyPr/>
          <a:lstStyle/>
          <a:p>
            <a:r>
              <a:rPr lang="ko-KR" altLang="en-US" sz="3600" b="1" dirty="0" smtClean="0"/>
              <a:t>목재의 내화성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305159" name="AutoShape 7"/>
          <p:cNvSpPr>
            <a:spLocks noChangeArrowheads="1"/>
          </p:cNvSpPr>
          <p:nvPr/>
        </p:nvSpPr>
        <p:spPr bwMode="auto">
          <a:xfrm>
            <a:off x="3851275" y="4941888"/>
            <a:ext cx="792163" cy="6477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779838" y="2420938"/>
            <a:ext cx="863600" cy="5191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703" y="476250"/>
            <a:ext cx="7649835" cy="5621187"/>
            <a:chOff x="529" y="376"/>
            <a:chExt cx="2687" cy="1936"/>
          </a:xfrm>
        </p:grpSpPr>
        <p:pic>
          <p:nvPicPr>
            <p:cNvPr id="306179" name="Picture 3" descr="kanetu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672"/>
              <a:ext cx="1200" cy="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6180" name="Picture 4" descr="kanetu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0" y="1536"/>
              <a:ext cx="1190" cy="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6181" name="Picture 5" descr="kanetu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6" y="672"/>
              <a:ext cx="120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6182" name="Picture 6" descr="kanetu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536"/>
              <a:ext cx="1200" cy="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6183" name="Text Box 7"/>
            <p:cNvSpPr txBox="1">
              <a:spLocks noChangeArrowheads="1"/>
            </p:cNvSpPr>
            <p:nvPr/>
          </p:nvSpPr>
          <p:spPr bwMode="auto">
            <a:xfrm>
              <a:off x="1152" y="376"/>
              <a:ext cx="24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목재</a:t>
              </a:r>
            </a:p>
          </p:txBody>
        </p:sp>
        <p:sp>
          <p:nvSpPr>
            <p:cNvPr id="306184" name="Text Box 8"/>
            <p:cNvSpPr txBox="1">
              <a:spLocks noChangeArrowheads="1"/>
            </p:cNvSpPr>
            <p:nvPr/>
          </p:nvSpPr>
          <p:spPr bwMode="auto">
            <a:xfrm>
              <a:off x="2428" y="376"/>
              <a:ext cx="24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강철</a:t>
              </a:r>
            </a:p>
          </p:txBody>
        </p:sp>
        <p:sp>
          <p:nvSpPr>
            <p:cNvPr id="306185" name="Text Box 9"/>
            <p:cNvSpPr txBox="1">
              <a:spLocks noChangeArrowheads="1"/>
            </p:cNvSpPr>
            <p:nvPr/>
          </p:nvSpPr>
          <p:spPr bwMode="auto">
            <a:xfrm>
              <a:off x="547" y="715"/>
              <a:ext cx="173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가열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분 후</a:t>
              </a:r>
            </a:p>
          </p:txBody>
        </p:sp>
        <p:sp>
          <p:nvSpPr>
            <p:cNvPr id="306186" name="Text Box 10"/>
            <p:cNvSpPr txBox="1">
              <a:spLocks noChangeArrowheads="1"/>
            </p:cNvSpPr>
            <p:nvPr/>
          </p:nvSpPr>
          <p:spPr bwMode="auto">
            <a:xfrm>
              <a:off x="529" y="1639"/>
              <a:ext cx="173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가열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분 후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157788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내화성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주거 내장재의 기능성과 장식성에 대한 소비자의 요구에 따라 </a:t>
            </a:r>
            <a:r>
              <a:rPr lang="ko-KR" altLang="en-US" sz="1800" dirty="0" err="1" smtClean="0"/>
              <a:t>폴리아미드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폴리우레탄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폴리에틸렌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멜라민</a:t>
            </a:r>
            <a:r>
              <a:rPr lang="ko-KR" altLang="en-US" sz="1800" dirty="0" smtClean="0"/>
              <a:t> 수지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에폭시</a:t>
            </a:r>
            <a:r>
              <a:rPr lang="ko-KR" altLang="en-US" sz="1800" dirty="0" smtClean="0"/>
              <a:t> 수지 등 석유화학 제품을 사용하는데 이 들의 연소가스는 소량의 흡입만으로도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인체에 치명적 피해를 줄 수 있는 </a:t>
            </a:r>
            <a:r>
              <a:rPr lang="ko-KR" altLang="en-US" sz="1800" dirty="0" err="1" smtClean="0"/>
              <a:t>시안화수소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에틸렌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메탄 등의 유해가스를 발생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</a:t>
            </a:r>
            <a:r>
              <a:rPr lang="ko-KR" altLang="en-US" sz="1800" dirty="0" err="1" smtClean="0"/>
              <a:t>연소시</a:t>
            </a:r>
            <a:r>
              <a:rPr lang="ko-KR" altLang="en-US" sz="1800" dirty="0" smtClean="0"/>
              <a:t> 소량의 일산화탄소와 </a:t>
            </a:r>
            <a:r>
              <a:rPr lang="en-US" altLang="ko-KR" sz="1800" dirty="0" smtClean="0"/>
              <a:t>1,500mg/g </a:t>
            </a:r>
            <a:r>
              <a:rPr lang="ko-KR" altLang="en-US" sz="1800" dirty="0" smtClean="0"/>
              <a:t>정도의 이산화탄소를 배출하여 인체에 치명적인 유해가스를 발생시키지 않음</a:t>
            </a:r>
            <a:r>
              <a:rPr lang="en-US" altLang="ko-KR" sz="1800" dirty="0" smtClean="0"/>
              <a:t>.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1855893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err="1" smtClean="0"/>
              <a:t>조습작용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공기보다 수분 보유능력이 </a:t>
            </a:r>
            <a:r>
              <a:rPr lang="en-US" altLang="ko-KR" sz="1800" dirty="0" smtClean="0"/>
              <a:t>80</a:t>
            </a:r>
            <a:r>
              <a:rPr lang="ko-KR" altLang="en-US" sz="1800" dirty="0" smtClean="0"/>
              <a:t>배 높고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건조된 목재는 일반 건축재료보다 수분 보유 능력이 </a:t>
            </a:r>
            <a:r>
              <a:rPr lang="en-US" altLang="ko-KR" sz="1800" dirty="0" smtClean="0"/>
              <a:t>10~18</a:t>
            </a:r>
            <a:r>
              <a:rPr lang="ko-KR" altLang="en-US" sz="1800" dirty="0" smtClean="0"/>
              <a:t>배 높아 실내에 습도가 높아지면 습기를 흡수하고 습도가 낮으면 습기를 방출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1214422"/>
            <a:ext cx="8678893" cy="15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◈ </a:t>
            </a:r>
            <a:r>
              <a:rPr lang="ko-KR" altLang="en-US" sz="2000" b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내진성</a:t>
            </a:r>
            <a:endParaRPr lang="en-US" altLang="ko-KR" sz="20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대지진에도 심하게 파손되지 않음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목조주택은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내진성이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배려된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철골조나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철근 콘크리트 구조보다 지진에 더 강함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.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2910" y="328612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2"/>
              </a:rPr>
              <a:t>http://cafe.naver.com/presidentt.cafe?iframe_url=/ArticleRead.nhn%3Farticleid=870&amp;topReferer=http://cafeblog.search.naver.com%26imgsrc=data27/2007/6/14/74/5%281%29.jpg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서론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4930581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개요 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인류의 최초 재료는 목재로써 사람에 가장 친근하고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가공하기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가볍고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단단하고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손에 친숙하며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사용하기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자연적인 나뭇결과 무늬의 아름다움을 제공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주택의 기본 재료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악기 등의 여러 용도에 사용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대량생산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폐기시스템이 정착화되고 목재의 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비틀리고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썩고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타는 결점으로 차츰 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시멘트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플라스틱 등으로 대체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최근 인구의 폭발적인 증가와 함께 자원 및 에너지의 고갈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지구환경 악화 등으로 폐기물 배출을 가능한 억제하고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제한된 자원을 효율적인 이용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생활 환경 오염 방지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자원 </a:t>
            </a:r>
            <a:r>
              <a:rPr lang="ko-KR" altLang="en-US" sz="1800" dirty="0" err="1" smtClean="0"/>
              <a:t>순환형</a:t>
            </a:r>
            <a:r>
              <a:rPr lang="ko-KR" altLang="en-US" sz="1800" dirty="0" smtClean="0"/>
              <a:t> 사회를 실현시키기 위하여 목재에 대한 새로운 가치가 재평가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28613"/>
            <a:ext cx="8229600" cy="868362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단점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268413"/>
            <a:ext cx="8105775" cy="4375165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굴림" pitchFamily="50" charset="-127"/>
              <a:buAutoNum type="arabicPeriod"/>
            </a:pPr>
            <a:endParaRPr lang="en-US" altLang="ko-KR" sz="24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1. </a:t>
            </a:r>
            <a:r>
              <a:rPr lang="ko-KR" altLang="en-US" sz="2000" b="1" dirty="0"/>
              <a:t>자재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시공비가 많이 </a:t>
            </a:r>
            <a:r>
              <a:rPr lang="ko-KR" altLang="en-US" sz="2000" b="1" dirty="0" err="1"/>
              <a:t>듬</a:t>
            </a:r>
            <a:r>
              <a:rPr lang="en-US" altLang="ko-KR" sz="2000" b="1" dirty="0"/>
              <a:t>. </a:t>
            </a:r>
          </a:p>
          <a:p>
            <a:pPr marL="514350" indent="-514350">
              <a:lnSpc>
                <a:spcPct val="90000"/>
              </a:lnSpc>
              <a:buFont typeface="굴림" pitchFamily="50" charset="-127"/>
              <a:buNone/>
            </a:pPr>
            <a:endParaRPr lang="en-US" altLang="ko-KR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2. </a:t>
            </a:r>
            <a:r>
              <a:rPr lang="ko-KR" altLang="en-US" sz="2000" b="1" dirty="0"/>
              <a:t>공사기간은 </a:t>
            </a:r>
            <a:r>
              <a:rPr lang="ko-KR" altLang="en-US" sz="2000" b="1" dirty="0" smtClean="0"/>
              <a:t>짧지만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준비기간이  김</a:t>
            </a:r>
            <a:r>
              <a:rPr lang="en-US" altLang="ko-KR" sz="2000" b="1" dirty="0"/>
              <a:t>.</a:t>
            </a:r>
          </a:p>
          <a:p>
            <a:pPr marL="514350" indent="-514350">
              <a:lnSpc>
                <a:spcPct val="90000"/>
              </a:lnSpc>
              <a:buFont typeface="굴림" pitchFamily="50" charset="-127"/>
              <a:buNone/>
            </a:pPr>
            <a:endParaRPr lang="en-US" altLang="ko-KR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3. </a:t>
            </a:r>
            <a:r>
              <a:rPr lang="ko-KR" altLang="en-US" sz="2000" b="1" dirty="0"/>
              <a:t>물과 불에 </a:t>
            </a:r>
            <a:r>
              <a:rPr lang="ko-KR" altLang="en-US" sz="2000" b="1" dirty="0" smtClean="0"/>
              <a:t>약함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굴림" pitchFamily="50" charset="-127"/>
              <a:buNone/>
            </a:pPr>
            <a:endParaRPr lang="ko-KR" altLang="en-US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4. </a:t>
            </a:r>
            <a:r>
              <a:rPr lang="ko-KR" altLang="en-US" sz="2000" b="1" dirty="0"/>
              <a:t>흰개미에 의한 물리적 손상</a:t>
            </a:r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800" dirty="0"/>
              <a:t>     ⇒ </a:t>
            </a:r>
            <a:r>
              <a:rPr lang="en-US" altLang="ko-KR" sz="1800" dirty="0"/>
              <a:t>4-5</a:t>
            </a:r>
            <a:r>
              <a:rPr lang="ko-KR" altLang="en-US" sz="1800" dirty="0"/>
              <a:t>년 마다 방재 작업이 필요 </a:t>
            </a:r>
          </a:p>
          <a:p>
            <a:pPr marL="514350" indent="-514350">
              <a:lnSpc>
                <a:spcPct val="90000"/>
              </a:lnSpc>
              <a:buFont typeface="굴림" pitchFamily="50" charset="-127"/>
              <a:buNone/>
            </a:pPr>
            <a:endParaRPr lang="ko-KR" altLang="en-US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5. </a:t>
            </a:r>
            <a:r>
              <a:rPr lang="ko-KR" altLang="en-US" sz="2000" b="1" dirty="0" smtClean="0"/>
              <a:t>국내의 경우 경험 </a:t>
            </a:r>
            <a:r>
              <a:rPr lang="ko-KR" altLang="en-US" sz="2000" b="1" dirty="0"/>
              <a:t>많은 업체가 비교적 적음</a:t>
            </a:r>
            <a:r>
              <a:rPr lang="en-US" altLang="ko-KR" sz="2000" b="1" dirty="0"/>
              <a:t>.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 dirty="0"/>
              <a:t>     ⇒ </a:t>
            </a:r>
            <a:r>
              <a:rPr lang="ko-KR" altLang="en-US" sz="1800" dirty="0"/>
              <a:t>국내 기술자의 부족과 우리나라 독자기술의 부족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751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290"/>
            <a:ext cx="8229600" cy="868363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목구조의</a:t>
            </a:r>
            <a:r>
              <a:rPr lang="ko-KR" altLang="en-US" dirty="0">
                <a:solidFill>
                  <a:schemeClr val="tx1"/>
                </a:solidFill>
              </a:rPr>
              <a:t> 동 ▪ 서양 비교</a:t>
            </a:r>
          </a:p>
        </p:txBody>
      </p:sp>
      <p:graphicFrame>
        <p:nvGraphicFramePr>
          <p:cNvPr id="86041" name="Group 25"/>
          <p:cNvGraphicFramePr>
            <a:graphicFrameLocks noGrp="1"/>
          </p:cNvGraphicFramePr>
          <p:nvPr>
            <p:ph idx="4294967295"/>
          </p:nvPr>
        </p:nvGraphicFramePr>
        <p:xfrm>
          <a:off x="107950" y="1358900"/>
          <a:ext cx="8928100" cy="5003802"/>
        </p:xfrm>
        <a:graphic>
          <a:graphicData uri="http://schemas.openxmlformats.org/drawingml/2006/table">
            <a:tbl>
              <a:tblPr/>
              <a:tblGrid>
                <a:gridCol w="1376363"/>
                <a:gridCol w="3616325"/>
                <a:gridCol w="39354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동양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서양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기단 위 주춧돌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기단 위 바닥플레이트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구조체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기둥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도리를 이용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각 공간이 칸을 이루어 공간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을 구성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기둥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 Cross rail, Wall Plate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 이용한 하나의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Bay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 이룸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- 3 Bay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 기본단위로 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지붕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대들보에 기둥을 세우고 기둥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상단에 마룻대를 설치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마룻대와 기둥 사이에 서까래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걸어 지붕 구조체를 형성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대부분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박공구조체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구조체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끝단을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박공패널로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제작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박공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끝에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릿지보드를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걸고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릿지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보드와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wall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plate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사이에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라프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타를 걸어 지붕구조체를 형성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28613"/>
            <a:ext cx="8229600" cy="868362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분류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95425"/>
            <a:ext cx="8229600" cy="4525963"/>
          </a:xfrm>
        </p:spPr>
        <p:txBody>
          <a:bodyPr/>
          <a:lstStyle/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b="1" dirty="0"/>
              <a:t>✰</a:t>
            </a:r>
            <a:r>
              <a:rPr lang="ko-KR" altLang="en-US" sz="2800" b="1" dirty="0"/>
              <a:t>시공방법에 의한 분류</a:t>
            </a:r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ko-KR" altLang="en-US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ko-KR" altLang="en-US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b="1" dirty="0"/>
              <a:t>◆축조공법</a:t>
            </a:r>
            <a:r>
              <a:rPr lang="en-US" altLang="ko-KR" b="1" dirty="0"/>
              <a:t>(Post &amp; Beam Construction)</a:t>
            </a:r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en-US" altLang="ko-KR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en-US" altLang="ko-KR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b="1" dirty="0"/>
              <a:t>◆</a:t>
            </a:r>
            <a:r>
              <a:rPr lang="ko-KR" altLang="en-US" b="1" dirty="0"/>
              <a:t>경골공법</a:t>
            </a:r>
            <a:r>
              <a:rPr lang="en-US" altLang="ko-KR" b="1" dirty="0"/>
              <a:t>(Light &amp; Beam Construction)</a:t>
            </a:r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en-US" altLang="ko-KR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b="1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28613"/>
            <a:ext cx="8229600" cy="868362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1. </a:t>
            </a:r>
            <a:r>
              <a:rPr lang="ko-KR" altLang="en-US" dirty="0">
                <a:solidFill>
                  <a:schemeClr val="tx1"/>
                </a:solidFill>
              </a:rPr>
              <a:t>축조공법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550" y="1628775"/>
            <a:ext cx="5349875" cy="4525963"/>
          </a:xfrm>
        </p:spPr>
        <p:txBody>
          <a:bodyPr/>
          <a:lstStyle/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 </a:t>
            </a:r>
            <a:r>
              <a:rPr lang="ko-KR" altLang="en-US" sz="2000" b="1" dirty="0"/>
              <a:t>들보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도리 등의 </a:t>
            </a:r>
            <a:r>
              <a:rPr lang="ko-KR" altLang="en-US" sz="2000" b="1" dirty="0" err="1"/>
              <a:t>횡가재와</a:t>
            </a:r>
            <a:r>
              <a:rPr lang="ko-KR" altLang="en-US" sz="2000" b="1" dirty="0"/>
              <a:t> 기둥으로 이루어진 구조</a:t>
            </a:r>
            <a:r>
              <a:rPr lang="en-US" altLang="ko-KR" sz="2000" b="1" dirty="0"/>
              <a:t>.</a:t>
            </a:r>
            <a:r>
              <a:rPr lang="en-US" altLang="ko-KR" sz="2000" dirty="0"/>
              <a:t> </a:t>
            </a:r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/>
              <a:t>한옥 등을 포함하는 우리의 전통적인 목조건물에 적용되어 온 공법</a:t>
            </a:r>
            <a:r>
              <a:rPr lang="en-US" altLang="ko-KR" sz="2000" b="1" dirty="0"/>
              <a:t>.</a:t>
            </a:r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/>
              <a:t>가재와 기둥을 통한 하중 전달</a:t>
            </a:r>
            <a:r>
              <a:rPr lang="en-US" altLang="ko-KR" sz="2000" b="1" dirty="0"/>
              <a:t>.</a:t>
            </a:r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 </a:t>
            </a:r>
            <a:r>
              <a:rPr lang="ko-KR" altLang="en-US" sz="2000" b="1" dirty="0"/>
              <a:t>일반적으로 우리에게 널리 알려진 공법</a:t>
            </a:r>
            <a:r>
              <a:rPr lang="en-US" altLang="ko-KR" sz="2000" b="1" dirty="0"/>
              <a:t>.</a:t>
            </a:r>
          </a:p>
        </p:txBody>
      </p:sp>
      <p:pic>
        <p:nvPicPr>
          <p:cNvPr id="13316" name="Picture 4" descr="z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14488"/>
            <a:ext cx="2643206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기둥</a:t>
            </a:r>
            <a:r>
              <a:rPr lang="en-US" altLang="ko-KR" sz="3600" b="1"/>
              <a:t>-</a:t>
            </a:r>
            <a:r>
              <a:rPr lang="ko-KR" altLang="en-US" sz="3600" b="1"/>
              <a:t>보 구조</a:t>
            </a:r>
            <a:r>
              <a:rPr lang="ko-KR" altLang="en-US"/>
              <a:t>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7888" cy="25923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기둥</a:t>
            </a:r>
            <a:r>
              <a:rPr lang="en-US" altLang="ko-KR" sz="1800" dirty="0"/>
              <a:t>-</a:t>
            </a:r>
            <a:r>
              <a:rPr lang="ko-KR" altLang="en-US" sz="1800" dirty="0"/>
              <a:t>보 구조는 </a:t>
            </a:r>
            <a:r>
              <a:rPr lang="ko-KR" altLang="en-US" sz="1800" dirty="0" err="1"/>
              <a:t>목구조방식에서</a:t>
            </a:r>
            <a:r>
              <a:rPr lang="ko-KR" altLang="en-US" sz="1800" dirty="0"/>
              <a:t> 오래된 역사를 보유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err="1"/>
              <a:t>대단면</a:t>
            </a:r>
            <a:r>
              <a:rPr lang="ko-KR" altLang="en-US" sz="1800" dirty="0"/>
              <a:t> 부재를 사용하여 칸 사이를 늘인 구조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목재가 노출되어 수려한 목재의 질감을 그대로 느낄 수가 있음</a:t>
            </a:r>
            <a:r>
              <a:rPr lang="en-US" altLang="ko-KR" sz="1800" dirty="0"/>
              <a:t>.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/>
              <a:t>우리나라에서는 오래된 사찰이나 전통 가옥이 이에 속하며 못을 사용하지 않고 </a:t>
            </a:r>
            <a:r>
              <a:rPr lang="ko-KR" altLang="en-US" sz="1800" dirty="0" err="1"/>
              <a:t>결구법을</a:t>
            </a:r>
            <a:r>
              <a:rPr lang="ko-KR" altLang="en-US" sz="1800" dirty="0"/>
              <a:t> 사용하여 시공한 것이 특징 </a:t>
            </a:r>
          </a:p>
        </p:txBody>
      </p:sp>
      <p:pic>
        <p:nvPicPr>
          <p:cNvPr id="203781" name="Picture 5" descr="UNI0000094000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16338"/>
            <a:ext cx="3887788" cy="2160587"/>
          </a:xfrm>
          <a:prstGeom prst="rect">
            <a:avLst/>
          </a:prstGeom>
          <a:noFill/>
        </p:spPr>
      </p:pic>
      <p:pic>
        <p:nvPicPr>
          <p:cNvPr id="203783" name="Picture 7" descr="UNI0000094000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16338"/>
            <a:ext cx="3887787" cy="2160587"/>
          </a:xfrm>
          <a:prstGeom prst="rect">
            <a:avLst/>
          </a:prstGeom>
          <a:noFill/>
        </p:spPr>
      </p:pic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850900" y="5935663"/>
            <a:ext cx="757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기둥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보 구조의 골조작업과 내부공간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산림과학원 테스트 하우스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중목 구조</a:t>
            </a:r>
            <a:r>
              <a:rPr lang="ko-KR" altLang="en-US"/>
              <a:t>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97888" cy="25923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기둥</a:t>
            </a:r>
            <a:r>
              <a:rPr lang="en-US" altLang="ko-KR" sz="1800" dirty="0"/>
              <a:t>-</a:t>
            </a:r>
            <a:r>
              <a:rPr lang="ko-KR" altLang="en-US" sz="1800" dirty="0"/>
              <a:t>보 방식의 축조원리와 비슷하나 구조부재가 큰 각재</a:t>
            </a:r>
            <a:r>
              <a:rPr lang="en-US" altLang="ko-KR" sz="1800" dirty="0"/>
              <a:t>(timber)</a:t>
            </a:r>
            <a:r>
              <a:rPr lang="ko-KR" altLang="en-US" sz="1800" dirty="0"/>
              <a:t>로 구성된다는 점이 큰 차이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부재의 규격은 </a:t>
            </a:r>
            <a:r>
              <a:rPr lang="ko-KR" altLang="en-US" sz="1800" dirty="0" err="1"/>
              <a:t>화재시</a:t>
            </a:r>
            <a:r>
              <a:rPr lang="ko-KR" altLang="en-US" sz="1800" dirty="0"/>
              <a:t> 요구되는 구조물의 안전성능을 유지시키는 규정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레스토랑</a:t>
            </a:r>
            <a:r>
              <a:rPr lang="en-US" altLang="ko-KR" sz="1800" dirty="0"/>
              <a:t>, </a:t>
            </a:r>
            <a:r>
              <a:rPr lang="ko-KR" altLang="en-US" sz="1800" dirty="0"/>
              <a:t>호텔</a:t>
            </a:r>
            <a:r>
              <a:rPr lang="en-US" altLang="ko-KR" sz="1800" dirty="0"/>
              <a:t>, </a:t>
            </a:r>
            <a:r>
              <a:rPr lang="ko-KR" altLang="en-US" sz="1800" dirty="0"/>
              <a:t>체육관</a:t>
            </a:r>
            <a:r>
              <a:rPr lang="en-US" altLang="ko-KR" sz="1800" dirty="0"/>
              <a:t>, </a:t>
            </a:r>
            <a:r>
              <a:rPr lang="ko-KR" altLang="en-US" sz="1800" dirty="0"/>
              <a:t>상가등과 같은 대형 건축물에 적용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현재 </a:t>
            </a:r>
            <a:r>
              <a:rPr lang="ko-KR" altLang="en-US" sz="1800" dirty="0" err="1"/>
              <a:t>대단면의</a:t>
            </a:r>
            <a:r>
              <a:rPr lang="ko-KR" altLang="en-US" sz="1800" dirty="0"/>
              <a:t> 목재 대신에 집성재를 사용한 </a:t>
            </a:r>
            <a:r>
              <a:rPr lang="ko-KR" altLang="en-US" sz="1800" dirty="0" err="1"/>
              <a:t>중목구조가</a:t>
            </a:r>
            <a:r>
              <a:rPr lang="ko-KR" altLang="en-US" sz="1800" dirty="0"/>
              <a:t> 일반적 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2063750" y="6272213"/>
            <a:ext cx="5154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중목구조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목재로 구성된 대형 체육관 건물 </a:t>
            </a:r>
          </a:p>
        </p:txBody>
      </p:sp>
      <p:pic>
        <p:nvPicPr>
          <p:cNvPr id="204808" name="Picture 8" descr="EMB00000940001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57563"/>
            <a:ext cx="6991350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8683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경골공법</a:t>
            </a:r>
            <a:r>
              <a:rPr lang="ko-KR" altLang="en-US" dirty="0" smtClean="0"/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14283" y="1350963"/>
            <a:ext cx="5000660" cy="4957762"/>
          </a:xfrm>
        </p:spPr>
        <p:txBody>
          <a:bodyPr/>
          <a:lstStyle/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900" b="1" dirty="0"/>
              <a:t> </a:t>
            </a:r>
            <a:endParaRPr lang="en-US" altLang="ko-KR" sz="2200" b="1" dirty="0"/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바닥과  내벽에 </a:t>
            </a:r>
            <a:r>
              <a:rPr lang="ko-KR" altLang="en-US" sz="2000" b="1" dirty="0"/>
              <a:t>의하여 건물을 일체화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상자조립</a:t>
            </a:r>
            <a:r>
              <a:rPr lang="en-US" altLang="ko-KR" sz="2000" b="1" dirty="0"/>
              <a:t>)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목재 틀에 </a:t>
            </a:r>
            <a:r>
              <a:rPr lang="ko-KR" altLang="en-US" sz="2000" b="1" dirty="0"/>
              <a:t>합판 또는 유사한 판재를 붙인 바닥 및 벽에 의해 건축물을 건축하는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 err="1"/>
              <a:t>발룬</a:t>
            </a:r>
            <a:r>
              <a:rPr lang="ko-KR" altLang="en-US" sz="1800" b="1" dirty="0"/>
              <a:t>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플랫폼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공장조립 </a:t>
            </a:r>
            <a:r>
              <a:rPr lang="ko-KR" altLang="en-US" sz="1800" b="1" dirty="0" err="1"/>
              <a:t>판넬</a:t>
            </a:r>
            <a:r>
              <a:rPr lang="ko-KR" altLang="en-US" sz="1800" b="1" dirty="0"/>
              <a:t>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통나무 조립 공법</a:t>
            </a:r>
          </a:p>
        </p:txBody>
      </p:sp>
      <p:pic>
        <p:nvPicPr>
          <p:cNvPr id="14340" name="Picture 7" descr="z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928832"/>
            <a:ext cx="3643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5" name="Picture 7" descr="EMB00000940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81075"/>
            <a:ext cx="7620000" cy="4392613"/>
          </a:xfrm>
          <a:prstGeom prst="rect">
            <a:avLst/>
          </a:prstGeom>
          <a:noFill/>
        </p:spPr>
      </p:pic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3643306" y="5480050"/>
            <a:ext cx="1861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경골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공법 주택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조립식 판넬구조</a:t>
            </a:r>
            <a:endParaRPr lang="ko-KR" alt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1773238" y="5346692"/>
            <a:ext cx="573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/>
              <a:t>공장에서 바로 제작되는 주택 </a:t>
            </a:r>
            <a:r>
              <a:rPr lang="en-US" altLang="ko-KR" sz="2000" b="1"/>
              <a:t>- </a:t>
            </a:r>
            <a:r>
              <a:rPr lang="ko-KR" altLang="en-US" sz="2000" b="1"/>
              <a:t>조립 판넬식 구조 </a:t>
            </a:r>
          </a:p>
        </p:txBody>
      </p:sp>
      <p:pic>
        <p:nvPicPr>
          <p:cNvPr id="205831" name="Picture 7" descr="UNI000009400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290754"/>
            <a:ext cx="3240087" cy="3019425"/>
          </a:xfrm>
          <a:prstGeom prst="rect">
            <a:avLst/>
          </a:prstGeom>
          <a:noFill/>
        </p:spPr>
      </p:pic>
      <p:pic>
        <p:nvPicPr>
          <p:cNvPr id="205833" name="Picture 9" descr="EMB00000940001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285992"/>
            <a:ext cx="29527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chemeClr val="tx1"/>
                </a:solidFill>
              </a:rPr>
              <a:t>시공 과정 </a:t>
            </a:r>
          </a:p>
        </p:txBody>
      </p:sp>
      <p:sp>
        <p:nvSpPr>
          <p:cNvPr id="17411" name="내용 개체 틀 4"/>
          <p:cNvSpPr>
            <a:spLocks noGrp="1"/>
          </p:cNvSpPr>
          <p:nvPr>
            <p:ph idx="4294967295"/>
          </p:nvPr>
        </p:nvSpPr>
        <p:spPr>
          <a:xfrm>
            <a:off x="628650" y="1285875"/>
            <a:ext cx="8229600" cy="4525963"/>
          </a:xfrm>
        </p:spPr>
        <p:txBody>
          <a:bodyPr/>
          <a:lstStyle/>
          <a:p>
            <a:pPr marL="447675" indent="-447675"/>
            <a:r>
              <a:rPr lang="ko-KR" altLang="en-US" b="1"/>
              <a:t>기초공사</a:t>
            </a:r>
          </a:p>
          <a:p>
            <a:pPr marL="447675" indent="-447675">
              <a:buFont typeface="Wingdings" pitchFamily="2" charset="2"/>
              <a:buNone/>
            </a:pPr>
            <a:endParaRPr lang="en-US" altLang="ko-KR" b="1"/>
          </a:p>
        </p:txBody>
      </p:sp>
      <p:pic>
        <p:nvPicPr>
          <p:cNvPr id="17412" name="그림 7" descr="ㅋㅋㅋ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857375"/>
            <a:ext cx="7643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내용 개체 틀 2"/>
          <p:cNvSpPr>
            <a:spLocks/>
          </p:cNvSpPr>
          <p:nvPr/>
        </p:nvSpPr>
        <p:spPr bwMode="auto">
          <a:xfrm>
            <a:off x="628650" y="1214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골조공사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15" name="그림 3" descr="ㅋㅋ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73238"/>
            <a:ext cx="7643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내용 개체 틀 4"/>
          <p:cNvSpPr>
            <a:spLocks/>
          </p:cNvSpPr>
          <p:nvPr/>
        </p:nvSpPr>
        <p:spPr bwMode="auto">
          <a:xfrm>
            <a:off x="628650" y="12604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외장</a:t>
            </a:r>
            <a:r>
              <a:rPr lang="en-US" altLang="ko-KR" sz="3000" b="1"/>
              <a:t>, </a:t>
            </a:r>
            <a:r>
              <a:rPr lang="ko-KR" altLang="en-US" sz="3000" b="1"/>
              <a:t>지붕공사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17" name="그림 5" descr="ㅋㅋㅋ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857375"/>
            <a:ext cx="7572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내용 개체 틀 4"/>
          <p:cNvSpPr>
            <a:spLocks/>
          </p:cNvSpPr>
          <p:nvPr/>
        </p:nvSpPr>
        <p:spPr bwMode="auto">
          <a:xfrm>
            <a:off x="571500" y="1285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내장공사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 b="1"/>
          </a:p>
        </p:txBody>
      </p:sp>
      <p:pic>
        <p:nvPicPr>
          <p:cNvPr id="17419" name="그림 5" descr="ㅋㅋㅋ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928813"/>
            <a:ext cx="76438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내용 개체 틀 2"/>
          <p:cNvSpPr>
            <a:spLocks/>
          </p:cNvSpPr>
          <p:nvPr/>
        </p:nvSpPr>
        <p:spPr bwMode="auto">
          <a:xfrm>
            <a:off x="571500" y="1357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방수공사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ko-KR" altLang="en-US" sz="3000" b="1"/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21" name="그림 3" descr="ㅋㅋㅋ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2000250"/>
            <a:ext cx="7715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내용 개체 틀 8"/>
          <p:cNvSpPr>
            <a:spLocks/>
          </p:cNvSpPr>
          <p:nvPr/>
        </p:nvSpPr>
        <p:spPr bwMode="auto">
          <a:xfrm>
            <a:off x="557213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몰딩</a:t>
            </a:r>
            <a:r>
              <a:rPr lang="ko-KR" altLang="en-US" sz="3200" b="1">
                <a:latin typeface="Arial" charset="0"/>
              </a:rPr>
              <a:t> </a:t>
            </a:r>
            <a:r>
              <a:rPr lang="en-US" altLang="ko-KR" sz="3200" b="1">
                <a:latin typeface="Arial" charset="0"/>
              </a:rPr>
              <a:t>· </a:t>
            </a:r>
            <a:r>
              <a:rPr lang="ko-KR" altLang="en-US" sz="3000" b="1"/>
              <a:t>타일공사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 b="1"/>
          </a:p>
        </p:txBody>
      </p:sp>
      <p:pic>
        <p:nvPicPr>
          <p:cNvPr id="17423" name="그림 9" descr="ㅋㅋㅋ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2071688"/>
            <a:ext cx="7715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내용 개체 틀 4"/>
          <p:cNvSpPr>
            <a:spLocks/>
          </p:cNvSpPr>
          <p:nvPr/>
        </p:nvSpPr>
        <p:spPr bwMode="auto">
          <a:xfrm>
            <a:off x="628650" y="1357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내부마감공사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25" name="그림 5" descr="ㅋㅋㅋ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" y="2000250"/>
            <a:ext cx="7643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내용 개체 틀 2"/>
          <p:cNvSpPr>
            <a:spLocks/>
          </p:cNvSpPr>
          <p:nvPr/>
        </p:nvSpPr>
        <p:spPr bwMode="auto">
          <a:xfrm>
            <a:off x="844550" y="1501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마감사진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 b="1"/>
          </a:p>
        </p:txBody>
      </p:sp>
      <p:pic>
        <p:nvPicPr>
          <p:cNvPr id="17427" name="그림 3" descr="ㅋㅋㅋ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1713" y="2144713"/>
            <a:ext cx="76438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1" grpId="1"/>
      <p:bldP spid="17414" grpId="0"/>
      <p:bldP spid="17414" grpId="1"/>
      <p:bldP spid="17416" grpId="0"/>
      <p:bldP spid="17416" grpId="1"/>
      <p:bldP spid="17418" grpId="0"/>
      <p:bldP spid="17418" grpId="1"/>
      <p:bldP spid="17420" grpId="0"/>
      <p:bldP spid="17420" grpId="1"/>
      <p:bldP spid="17422" grpId="0"/>
      <p:bldP spid="17422" grpId="1"/>
      <p:bldP spid="17424" grpId="0"/>
      <p:bldP spid="17424" grpId="1"/>
      <p:bldP spid="17426" grpId="0"/>
      <p:bldP spid="174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smtClean="0">
                <a:solidFill>
                  <a:schemeClr val="tx1"/>
                </a:solidFill>
              </a:rPr>
              <a:t>에코주택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684085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에코 하우스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에코 주택은 </a:t>
            </a:r>
            <a:r>
              <a:rPr lang="en-US" altLang="ko-KR" sz="1800" dirty="0" smtClean="0"/>
              <a:t>LCA (Life cycle assessment)</a:t>
            </a:r>
            <a:r>
              <a:rPr lang="ko-KR" altLang="en-US" sz="1800" dirty="0" smtClean="0"/>
              <a:t>을 통하여 총제적으로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평가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주택건설을 위한 원재료 조달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자재 제품제조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조립과 건설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사용과 수리를 포함한 유지관리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해체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리싸이클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폐기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소각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매립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공정 간의 물자 수송까지 포함한 전 공정에 걸쳐 투입된 </a:t>
            </a:r>
            <a:r>
              <a:rPr lang="ko-KR" altLang="en-US" sz="1800" dirty="0" err="1" smtClean="0"/>
              <a:t>자원량과</a:t>
            </a:r>
            <a:r>
              <a:rPr lang="ko-KR" altLang="en-US" sz="1800" dirty="0" smtClean="0"/>
              <a:t> 에너지량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발생된 대기나 수질 및 토양에의 환경 </a:t>
            </a:r>
            <a:r>
              <a:rPr lang="ko-KR" altLang="en-US" sz="1800" dirty="0" err="1" smtClean="0"/>
              <a:t>부하량과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인체에의 영향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LCA </a:t>
            </a:r>
            <a:r>
              <a:rPr lang="ko-KR" altLang="en-US" sz="1800" dirty="0" smtClean="0"/>
              <a:t>지표가 낮을수록 우수하게 평가되고 주변환경과의 친화도가 좋을 때 에코하우스라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함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  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 idx="4294967295"/>
          </p:nvPr>
        </p:nvSpPr>
        <p:spPr>
          <a:xfrm>
            <a:off x="485775" y="346075"/>
            <a:ext cx="8229600" cy="8683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자재</a:t>
            </a:r>
          </a:p>
        </p:txBody>
      </p:sp>
      <p:sp>
        <p:nvSpPr>
          <p:cNvPr id="25603" name="내용 개체 틀 4"/>
          <p:cNvSpPr>
            <a:spLocks noGrp="1"/>
          </p:cNvSpPr>
          <p:nvPr>
            <p:ph idx="4294967295"/>
          </p:nvPr>
        </p:nvSpPr>
        <p:spPr>
          <a:xfrm>
            <a:off x="642938" y="1760538"/>
            <a:ext cx="8229600" cy="4525962"/>
          </a:xfrm>
        </p:spPr>
        <p:txBody>
          <a:bodyPr/>
          <a:lstStyle/>
          <a:p>
            <a:pPr marL="447675" indent="-447675"/>
            <a:r>
              <a:rPr lang="ko-KR" altLang="en-US" sz="2000" b="1" dirty="0" err="1"/>
              <a:t>구조재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: OSB  2*4,  2*6 </a:t>
            </a:r>
          </a:p>
          <a:p>
            <a:pPr marL="447675" indent="-447675"/>
            <a:endParaRPr lang="en-US" altLang="ko-KR" sz="2000" b="1" dirty="0"/>
          </a:p>
          <a:p>
            <a:pPr marL="447675" indent="-447675"/>
            <a:r>
              <a:rPr lang="ko-KR" altLang="en-US" sz="2000" b="1" dirty="0"/>
              <a:t>단열재 </a:t>
            </a:r>
            <a:r>
              <a:rPr lang="en-US" altLang="ko-KR" sz="2000" b="1" dirty="0"/>
              <a:t>: </a:t>
            </a:r>
            <a:r>
              <a:rPr lang="ko-KR" altLang="en-US" sz="2000" b="1" dirty="0" err="1"/>
              <a:t>인슐레이션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타이벡</a:t>
            </a:r>
            <a:endParaRPr lang="ko-KR" altLang="en-US" sz="2000" b="1" dirty="0"/>
          </a:p>
          <a:p>
            <a:pPr marL="447675" indent="-447675"/>
            <a:endParaRPr lang="ko-KR" altLang="en-US" sz="2000" b="1" dirty="0"/>
          </a:p>
          <a:p>
            <a:pPr marL="447675" indent="-447675"/>
            <a:r>
              <a:rPr lang="ko-KR" altLang="en-US" sz="2000" b="1" dirty="0"/>
              <a:t>마감재 </a:t>
            </a:r>
            <a:r>
              <a:rPr lang="en-US" altLang="ko-KR" sz="2000" b="1" dirty="0"/>
              <a:t>:  </a:t>
            </a:r>
            <a:r>
              <a:rPr lang="ko-KR" altLang="en-US" sz="2000" b="1" dirty="0" err="1"/>
              <a:t>싱글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사이딩</a:t>
            </a:r>
            <a:endParaRPr lang="ko-KR" altLang="en-US" sz="2000" b="1" dirty="0"/>
          </a:p>
          <a:p>
            <a:pPr marL="447675" indent="-447675"/>
            <a:endParaRPr lang="en-US" altLang="ko-KR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 idx="4294967295"/>
          </p:nvPr>
        </p:nvSpPr>
        <p:spPr>
          <a:xfrm>
            <a:off x="128588" y="346075"/>
            <a:ext cx="8229600" cy="868363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구조재</a:t>
            </a:r>
            <a:endParaRPr lang="ko-KR" altLang="en-US" dirty="0"/>
          </a:p>
        </p:txBody>
      </p:sp>
      <p:sp>
        <p:nvSpPr>
          <p:cNvPr id="26627" name="내용 개체 틀 2"/>
          <p:cNvSpPr>
            <a:spLocks noGrp="1"/>
          </p:cNvSpPr>
          <p:nvPr>
            <p:ph idx="4294967295"/>
          </p:nvPr>
        </p:nvSpPr>
        <p:spPr>
          <a:xfrm>
            <a:off x="539750" y="1501775"/>
            <a:ext cx="5383213" cy="4951413"/>
          </a:xfrm>
        </p:spPr>
        <p:txBody>
          <a:bodyPr/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 2*4, 2*6 </a:t>
            </a:r>
            <a:r>
              <a:rPr lang="ko-KR" altLang="en-US" sz="2000" b="1" dirty="0" err="1"/>
              <a:t>구조재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목조주택의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 외벽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내벽을 세우는 가장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 기본적인 </a:t>
            </a:r>
            <a:r>
              <a:rPr lang="ko-KR" altLang="en-US" sz="2000" b="1" dirty="0" err="1"/>
              <a:t>구조재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◈  소나무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전나무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가문비나무로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 구성된 </a:t>
            </a:r>
            <a:r>
              <a:rPr lang="ko-KR" altLang="en-US" sz="2000" b="1" dirty="0" err="1"/>
              <a:t>제재목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◈ </a:t>
            </a:r>
            <a:r>
              <a:rPr lang="ko-KR" altLang="en-US" sz="2000" b="1" dirty="0" smtClean="0"/>
              <a:t> 복합목재 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집성목</a:t>
            </a:r>
            <a:r>
              <a:rPr lang="en-US" altLang="ko-KR" sz="2000" b="1" dirty="0" smtClean="0"/>
              <a:t>, PSL, I-</a:t>
            </a:r>
            <a:r>
              <a:rPr lang="ko-KR" altLang="en-US" sz="2000" b="1" dirty="0" smtClean="0"/>
              <a:t>장선 등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pic>
        <p:nvPicPr>
          <p:cNvPr id="26628" name="그림 3" descr="ㅋㅋㅋ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147888"/>
            <a:ext cx="25320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 idx="4294967295"/>
          </p:nvPr>
        </p:nvSpPr>
        <p:spPr>
          <a:xfrm>
            <a:off x="342900" y="346075"/>
            <a:ext cx="8229600" cy="8683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단열재</a:t>
            </a:r>
          </a:p>
        </p:txBody>
      </p:sp>
      <p:sp>
        <p:nvSpPr>
          <p:cNvPr id="27651" name="내용 개체 틀 4"/>
          <p:cNvSpPr>
            <a:spLocks noGrp="1"/>
          </p:cNvSpPr>
          <p:nvPr>
            <p:ph idx="4294967295"/>
          </p:nvPr>
        </p:nvSpPr>
        <p:spPr>
          <a:xfrm>
            <a:off x="557213" y="1566863"/>
            <a:ext cx="4375150" cy="4525962"/>
          </a:xfrm>
        </p:spPr>
        <p:txBody>
          <a:bodyPr/>
          <a:lstStyle/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인슐레이션</a:t>
            </a:r>
            <a:r>
              <a:rPr lang="en-US" altLang="ko-KR" sz="2000" b="1" dirty="0"/>
              <a:t>:  </a:t>
            </a:r>
            <a:r>
              <a:rPr lang="ko-KR" altLang="en-US" sz="2000" b="1" dirty="0"/>
              <a:t>단열 보온성이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</a:t>
            </a:r>
            <a:r>
              <a:rPr lang="ko-KR" altLang="en-US" sz="2000" b="1" dirty="0" smtClean="0"/>
              <a:t>우수하고</a:t>
            </a:r>
            <a:r>
              <a:rPr lang="en-US" altLang="ko-KR" sz="2000" b="1" dirty="0" smtClean="0"/>
              <a:t> , </a:t>
            </a:r>
            <a:r>
              <a:rPr lang="ko-KR" altLang="en-US" sz="2000" b="1" dirty="0"/>
              <a:t>인화성이 적다는 장점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이 있는 목조주택의 자재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ko-KR" altLang="en-US" sz="2000" b="1" dirty="0"/>
          </a:p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타이벡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시공이 간편한 자재</a:t>
            </a:r>
            <a:endParaRPr lang="ko-KR" altLang="en-US" sz="2000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결로방지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방수와 방풍효과가 </a:t>
            </a:r>
            <a:r>
              <a:rPr lang="ko-KR" altLang="en-US" sz="2000" b="1" dirty="0" smtClean="0"/>
              <a:t>뛰어나고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단열효과 </a:t>
            </a:r>
            <a:r>
              <a:rPr lang="ko-KR" altLang="en-US" sz="2000" b="1" dirty="0"/>
              <a:t>증대</a:t>
            </a:r>
          </a:p>
        </p:txBody>
      </p:sp>
      <p:pic>
        <p:nvPicPr>
          <p:cNvPr id="27652" name="그림 5" descr="ㅋㅋ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428750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그림 8" descr="ㅋㅋㅋ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000500"/>
            <a:ext cx="3200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 idx="4294967295"/>
          </p:nvPr>
        </p:nvSpPr>
        <p:spPr>
          <a:xfrm>
            <a:off x="285750" y="346075"/>
            <a:ext cx="8229600" cy="8683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마감재</a:t>
            </a:r>
          </a:p>
        </p:txBody>
      </p:sp>
      <p:sp>
        <p:nvSpPr>
          <p:cNvPr id="28675" name="내용 개체 틀 4"/>
          <p:cNvSpPr>
            <a:spLocks noGrp="1"/>
          </p:cNvSpPr>
          <p:nvPr>
            <p:ph idx="4294967295"/>
          </p:nvPr>
        </p:nvSpPr>
        <p:spPr>
          <a:xfrm>
            <a:off x="539750" y="1495425"/>
            <a:ext cx="5022850" cy="4525963"/>
          </a:xfrm>
        </p:spPr>
        <p:txBody>
          <a:bodyPr/>
          <a:lstStyle/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싱글</a:t>
            </a:r>
            <a:r>
              <a:rPr lang="ko-KR" altLang="en-US" sz="2000" b="1" dirty="0"/>
              <a:t>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b="1" dirty="0"/>
              <a:t>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지붕마감재</a:t>
            </a:r>
            <a:r>
              <a:rPr lang="en-US" altLang="ko-KR" sz="1800" b="1" dirty="0"/>
              <a:t>: </a:t>
            </a:r>
            <a:r>
              <a:rPr lang="ko-KR" altLang="en-US" sz="1800" b="1" dirty="0"/>
              <a:t>비교적 가볍고 지붕경사면에 하중 부담이 적어 주택의 수명을 연장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시공이 간편한 자재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ko-KR" altLang="en-US" sz="2000" b="1" dirty="0"/>
          </a:p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사이딩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b="1" dirty="0"/>
              <a:t>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외벽마감재 표준화된 규격사이즈를 </a:t>
            </a:r>
            <a:r>
              <a:rPr lang="ko-KR" altLang="en-US" sz="1800" b="1" dirty="0" err="1"/>
              <a:t>겹겹히</a:t>
            </a:r>
            <a:r>
              <a:rPr lang="ko-KR" altLang="en-US" sz="1800" b="1" dirty="0"/>
              <a:t> 붙여서 시공하는 형태</a:t>
            </a:r>
            <a:endParaRPr lang="ko-KR" altLang="en-US" sz="1800" dirty="0"/>
          </a:p>
        </p:txBody>
      </p:sp>
      <p:pic>
        <p:nvPicPr>
          <p:cNvPr id="28676" name="그림 5" descr="ㅋㅋ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0"/>
            <a:ext cx="27765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그림 6" descr="ㅋㅋㅋ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986213"/>
            <a:ext cx="27860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사례</a:t>
            </a:r>
          </a:p>
        </p:txBody>
      </p:sp>
      <p:pic>
        <p:nvPicPr>
          <p:cNvPr id="29699" name="내용 개체 틀 5" descr="760060630_f8cb23fc_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14438"/>
            <a:ext cx="7572375" cy="4929187"/>
          </a:xfrm>
        </p:spPr>
      </p:pic>
      <p:pic>
        <p:nvPicPr>
          <p:cNvPr id="29701" name="내용 개체 틀 3" descr="991381358_e12ce8a5_C5A9B1E2BAAFC8AF_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60475"/>
            <a:ext cx="757237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콘크리트주택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1024896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장점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내구성과 내화성이 견고하며 벽체와 </a:t>
            </a:r>
            <a:r>
              <a:rPr lang="ko-KR" altLang="en-US" sz="1800" dirty="0" err="1" smtClean="0"/>
              <a:t>지붕틀을</a:t>
            </a:r>
            <a:r>
              <a:rPr lang="ko-KR" altLang="en-US" sz="1800" dirty="0" smtClean="0"/>
              <a:t> 일체형</a:t>
            </a:r>
            <a:endParaRPr lang="en-US" altLang="ko-KR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404104"/>
            <a:ext cx="8678893" cy="27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◈  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단점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시공기간이 길고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내외장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마감재 선택에 제한이 있으며 다양한 형태의 디자인 선택이 어렵다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냉복사로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콘크리트 스트레스를 일으켜 면역기능을 저하되고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감염증에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걸리기 쉬우며 신체리듬이 깨짐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.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 - 6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가 크롬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냉복사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라돈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방출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콘크리트주택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4625882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초 고층빌딩 증후군</a:t>
            </a:r>
            <a:endParaRPr lang="en-US" altLang="ko-KR" sz="2000" b="1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- 20</a:t>
            </a:r>
            <a:r>
              <a:rPr lang="ko-KR" altLang="en-US" sz="1800" dirty="0" smtClean="0"/>
              <a:t>층 이상의 고층아파트가 전망이 좋다는 이유에서 선호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일본 </a:t>
            </a:r>
            <a:r>
              <a:rPr lang="ko-KR" altLang="en-US" sz="1800" dirty="0" err="1" smtClean="0"/>
              <a:t>도카이대학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오우사카</a:t>
            </a:r>
            <a:r>
              <a:rPr lang="ko-KR" altLang="en-US" sz="1800" dirty="0" smtClean="0"/>
              <a:t> 후미오선생의 아파트에 대한 건강조사 결과 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저층그룹 </a:t>
            </a:r>
            <a:r>
              <a:rPr lang="en-US" altLang="ko-KR" sz="1800" dirty="0" smtClean="0"/>
              <a:t>(1~2</a:t>
            </a:r>
            <a:r>
              <a:rPr lang="ko-KR" altLang="en-US" sz="1800" dirty="0" smtClean="0"/>
              <a:t>층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중층그룹 </a:t>
            </a:r>
            <a:r>
              <a:rPr lang="en-US" altLang="ko-KR" sz="1800" dirty="0" smtClean="0"/>
              <a:t>(3~5</a:t>
            </a:r>
            <a:r>
              <a:rPr lang="ko-KR" altLang="en-US" sz="1800" dirty="0" smtClean="0"/>
              <a:t>층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고층그룹 </a:t>
            </a:r>
            <a:r>
              <a:rPr lang="en-US" altLang="ko-KR" sz="1800" dirty="0" smtClean="0"/>
              <a:t>(6</a:t>
            </a:r>
            <a:r>
              <a:rPr lang="ko-KR" altLang="en-US" sz="1800" dirty="0" err="1" smtClean="0"/>
              <a:t>층이상</a:t>
            </a:r>
            <a:r>
              <a:rPr lang="en-US" altLang="ko-KR" sz="1800" dirty="0" smtClean="0"/>
              <a:t>)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유치원생부터 </a:t>
            </a:r>
            <a:r>
              <a:rPr lang="en-US" altLang="ko-KR" sz="1800" dirty="0" smtClean="0"/>
              <a:t>50</a:t>
            </a:r>
            <a:r>
              <a:rPr lang="ko-KR" altLang="en-US" sz="1800" dirty="0" smtClean="0"/>
              <a:t>세까지 남녀 </a:t>
            </a:r>
            <a:r>
              <a:rPr lang="en-US" altLang="ko-KR" sz="1800" dirty="0" smtClean="0"/>
              <a:t>6,000</a:t>
            </a:r>
            <a:r>
              <a:rPr lang="ko-KR" altLang="en-US" sz="1800" dirty="0" smtClean="0"/>
              <a:t>명 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고층의 임산부는 저층의 임산부보다 유산율이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이상 </a:t>
            </a:r>
            <a:r>
              <a:rPr lang="ko-KR" altLang="en-US" sz="1800" dirty="0" err="1" smtClean="0"/>
              <a:t>분만율은</a:t>
            </a:r>
            <a:r>
              <a:rPr lang="ko-KR" altLang="en-US" sz="1800" dirty="0" smtClean="0"/>
              <a:t> 목조 주택의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우울증도 목조의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고혈압과 치매 </a:t>
            </a:r>
            <a:r>
              <a:rPr lang="ko-KR" altLang="en-US" sz="1800" dirty="0" err="1" smtClean="0"/>
              <a:t>발생율이</a:t>
            </a:r>
            <a:r>
              <a:rPr lang="ko-KR" altLang="en-US" sz="1800" dirty="0" smtClean="0"/>
              <a:t> 높았으며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저체온아가</a:t>
            </a:r>
            <a:r>
              <a:rPr lang="ko-KR" altLang="en-US" sz="1800" dirty="0" smtClean="0"/>
              <a:t> 많았음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고층일수록 운동량이 부족하고 </a:t>
            </a:r>
            <a:r>
              <a:rPr lang="ko-KR" altLang="en-US" sz="1800" dirty="0" err="1" smtClean="0"/>
              <a:t>땅냄새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녹지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바람 등의 자극도 덜 받으며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생활감도 떨어져 결국 스트레스가 되는데 이것을 고층빌딩 증후군이라 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실내공기 </a:t>
            </a:r>
            <a:r>
              <a:rPr lang="ko-KR" altLang="en-US" sz="2000" b="1" dirty="0" smtClean="0"/>
              <a:t>환경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 </a:t>
            </a:r>
            <a:r>
              <a:rPr lang="ko-KR" altLang="en-US" sz="1800" dirty="0"/>
              <a:t>현대인은 하루의 </a:t>
            </a:r>
            <a:r>
              <a:rPr lang="en-US" altLang="ko-KR" sz="1800" dirty="0"/>
              <a:t>80% </a:t>
            </a:r>
            <a:r>
              <a:rPr lang="ko-KR" altLang="en-US" sz="1800" dirty="0"/>
              <a:t>이상을 에너지 절약을 위해서 밀폐된 실내에서 생활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밀폐된 실내는 외부와의 공기 순환이 어렵고 각종 먼지</a:t>
            </a:r>
            <a:r>
              <a:rPr lang="en-US" altLang="ko-KR" sz="1800" dirty="0"/>
              <a:t>, </a:t>
            </a:r>
            <a:r>
              <a:rPr lang="ko-KR" altLang="en-US" sz="1800" dirty="0"/>
              <a:t>세균</a:t>
            </a:r>
            <a:r>
              <a:rPr lang="en-US" altLang="ko-KR" sz="1800" dirty="0"/>
              <a:t>, </a:t>
            </a:r>
            <a:r>
              <a:rPr lang="ko-KR" altLang="en-US" sz="1800" dirty="0"/>
              <a:t>유해 가스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냄새등에서</a:t>
            </a:r>
            <a:r>
              <a:rPr lang="ko-KR" altLang="en-US" sz="1800" dirty="0"/>
              <a:t> 실외의 공기보다 오염도가 </a:t>
            </a:r>
            <a:r>
              <a:rPr lang="en-US" altLang="ko-KR" sz="1800" dirty="0"/>
              <a:t>3</a:t>
            </a:r>
            <a:r>
              <a:rPr lang="ko-KR" altLang="en-US" sz="1800" dirty="0"/>
              <a:t>배 이상 높음</a:t>
            </a:r>
            <a:r>
              <a:rPr lang="en-US" altLang="ko-KR" sz="1800" dirty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/>
              <a:t>최근의 주거나 빌딩은 실외의 영향을 거의 받지 않도록 기밀성이 우수하지만</a:t>
            </a:r>
            <a:r>
              <a:rPr lang="en-US" altLang="ko-KR" sz="1800" dirty="0"/>
              <a:t>, </a:t>
            </a:r>
            <a:r>
              <a:rPr lang="ko-KR" altLang="en-US" sz="1800" dirty="0"/>
              <a:t>주의하지 않으면 환기가 나빠져서 실내에서 발생한 곰팡이나 진드기</a:t>
            </a:r>
            <a:r>
              <a:rPr lang="en-US" altLang="ko-KR" sz="1800" dirty="0"/>
              <a:t>, </a:t>
            </a:r>
            <a:r>
              <a:rPr lang="ko-KR" altLang="en-US" sz="1800" dirty="0"/>
              <a:t>담배연기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여러가지</a:t>
            </a:r>
            <a:r>
              <a:rPr lang="ko-KR" altLang="en-US" sz="1800" dirty="0"/>
              <a:t> 화학물질 등이 밖으로 나가지 않아 실내공기 환경의 </a:t>
            </a:r>
            <a:r>
              <a:rPr lang="ko-KR" altLang="en-US" sz="1800" dirty="0" smtClean="0"/>
              <a:t>악화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거기서 생활하고 있는 사람의 건강이 손상되는 것을 </a:t>
            </a:r>
            <a:r>
              <a:rPr lang="en-US" altLang="ko-KR" sz="1800" dirty="0" smtClean="0"/>
              <a:t>Sick House Syndrome (</a:t>
            </a:r>
            <a:r>
              <a:rPr lang="ko-KR" altLang="en-US" sz="1800" dirty="0" smtClean="0"/>
              <a:t>새집증후군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새집증후군 의 영향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/>
              <a:t>건물에 사용된 자재나 페인트로부터 나오는 휘발성 유기 화합물</a:t>
            </a:r>
            <a:r>
              <a:rPr lang="en-US" altLang="ko-KR" sz="1800" dirty="0"/>
              <a:t>(VOC), </a:t>
            </a:r>
            <a:r>
              <a:rPr lang="ko-KR" altLang="en-US" sz="1800" dirty="0"/>
              <a:t>포름알데히드</a:t>
            </a:r>
            <a:r>
              <a:rPr lang="en-US" altLang="ko-KR" sz="1800" dirty="0"/>
              <a:t>(HCHO) </a:t>
            </a:r>
            <a:r>
              <a:rPr lang="ko-KR" altLang="en-US" sz="1800" dirty="0"/>
              <a:t>등의 화학물질이 사람에게 두통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알레르기등의</a:t>
            </a:r>
            <a:r>
              <a:rPr lang="ko-KR" altLang="en-US" sz="1800" dirty="0"/>
              <a:t> 각종의 질병을 가져오는 생활공해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특별한 질병이 없었던 사람이 새 주택이나 수리한 집에 살기 시작한 다음</a:t>
            </a:r>
            <a:r>
              <a:rPr lang="en-US" altLang="ko-KR" sz="1800" dirty="0"/>
              <a:t>, </a:t>
            </a:r>
            <a:r>
              <a:rPr lang="ko-KR" altLang="en-US" sz="1800" dirty="0"/>
              <a:t>두통</a:t>
            </a:r>
            <a:r>
              <a:rPr lang="en-US" altLang="ko-KR" sz="1800" dirty="0"/>
              <a:t>, </a:t>
            </a:r>
            <a:r>
              <a:rPr lang="ko-KR" altLang="en-US" sz="1800" dirty="0"/>
              <a:t>아토피성 피부염</a:t>
            </a:r>
            <a:r>
              <a:rPr lang="en-US" altLang="ko-KR" sz="1800" dirty="0"/>
              <a:t>, </a:t>
            </a:r>
            <a:r>
              <a:rPr lang="ko-KR" altLang="en-US" sz="1800" dirty="0"/>
              <a:t>호흡 혼란</a:t>
            </a:r>
            <a:r>
              <a:rPr lang="en-US" altLang="ko-KR" sz="1800" dirty="0"/>
              <a:t>, </a:t>
            </a:r>
            <a:r>
              <a:rPr lang="ko-KR" altLang="en-US" sz="1800" dirty="0"/>
              <a:t>피로</a:t>
            </a:r>
            <a:r>
              <a:rPr lang="en-US" altLang="ko-KR" sz="1800" dirty="0"/>
              <a:t>, </a:t>
            </a:r>
            <a:r>
              <a:rPr lang="ko-KR" altLang="en-US" sz="1800" dirty="0"/>
              <a:t>천식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비염 등을 </a:t>
            </a:r>
            <a:r>
              <a:rPr lang="ko-KR" altLang="en-US" sz="1800" dirty="0"/>
              <a:t>병을 앓는 케이스 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실내공기 환경의 문제점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</a:t>
            </a:r>
            <a:r>
              <a:rPr lang="en-US" altLang="ko-KR" sz="1800" dirty="0">
                <a:latin typeface="Arial"/>
              </a:rPr>
              <a:t>  </a:t>
            </a:r>
            <a:r>
              <a:rPr lang="ko-KR" altLang="en-US" sz="1800" dirty="0"/>
              <a:t>주택 건자재로 사용되는 목질재료가 실내에 내장재료로 사용될 경우에 실내 </a:t>
            </a:r>
            <a:r>
              <a:rPr lang="ko-KR" altLang="en-US" sz="1800" dirty="0" err="1"/>
              <a:t>공기질과</a:t>
            </a:r>
            <a:r>
              <a:rPr lang="ko-KR" altLang="en-US" sz="1800" dirty="0"/>
              <a:t> 연관된 가장 큰 문제는 발산되는 </a:t>
            </a:r>
            <a:r>
              <a:rPr lang="ko-KR" altLang="en-US" sz="1800" dirty="0" err="1"/>
              <a:t>톨루엔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키실렌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포르말린등의</a:t>
            </a:r>
            <a:r>
              <a:rPr lang="ko-KR" altLang="en-US" sz="1800" dirty="0"/>
              <a:t> 휘발성 유기화합물에 의한 공기오염의 문제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err="1"/>
              <a:t>요소계의</a:t>
            </a:r>
            <a:r>
              <a:rPr lang="ko-KR" altLang="en-US" sz="1800" dirty="0"/>
              <a:t> 수지를 사용한 경우에는 방산에 따른 심각한 문제가 초래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방산된 포르말린을 흡입하거나 접촉할 경우 강한 자극이 생체에 전달되어 발산된 농도에 따라 여러 가지 장해를 일으킴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/>
              <a:t>새집증후군의 주요원인인 포름알데히드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톨루엔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크실렌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파라디클로로벤젠등의</a:t>
            </a:r>
            <a:r>
              <a:rPr lang="ko-KR" altLang="en-US" sz="1800" dirty="0"/>
              <a:t> 휘발성 유기 화합물 </a:t>
            </a:r>
            <a:r>
              <a:rPr lang="en-US" altLang="ko-KR" sz="1800" dirty="0"/>
              <a:t>(VOC)</a:t>
            </a:r>
            <a:r>
              <a:rPr lang="ko-KR" altLang="en-US" sz="1800" dirty="0"/>
              <a:t>에 대하여 일본의 경우 후생 노동성에서는 다음의 화학물질에 대해서</a:t>
            </a:r>
            <a:r>
              <a:rPr lang="en-US" altLang="ko-KR" sz="1800" dirty="0"/>
              <a:t>, </a:t>
            </a:r>
            <a:r>
              <a:rPr lang="ko-KR" altLang="en-US" sz="1800" dirty="0"/>
              <a:t>실내 농도 </a:t>
            </a:r>
            <a:r>
              <a:rPr lang="ko-KR" altLang="en-US" sz="1800" dirty="0" err="1"/>
              <a:t>지침치를</a:t>
            </a:r>
            <a:r>
              <a:rPr lang="ko-KR" altLang="en-US" sz="1800" dirty="0"/>
              <a:t> 제시하고 이를 통해 실내 </a:t>
            </a:r>
            <a:r>
              <a:rPr lang="ko-KR" altLang="en-US" sz="1800" dirty="0" err="1"/>
              <a:t>공기질에</a:t>
            </a:r>
            <a:r>
              <a:rPr lang="ko-KR" altLang="en-US" sz="1800" dirty="0"/>
              <a:t> 관한 엄격한 관리를 하고 있음</a:t>
            </a:r>
            <a:r>
              <a:rPr lang="en-US" altLang="ko-KR" sz="1800" dirty="0"/>
              <a:t>.  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smtClean="0">
                <a:solidFill>
                  <a:schemeClr val="tx1"/>
                </a:solidFill>
              </a:rPr>
              <a:t>에코주택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684085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건강주택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정의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인공적으로 자동화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기능화하여 쾌적한 실내 환경을 형성하거나 일상적으로 위험이 적게 배려된 주택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건강 주택의 문제점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자원과 에너지의 절약 및 앞서 지적한 환경 </a:t>
            </a:r>
            <a:r>
              <a:rPr lang="ko-KR" altLang="en-US" sz="1800" dirty="0" err="1" smtClean="0"/>
              <a:t>부하량을</a:t>
            </a:r>
            <a:r>
              <a:rPr lang="ko-KR" altLang="en-US" sz="1800" dirty="0" smtClean="0"/>
              <a:t> 후손을 위하여 고려하지 않음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과도한 기능과 편리를 추구하면 인간의 그 부분에 해당하는 기관의 기능이나 활동이 </a:t>
            </a:r>
            <a:r>
              <a:rPr lang="ko-KR" altLang="en-US" sz="1800" dirty="0" err="1" smtClean="0"/>
              <a:t>퇴하되어</a:t>
            </a:r>
            <a:r>
              <a:rPr lang="ko-KR" altLang="en-US" sz="1800" dirty="0" smtClean="0"/>
              <a:t> 장기적인 면역력이나 건강 면에서 오히려 손해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b="1" dirty="0"/>
          </a:p>
        </p:txBody>
      </p:sp>
      <p:graphicFrame>
        <p:nvGraphicFramePr>
          <p:cNvPr id="192515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1196975"/>
          <a:ext cx="8424862" cy="5400675"/>
        </p:xfrm>
        <a:graphic>
          <a:graphicData uri="http://schemas.openxmlformats.org/presentationml/2006/ole">
            <p:oleObj spid="_x0000_s1026" name="그림" r:id="rId3" imgW="8073733" imgH="4800614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</a:t>
            </a:r>
            <a:r>
              <a:rPr lang="ko-KR" altLang="en-US" dirty="0" smtClean="0"/>
              <a:t>증후군의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인체 영향</a:t>
            </a:r>
            <a:endParaRPr lang="ko-KR" altLang="en-US" b="1" dirty="0"/>
          </a:p>
        </p:txBody>
      </p:sp>
      <p:pic>
        <p:nvPicPr>
          <p:cNvPr id="196611" name="Picture 3" descr="EMB00000a5000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6121400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새집증후군 해결 방법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  </a:t>
            </a:r>
            <a:r>
              <a:rPr lang="ko-KR" altLang="en-US" sz="1800" dirty="0"/>
              <a:t>환기 실시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환기가 안될 경우 실내의 공기가 </a:t>
            </a:r>
            <a:r>
              <a:rPr lang="ko-KR" altLang="en-US" sz="1800" dirty="0" err="1"/>
              <a:t>가득차</a:t>
            </a:r>
            <a:r>
              <a:rPr lang="ko-KR" altLang="en-US" sz="1800" dirty="0"/>
              <a:t> 버리면</a:t>
            </a:r>
            <a:r>
              <a:rPr lang="en-US" altLang="ko-KR" sz="1800" dirty="0"/>
              <a:t>, </a:t>
            </a:r>
            <a:r>
              <a:rPr lang="ko-KR" altLang="en-US" sz="1800" dirty="0"/>
              <a:t>발생한 물질의 농도가 증가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- 2</a:t>
            </a:r>
            <a:r>
              <a:rPr lang="ko-KR" altLang="en-US" sz="1800" dirty="0"/>
              <a:t>개소 이상의 창을 열어 </a:t>
            </a:r>
            <a:r>
              <a:rPr lang="ko-KR" altLang="en-US" sz="1800" dirty="0" err="1"/>
              <a:t>통풍도를</a:t>
            </a:r>
            <a:r>
              <a:rPr lang="ko-KR" altLang="en-US" sz="1800" dirty="0"/>
              <a:t> 만들고 바람이 강할 때에는 </a:t>
            </a:r>
            <a:r>
              <a:rPr lang="en-US" altLang="ko-KR" sz="1800" dirty="0"/>
              <a:t>5</a:t>
            </a:r>
            <a:r>
              <a:rPr lang="ko-KR" altLang="en-US" sz="1800" dirty="0"/>
              <a:t>분 정도 창을 여는 것만으로도 공기는 바뀜</a:t>
            </a:r>
            <a:r>
              <a:rPr lang="en-US" altLang="ko-KR" sz="1800" dirty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 smtClean="0"/>
              <a:t>외출 등으로 </a:t>
            </a:r>
            <a:r>
              <a:rPr lang="ko-KR" altLang="en-US" sz="1800" dirty="0"/>
              <a:t>긴 시간 실내공기가 닫혀 있을 경우 창을 열어 환기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err="1"/>
              <a:t>샤시나</a:t>
            </a:r>
            <a:r>
              <a:rPr lang="ko-KR" altLang="en-US" sz="1800" dirty="0"/>
              <a:t> 도어에 환기용 </a:t>
            </a:r>
            <a:r>
              <a:rPr lang="ko-KR" altLang="en-US" sz="1800" dirty="0" err="1"/>
              <a:t>소창이</a:t>
            </a:r>
            <a:r>
              <a:rPr lang="ko-KR" altLang="en-US" sz="1800" dirty="0"/>
              <a:t> 있거나 벽에 </a:t>
            </a:r>
            <a:r>
              <a:rPr lang="ko-KR" altLang="en-US" sz="1800" dirty="0" err="1"/>
              <a:t>환기구를</a:t>
            </a:r>
            <a:r>
              <a:rPr lang="ko-KR" altLang="en-US" sz="1800" dirty="0"/>
              <a:t> 설치할 수 있는 경우는 이들을 개방해 자연 환기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정의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46224"/>
            <a:ext cx="5535621" cy="3213187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/>
              <a:t>정의 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 </a:t>
            </a:r>
            <a:r>
              <a:rPr lang="en-US" altLang="ko-KR" sz="1800" dirty="0"/>
              <a:t>- </a:t>
            </a:r>
            <a:r>
              <a:rPr lang="ko-KR" altLang="en-US" sz="1800" dirty="0"/>
              <a:t>주택의 주요 구조부인 기둥</a:t>
            </a:r>
            <a:r>
              <a:rPr lang="en-US" altLang="ko-KR" sz="1800" dirty="0"/>
              <a:t>, </a:t>
            </a:r>
            <a:r>
              <a:rPr lang="ko-KR" altLang="en-US" sz="1800" dirty="0"/>
              <a:t>보</a:t>
            </a:r>
            <a:r>
              <a:rPr lang="en-US" altLang="ko-KR" sz="1800" dirty="0"/>
              <a:t>, </a:t>
            </a:r>
            <a:r>
              <a:rPr lang="ko-KR" altLang="en-US" sz="1800" dirty="0"/>
              <a:t>바닥</a:t>
            </a:r>
            <a:r>
              <a:rPr lang="en-US" altLang="ko-KR" sz="1800" dirty="0"/>
              <a:t>, </a:t>
            </a:r>
            <a:r>
              <a:rPr lang="ko-KR" altLang="en-US" sz="1800" dirty="0"/>
              <a:t>지붕 및 주요계단이 목재로 이루어진 목조구조의 주택</a:t>
            </a:r>
            <a:r>
              <a:rPr lang="en-US" altLang="ko-KR" sz="1800" dirty="0"/>
              <a:t>.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 -  </a:t>
            </a:r>
            <a:r>
              <a:rPr lang="ko-KR" altLang="en-US" sz="1800" dirty="0"/>
              <a:t>외부에서 보이는 목재의 유무와는 상관이 없으며 내부적으로 하중을 지지하는 부재가 목재인 경우에만 목조주택이라 </a:t>
            </a:r>
            <a:r>
              <a:rPr lang="ko-KR" altLang="en-US" sz="1800" dirty="0" smtClean="0"/>
              <a:t>함</a:t>
            </a:r>
            <a:r>
              <a:rPr lang="en-US" altLang="ko-KR" sz="1800" dirty="0"/>
              <a:t>. </a:t>
            </a:r>
          </a:p>
        </p:txBody>
      </p:sp>
      <p:pic>
        <p:nvPicPr>
          <p:cNvPr id="6148" name="Picture 8" descr="목조주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3116"/>
            <a:ext cx="2460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smtClean="0">
                <a:solidFill>
                  <a:schemeClr val="tx1"/>
                </a:solidFill>
              </a:rPr>
              <a:t>에코주택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5456878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목조주택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미국과 캐나다에서 주로 건축되는 주택 구조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연간 건축되는 </a:t>
            </a:r>
            <a:r>
              <a:rPr lang="en-US" altLang="ko-KR" sz="1800" dirty="0" smtClean="0"/>
              <a:t>100</a:t>
            </a:r>
            <a:r>
              <a:rPr lang="ko-KR" altLang="en-US" sz="1800" dirty="0" smtClean="0"/>
              <a:t>만호 중 </a:t>
            </a:r>
            <a:r>
              <a:rPr lang="en-US" altLang="ko-KR" sz="1800" dirty="0" smtClean="0"/>
              <a:t>95%</a:t>
            </a:r>
            <a:r>
              <a:rPr lang="ko-KR" altLang="en-US" sz="1800" dirty="0" smtClean="0"/>
              <a:t>가 경량 목구조 주택</a:t>
            </a:r>
            <a:r>
              <a:rPr lang="en-US" altLang="ko-KR" sz="1800" dirty="0" smtClean="0"/>
              <a:t>)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일본은 매년 </a:t>
            </a:r>
            <a:r>
              <a:rPr lang="en-US" altLang="ko-KR" sz="1800" dirty="0" smtClean="0"/>
              <a:t>70</a:t>
            </a:r>
            <a:r>
              <a:rPr lang="ko-KR" altLang="en-US" sz="1800" dirty="0" smtClean="0"/>
              <a:t>만호가 목조주택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국내의 경우 </a:t>
            </a:r>
            <a:r>
              <a:rPr lang="ko-KR" altLang="en-US" sz="1800" u="sng" dirty="0" smtClean="0"/>
              <a:t>건교부 고시 건축물 구조 기준 등에 대한 규칙</a:t>
            </a:r>
            <a:r>
              <a:rPr lang="ko-KR" altLang="en-US" sz="1800" dirty="0" smtClean="0"/>
              <a:t>이 </a:t>
            </a:r>
            <a:r>
              <a:rPr lang="en-US" altLang="ko-KR" sz="1800" dirty="0" smtClean="0"/>
              <a:t>2005</a:t>
            </a:r>
            <a:r>
              <a:rPr lang="ko-KR" altLang="en-US" sz="1800" dirty="0" smtClean="0"/>
              <a:t>년 개정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err="1" smtClean="0"/>
              <a:t>목구조에</a:t>
            </a:r>
            <a:r>
              <a:rPr lang="ko-KR" altLang="en-US" sz="1800" dirty="0" smtClean="0"/>
              <a:t> 대한 규모 제한 완화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지붕높이 </a:t>
            </a:r>
            <a:r>
              <a:rPr lang="en-US" altLang="ko-KR" sz="1800" dirty="0" smtClean="0"/>
              <a:t>18m, </a:t>
            </a:r>
            <a:r>
              <a:rPr lang="ko-KR" altLang="en-US" sz="1800" dirty="0" smtClean="0"/>
              <a:t>처마높이 </a:t>
            </a:r>
            <a:r>
              <a:rPr lang="en-US" altLang="ko-KR" sz="1800" dirty="0" smtClean="0"/>
              <a:t>15m, </a:t>
            </a:r>
            <a:r>
              <a:rPr lang="ko-KR" altLang="en-US" sz="1800" dirty="0" smtClean="0"/>
              <a:t>바닥면적은 </a:t>
            </a:r>
            <a:r>
              <a:rPr lang="en-US" altLang="ko-KR" sz="1800" dirty="0" smtClean="0"/>
              <a:t>3,000m</a:t>
            </a:r>
            <a:r>
              <a:rPr lang="en-US" altLang="ko-KR" sz="1800" baseline="30000" dirty="0" smtClean="0"/>
              <a:t>2</a:t>
            </a:r>
            <a:r>
              <a:rPr lang="ko-KR" altLang="en-US" sz="1800" dirty="0" smtClean="0"/>
              <a:t>으로 동일하지만 스프링클러를 설치하는 경우 바닥면적을 </a:t>
            </a:r>
            <a:r>
              <a:rPr lang="en-US" altLang="ko-KR" sz="1800" dirty="0" smtClean="0"/>
              <a:t>6,000m</a:t>
            </a:r>
            <a:r>
              <a:rPr lang="en-US" altLang="ko-KR" sz="1800" baseline="30000" dirty="0" smtClean="0"/>
              <a:t>2</a:t>
            </a:r>
            <a:r>
              <a:rPr lang="ko-KR" altLang="en-US" sz="1800" dirty="0" smtClean="0"/>
              <a:t>까지 확대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다층 다세대 목조건축의 내화성능은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층 또는 높이 </a:t>
            </a:r>
            <a:r>
              <a:rPr lang="en-US" altLang="ko-KR" sz="1800" dirty="0" smtClean="0"/>
              <a:t>20m </a:t>
            </a:r>
            <a:r>
              <a:rPr lang="ko-KR" altLang="en-US" sz="1800" dirty="0" smtClean="0"/>
              <a:t>이하의 건축물에 대해서는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시간 내화성능 구조로 변경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기존 전원주택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다층 다세대 목조건축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공공주택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상업용 건물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실버타운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종교건축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박물관 등으로 적용이 확대될 것으로 예측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213187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환경 친화적이고 인체 친화적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서울 도심의 아파트에서 </a:t>
            </a:r>
            <a:r>
              <a:rPr lang="en-US" altLang="ko-KR" sz="1800" dirty="0" smtClean="0"/>
              <a:t>20</a:t>
            </a:r>
            <a:r>
              <a:rPr lang="ko-KR" altLang="en-US" sz="1800" dirty="0" smtClean="0"/>
              <a:t>년간 거주한 김모 </a:t>
            </a:r>
            <a:r>
              <a:rPr lang="en-US" altLang="ko-KR" sz="1800" dirty="0" smtClean="0"/>
              <a:t>(65</a:t>
            </a:r>
            <a:r>
              <a:rPr lang="ko-KR" altLang="en-US" sz="1800" dirty="0" smtClean="0"/>
              <a:t>살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씨는 수년간 여러 병원을 다녔지만 아토피성 피부질환을 완치하지 못하고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한번 긁기 시작하면 피가 날 때까지 멈추지 못하여 강원도 평창에 목조주택으로 이사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목조주택으로 이사한 후 몇 개월 만에 아토피성 피부염을 완치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무기재료인 흙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시멘트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돌 등에서 </a:t>
            </a:r>
            <a:r>
              <a:rPr lang="ko-KR" altLang="en-US" sz="1800" dirty="0" err="1" smtClean="0"/>
              <a:t>라돈</a:t>
            </a:r>
            <a:r>
              <a:rPr lang="ko-KR" altLang="en-US" sz="1800" dirty="0" smtClean="0"/>
              <a:t> 방출량이 많은데 비하여 목조주택에서의 </a:t>
            </a:r>
            <a:r>
              <a:rPr lang="ko-KR" altLang="en-US" sz="1800" dirty="0" err="1" smtClean="0"/>
              <a:t>라돈</a:t>
            </a:r>
            <a:r>
              <a:rPr lang="ko-KR" altLang="en-US" sz="1800" dirty="0" smtClean="0"/>
              <a:t> 방출량은 </a:t>
            </a:r>
            <a:r>
              <a:rPr lang="en-US" altLang="ko-KR" sz="1800" dirty="0" smtClean="0"/>
              <a:t>3~22 </a:t>
            </a:r>
            <a:r>
              <a:rPr lang="en-US" altLang="ko-KR" sz="1800" dirty="0" err="1" smtClean="0"/>
              <a:t>Bq</a:t>
            </a:r>
            <a:r>
              <a:rPr lang="en-US" altLang="ko-KR" sz="1800" dirty="0" smtClean="0"/>
              <a:t> (</a:t>
            </a:r>
            <a:r>
              <a:rPr lang="en-US" sz="1800" dirty="0" err="1" smtClean="0"/>
              <a:t>becquerel</a:t>
            </a:r>
            <a:r>
              <a:rPr lang="en-US" sz="1800" dirty="0" smtClean="0"/>
              <a:t>)</a:t>
            </a:r>
            <a:r>
              <a:rPr lang="en-US" altLang="ko-KR" sz="1800" dirty="0" smtClean="0"/>
              <a:t>/m</a:t>
            </a:r>
            <a:r>
              <a:rPr lang="en-US" altLang="ko-KR" sz="1800" baseline="30000" dirty="0" smtClean="0"/>
              <a:t>3</a:t>
            </a:r>
            <a:r>
              <a:rPr lang="ko-KR" altLang="en-US" sz="1800" dirty="0" smtClean="0"/>
              <a:t>로써 기준치보다 휠씬 낮아 안정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908489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경제성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공사 기간이 짧고 연중 어느 때라도 공사가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인건비가 많이 드는 콘크리트 구조나 </a:t>
            </a:r>
            <a:r>
              <a:rPr lang="ko-KR" altLang="en-US" sz="1800" dirty="0" err="1" smtClean="0"/>
              <a:t>벽돌조</a:t>
            </a:r>
            <a:r>
              <a:rPr lang="ko-KR" altLang="en-US" sz="1800" dirty="0" smtClean="0"/>
              <a:t> 건축과 비교하여 외관의 아름다움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품질에 비교하여 건축비가 저렴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자재가 규격화 되어 있어 저렴한 가격에 자재 수급이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건축자재의 경량화로 시공이 용이하여 인건비를 최소화 할 수 있음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853089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내구성 및 보수 용이성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콘크리트 건물의 평균 내구연수는 약 </a:t>
            </a:r>
            <a:r>
              <a:rPr lang="en-US" altLang="ko-KR" sz="1800" dirty="0" smtClean="0"/>
              <a:t>50</a:t>
            </a:r>
            <a:r>
              <a:rPr lang="ko-KR" altLang="en-US" sz="1800" dirty="0" smtClean="0"/>
              <a:t>년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 건축의 평균 내구연수는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백 년 이상이며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양질의 자재로 세심한 시공과 적정한 관리로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백 년 이상 유지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보수의 경우 큰 공사가 </a:t>
            </a:r>
            <a:r>
              <a:rPr lang="ko-KR" altLang="en-US" sz="1800" dirty="0" err="1" smtClean="0"/>
              <a:t>필요없이</a:t>
            </a:r>
            <a:r>
              <a:rPr lang="ko-KR" altLang="en-US" sz="1800" dirty="0" smtClean="0"/>
              <a:t> 필요 부분에 따라 간단하게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간단한 도구만 있으면 주택에 필요한 관리를 스스로 할 수 있음</a:t>
            </a:r>
            <a:r>
              <a:rPr lang="en-US" altLang="ko-KR" sz="1800" dirty="0" smtClean="0"/>
              <a:t>.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1282</TotalTime>
  <Words>1840</Words>
  <Application>Microsoft PowerPoint</Application>
  <PresentationFormat>화면 슬라이드 쇼(4:3)</PresentationFormat>
  <Paragraphs>262</Paragraphs>
  <Slides>42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4" baseType="lpstr">
      <vt:lpstr>점과 선</vt:lpstr>
      <vt:lpstr>그림 (메타 파일)</vt:lpstr>
      <vt:lpstr>환경재료학 개론 </vt:lpstr>
      <vt:lpstr>서론 </vt:lpstr>
      <vt:lpstr>에코주택 </vt:lpstr>
      <vt:lpstr>에코주택 </vt:lpstr>
      <vt:lpstr>목조주택의 정의</vt:lpstr>
      <vt:lpstr>에코주택 </vt:lpstr>
      <vt:lpstr>목조주택의 장점</vt:lpstr>
      <vt:lpstr>목조주택의 장점</vt:lpstr>
      <vt:lpstr>목조주택의 장점</vt:lpstr>
      <vt:lpstr>목조주택의 장점</vt:lpstr>
      <vt:lpstr>목조주택의 장점</vt:lpstr>
      <vt:lpstr>건축 재료의 비교</vt:lpstr>
      <vt:lpstr>목조주택의 장점</vt:lpstr>
      <vt:lpstr>목조주택의 장점</vt:lpstr>
      <vt:lpstr>목재의 내화성 </vt:lpstr>
      <vt:lpstr>슬라이드 16</vt:lpstr>
      <vt:lpstr>목조주택의 장점</vt:lpstr>
      <vt:lpstr>목조주택의 장점</vt:lpstr>
      <vt:lpstr>목조주택의 장점</vt:lpstr>
      <vt:lpstr>목조주택의 단점</vt:lpstr>
      <vt:lpstr>목구조의 동 ▪ 서양 비교</vt:lpstr>
      <vt:lpstr>목조주택의 분류</vt:lpstr>
      <vt:lpstr>1. 축조공법 </vt:lpstr>
      <vt:lpstr>기둥-보 구조 </vt:lpstr>
      <vt:lpstr>중목 구조 </vt:lpstr>
      <vt:lpstr>경골공법 </vt:lpstr>
      <vt:lpstr>슬라이드 27</vt:lpstr>
      <vt:lpstr>조립식 판넬구조</vt:lpstr>
      <vt:lpstr>목조주택의 시공 과정 </vt:lpstr>
      <vt:lpstr>목조주택의 자재</vt:lpstr>
      <vt:lpstr>구조재</vt:lpstr>
      <vt:lpstr>단열재</vt:lpstr>
      <vt:lpstr>마감재</vt:lpstr>
      <vt:lpstr>목조주택의 사례</vt:lpstr>
      <vt:lpstr>콘크리트주택 </vt:lpstr>
      <vt:lpstr>콘크리트주택 </vt:lpstr>
      <vt:lpstr>주택병 증후군</vt:lpstr>
      <vt:lpstr>주택병 증후군</vt:lpstr>
      <vt:lpstr>주택병 증후군</vt:lpstr>
      <vt:lpstr>주택병 증후군</vt:lpstr>
      <vt:lpstr>주택병 증후군의 인체 영향</vt:lpstr>
      <vt:lpstr>주택병 증후군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50</cp:revision>
  <dcterms:created xsi:type="dcterms:W3CDTF">2005-09-01T06:05:51Z</dcterms:created>
  <dcterms:modified xsi:type="dcterms:W3CDTF">2011-06-02T14:46:12Z</dcterms:modified>
</cp:coreProperties>
</file>